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6084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Rechtliche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2" hangingPunct="0"/>
            <a:r>
              <a:rPr lang="en-US" dirty="0"/>
              <a:t>E-Mail </a:t>
            </a:r>
            <a:r>
              <a:rPr lang="en-US" dirty="0" err="1"/>
              <a:t>zählt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Brief</a:t>
            </a:r>
          </a:p>
          <a:p>
            <a:pPr lvl="2" hangingPunct="0"/>
            <a:r>
              <a:rPr lang="en-US" dirty="0" err="1"/>
              <a:t>Unabhänging</a:t>
            </a:r>
            <a:r>
              <a:rPr lang="en-US" dirty="0"/>
              <a:t> von </a:t>
            </a:r>
            <a:r>
              <a:rPr lang="en-US" dirty="0" err="1"/>
              <a:t>Verschlüsselung</a:t>
            </a:r>
            <a:endParaRPr lang="en-US" dirty="0"/>
          </a:p>
          <a:p>
            <a:pPr lvl="2" hangingPunct="0"/>
            <a:r>
              <a:rPr lang="en-US" dirty="0" err="1"/>
              <a:t>Oberlandesgericht</a:t>
            </a:r>
            <a:r>
              <a:rPr lang="en-US" dirty="0"/>
              <a:t> Karlsruhe 2005</a:t>
            </a:r>
          </a:p>
          <a:p>
            <a:pPr lvl="2" hangingPunct="0"/>
            <a:r>
              <a:rPr lang="en-US" dirty="0" err="1"/>
              <a:t>Firmen</a:t>
            </a:r>
            <a:r>
              <a:rPr lang="en-US" dirty="0"/>
              <a:t>-Mails </a:t>
            </a:r>
            <a:r>
              <a:rPr lang="en-US" dirty="0" err="1"/>
              <a:t>können</a:t>
            </a:r>
            <a:r>
              <a:rPr lang="en-US" dirty="0"/>
              <a:t> per </a:t>
            </a:r>
            <a:r>
              <a:rPr lang="en-US" dirty="0" err="1"/>
              <a:t>Vertrag</a:t>
            </a:r>
            <a:r>
              <a:rPr lang="en-US" dirty="0"/>
              <a:t> </a:t>
            </a:r>
            <a:r>
              <a:rPr lang="en-US" dirty="0" err="1"/>
              <a:t>entbunden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4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2" hangingPunct="0"/>
            <a:r>
              <a:rPr lang="en-US" dirty="0" err="1"/>
              <a:t>Daten</a:t>
            </a:r>
            <a:r>
              <a:rPr lang="en-US" dirty="0"/>
              <a:t> die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2" hangingPunct="0"/>
            <a:r>
              <a:rPr lang="en-US" dirty="0" err="1"/>
              <a:t>Überwindung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Zugangskontrollsicherung</a:t>
            </a:r>
            <a:endParaRPr lang="en-US" dirty="0" smtClean="0"/>
          </a:p>
          <a:p>
            <a:pPr lvl="3" hangingPunct="0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gemeint</a:t>
            </a:r>
            <a:endParaRPr lang="en-US" dirty="0"/>
          </a:p>
          <a:p>
            <a:pPr lvl="2" hangingPunct="0"/>
            <a:r>
              <a:rPr lang="en-US" dirty="0" err="1"/>
              <a:t>Qualität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aktuelle</a:t>
            </a:r>
            <a:r>
              <a:rPr lang="en-US" dirty="0"/>
              <a:t> Standards </a:t>
            </a:r>
            <a:r>
              <a:rPr lang="en-US" dirty="0" err="1"/>
              <a:t>zählen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pPr lvl="2" hangingPunct="0"/>
            <a:r>
              <a:rPr lang="en-US" dirty="0" err="1" smtClean="0"/>
              <a:t>Beispiel</a:t>
            </a:r>
            <a:r>
              <a:rPr lang="en-US" dirty="0" smtClean="0"/>
              <a:t>: SQL-Injection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1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2" hangingPunct="0"/>
            <a:r>
              <a:rPr lang="en-US" dirty="0" err="1"/>
              <a:t>Unbefugter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2" hangingPunct="0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2" hangingPunct="0"/>
            <a:r>
              <a:rPr lang="en-US" dirty="0" err="1"/>
              <a:t>Nichtöffentliche</a:t>
            </a:r>
            <a:r>
              <a:rPr lang="en-US" dirty="0"/>
              <a:t> </a:t>
            </a:r>
            <a:r>
              <a:rPr lang="en-US" dirty="0" err="1"/>
              <a:t>Datenübermittlung</a:t>
            </a:r>
            <a:endParaRPr lang="en-US" dirty="0"/>
          </a:p>
          <a:p>
            <a:pPr lvl="3" hangingPunct="0"/>
            <a:r>
              <a:rPr lang="en-US" dirty="0" err="1"/>
              <a:t>Verschlüsselt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§202c Hackerparagraph</a:t>
            </a:r>
          </a:p>
          <a:p>
            <a:pPr lvl="2" hangingPunct="0"/>
            <a:r>
              <a:rPr lang="en-US" dirty="0" err="1"/>
              <a:t>Vorbereiten</a:t>
            </a:r>
            <a:r>
              <a:rPr lang="en-US" dirty="0"/>
              <a:t> der </a:t>
            </a:r>
            <a:r>
              <a:rPr lang="en-US" dirty="0" err="1"/>
              <a:t>Straftat</a:t>
            </a:r>
            <a:endParaRPr lang="en-US" dirty="0"/>
          </a:p>
          <a:p>
            <a:pPr lvl="3" hangingPunct="0"/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ermöglicht</a:t>
            </a:r>
            <a:endParaRPr lang="en-US" dirty="0"/>
          </a:p>
          <a:p>
            <a:pPr lvl="3" hangingPunct="0"/>
            <a:r>
              <a:rPr lang="en-US" dirty="0" err="1"/>
              <a:t>Entwicklung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die den </a:t>
            </a:r>
            <a:r>
              <a:rPr lang="en-US" dirty="0" err="1"/>
              <a:t>Zugang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ermöglichen</a:t>
            </a:r>
            <a:endParaRPr lang="en-US" dirty="0"/>
          </a:p>
          <a:p>
            <a:pPr lvl="2" hangingPunct="0"/>
            <a:r>
              <a:rPr lang="en-US" dirty="0" err="1"/>
              <a:t>Keine</a:t>
            </a:r>
            <a:r>
              <a:rPr lang="en-US" dirty="0"/>
              <a:t> Strafe</a:t>
            </a:r>
          </a:p>
          <a:p>
            <a:pPr lvl="3" hangingPunct="0"/>
            <a:r>
              <a:rPr lang="en-US" dirty="0" err="1"/>
              <a:t>Aufgeben</a:t>
            </a:r>
            <a:r>
              <a:rPr lang="en-US" dirty="0"/>
              <a:t> der </a:t>
            </a:r>
            <a:r>
              <a:rPr lang="en-US" dirty="0" err="1"/>
              <a:t>Vorbereitung</a:t>
            </a:r>
            <a:endParaRPr lang="en-US" dirty="0"/>
          </a:p>
          <a:p>
            <a:pPr lvl="3" hangingPunct="0"/>
            <a:r>
              <a:rPr lang="en-US" dirty="0" err="1"/>
              <a:t>Programme</a:t>
            </a:r>
            <a:r>
              <a:rPr lang="en-US" dirty="0"/>
              <a:t> und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Hilfsmittel</a:t>
            </a:r>
            <a:r>
              <a:rPr lang="en-US" dirty="0"/>
              <a:t> </a:t>
            </a:r>
            <a:r>
              <a:rPr lang="en-US" dirty="0" err="1"/>
              <a:t>zerstört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Behörde</a:t>
            </a:r>
            <a:r>
              <a:rPr lang="en-US" dirty="0"/>
              <a:t> </a:t>
            </a:r>
            <a:r>
              <a:rPr lang="en-US" dirty="0" err="1"/>
              <a:t>übergibt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2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§149 Wertzeichenfälschung</a:t>
            </a:r>
          </a:p>
          <a:p>
            <a:pPr lvl="2" hangingPunct="0"/>
            <a:r>
              <a:rPr lang="en-US" dirty="0" err="1"/>
              <a:t>Vorbereitung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Fälschung</a:t>
            </a:r>
            <a:r>
              <a:rPr lang="en-US" dirty="0"/>
              <a:t> von </a:t>
            </a:r>
            <a:r>
              <a:rPr lang="en-US" dirty="0" err="1"/>
              <a:t>Geldmitteln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Wertzeichen</a:t>
            </a:r>
            <a:endParaRPr lang="en-US" dirty="0"/>
          </a:p>
          <a:p>
            <a:pPr lvl="2" hangingPunct="0"/>
            <a:r>
              <a:rPr lang="en-US" dirty="0" err="1"/>
              <a:t>Ausführen</a:t>
            </a:r>
            <a:r>
              <a:rPr lang="en-US" dirty="0"/>
              <a:t> der Tat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 smtClean="0"/>
              <a:t>Strafbar</a:t>
            </a:r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r>
              <a:rPr lang="de-DE" altLang="zh-CN" dirty="0"/>
              <a:t>§202d </a:t>
            </a:r>
            <a:r>
              <a:rPr lang="de-DE" altLang="zh-CN" dirty="0" err="1"/>
              <a:t>Datenhelerei</a:t>
            </a:r>
            <a:endParaRPr lang="de-DE" altLang="zh-CN" dirty="0"/>
          </a:p>
          <a:p>
            <a:pPr lvl="2" hangingPunct="0"/>
            <a:r>
              <a:rPr lang="en-US" dirty="0"/>
              <a:t>Der </a:t>
            </a:r>
            <a:r>
              <a:rPr lang="en-US" dirty="0" err="1"/>
              <a:t>Verkauf</a:t>
            </a:r>
            <a:r>
              <a:rPr lang="en-US" dirty="0"/>
              <a:t> von </a:t>
            </a:r>
            <a:r>
              <a:rPr lang="en-US" dirty="0" err="1"/>
              <a:t>rechtswidrig</a:t>
            </a:r>
            <a:r>
              <a:rPr lang="en-US" dirty="0"/>
              <a:t> </a:t>
            </a:r>
            <a:r>
              <a:rPr lang="en-US" dirty="0" err="1"/>
              <a:t>erlangten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  <a:p>
            <a:pPr marL="365760" lvl="1" indent="0" hangingPunc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2" hangingPunct="0"/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 smtClean="0"/>
              <a:t>Abänderung</a:t>
            </a:r>
            <a:r>
              <a:rPr lang="en-US" dirty="0" smtClean="0"/>
              <a:t>, </a:t>
            </a:r>
            <a:r>
              <a:rPr lang="en-US" dirty="0" err="1" smtClean="0"/>
              <a:t>Unterdrückung</a:t>
            </a:r>
            <a:r>
              <a:rPr lang="en-US" dirty="0" smtClean="0"/>
              <a:t>, </a:t>
            </a:r>
            <a:r>
              <a:rPr lang="en-US" dirty="0" err="1" smtClean="0"/>
              <a:t>Unbrauchbarmachung</a:t>
            </a:r>
            <a:r>
              <a:rPr lang="en-US" dirty="0" smtClean="0"/>
              <a:t> und </a:t>
            </a:r>
            <a:r>
              <a:rPr lang="en-US" dirty="0" err="1" smtClean="0"/>
              <a:t>Löschung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strafbar</a:t>
            </a:r>
            <a:endParaRPr lang="en-US" dirty="0" smtClean="0"/>
          </a:p>
          <a:p>
            <a:pPr lvl="2" hangingPunct="0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Eigentümer</a:t>
            </a:r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2" hangingPunct="0"/>
            <a:r>
              <a:rPr lang="en-US" dirty="0" err="1"/>
              <a:t>Absichtliches</a:t>
            </a:r>
            <a:r>
              <a:rPr lang="en-US" dirty="0"/>
              <a:t> </a:t>
            </a:r>
            <a:r>
              <a:rPr lang="en-US" dirty="0" err="1"/>
              <a:t>Stören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Datenverarbeitungs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anlage (DVA)</a:t>
            </a:r>
          </a:p>
          <a:p>
            <a:pPr lvl="2" hangingPunct="0"/>
            <a:r>
              <a:rPr lang="en-US" dirty="0"/>
              <a:t>DVAs </a:t>
            </a:r>
            <a:r>
              <a:rPr lang="en-US" dirty="0" err="1"/>
              <a:t>reichen</a:t>
            </a:r>
            <a:r>
              <a:rPr lang="en-US" dirty="0"/>
              <a:t> von Server </a:t>
            </a:r>
            <a:r>
              <a:rPr lang="en-US" dirty="0" err="1"/>
              <a:t>bis</a:t>
            </a:r>
            <a:r>
              <a:rPr lang="en-US" dirty="0"/>
              <a:t> Router</a:t>
            </a:r>
          </a:p>
          <a:p>
            <a:pPr lvl="1" hangingPunc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und </a:t>
            </a:r>
            <a:r>
              <a:rPr lang="en-US" dirty="0" err="1"/>
              <a:t>Verordnungen</a:t>
            </a:r>
            <a:endParaRPr lang="en-US" dirty="0"/>
          </a:p>
          <a:p>
            <a:pPr lvl="0"/>
            <a:r>
              <a:rPr lang="en-US" dirty="0" err="1"/>
              <a:t>Gelten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Hochschulgesetz</a:t>
            </a:r>
            <a:r>
              <a:rPr lang="en-US" dirty="0"/>
              <a:t> (HG)</a:t>
            </a:r>
          </a:p>
          <a:p>
            <a:pPr lvl="1" hangingPunct="0"/>
            <a:r>
              <a:rPr lang="de-DE" altLang="zh-CN" dirty="0"/>
              <a:t>§3 Freiheit von Kunst und Wissenschaft, Forschung, Lehre und Studium</a:t>
            </a:r>
          </a:p>
          <a:p>
            <a:pPr lvl="1" hangingPunct="0"/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 den </a:t>
            </a:r>
            <a:r>
              <a:rPr lang="en-US" dirty="0" err="1" smtClean="0"/>
              <a:t>Rahmen</a:t>
            </a:r>
            <a:endParaRPr lang="en-US" dirty="0" smtClean="0"/>
          </a:p>
          <a:p>
            <a:pPr lvl="1" hangingPunct="0"/>
            <a:r>
              <a:rPr lang="en-US" dirty="0" err="1" smtClean="0"/>
              <a:t>Beschlüsse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zulässig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Forschung</a:t>
            </a:r>
            <a:r>
              <a:rPr lang="en-US" dirty="0" smtClean="0"/>
              <a:t> und </a:t>
            </a:r>
            <a:r>
              <a:rPr lang="en-US" dirty="0" err="1" smtClean="0"/>
              <a:t>Lehre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behindert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Bedingungen der Universität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Teilgrundordnung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ZIMK</a:t>
            </a:r>
          </a:p>
          <a:p>
            <a:pPr lvl="0"/>
            <a:r>
              <a:rPr lang="en-US" dirty="0" err="1"/>
              <a:t>Benutzerordnung</a:t>
            </a:r>
            <a:r>
              <a:rPr lang="en-US" dirty="0"/>
              <a:t> der CIP-Pools</a:t>
            </a:r>
          </a:p>
          <a:p>
            <a:pPr lvl="0"/>
            <a:r>
              <a:rPr lang="en-US" dirty="0" err="1"/>
              <a:t>Dienstanweisungen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Datenschutz</a:t>
            </a:r>
            <a:r>
              <a:rPr lang="en-US" dirty="0"/>
              <a:t> und die </a:t>
            </a:r>
            <a:r>
              <a:rPr lang="en-US" dirty="0" err="1"/>
              <a:t>Datensicherung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Funknetzwerke</a:t>
            </a:r>
            <a:r>
              <a:rPr lang="en-US" dirty="0"/>
              <a:t> </a:t>
            </a:r>
            <a:r>
              <a:rPr lang="en-US" dirty="0" err="1"/>
              <a:t>gegen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Dritten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</a:t>
            </a:r>
            <a:r>
              <a:rPr lang="en-US" dirty="0" err="1"/>
              <a:t>Geschützt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Inwiefern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verschlüsselten</a:t>
            </a:r>
            <a:r>
              <a:rPr lang="en-US" dirty="0"/>
              <a:t> </a:t>
            </a:r>
            <a:r>
              <a:rPr lang="en-US" dirty="0" err="1"/>
              <a:t>Funkdaten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verboten?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6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Die §§202-202d und §§303a-303c</a:t>
            </a:r>
          </a:p>
          <a:p>
            <a:pPr lvl="0"/>
            <a:r>
              <a:rPr lang="en-US" dirty="0" err="1"/>
              <a:t>Telekommunikationsgesetz</a:t>
            </a:r>
            <a:r>
              <a:rPr lang="en-US" dirty="0"/>
              <a:t> (TKG)</a:t>
            </a:r>
          </a:p>
          <a:p>
            <a:pPr lvl="1" hangingPunct="0"/>
            <a:r>
              <a:rPr lang="en-US" dirty="0" err="1"/>
              <a:t>Verschlüsselt</a:t>
            </a:r>
            <a:r>
              <a:rPr lang="en-US" dirty="0"/>
              <a:t> und </a:t>
            </a:r>
            <a:r>
              <a:rPr lang="en-US" dirty="0" err="1"/>
              <a:t>unverschlüsselt</a:t>
            </a:r>
            <a:endParaRPr lang="en-US" dirty="0"/>
          </a:p>
          <a:p>
            <a:pPr lvl="0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7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befassen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Thema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strafrechtlichen</a:t>
            </a:r>
            <a:r>
              <a:rPr lang="en-US" dirty="0"/>
              <a:t>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, die auf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zutreffen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stellt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selbst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Verschlüsselt</a:t>
            </a:r>
            <a:endParaRPr lang="en-US" dirty="0"/>
          </a:p>
          <a:p>
            <a:pPr lvl="1" hangingPunct="0"/>
            <a:r>
              <a:rPr lang="en-US" dirty="0" err="1"/>
              <a:t>Eindringen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gesichtertes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en-US" dirty="0" err="1"/>
              <a:t>Unbefugt</a:t>
            </a:r>
            <a:r>
              <a:rPr lang="en-US" dirty="0"/>
              <a:t> und </a:t>
            </a:r>
            <a:r>
              <a:rPr lang="en-US" dirty="0" err="1" smtClean="0"/>
              <a:t>Zugangssicherung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14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Unverschlüsselt</a:t>
            </a:r>
            <a:endParaRPr lang="en-US" dirty="0"/>
          </a:p>
          <a:p>
            <a:pPr lvl="1" hangingPunct="0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Datensicherung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Zugriffssicherung</a:t>
            </a:r>
            <a:endParaRPr lang="en-US" dirty="0"/>
          </a:p>
          <a:p>
            <a:pPr lvl="1" hangingPunct="0"/>
            <a:r>
              <a:rPr lang="de-DE" altLang="zh-CN" dirty="0"/>
              <a:t>§202a gilt somit nicht</a:t>
            </a:r>
          </a:p>
          <a:p>
            <a:pPr lvl="1" hangingPunct="0"/>
            <a:r>
              <a:rPr lang="en-US" dirty="0" err="1"/>
              <a:t>Computerbetrug</a:t>
            </a:r>
            <a:r>
              <a:rPr lang="en-US" dirty="0"/>
              <a:t> und </a:t>
            </a:r>
            <a:r>
              <a:rPr lang="en-US" dirty="0" err="1"/>
              <a:t>Schadensersatz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geltend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Abhören</a:t>
            </a:r>
            <a:r>
              <a:rPr lang="en-US" dirty="0"/>
              <a:t> </a:t>
            </a:r>
            <a:r>
              <a:rPr lang="en-US" dirty="0" err="1"/>
              <a:t>verschlüsselter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greift</a:t>
            </a:r>
            <a:r>
              <a:rPr lang="en-US" dirty="0" smtClean="0"/>
              <a:t> §202b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Unbefugt</a:t>
            </a:r>
            <a:r>
              <a:rPr lang="en-US" dirty="0" smtClean="0"/>
              <a:t> und </a:t>
            </a:r>
            <a:r>
              <a:rPr lang="en-US" dirty="0" err="1" smtClean="0"/>
              <a:t>nichtöffentliche</a:t>
            </a:r>
            <a:r>
              <a:rPr lang="en-US" dirty="0" smtClean="0"/>
              <a:t> </a:t>
            </a:r>
            <a:r>
              <a:rPr lang="en-US" dirty="0" err="1" smtClean="0"/>
              <a:t>Datenübertragung</a:t>
            </a:r>
            <a:endParaRPr lang="en-US" dirty="0" smtClean="0"/>
          </a:p>
          <a:p>
            <a:pPr lvl="1"/>
            <a:r>
              <a:rPr lang="en-US" dirty="0" smtClean="0"/>
              <a:t>§202a </a:t>
            </a:r>
            <a:r>
              <a:rPr lang="en-US" dirty="0" err="1" smtClean="0"/>
              <a:t>ist</a:t>
            </a:r>
            <a:r>
              <a:rPr lang="en-US" dirty="0" smtClean="0"/>
              <a:t> die Definition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/>
              <a:t>Telekommunikationsgesetz</a:t>
            </a:r>
            <a:r>
              <a:rPr lang="en-US" dirty="0" smtClean="0"/>
              <a:t> </a:t>
            </a:r>
            <a:r>
              <a:rPr lang="en-US" dirty="0"/>
              <a:t>(TKG)</a:t>
            </a:r>
          </a:p>
          <a:p>
            <a:pPr lvl="1" hangingPunct="0"/>
            <a:r>
              <a:rPr lang="en-US" dirty="0" smtClean="0"/>
              <a:t>§89 </a:t>
            </a:r>
            <a:r>
              <a:rPr lang="en-US" dirty="0"/>
              <a:t>TKG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Nachrichten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Funkanlage</a:t>
            </a:r>
            <a:endParaRPr lang="en-US" dirty="0" smtClean="0"/>
          </a:p>
          <a:p>
            <a:pPr lvl="1" hangingPunct="0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vorsätzliches</a:t>
            </a:r>
            <a:r>
              <a:rPr lang="en-US" dirty="0" smtClean="0"/>
              <a:t> </a:t>
            </a:r>
            <a:r>
              <a:rPr lang="en-US" dirty="0" err="1" smtClean="0"/>
              <a:t>Abhören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Gesetze es gibt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Aufteilung</a:t>
            </a:r>
            <a:r>
              <a:rPr lang="en-US" dirty="0"/>
              <a:t> in </a:t>
            </a:r>
            <a:r>
              <a:rPr lang="en-US" dirty="0" err="1"/>
              <a:t>Ebenen</a:t>
            </a:r>
            <a:endParaRPr lang="en-US" dirty="0"/>
          </a:p>
          <a:p>
            <a:pPr lvl="1" hangingPunct="0"/>
            <a:r>
              <a:rPr lang="en-US" dirty="0"/>
              <a:t>EU-</a:t>
            </a:r>
            <a:r>
              <a:rPr lang="en-US" dirty="0" err="1"/>
              <a:t>Gesetze</a:t>
            </a:r>
            <a:endParaRPr lang="en-US" dirty="0"/>
          </a:p>
          <a:p>
            <a:pPr lvl="1" hangingPunct="0"/>
            <a:r>
              <a:rPr lang="en-US" dirty="0" err="1"/>
              <a:t>Deutschlandweite</a:t>
            </a:r>
            <a:r>
              <a:rPr lang="en-US" dirty="0"/>
              <a:t> </a:t>
            </a:r>
            <a:r>
              <a:rPr lang="en-US" dirty="0" err="1"/>
              <a:t>Gesetze</a:t>
            </a:r>
            <a:endParaRPr lang="en-US" dirty="0"/>
          </a:p>
          <a:p>
            <a:pPr lvl="1" hangingPunct="0"/>
            <a:r>
              <a:rPr lang="en-US" dirty="0" err="1" smtClean="0"/>
              <a:t>Hochschulgesetze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EU-</a:t>
            </a:r>
            <a:r>
              <a:rPr lang="en-US" dirty="0" err="1"/>
              <a:t>Ebene</a:t>
            </a:r>
            <a:endParaRPr lang="en-US" dirty="0"/>
          </a:p>
          <a:p>
            <a:pPr lvl="1" hangingPunct="0"/>
            <a:r>
              <a:rPr lang="en-US" dirty="0" err="1"/>
              <a:t>Grundrechtecharta</a:t>
            </a:r>
            <a:endParaRPr lang="en-US" dirty="0"/>
          </a:p>
          <a:p>
            <a:pPr lvl="1" hangingPunct="0"/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endParaRPr lang="en-US" dirty="0"/>
          </a:p>
          <a:p>
            <a:pPr lvl="1" hangingPunct="0"/>
            <a:r>
              <a:rPr lang="en-US" dirty="0" err="1"/>
              <a:t>Recht</a:t>
            </a:r>
            <a:r>
              <a:rPr lang="en-US" dirty="0"/>
              <a:t> auf Schutz </a:t>
            </a:r>
            <a:r>
              <a:rPr lang="en-US" dirty="0" err="1"/>
              <a:t>personenbezogener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1" hangingPunct="0"/>
            <a:r>
              <a:rPr lang="en-US" dirty="0" err="1"/>
              <a:t>Einwilligung</a:t>
            </a:r>
            <a:r>
              <a:rPr lang="en-US" dirty="0"/>
              <a:t> von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zwingend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notwendig</a:t>
            </a:r>
            <a:endParaRPr lang="en-US" dirty="0"/>
          </a:p>
          <a:p>
            <a:pPr lvl="1" hangingPunct="0"/>
            <a:r>
              <a:rPr lang="en-US" dirty="0" err="1"/>
              <a:t>Einhaltung</a:t>
            </a:r>
            <a:r>
              <a:rPr lang="en-US" dirty="0"/>
              <a:t> der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 smtClean="0"/>
              <a:t>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Gesetze</a:t>
            </a:r>
            <a:r>
              <a:rPr lang="en-US" dirty="0"/>
              <a:t> in Deutschland</a:t>
            </a:r>
          </a:p>
          <a:p>
            <a:pPr lvl="1" hangingPunct="0"/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Gesetz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Schutz von </a:t>
            </a:r>
            <a:r>
              <a:rPr lang="en-US" dirty="0" err="1"/>
              <a:t>zugangskontrollierten</a:t>
            </a:r>
            <a:r>
              <a:rPr lang="en-US" dirty="0"/>
              <a:t> </a:t>
            </a:r>
            <a:r>
              <a:rPr lang="en-US" dirty="0" err="1"/>
              <a:t>Diensten</a:t>
            </a:r>
            <a:r>
              <a:rPr lang="en-US" dirty="0"/>
              <a:t> und von </a:t>
            </a:r>
            <a:r>
              <a:rPr lang="en-US" dirty="0" err="1"/>
              <a:t>Zugangskontrolldiensten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(ZKDSG)</a:t>
            </a:r>
          </a:p>
        </p:txBody>
      </p:sp>
    </p:spTree>
    <p:extLst>
      <p:ext uri="{BB962C8B-B14F-4D97-AF65-F5344CB8AC3E}">
        <p14:creationId xmlns:p14="http://schemas.microsoft.com/office/powerpoint/2010/main" val="8909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Allgemeine</a:t>
            </a:r>
            <a:r>
              <a:rPr lang="en-US" dirty="0"/>
              <a:t> und </a:t>
            </a:r>
            <a:r>
              <a:rPr lang="en-US" dirty="0" err="1"/>
              <a:t>gemeinsame</a:t>
            </a:r>
            <a:r>
              <a:rPr lang="en-US" dirty="0"/>
              <a:t> </a:t>
            </a:r>
            <a:r>
              <a:rPr lang="en-US" dirty="0" err="1"/>
              <a:t>Bestimmungen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öffentliche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private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Straf</a:t>
            </a:r>
            <a:r>
              <a:rPr lang="en-US" dirty="0"/>
              <a:t>- und </a:t>
            </a:r>
            <a:r>
              <a:rPr lang="en-US" dirty="0" err="1"/>
              <a:t>Bußgeldvorschriften</a:t>
            </a:r>
            <a:endParaRPr lang="en-US" dirty="0"/>
          </a:p>
          <a:p>
            <a:pPr lvl="1" hangingPunct="0"/>
            <a:r>
              <a:rPr lang="en-US" dirty="0" err="1"/>
              <a:t>Sondervorschriften</a:t>
            </a:r>
            <a:r>
              <a:rPr lang="en-US" dirty="0"/>
              <a:t> &amp; </a:t>
            </a:r>
            <a:r>
              <a:rPr lang="en-US" dirty="0" err="1"/>
              <a:t>Übergangsvorschriften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Das ZKDSG</a:t>
            </a:r>
          </a:p>
          <a:p>
            <a:pPr lvl="1" hangingPunct="0"/>
            <a:r>
              <a:rPr lang="en-US" dirty="0" err="1"/>
              <a:t>Rechtlicher</a:t>
            </a:r>
            <a:r>
              <a:rPr lang="en-US" dirty="0"/>
              <a:t> Schutz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unerlaubte</a:t>
            </a:r>
            <a:r>
              <a:rPr lang="en-US" dirty="0"/>
              <a:t> </a:t>
            </a:r>
            <a:r>
              <a:rPr lang="en-US" dirty="0" err="1"/>
              <a:t>Eingriffe</a:t>
            </a:r>
            <a:endParaRPr lang="en-US" dirty="0"/>
          </a:p>
          <a:p>
            <a:pPr lvl="1" hangingPunct="0"/>
            <a:r>
              <a:rPr lang="en-US" dirty="0" err="1"/>
              <a:t>Zugangskontrollierte</a:t>
            </a:r>
            <a:r>
              <a:rPr lang="en-US" dirty="0"/>
              <a:t> </a:t>
            </a:r>
            <a:r>
              <a:rPr lang="en-US" dirty="0" err="1"/>
              <a:t>Dienste</a:t>
            </a:r>
            <a:endParaRPr lang="en-US" dirty="0"/>
          </a:p>
          <a:p>
            <a:pPr lvl="2" hangingPunct="0"/>
            <a:r>
              <a:rPr lang="en-US" dirty="0" err="1"/>
              <a:t>Rundfunkarbeiten</a:t>
            </a:r>
            <a:r>
              <a:rPr lang="en-US" dirty="0"/>
              <a:t>, </a:t>
            </a:r>
            <a:r>
              <a:rPr lang="en-US" dirty="0" err="1"/>
              <a:t>Teledienste</a:t>
            </a:r>
            <a:r>
              <a:rPr lang="en-US" dirty="0"/>
              <a:t>, </a:t>
            </a:r>
            <a:r>
              <a:rPr lang="en-US" dirty="0" err="1"/>
              <a:t>Mediendienste</a:t>
            </a:r>
            <a:endParaRPr lang="en-US" dirty="0"/>
          </a:p>
          <a:p>
            <a:pPr lvl="1" hangingPunct="0"/>
            <a:r>
              <a:rPr lang="en-US" dirty="0" err="1"/>
              <a:t>Zugangskontrolldienste</a:t>
            </a:r>
            <a:endParaRPr lang="en-US" dirty="0"/>
          </a:p>
          <a:p>
            <a:pPr lvl="2" hangingPunct="0"/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Verfahren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Vorrichtungen</a:t>
            </a:r>
            <a:r>
              <a:rPr lang="en-US" dirty="0"/>
              <a:t>,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unerblaubte</a:t>
            </a:r>
            <a:r>
              <a:rPr lang="en-US" dirty="0"/>
              <a:t> </a:t>
            </a:r>
            <a:r>
              <a:rPr lang="en-US"/>
              <a:t>Nutzung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1" hangingPunct="0"/>
            <a:r>
              <a:rPr lang="de-DE" altLang="zh-CN" dirty="0"/>
              <a:t>§202c Vorbereiten des Ausspähen und Abfangen von Daten in Verbindung mit §149 Wertzeichenfälschung</a:t>
            </a:r>
          </a:p>
          <a:p>
            <a:pPr lvl="1" hangingPunct="0"/>
            <a:r>
              <a:rPr lang="de-DE" altLang="zh-CN" dirty="0"/>
              <a:t>§202d Datenhehlerei</a:t>
            </a:r>
          </a:p>
        </p:txBody>
      </p:sp>
    </p:spTree>
    <p:extLst>
      <p:ext uri="{BB962C8B-B14F-4D97-AF65-F5344CB8AC3E}">
        <p14:creationId xmlns:p14="http://schemas.microsoft.com/office/powerpoint/2010/main" val="27152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1" hangingPunct="0"/>
            <a:r>
              <a:rPr lang="de-DE" altLang="zh-CN" dirty="0"/>
              <a:t>§303c Strafantrag</a:t>
            </a:r>
          </a:p>
        </p:txBody>
      </p:sp>
    </p:spTree>
    <p:extLst>
      <p:ext uri="{BB962C8B-B14F-4D97-AF65-F5344CB8AC3E}">
        <p14:creationId xmlns:p14="http://schemas.microsoft.com/office/powerpoint/2010/main" val="73085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536</Words>
  <Application>Microsoft Office PowerPoint</Application>
  <PresentationFormat>Bildschirmpräsentation (4:3)</PresentationFormat>
  <Paragraphs>132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华文仿宋</vt:lpstr>
      <vt:lpstr>Tw Cen MT</vt:lpstr>
      <vt:lpstr>Wingdings</vt:lpstr>
      <vt:lpstr>Wingdings 2</vt:lpstr>
      <vt:lpstr>Galathea</vt:lpstr>
      <vt:lpstr>Hackerpraktikum Part III: Rechtliche Grundlagen</vt:lpstr>
      <vt:lpstr>Aufgabe 1</vt:lpstr>
      <vt:lpstr>Welche Gesetze es gibt</vt:lpstr>
      <vt:lpstr>Welche Gesetze es gibt</vt:lpstr>
      <vt:lpstr>Welche Gesetze es gibt</vt:lpstr>
      <vt:lpstr>Welche Gesetze es gibt</vt:lpstr>
      <vt:lpstr>Welche Gesetze es gibt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Besondere Bedingungen für die Universität Trier</vt:lpstr>
      <vt:lpstr>Bedingungen der Universität Trier</vt:lpstr>
      <vt:lpstr>Aufgabe 2</vt:lpstr>
      <vt:lpstr>Rechtlicher Schutz von Funknetzwerken</vt:lpstr>
      <vt:lpstr>Rechtlicher Schutz von Funknetzwerken</vt:lpstr>
      <vt:lpstr>Rechtlicher Schutz von Funknetzwerken</vt:lpstr>
      <vt:lpstr>Abhören verschlüsselter Daten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Teil I: Rechtliche Grundlagen</dc:title>
  <cp:lastModifiedBy>Zeimetz, Tobias</cp:lastModifiedBy>
  <cp:revision>6</cp:revision>
  <dcterms:modified xsi:type="dcterms:W3CDTF">2017-01-26T16:57:15Z</dcterms:modified>
</cp:coreProperties>
</file>