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sldIdLst>
    <p:sldId id="282" r:id="rId2"/>
    <p:sldId id="288" r:id="rId3"/>
    <p:sldId id="291" r:id="rId4"/>
    <p:sldId id="289" r:id="rId5"/>
    <p:sldId id="290" r:id="rId6"/>
    <p:sldId id="292" r:id="rId7"/>
    <p:sldId id="293" r:id="rId8"/>
    <p:sldId id="295" r:id="rId9"/>
    <p:sldId id="294" r:id="rId10"/>
    <p:sldId id="296" r:id="rId11"/>
    <p:sldId id="297" r:id="rId12"/>
    <p:sldId id="299" r:id="rId13"/>
    <p:sldId id="298" r:id="rId14"/>
    <p:sldId id="300" r:id="rId15"/>
    <p:sldId id="301" r:id="rId16"/>
    <p:sldId id="302" r:id="rId17"/>
    <p:sldId id="303" r:id="rId18"/>
    <p:sldId id="305" r:id="rId19"/>
    <p:sldId id="307" r:id="rId20"/>
    <p:sldId id="308" r:id="rId21"/>
    <p:sldId id="304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30" r:id="rId43"/>
    <p:sldId id="332" r:id="rId44"/>
    <p:sldId id="333" r:id="rId45"/>
    <p:sldId id="334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6" r:id="rId56"/>
    <p:sldId id="345" r:id="rId5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19C7A-8E0E-42A3-A8CB-137A286B1A2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34494-F0DF-4E68-B7BF-0E46306483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72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8" name="Rechteck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Rechteck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27.01.2017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Rechteck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Lukas Jung, Marc </a:t>
            </a:r>
            <a:r>
              <a:rPr lang="de-DE" dirty="0" err="1"/>
              <a:t>Narres</a:t>
            </a:r>
            <a:r>
              <a:rPr lang="de-DE" dirty="0"/>
              <a:t>-Schulz, Oliver Sänger, Tobias </a:t>
            </a:r>
            <a:r>
              <a:rPr lang="de-DE" dirty="0" err="1"/>
              <a:t>Zeimetz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899592" y="1916832"/>
            <a:ext cx="7560840" cy="1828800"/>
          </a:xfrm>
        </p:spPr>
        <p:txBody>
          <a:bodyPr>
            <a:normAutofit/>
          </a:bodyPr>
          <a:lstStyle/>
          <a:p>
            <a:r>
              <a:rPr lang="de-DE" dirty="0"/>
              <a:t>Hackerpraktikum</a:t>
            </a:r>
            <a:br>
              <a:rPr lang="de-DE" dirty="0"/>
            </a:br>
            <a:r>
              <a:rPr lang="de-DE" dirty="0"/>
              <a:t>Part II: Angriff auf WEP</a:t>
            </a:r>
          </a:p>
        </p:txBody>
      </p:sp>
    </p:spTree>
    <p:extLst>
      <p:ext uri="{BB962C8B-B14F-4D97-AF65-F5344CB8AC3E}">
        <p14:creationId xmlns:p14="http://schemas.microsoft.com/office/powerpoint/2010/main" val="302923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Key Scheduling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2564904"/>
            <a:ext cx="56875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j = 0</a:t>
            </a:r>
            <a:endParaRPr lang="de-DE" dirty="0">
              <a:latin typeface="Bitstream Vera Sans Mono" panose="020B0609030804020204" pitchFamily="49" charset="0"/>
            </a:endParaRPr>
          </a:p>
          <a:p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de-DE" dirty="0">
                <a:latin typeface="Bitstream Vera Sans Mono" panose="020B0609030804020204" pitchFamily="49" charset="0"/>
              </a:rPr>
              <a:t> = [0,1,…,n-1]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from</a:t>
            </a:r>
            <a:r>
              <a:rPr lang="en-US" dirty="0">
                <a:latin typeface="Bitstream Vera Sans Mono" panose="020B0609030804020204" pitchFamily="49" charset="0"/>
              </a:rPr>
              <a:t> 0 to n-1 </a:t>
            </a:r>
            <a:r>
              <a:rPr lang="en-US" b="1" dirty="0">
                <a:latin typeface="Bitstream Vera Sans Mono" panose="020B0609030804020204" pitchFamily="49" charset="0"/>
              </a:rPr>
              <a:t>do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(j+ 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 + K[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mod l]) mod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 S[j])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end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612648" y="1628800"/>
            <a:ext cx="8063808" cy="7920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Generierung</a:t>
            </a:r>
            <a:r>
              <a:rPr lang="en-US" sz="3600" dirty="0"/>
              <a:t> </a:t>
            </a:r>
            <a:r>
              <a:rPr lang="en-US" sz="3600" dirty="0" err="1"/>
              <a:t>einer</a:t>
            </a:r>
            <a:r>
              <a:rPr lang="en-US" sz="3600" dirty="0"/>
              <a:t> S-Box</a:t>
            </a:r>
            <a:endParaRPr lang="de-DE" sz="3600" dirty="0"/>
          </a:p>
        </p:txBody>
      </p:sp>
      <p:sp>
        <p:nvSpPr>
          <p:cNvPr id="3" name="Rechteck 2"/>
          <p:cNvSpPr/>
          <p:nvPr/>
        </p:nvSpPr>
        <p:spPr>
          <a:xfrm>
            <a:off x="3707904" y="4041068"/>
            <a:ext cx="2088232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Zufällig</a:t>
            </a:r>
            <a:r>
              <a:rPr lang="en-US" sz="3600" dirty="0"/>
              <a:t> ?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70559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Key Scheduling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2564904"/>
            <a:ext cx="56875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j = 0</a:t>
            </a:r>
            <a:endParaRPr lang="de-DE" dirty="0">
              <a:latin typeface="Bitstream Vera Sans Mono" panose="020B0609030804020204" pitchFamily="49" charset="0"/>
            </a:endParaRPr>
          </a:p>
          <a:p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de-DE" dirty="0">
                <a:latin typeface="Bitstream Vera Sans Mono" panose="020B0609030804020204" pitchFamily="49" charset="0"/>
              </a:rPr>
              <a:t> = [0,1,…,n-1]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from</a:t>
            </a:r>
            <a:r>
              <a:rPr lang="en-US" dirty="0">
                <a:latin typeface="Bitstream Vera Sans Mono" panose="020B0609030804020204" pitchFamily="49" charset="0"/>
              </a:rPr>
              <a:t> 0 to n-1 </a:t>
            </a:r>
            <a:r>
              <a:rPr lang="en-US" b="1" dirty="0">
                <a:latin typeface="Bitstream Vera Sans Mono" panose="020B0609030804020204" pitchFamily="49" charset="0"/>
              </a:rPr>
              <a:t>do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(j+ 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 + K[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mod l]) mod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 S[j])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end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612648" y="1628800"/>
            <a:ext cx="8063808" cy="7920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Generierung</a:t>
            </a:r>
            <a:r>
              <a:rPr lang="en-US" sz="3600" dirty="0"/>
              <a:t> </a:t>
            </a:r>
            <a:r>
              <a:rPr lang="en-US" sz="3600" dirty="0" err="1"/>
              <a:t>einer</a:t>
            </a:r>
            <a:r>
              <a:rPr lang="en-US" sz="3600" dirty="0"/>
              <a:t> S-Box</a:t>
            </a:r>
            <a:endParaRPr lang="de-DE" sz="3600" dirty="0"/>
          </a:p>
        </p:txBody>
      </p:sp>
      <p:sp>
        <p:nvSpPr>
          <p:cNvPr id="3" name="Rechteck 2"/>
          <p:cNvSpPr/>
          <p:nvPr/>
        </p:nvSpPr>
        <p:spPr>
          <a:xfrm>
            <a:off x="3707904" y="4041068"/>
            <a:ext cx="2088232" cy="6480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Zufällig</a:t>
            </a:r>
            <a:r>
              <a:rPr lang="en-US" sz="3600" dirty="0"/>
              <a:t> ? </a:t>
            </a:r>
            <a:endParaRPr lang="de-DE" sz="3600" dirty="0"/>
          </a:p>
        </p:txBody>
      </p:sp>
      <p:sp>
        <p:nvSpPr>
          <p:cNvPr id="6" name="Rechteck 5"/>
          <p:cNvSpPr/>
          <p:nvPr/>
        </p:nvSpPr>
        <p:spPr>
          <a:xfrm rot="1061643">
            <a:off x="2964908" y="4235069"/>
            <a:ext cx="2088232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Nein</a:t>
            </a:r>
            <a:r>
              <a:rPr lang="en-US" sz="3600" dirty="0"/>
              <a:t>!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312574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Key Scheduling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1700808"/>
            <a:ext cx="56875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j = 0</a:t>
            </a:r>
            <a:endParaRPr lang="de-DE" dirty="0">
              <a:latin typeface="Bitstream Vera Sans Mono" panose="020B0609030804020204" pitchFamily="49" charset="0"/>
            </a:endParaRPr>
          </a:p>
          <a:p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de-DE" dirty="0">
                <a:latin typeface="Bitstream Vera Sans Mono" panose="020B0609030804020204" pitchFamily="49" charset="0"/>
              </a:rPr>
              <a:t> = [0,1,…,n-1]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from</a:t>
            </a:r>
            <a:r>
              <a:rPr lang="en-US" dirty="0">
                <a:latin typeface="Bitstream Vera Sans Mono" panose="020B0609030804020204" pitchFamily="49" charset="0"/>
              </a:rPr>
              <a:t> 0 to n-1 </a:t>
            </a:r>
            <a:r>
              <a:rPr lang="en-US" b="1" dirty="0">
                <a:latin typeface="Bitstream Vera Sans Mono" panose="020B0609030804020204" pitchFamily="49" charset="0"/>
              </a:rPr>
              <a:t>do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(j+ 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 + K[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mod l]) mod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 S[j])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end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39552" y="3442556"/>
            <a:ext cx="8063808" cy="315479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Schritt</a:t>
            </a:r>
            <a:r>
              <a:rPr lang="en-US" sz="3600" dirty="0"/>
              <a:t> 1:</a:t>
            </a:r>
          </a:p>
          <a:p>
            <a:r>
              <a:rPr lang="en-US" sz="3600" dirty="0"/>
              <a:t>j = 0 + S[0] + K[0]</a:t>
            </a:r>
          </a:p>
          <a:p>
            <a:r>
              <a:rPr lang="en-US" sz="3600" dirty="0"/>
              <a:t>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15962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Key Scheduling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1700808"/>
            <a:ext cx="56875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j = 0</a:t>
            </a:r>
            <a:endParaRPr lang="de-DE" dirty="0">
              <a:latin typeface="Bitstream Vera Sans Mono" panose="020B0609030804020204" pitchFamily="49" charset="0"/>
            </a:endParaRPr>
          </a:p>
          <a:p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de-DE" dirty="0">
                <a:latin typeface="Bitstream Vera Sans Mono" panose="020B0609030804020204" pitchFamily="49" charset="0"/>
              </a:rPr>
              <a:t> = [0,1,…,n-1]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from</a:t>
            </a:r>
            <a:r>
              <a:rPr lang="en-US" dirty="0">
                <a:latin typeface="Bitstream Vera Sans Mono" panose="020B0609030804020204" pitchFamily="49" charset="0"/>
              </a:rPr>
              <a:t> 0 to n-1 </a:t>
            </a:r>
            <a:r>
              <a:rPr lang="en-US" b="1" dirty="0">
                <a:latin typeface="Bitstream Vera Sans Mono" panose="020B0609030804020204" pitchFamily="49" charset="0"/>
              </a:rPr>
              <a:t>do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(j+ 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 + K[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mod l]) mod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 S[j])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end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539552" y="3442556"/>
            <a:ext cx="8063808" cy="315479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Schritt</a:t>
            </a:r>
            <a:r>
              <a:rPr lang="en-US" sz="3600" dirty="0"/>
              <a:t> 1:</a:t>
            </a:r>
          </a:p>
          <a:p>
            <a:r>
              <a:rPr lang="en-US" sz="3600" dirty="0"/>
              <a:t>j = 0 + S[0] + K[0]</a:t>
            </a:r>
          </a:p>
          <a:p>
            <a:r>
              <a:rPr lang="en-US" sz="3600" dirty="0"/>
              <a:t>j = K[0]</a:t>
            </a:r>
          </a:p>
          <a:p>
            <a:r>
              <a:rPr lang="en-US" sz="3600" dirty="0">
                <a:sym typeface="Wingdings" panose="05000000000000000000" pitchFamily="2" charset="2"/>
              </a:rPr>
              <a:t> S[0] = S[K[0]]</a:t>
            </a:r>
            <a:endParaRPr lang="en-US" sz="3600" dirty="0"/>
          </a:p>
          <a:p>
            <a:r>
              <a:rPr lang="en-US" sz="3600" dirty="0"/>
              <a:t>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5706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Key Scheduling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1700808"/>
            <a:ext cx="56875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j = 0</a:t>
            </a:r>
            <a:endParaRPr lang="de-DE" dirty="0">
              <a:latin typeface="Bitstream Vera Sans Mono" panose="020B0609030804020204" pitchFamily="49" charset="0"/>
            </a:endParaRPr>
          </a:p>
          <a:p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de-DE" dirty="0">
                <a:latin typeface="Bitstream Vera Sans Mono" panose="020B0609030804020204" pitchFamily="49" charset="0"/>
              </a:rPr>
              <a:t> = [0,1,…,n-1]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from</a:t>
            </a:r>
            <a:r>
              <a:rPr lang="en-US" dirty="0">
                <a:latin typeface="Bitstream Vera Sans Mono" panose="020B0609030804020204" pitchFamily="49" charset="0"/>
              </a:rPr>
              <a:t> 0 to n-1 </a:t>
            </a:r>
            <a:r>
              <a:rPr lang="en-US" b="1" dirty="0">
                <a:latin typeface="Bitstream Vera Sans Mono" panose="020B0609030804020204" pitchFamily="49" charset="0"/>
              </a:rPr>
              <a:t>do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(j+ 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 + K[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mod l]) mod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 S[j])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end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612648" y="3703204"/>
            <a:ext cx="5831560" cy="224607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Schritt</a:t>
            </a:r>
            <a:r>
              <a:rPr lang="en-US" sz="3600" dirty="0"/>
              <a:t> 2:</a:t>
            </a:r>
          </a:p>
          <a:p>
            <a:r>
              <a:rPr lang="en-US" sz="3600" dirty="0"/>
              <a:t>j = K[0]</a:t>
            </a:r>
          </a:p>
        </p:txBody>
      </p:sp>
    </p:spTree>
    <p:extLst>
      <p:ext uri="{BB962C8B-B14F-4D97-AF65-F5344CB8AC3E}">
        <p14:creationId xmlns:p14="http://schemas.microsoft.com/office/powerpoint/2010/main" val="151344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Key Scheduling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1700808"/>
            <a:ext cx="56875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j = 0</a:t>
            </a:r>
            <a:endParaRPr lang="de-DE" dirty="0">
              <a:latin typeface="Bitstream Vera Sans Mono" panose="020B0609030804020204" pitchFamily="49" charset="0"/>
            </a:endParaRPr>
          </a:p>
          <a:p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de-DE" dirty="0">
                <a:latin typeface="Bitstream Vera Sans Mono" panose="020B0609030804020204" pitchFamily="49" charset="0"/>
              </a:rPr>
              <a:t> = [0,1,…,n-1]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from</a:t>
            </a:r>
            <a:r>
              <a:rPr lang="en-US" dirty="0">
                <a:latin typeface="Bitstream Vera Sans Mono" panose="020B0609030804020204" pitchFamily="49" charset="0"/>
              </a:rPr>
              <a:t> 0 to n-1 </a:t>
            </a:r>
            <a:r>
              <a:rPr lang="en-US" b="1" dirty="0">
                <a:latin typeface="Bitstream Vera Sans Mono" panose="020B0609030804020204" pitchFamily="49" charset="0"/>
              </a:rPr>
              <a:t>do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(j+ 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 + K[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mod l]) mod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 S[j])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end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612648" y="3703204"/>
            <a:ext cx="5831560" cy="224607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Schritt</a:t>
            </a:r>
            <a:r>
              <a:rPr lang="en-US" sz="3600" dirty="0"/>
              <a:t> 2:</a:t>
            </a:r>
          </a:p>
          <a:p>
            <a:r>
              <a:rPr lang="en-US" sz="3600" dirty="0"/>
              <a:t>j = K[0]</a:t>
            </a:r>
          </a:p>
          <a:p>
            <a:r>
              <a:rPr lang="en-US" sz="3600" dirty="0"/>
              <a:t>j = K[0] + S[1] + K[1]</a:t>
            </a:r>
          </a:p>
        </p:txBody>
      </p:sp>
      <p:sp>
        <p:nvSpPr>
          <p:cNvPr id="3" name="Sprechblase: rechteckig 2"/>
          <p:cNvSpPr/>
          <p:nvPr/>
        </p:nvSpPr>
        <p:spPr>
          <a:xfrm>
            <a:off x="5184068" y="3816162"/>
            <a:ext cx="2232248" cy="864096"/>
          </a:xfrm>
          <a:prstGeom prst="wedgeRectCallout">
            <a:avLst>
              <a:gd name="adj1" fmla="val -62989"/>
              <a:gd name="adj2" fmla="val 10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Mit</a:t>
            </a:r>
            <a:r>
              <a:rPr lang="en-US" dirty="0"/>
              <a:t> WK von 1 – 1/n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2591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Key Scheduling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1700808"/>
            <a:ext cx="56875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j = 0</a:t>
            </a:r>
            <a:endParaRPr lang="de-DE" dirty="0">
              <a:latin typeface="Bitstream Vera Sans Mono" panose="020B0609030804020204" pitchFamily="49" charset="0"/>
            </a:endParaRPr>
          </a:p>
          <a:p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de-DE" dirty="0">
                <a:latin typeface="Bitstream Vera Sans Mono" panose="020B0609030804020204" pitchFamily="49" charset="0"/>
              </a:rPr>
              <a:t> = [0,1,…,n-1]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from</a:t>
            </a:r>
            <a:r>
              <a:rPr lang="en-US" dirty="0">
                <a:latin typeface="Bitstream Vera Sans Mono" panose="020B0609030804020204" pitchFamily="49" charset="0"/>
              </a:rPr>
              <a:t> 0 to n-1 </a:t>
            </a:r>
            <a:r>
              <a:rPr lang="en-US" b="1" dirty="0">
                <a:latin typeface="Bitstream Vera Sans Mono" panose="020B0609030804020204" pitchFamily="49" charset="0"/>
              </a:rPr>
              <a:t>do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(j+ 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 + K[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mod l]) mod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 S[j])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end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612648" y="3703204"/>
            <a:ext cx="5831560" cy="2246076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Schritt</a:t>
            </a:r>
            <a:r>
              <a:rPr lang="en-US" sz="3600" dirty="0"/>
              <a:t> 2:</a:t>
            </a:r>
          </a:p>
          <a:p>
            <a:r>
              <a:rPr lang="en-US" sz="3600" dirty="0"/>
              <a:t>j = K[0]</a:t>
            </a:r>
          </a:p>
          <a:p>
            <a:r>
              <a:rPr lang="en-US" sz="3600" dirty="0"/>
              <a:t>j = K[0] + S[1] + K[1]</a:t>
            </a:r>
          </a:p>
          <a:p>
            <a:r>
              <a:rPr lang="en-US" sz="3600" dirty="0"/>
              <a:t>j = K[0] + 1 + K[1]</a:t>
            </a:r>
          </a:p>
          <a:p>
            <a:r>
              <a:rPr lang="en-US" sz="3600" dirty="0">
                <a:sym typeface="Wingdings" panose="05000000000000000000" pitchFamily="2" charset="2"/>
              </a:rPr>
              <a:t> S[1] = S[</a:t>
            </a:r>
            <a:r>
              <a:rPr lang="en-US" sz="3600" dirty="0"/>
              <a:t>K[0] + 1 + K[1]]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762553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Pseudo Random Generation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1700808"/>
            <a:ext cx="5687544" cy="216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while 1: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= (i+1) %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 +S[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]) %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],S[j])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k = 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]+S[j]) %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yield S[k]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end loop</a:t>
            </a:r>
          </a:p>
        </p:txBody>
      </p:sp>
      <p:sp>
        <p:nvSpPr>
          <p:cNvPr id="6" name="Titel 7"/>
          <p:cNvSpPr txBox="1">
            <a:spLocks/>
          </p:cNvSpPr>
          <p:nvPr/>
        </p:nvSpPr>
        <p:spPr>
          <a:xfrm>
            <a:off x="583057" y="4221088"/>
            <a:ext cx="7631760" cy="1237964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Nutzt</a:t>
            </a:r>
            <a:r>
              <a:rPr lang="en-US" sz="3600" dirty="0"/>
              <a:t> die </a:t>
            </a:r>
            <a:r>
              <a:rPr lang="en-US" sz="3600" dirty="0" err="1"/>
              <a:t>generierte</a:t>
            </a:r>
            <a:r>
              <a:rPr lang="en-US" sz="3600" dirty="0"/>
              <a:t> S-Box </a:t>
            </a:r>
            <a:r>
              <a:rPr lang="en-US" sz="3600" dirty="0" err="1"/>
              <a:t>zur</a:t>
            </a:r>
            <a:r>
              <a:rPr lang="en-US" sz="3600" dirty="0"/>
              <a:t> </a:t>
            </a:r>
            <a:r>
              <a:rPr lang="en-US" sz="3600" dirty="0" err="1"/>
              <a:t>Erzeugung</a:t>
            </a:r>
            <a:r>
              <a:rPr lang="en-US" sz="3600" dirty="0"/>
              <a:t> des </a:t>
            </a:r>
            <a:r>
              <a:rPr lang="en-US" sz="3600" dirty="0" err="1"/>
              <a:t>Schlüsselstroms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441083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Angriff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528" y="1916832"/>
            <a:ext cx="2629902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90570" y="1916832"/>
            <a:ext cx="2701910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Wolke 5"/>
          <p:cNvSpPr/>
          <p:nvPr/>
        </p:nvSpPr>
        <p:spPr>
          <a:xfrm>
            <a:off x="3419872" y="1916832"/>
            <a:ext cx="2304256" cy="4680520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8658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130465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67765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339166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100010010101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767812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" idx="3"/>
            <a:endCxn id="13" idx="1"/>
          </p:cNvCxnSpPr>
          <p:nvPr/>
        </p:nvCxnSpPr>
        <p:spPr>
          <a:xfrm>
            <a:off x="2427805" y="4293096"/>
            <a:ext cx="1911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</p:cNvCxnSpPr>
          <p:nvPr/>
        </p:nvCxnSpPr>
        <p:spPr>
          <a:xfrm>
            <a:off x="4699206" y="4290879"/>
            <a:ext cx="14913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  <a:endCxn id="10" idx="1"/>
          </p:cNvCxnSpPr>
          <p:nvPr/>
        </p:nvCxnSpPr>
        <p:spPr>
          <a:xfrm>
            <a:off x="1058698" y="4293096"/>
            <a:ext cx="1009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840" y="2121347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21561" y="2121347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5095" y="202019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221608" y="2020198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327946" y="3921547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164359" y="3887760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3368438" y="312035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Netzwerk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72854" y="32401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5813709" y="306210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Empfänger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5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Angriff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528" y="1916832"/>
            <a:ext cx="2629902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90570" y="1916832"/>
            <a:ext cx="2701910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Wolke 5"/>
          <p:cNvSpPr/>
          <p:nvPr/>
        </p:nvSpPr>
        <p:spPr>
          <a:xfrm>
            <a:off x="3419872" y="1916832"/>
            <a:ext cx="2304256" cy="4680520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8658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130465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67765" y="2492896"/>
            <a:ext cx="36004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339166" y="2492896"/>
            <a:ext cx="36004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100010010101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767812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" idx="3"/>
            <a:endCxn id="13" idx="1"/>
          </p:cNvCxnSpPr>
          <p:nvPr/>
        </p:nvCxnSpPr>
        <p:spPr>
          <a:xfrm>
            <a:off x="2427805" y="4293096"/>
            <a:ext cx="1911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</p:cNvCxnSpPr>
          <p:nvPr/>
        </p:nvCxnSpPr>
        <p:spPr>
          <a:xfrm>
            <a:off x="4699206" y="4290879"/>
            <a:ext cx="14913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  <a:endCxn id="10" idx="1"/>
          </p:cNvCxnSpPr>
          <p:nvPr/>
        </p:nvCxnSpPr>
        <p:spPr>
          <a:xfrm>
            <a:off x="1058698" y="4293096"/>
            <a:ext cx="1009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840" y="2121347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21561" y="2121347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5095" y="202019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221608" y="2020198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327946" y="3921547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164359" y="3887760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3368438" y="312035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Netzwerk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72854" y="32401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5813709" y="306210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Empfänger</a:t>
            </a:r>
            <a:endParaRPr lang="en-US" dirty="0"/>
          </a:p>
        </p:txBody>
      </p:sp>
      <p:sp>
        <p:nvSpPr>
          <p:cNvPr id="3" name="Pfeil: nach rechts 2"/>
          <p:cNvSpPr/>
          <p:nvPr/>
        </p:nvSpPr>
        <p:spPr>
          <a:xfrm rot="10800000" flipV="1">
            <a:off x="2783119" y="3983524"/>
            <a:ext cx="978408" cy="61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507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de-DE" dirty="0"/>
              <a:t>unktionsweise</a:t>
            </a:r>
          </a:p>
        </p:txBody>
      </p:sp>
      <p:sp>
        <p:nvSpPr>
          <p:cNvPr id="4" name="Rechteck 3"/>
          <p:cNvSpPr/>
          <p:nvPr/>
        </p:nvSpPr>
        <p:spPr>
          <a:xfrm>
            <a:off x="323528" y="1916832"/>
            <a:ext cx="2629902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90570" y="1916832"/>
            <a:ext cx="2701910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Wolke 5"/>
          <p:cNvSpPr/>
          <p:nvPr/>
        </p:nvSpPr>
        <p:spPr>
          <a:xfrm>
            <a:off x="3419872" y="1916832"/>
            <a:ext cx="2304256" cy="4680520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8658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130465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288840" y="2121347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5095" y="202019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3368438" y="312035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Netzwerk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72854" y="32401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5813709" y="306210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Empfänger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611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 </a:t>
            </a:r>
            <a:r>
              <a:rPr lang="en-US" dirty="0" err="1"/>
              <a:t>Angriff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323528" y="1916832"/>
            <a:ext cx="2629902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90570" y="1916832"/>
            <a:ext cx="2701910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Wolke 5"/>
          <p:cNvSpPr/>
          <p:nvPr/>
        </p:nvSpPr>
        <p:spPr>
          <a:xfrm>
            <a:off x="3419872" y="1916832"/>
            <a:ext cx="2304256" cy="4680520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8658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130465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67765" y="2492896"/>
            <a:ext cx="36004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339166" y="2492896"/>
            <a:ext cx="360040" cy="3600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100010010101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767812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" idx="3"/>
            <a:endCxn id="13" idx="1"/>
          </p:cNvCxnSpPr>
          <p:nvPr/>
        </p:nvCxnSpPr>
        <p:spPr>
          <a:xfrm>
            <a:off x="2427805" y="4293096"/>
            <a:ext cx="1911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</p:cNvCxnSpPr>
          <p:nvPr/>
        </p:nvCxnSpPr>
        <p:spPr>
          <a:xfrm>
            <a:off x="4699206" y="4290879"/>
            <a:ext cx="14913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  <a:endCxn id="10" idx="1"/>
          </p:cNvCxnSpPr>
          <p:nvPr/>
        </p:nvCxnSpPr>
        <p:spPr>
          <a:xfrm>
            <a:off x="1058698" y="4293096"/>
            <a:ext cx="1009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840" y="2121347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21561" y="2121347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5095" y="202019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221608" y="2020198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327946" y="3921547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164359" y="3887760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3368438" y="312035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Netzwerk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72854" y="32401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5813709" y="306210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Empfänger</a:t>
            </a:r>
            <a:endParaRPr lang="en-US" dirty="0"/>
          </a:p>
        </p:txBody>
      </p:sp>
      <p:sp>
        <p:nvSpPr>
          <p:cNvPr id="3" name="Pfeil: nach rechts 2"/>
          <p:cNvSpPr/>
          <p:nvPr/>
        </p:nvSpPr>
        <p:spPr>
          <a:xfrm rot="10800000" flipV="1">
            <a:off x="2783119" y="3983524"/>
            <a:ext cx="978408" cy="614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3143232" y="1509202"/>
            <a:ext cx="2751907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Berechne</a:t>
            </a:r>
            <a:r>
              <a:rPr lang="en-US" dirty="0"/>
              <a:t> </a:t>
            </a:r>
            <a:r>
              <a:rPr lang="en-US" dirty="0" err="1"/>
              <a:t>Schlüssel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RC4 </a:t>
            </a:r>
          </a:p>
          <a:p>
            <a:r>
              <a:rPr lang="en-US" dirty="0" err="1"/>
              <a:t>Schlüsselstrom</a:t>
            </a:r>
            <a:endParaRPr lang="en-US" dirty="0"/>
          </a:p>
        </p:txBody>
      </p:sp>
      <p:sp>
        <p:nvSpPr>
          <p:cNvPr id="28" name="Pfeil: nach rechts 27"/>
          <p:cNvSpPr/>
          <p:nvPr/>
        </p:nvSpPr>
        <p:spPr>
          <a:xfrm rot="19795962">
            <a:off x="2309707" y="2034750"/>
            <a:ext cx="978408" cy="634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573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 </a:t>
            </a:r>
            <a:r>
              <a:rPr lang="en-US" dirty="0" err="1"/>
              <a:t>Angriff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auf </a:t>
            </a:r>
            <a:r>
              <a:rPr lang="en-US" dirty="0" err="1"/>
              <a:t>Schlüsselstrom</a:t>
            </a:r>
            <a:r>
              <a:rPr lang="en-US" dirty="0"/>
              <a:t> </a:t>
            </a:r>
            <a:r>
              <a:rPr lang="en-US" dirty="0" err="1"/>
              <a:t>schließen</a:t>
            </a:r>
            <a:endParaRPr lang="en-US" dirty="0"/>
          </a:p>
          <a:p>
            <a:pPr marL="834390" lvl="1" indent="-514350">
              <a:buFont typeface="+mj-lt"/>
              <a:buAutoNum type="arabicPeriod"/>
            </a:pPr>
            <a:r>
              <a:rPr lang="en-US" dirty="0" err="1"/>
              <a:t>Hierzu</a:t>
            </a:r>
            <a:r>
              <a:rPr lang="en-US" dirty="0"/>
              <a:t>: </a:t>
            </a:r>
            <a:r>
              <a:rPr lang="en-US" dirty="0" err="1"/>
              <a:t>Sammle</a:t>
            </a:r>
            <a:r>
              <a:rPr lang="en-US" dirty="0"/>
              <a:t> </a:t>
            </a:r>
            <a:r>
              <a:rPr lang="en-US" dirty="0" err="1"/>
              <a:t>Klartext</a:t>
            </a:r>
            <a:r>
              <a:rPr lang="en-US" dirty="0"/>
              <a:t> und </a:t>
            </a:r>
            <a:r>
              <a:rPr lang="en-US" dirty="0" err="1"/>
              <a:t>Chiffretext</a:t>
            </a:r>
            <a:r>
              <a:rPr lang="en-US" dirty="0"/>
              <a:t> </a:t>
            </a:r>
            <a:r>
              <a:rPr lang="en-US" dirty="0" err="1"/>
              <a:t>Paare</a:t>
            </a:r>
            <a:endParaRPr lang="en-US" dirty="0"/>
          </a:p>
          <a:p>
            <a:pPr marL="594360" lvl="2" indent="0">
              <a:buNone/>
            </a:pPr>
            <a:r>
              <a:rPr lang="en-US" dirty="0"/>
              <a:t>   </a:t>
            </a:r>
            <a:r>
              <a:rPr lang="en-US" dirty="0" err="1"/>
              <a:t>mittels</a:t>
            </a:r>
            <a:r>
              <a:rPr lang="en-US" dirty="0"/>
              <a:t> ARP-Reinjection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Nutze</a:t>
            </a:r>
            <a:r>
              <a:rPr lang="en-US" dirty="0"/>
              <a:t> </a:t>
            </a:r>
            <a:r>
              <a:rPr lang="en-US" dirty="0" err="1"/>
              <a:t>Schwächen</a:t>
            </a:r>
            <a:r>
              <a:rPr lang="en-US" dirty="0"/>
              <a:t> in RC4 um den </a:t>
            </a:r>
            <a:r>
              <a:rPr lang="en-US" dirty="0" err="1"/>
              <a:t>Schlüssel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1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Nutze</a:t>
            </a:r>
            <a:r>
              <a:rPr lang="en-US" dirty="0"/>
              <a:t> </a:t>
            </a:r>
            <a:r>
              <a:rPr lang="en-US" dirty="0" err="1"/>
              <a:t>Eigenschaften</a:t>
            </a:r>
            <a:r>
              <a:rPr lang="en-US" dirty="0"/>
              <a:t> des Address Resolution </a:t>
            </a:r>
            <a:r>
              <a:rPr lang="en-US" dirty="0" err="1"/>
              <a:t>Protokolls</a:t>
            </a:r>
            <a:endParaRPr lang="en-US" dirty="0"/>
          </a:p>
          <a:p>
            <a:r>
              <a:rPr lang="en-US" dirty="0" err="1"/>
              <a:t>Dient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Addressauflösung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Netzwerk</a:t>
            </a:r>
            <a:endParaRPr lang="en-US" dirty="0"/>
          </a:p>
          <a:p>
            <a:r>
              <a:rPr lang="en-US" dirty="0" err="1"/>
              <a:t>Pakete</a:t>
            </a:r>
            <a:r>
              <a:rPr lang="en-US" dirty="0"/>
              <a:t> von fester </a:t>
            </a:r>
            <a:r>
              <a:rPr lang="en-US" dirty="0" err="1"/>
              <a:t>Länge</a:t>
            </a:r>
            <a:endParaRPr lang="en-US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34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3491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036768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B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34076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Funktionsweise</a:t>
            </a:r>
            <a:r>
              <a:rPr lang="en-US" sz="2800" dirty="0"/>
              <a:t> ARP</a:t>
            </a:r>
            <a:endParaRPr lang="de-DE" sz="2800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2279675" y="2691408"/>
            <a:ext cx="4757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035792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</a:t>
            </a:r>
            <a:endParaRPr lang="de-DE" dirty="0"/>
          </a:p>
        </p:txBody>
      </p:sp>
      <p:cxnSp>
        <p:nvCxnSpPr>
          <p:cNvPr id="11" name="Gerade Verbindung mit Pfeil 10"/>
          <p:cNvCxnSpPr>
            <a:cxnSpLocks/>
            <a:endCxn id="10" idx="1"/>
          </p:cNvCxnSpPr>
          <p:nvPr/>
        </p:nvCxnSpPr>
        <p:spPr>
          <a:xfrm>
            <a:off x="2279675" y="2852936"/>
            <a:ext cx="4756117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500128" y="2401035"/>
            <a:ext cx="2232248" cy="38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500128" y="3201819"/>
            <a:ext cx="2232248" cy="38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500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3491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036768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B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34076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Funktionsweise</a:t>
            </a:r>
            <a:r>
              <a:rPr lang="en-US" sz="2800" dirty="0"/>
              <a:t> ARP</a:t>
            </a:r>
            <a:endParaRPr lang="de-DE" sz="2800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2279675" y="2691408"/>
            <a:ext cx="4757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035792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</a:t>
            </a:r>
            <a:endParaRPr lang="de-DE" dirty="0"/>
          </a:p>
        </p:txBody>
      </p:sp>
      <p:cxnSp>
        <p:nvCxnSpPr>
          <p:cNvPr id="11" name="Gerade Verbindung mit Pfeil 10"/>
          <p:cNvCxnSpPr>
            <a:cxnSpLocks/>
            <a:endCxn id="10" idx="1"/>
          </p:cNvCxnSpPr>
          <p:nvPr/>
        </p:nvCxnSpPr>
        <p:spPr>
          <a:xfrm>
            <a:off x="2279675" y="2852936"/>
            <a:ext cx="4756117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500128" y="2401035"/>
            <a:ext cx="2232248" cy="38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500128" y="3201819"/>
            <a:ext cx="2232248" cy="3823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3" name="Verbotsymbol 2"/>
          <p:cNvSpPr/>
          <p:nvPr/>
        </p:nvSpPr>
        <p:spPr>
          <a:xfrm>
            <a:off x="8460432" y="2204864"/>
            <a:ext cx="576064" cy="5785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L-Form 5"/>
          <p:cNvSpPr/>
          <p:nvPr/>
        </p:nvSpPr>
        <p:spPr>
          <a:xfrm rot="17769241">
            <a:off x="8387474" y="3336733"/>
            <a:ext cx="757147" cy="356070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3512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3491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036768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B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34076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Funktionsweise</a:t>
            </a:r>
            <a:r>
              <a:rPr lang="en-US" sz="2800" dirty="0"/>
              <a:t> ARP</a:t>
            </a:r>
            <a:endParaRPr lang="de-DE" sz="2800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2279675" y="2691408"/>
            <a:ext cx="4757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035792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</a:t>
            </a:r>
            <a:endParaRPr lang="de-DE" dirty="0"/>
          </a:p>
        </p:txBody>
      </p:sp>
      <p:cxnSp>
        <p:nvCxnSpPr>
          <p:cNvPr id="11" name="Gerade Verbindung mit Pfeil 10"/>
          <p:cNvCxnSpPr>
            <a:cxnSpLocks/>
            <a:endCxn id="10" idx="1"/>
          </p:cNvCxnSpPr>
          <p:nvPr/>
        </p:nvCxnSpPr>
        <p:spPr>
          <a:xfrm>
            <a:off x="2279675" y="2852936"/>
            <a:ext cx="4756117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500128" y="2401035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500128" y="3201819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3" name="Verbotsymbol 2"/>
          <p:cNvSpPr/>
          <p:nvPr/>
        </p:nvSpPr>
        <p:spPr>
          <a:xfrm>
            <a:off x="8460432" y="2204864"/>
            <a:ext cx="576064" cy="57852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L-Form 5"/>
          <p:cNvSpPr/>
          <p:nvPr/>
        </p:nvSpPr>
        <p:spPr>
          <a:xfrm rot="17769241">
            <a:off x="8387474" y="3336733"/>
            <a:ext cx="757147" cy="356070"/>
          </a:xfrm>
          <a:prstGeom prst="corner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cxnSpLocks/>
          </p:cNvCxnSpPr>
          <p:nvPr/>
        </p:nvCxnSpPr>
        <p:spPr>
          <a:xfrm flipH="1" flipV="1">
            <a:off x="2279675" y="3096480"/>
            <a:ext cx="4756117" cy="11966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521664" y="3827716"/>
            <a:ext cx="2232248" cy="3823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ARP-Response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555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3491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036768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B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34076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ARP-Reinjection</a:t>
            </a:r>
            <a:endParaRPr lang="de-DE" sz="2800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2279675" y="2691408"/>
            <a:ext cx="4757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035792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</a:t>
            </a:r>
            <a:endParaRPr lang="de-DE" dirty="0"/>
          </a:p>
        </p:txBody>
      </p:sp>
      <p:cxnSp>
        <p:nvCxnSpPr>
          <p:cNvPr id="11" name="Gerade Verbindung mit Pfeil 10"/>
          <p:cNvCxnSpPr>
            <a:cxnSpLocks/>
            <a:endCxn id="10" idx="1"/>
          </p:cNvCxnSpPr>
          <p:nvPr/>
        </p:nvCxnSpPr>
        <p:spPr>
          <a:xfrm>
            <a:off x="2279675" y="2852936"/>
            <a:ext cx="4756117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500128" y="2401035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3500128" y="3201819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3491" y="5013176"/>
            <a:ext cx="1656184" cy="713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Angreifer</a:t>
            </a:r>
            <a:endParaRPr lang="de-DE" dirty="0"/>
          </a:p>
        </p:txBody>
      </p:sp>
      <p:cxnSp>
        <p:nvCxnSpPr>
          <p:cNvPr id="16" name="Gerade Verbindung mit Pfeil 15"/>
          <p:cNvCxnSpPr>
            <a:cxnSpLocks/>
          </p:cNvCxnSpPr>
          <p:nvPr/>
        </p:nvCxnSpPr>
        <p:spPr>
          <a:xfrm flipH="1">
            <a:off x="2279676" y="3584172"/>
            <a:ext cx="1219476" cy="14290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0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3491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036768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B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34076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ARP-Reinjection</a:t>
            </a:r>
            <a:endParaRPr lang="de-DE" sz="2800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2279675" y="2691408"/>
            <a:ext cx="4757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035792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</a:t>
            </a:r>
            <a:endParaRPr lang="de-DE" dirty="0"/>
          </a:p>
        </p:txBody>
      </p:sp>
      <p:cxnSp>
        <p:nvCxnSpPr>
          <p:cNvPr id="11" name="Gerade Verbindung mit Pfeil 10"/>
          <p:cNvCxnSpPr>
            <a:cxnSpLocks/>
            <a:endCxn id="10" idx="1"/>
          </p:cNvCxnSpPr>
          <p:nvPr/>
        </p:nvCxnSpPr>
        <p:spPr>
          <a:xfrm>
            <a:off x="2279675" y="2852936"/>
            <a:ext cx="4756117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500128" y="2401035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3491" y="5013176"/>
            <a:ext cx="1656184" cy="713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Angreifer</a:t>
            </a:r>
            <a:endParaRPr lang="de-DE" dirty="0"/>
          </a:p>
        </p:txBody>
      </p:sp>
      <p:cxnSp>
        <p:nvCxnSpPr>
          <p:cNvPr id="16" name="Gerade Verbindung mit Pfeil 15"/>
          <p:cNvCxnSpPr>
            <a:cxnSpLocks/>
          </p:cNvCxnSpPr>
          <p:nvPr/>
        </p:nvCxnSpPr>
        <p:spPr>
          <a:xfrm flipH="1">
            <a:off x="2279676" y="3212975"/>
            <a:ext cx="1572244" cy="18002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1043608" y="4173285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4581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3491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036768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B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34076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ARP-Reinjection</a:t>
            </a:r>
            <a:endParaRPr lang="de-DE" sz="2800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2279675" y="2691408"/>
            <a:ext cx="4757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035792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</a:t>
            </a:r>
            <a:endParaRPr lang="de-DE" dirty="0"/>
          </a:p>
        </p:txBody>
      </p:sp>
      <p:cxnSp>
        <p:nvCxnSpPr>
          <p:cNvPr id="11" name="Gerade Verbindung mit Pfeil 10"/>
          <p:cNvCxnSpPr>
            <a:cxnSpLocks/>
            <a:endCxn id="10" idx="1"/>
          </p:cNvCxnSpPr>
          <p:nvPr/>
        </p:nvCxnSpPr>
        <p:spPr>
          <a:xfrm>
            <a:off x="2279675" y="2852936"/>
            <a:ext cx="4756117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500128" y="2401035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3491" y="5013176"/>
            <a:ext cx="1656184" cy="713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Angreifer</a:t>
            </a:r>
            <a:endParaRPr lang="de-DE" dirty="0"/>
          </a:p>
        </p:txBody>
      </p:sp>
      <p:cxnSp>
        <p:nvCxnSpPr>
          <p:cNvPr id="13" name="Gerade Verbindung mit Pfeil 12"/>
          <p:cNvCxnSpPr>
            <a:cxnSpLocks/>
            <a:stCxn id="8" idx="0"/>
            <a:endCxn id="4" idx="2"/>
          </p:cNvCxnSpPr>
          <p:nvPr/>
        </p:nvCxnSpPr>
        <p:spPr>
          <a:xfrm flipV="1">
            <a:off x="1451583" y="3051448"/>
            <a:ext cx="0" cy="1961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hteck 14"/>
          <p:cNvSpPr/>
          <p:nvPr/>
        </p:nvSpPr>
        <p:spPr>
          <a:xfrm>
            <a:off x="335459" y="3458782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cxnSp>
        <p:nvCxnSpPr>
          <p:cNvPr id="17" name="Gerade Verbindung mit Pfeil 16"/>
          <p:cNvCxnSpPr>
            <a:cxnSpLocks/>
            <a:stCxn id="8" idx="3"/>
          </p:cNvCxnSpPr>
          <p:nvPr/>
        </p:nvCxnSpPr>
        <p:spPr>
          <a:xfrm flipV="1">
            <a:off x="2279675" y="3051449"/>
            <a:ext cx="4756117" cy="23186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8" idx="3"/>
            <a:endCxn id="10" idx="1"/>
          </p:cNvCxnSpPr>
          <p:nvPr/>
        </p:nvCxnSpPr>
        <p:spPr>
          <a:xfrm flipV="1">
            <a:off x="2279675" y="3933056"/>
            <a:ext cx="4756117" cy="14370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2699792" y="3933056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4962622" y="4491609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4937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623491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A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036768" y="2331368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B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340768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ARP-Reinjection</a:t>
            </a:r>
            <a:endParaRPr lang="de-DE" sz="2800" dirty="0"/>
          </a:p>
        </p:txBody>
      </p:sp>
      <p:cxnSp>
        <p:nvCxnSpPr>
          <p:cNvPr id="9" name="Gerade Verbindung mit Pfeil 8"/>
          <p:cNvCxnSpPr>
            <a:stCxn id="4" idx="3"/>
            <a:endCxn id="5" idx="1"/>
          </p:cNvCxnSpPr>
          <p:nvPr/>
        </p:nvCxnSpPr>
        <p:spPr>
          <a:xfrm>
            <a:off x="2279675" y="2691408"/>
            <a:ext cx="47570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7035792" y="3573016"/>
            <a:ext cx="1656184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C</a:t>
            </a:r>
            <a:endParaRPr lang="de-DE" dirty="0"/>
          </a:p>
        </p:txBody>
      </p:sp>
      <p:cxnSp>
        <p:nvCxnSpPr>
          <p:cNvPr id="11" name="Gerade Verbindung mit Pfeil 10"/>
          <p:cNvCxnSpPr>
            <a:cxnSpLocks/>
            <a:endCxn id="10" idx="1"/>
          </p:cNvCxnSpPr>
          <p:nvPr/>
        </p:nvCxnSpPr>
        <p:spPr>
          <a:xfrm>
            <a:off x="2279675" y="2852936"/>
            <a:ext cx="4756117" cy="1080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3500128" y="2401035"/>
            <a:ext cx="2232248" cy="382353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ARP-Request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3491" y="5013176"/>
            <a:ext cx="1656184" cy="7137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Angreifer</a:t>
            </a:r>
            <a:endParaRPr lang="de-DE" dirty="0"/>
          </a:p>
        </p:txBody>
      </p:sp>
      <p:cxnSp>
        <p:nvCxnSpPr>
          <p:cNvPr id="13" name="Gerade Verbindung mit Pfeil 12"/>
          <p:cNvCxnSpPr>
            <a:cxnSpLocks/>
            <a:stCxn id="4" idx="2"/>
            <a:endCxn id="8" idx="0"/>
          </p:cNvCxnSpPr>
          <p:nvPr/>
        </p:nvCxnSpPr>
        <p:spPr>
          <a:xfrm>
            <a:off x="1451583" y="3051448"/>
            <a:ext cx="0" cy="19617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cxnSpLocks/>
            <a:stCxn id="10" idx="1"/>
            <a:endCxn id="8" idx="3"/>
          </p:cNvCxnSpPr>
          <p:nvPr/>
        </p:nvCxnSpPr>
        <p:spPr>
          <a:xfrm flipH="1">
            <a:off x="2279675" y="3933056"/>
            <a:ext cx="4756117" cy="14370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541609" y="4623487"/>
            <a:ext cx="2232248" cy="3823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ARP-Response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52316" y="4108855"/>
            <a:ext cx="2232248" cy="38235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ARP-Response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304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de-DE" dirty="0"/>
              <a:t>unktionsweise</a:t>
            </a:r>
          </a:p>
        </p:txBody>
      </p:sp>
      <p:sp>
        <p:nvSpPr>
          <p:cNvPr id="4" name="Rechteck 3"/>
          <p:cNvSpPr/>
          <p:nvPr/>
        </p:nvSpPr>
        <p:spPr>
          <a:xfrm>
            <a:off x="323528" y="1916832"/>
            <a:ext cx="2629902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90570" y="1916832"/>
            <a:ext cx="2701910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Wolke 5"/>
          <p:cNvSpPr/>
          <p:nvPr/>
        </p:nvSpPr>
        <p:spPr>
          <a:xfrm>
            <a:off x="3419872" y="1916832"/>
            <a:ext cx="2304256" cy="4680520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8658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130465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288840" y="2121347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5095" y="202019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3368438" y="312035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Netzwerk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72854" y="32401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5813709" y="306210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Empfänger</a:t>
            </a:r>
            <a:endParaRPr lang="en-US" dirty="0"/>
          </a:p>
        </p:txBody>
      </p:sp>
      <p:sp>
        <p:nvSpPr>
          <p:cNvPr id="3" name="Sprechblase: rechteckig 2"/>
          <p:cNvSpPr/>
          <p:nvPr/>
        </p:nvSpPr>
        <p:spPr>
          <a:xfrm>
            <a:off x="2555776" y="1628800"/>
            <a:ext cx="1368152" cy="720080"/>
          </a:xfrm>
          <a:prstGeom prst="wedgeRectCallout">
            <a:avLst>
              <a:gd name="adj1" fmla="val -49384"/>
              <a:gd name="adj2" fmla="val 90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Schlüssel</a:t>
            </a:r>
            <a:r>
              <a:rPr lang="en-US" dirty="0"/>
              <a:t> A</a:t>
            </a:r>
            <a:endParaRPr lang="de-DE" dirty="0"/>
          </a:p>
        </p:txBody>
      </p:sp>
      <p:sp>
        <p:nvSpPr>
          <p:cNvPr id="14" name="Sprechblase: rechteckig 13"/>
          <p:cNvSpPr/>
          <p:nvPr/>
        </p:nvSpPr>
        <p:spPr>
          <a:xfrm>
            <a:off x="5073448" y="1651487"/>
            <a:ext cx="1368152" cy="720080"/>
          </a:xfrm>
          <a:prstGeom prst="wedgeRectCallout">
            <a:avLst>
              <a:gd name="adj1" fmla="val 44704"/>
              <a:gd name="adj2" fmla="val 883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Schlüssel</a:t>
            </a:r>
            <a:r>
              <a:rPr lang="en-US" dirty="0"/>
              <a:t> 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7359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700808"/>
            <a:ext cx="8153400" cy="48245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ARP-Reinjection</a:t>
            </a:r>
          </a:p>
          <a:p>
            <a:r>
              <a:rPr lang="en-US" sz="2800" dirty="0"/>
              <a:t>Nun </a:t>
            </a:r>
            <a:r>
              <a:rPr lang="en-US" sz="2800" dirty="0" err="1"/>
              <a:t>haben</a:t>
            </a:r>
            <a:r>
              <a:rPr lang="en-US" sz="2800" dirty="0"/>
              <a:t> </a:t>
            </a:r>
            <a:r>
              <a:rPr lang="en-US" sz="2800" dirty="0" err="1"/>
              <a:t>wir</a:t>
            </a:r>
            <a:r>
              <a:rPr lang="en-US" sz="2800" dirty="0"/>
              <a:t> 100.000 </a:t>
            </a:r>
            <a:r>
              <a:rPr lang="en-US" sz="2800" dirty="0" err="1"/>
              <a:t>Pakete</a:t>
            </a:r>
            <a:r>
              <a:rPr lang="en-US" sz="2800" dirty="0"/>
              <a:t> </a:t>
            </a:r>
            <a:r>
              <a:rPr lang="en-US" sz="2800" dirty="0" err="1"/>
              <a:t>gesammelt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3037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700808"/>
            <a:ext cx="8153400" cy="48245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ARP-Reinjection</a:t>
            </a:r>
          </a:p>
          <a:p>
            <a:r>
              <a:rPr lang="en-US" sz="2800" dirty="0"/>
              <a:t>Nun </a:t>
            </a:r>
            <a:r>
              <a:rPr lang="en-US" sz="2800" dirty="0" err="1"/>
              <a:t>haben</a:t>
            </a:r>
            <a:r>
              <a:rPr lang="en-US" sz="2800" dirty="0"/>
              <a:t> </a:t>
            </a:r>
            <a:r>
              <a:rPr lang="en-US" sz="2800" dirty="0" err="1"/>
              <a:t>wir</a:t>
            </a:r>
            <a:r>
              <a:rPr lang="en-US" sz="2800" dirty="0"/>
              <a:t> 100.000 </a:t>
            </a:r>
            <a:r>
              <a:rPr lang="en-US" sz="2800" dirty="0" err="1"/>
              <a:t>Pakete</a:t>
            </a:r>
            <a:r>
              <a:rPr lang="en-US" sz="2800" dirty="0"/>
              <a:t> </a:t>
            </a:r>
            <a:r>
              <a:rPr lang="en-US" sz="2800" dirty="0" err="1"/>
              <a:t>gesammelt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 Und </a:t>
            </a:r>
            <a:r>
              <a:rPr lang="en-US" sz="2800" dirty="0" err="1">
                <a:solidFill>
                  <a:srgbClr val="FF0000"/>
                </a:solidFill>
                <a:sym typeface="Wingdings" panose="05000000000000000000" pitchFamily="2" charset="2"/>
              </a:rPr>
              <a:t>jetzt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2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700808"/>
            <a:ext cx="8153400" cy="48245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ARP-Reinjection</a:t>
            </a:r>
          </a:p>
          <a:p>
            <a:r>
              <a:rPr lang="en-US" sz="2800" dirty="0"/>
              <a:t>ARP-</a:t>
            </a:r>
            <a:r>
              <a:rPr lang="en-US" sz="2800" dirty="0" err="1"/>
              <a:t>Pakete</a:t>
            </a:r>
            <a:r>
              <a:rPr lang="en-US" sz="2800" dirty="0"/>
              <a:t> </a:t>
            </a:r>
            <a:r>
              <a:rPr lang="en-US" sz="2800" dirty="0" err="1"/>
              <a:t>beginnen</a:t>
            </a:r>
            <a:r>
              <a:rPr lang="en-US" sz="2800" dirty="0"/>
              <a:t> IMMER </a:t>
            </a:r>
            <a:r>
              <a:rPr lang="en-US" sz="2800" dirty="0" err="1"/>
              <a:t>mit</a:t>
            </a:r>
            <a:r>
              <a:rPr lang="en-US" sz="2800" dirty="0"/>
              <a:t> den 18 </a:t>
            </a:r>
            <a:r>
              <a:rPr lang="en-US" sz="2800" dirty="0" err="1"/>
              <a:t>gleichen</a:t>
            </a:r>
            <a:r>
              <a:rPr lang="en-US" sz="2800" dirty="0"/>
              <a:t> Bytes:</a:t>
            </a:r>
          </a:p>
          <a:p>
            <a:endParaRPr lang="en-US" sz="2800" dirty="0"/>
          </a:p>
          <a:p>
            <a:r>
              <a:rPr lang="en-US" sz="2800" i="1" dirty="0"/>
              <a:t>AA </a:t>
            </a:r>
            <a:r>
              <a:rPr lang="en-US" sz="2800" i="1" dirty="0" err="1"/>
              <a:t>AA</a:t>
            </a:r>
            <a:r>
              <a:rPr lang="en-US" sz="2800" i="1" dirty="0"/>
              <a:t> 03 00 00 00 08 06 00 01 08 00 06 04 01</a:t>
            </a:r>
          </a:p>
          <a:p>
            <a:endParaRPr lang="en-US" sz="2800" i="1" dirty="0"/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456106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</a:t>
            </a:r>
            <a:r>
              <a:rPr lang="en-US" dirty="0" err="1"/>
              <a:t>Chiffrestrom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1700808"/>
            <a:ext cx="8153400" cy="48245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ARP-Reinjection</a:t>
            </a:r>
          </a:p>
          <a:p>
            <a:r>
              <a:rPr lang="en-US" sz="2800" dirty="0"/>
              <a:t>ARP-</a:t>
            </a:r>
            <a:r>
              <a:rPr lang="en-US" sz="2800" dirty="0" err="1"/>
              <a:t>Pakete</a:t>
            </a:r>
            <a:r>
              <a:rPr lang="en-US" sz="2800" dirty="0"/>
              <a:t> </a:t>
            </a:r>
            <a:r>
              <a:rPr lang="en-US" sz="2800" dirty="0" err="1"/>
              <a:t>beginnen</a:t>
            </a:r>
            <a:r>
              <a:rPr lang="en-US" sz="2800" dirty="0"/>
              <a:t> IMMER </a:t>
            </a:r>
            <a:r>
              <a:rPr lang="en-US" sz="2800" dirty="0" err="1"/>
              <a:t>mit</a:t>
            </a:r>
            <a:r>
              <a:rPr lang="en-US" sz="2800" dirty="0"/>
              <a:t> den 18 </a:t>
            </a:r>
            <a:r>
              <a:rPr lang="en-US" sz="2800" dirty="0" err="1"/>
              <a:t>gleichen</a:t>
            </a:r>
            <a:r>
              <a:rPr lang="en-US" sz="2800" dirty="0"/>
              <a:t> Bytes:</a:t>
            </a:r>
          </a:p>
          <a:p>
            <a:endParaRPr lang="en-US" sz="2800" dirty="0"/>
          </a:p>
          <a:p>
            <a:r>
              <a:rPr lang="en-US" sz="2800" i="1" dirty="0"/>
              <a:t>AA </a:t>
            </a:r>
            <a:r>
              <a:rPr lang="en-US" sz="2800" i="1" dirty="0" err="1"/>
              <a:t>AA</a:t>
            </a:r>
            <a:r>
              <a:rPr lang="en-US" sz="2800" i="1" dirty="0"/>
              <a:t> 03 00 00 00 08 06 00 01 08 00 06 04 01</a:t>
            </a:r>
          </a:p>
          <a:p>
            <a:endParaRPr lang="en-US" sz="2800" i="1" dirty="0"/>
          </a:p>
          <a:p>
            <a:r>
              <a:rPr lang="en-US" sz="2800" i="1" dirty="0" err="1"/>
              <a:t>Somit</a:t>
            </a:r>
            <a:r>
              <a:rPr lang="en-US" sz="2800" i="1" dirty="0"/>
              <a:t> </a:t>
            </a:r>
            <a:r>
              <a:rPr lang="en-US" sz="2800" i="1" dirty="0" err="1"/>
              <a:t>kennen</a:t>
            </a:r>
            <a:r>
              <a:rPr lang="en-US" sz="2800" i="1" dirty="0"/>
              <a:t> </a:t>
            </a:r>
            <a:r>
              <a:rPr lang="en-US" sz="2800" i="1" dirty="0" err="1"/>
              <a:t>wir</a:t>
            </a:r>
            <a:r>
              <a:rPr lang="en-US" sz="2800" i="1" dirty="0"/>
              <a:t> nun 100.000 (</a:t>
            </a:r>
            <a:r>
              <a:rPr lang="en-US" sz="2800" i="1" dirty="0" err="1"/>
              <a:t>Klartext,Chiffretext</a:t>
            </a:r>
            <a:r>
              <a:rPr lang="en-US" sz="2800" i="1" dirty="0"/>
              <a:t>)-</a:t>
            </a:r>
            <a:r>
              <a:rPr lang="en-US" sz="2800" i="1" dirty="0" err="1"/>
              <a:t>Paare</a:t>
            </a:r>
            <a:endParaRPr lang="en-US" sz="2800" i="1" dirty="0"/>
          </a:p>
          <a:p>
            <a:endParaRPr lang="en-US" sz="2800" i="1" dirty="0"/>
          </a:p>
          <a:p>
            <a:r>
              <a:rPr lang="en-US" sz="2800" i="1" dirty="0">
                <a:sym typeface="Wingdings" panose="05000000000000000000" pitchFamily="2" charset="2"/>
              </a:rPr>
              <a:t> </a:t>
            </a:r>
            <a:r>
              <a:rPr lang="en-US" sz="2800" i="1" dirty="0" err="1">
                <a:sym typeface="Wingdings" panose="05000000000000000000" pitchFamily="2" charset="2"/>
              </a:rPr>
              <a:t>Durch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einfaches</a:t>
            </a:r>
            <a:r>
              <a:rPr lang="en-US" sz="2800" i="1" dirty="0">
                <a:sym typeface="Wingdings" panose="05000000000000000000" pitchFamily="2" charset="2"/>
              </a:rPr>
              <a:t> XOR </a:t>
            </a:r>
            <a:r>
              <a:rPr lang="en-US" sz="2800" i="1" dirty="0" err="1">
                <a:sym typeface="Wingdings" panose="05000000000000000000" pitchFamily="2" charset="2"/>
              </a:rPr>
              <a:t>lässt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sich</a:t>
            </a:r>
            <a:r>
              <a:rPr lang="en-US" sz="2800" i="1" dirty="0">
                <a:sym typeface="Wingdings" panose="05000000000000000000" pitchFamily="2" charset="2"/>
              </a:rPr>
              <a:t> der </a:t>
            </a:r>
            <a:r>
              <a:rPr lang="en-US" sz="2800" i="1" dirty="0" err="1">
                <a:sym typeface="Wingdings" panose="05000000000000000000" pitchFamily="2" charset="2"/>
              </a:rPr>
              <a:t>Schlüsselstrom</a:t>
            </a:r>
            <a:r>
              <a:rPr lang="en-US" sz="2800" i="1" dirty="0">
                <a:sym typeface="Wingdings" panose="05000000000000000000" pitchFamily="2" charset="2"/>
              </a:rPr>
              <a:t> </a:t>
            </a:r>
            <a:r>
              <a:rPr lang="en-US" sz="2800" i="1" dirty="0" err="1">
                <a:sym typeface="Wingdings" panose="05000000000000000000" pitchFamily="2" charset="2"/>
              </a:rPr>
              <a:t>regenerieren</a:t>
            </a:r>
            <a:endParaRPr lang="en-US" sz="2800" i="1" dirty="0"/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484145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Der </a:t>
            </a:r>
            <a:r>
              <a:rPr lang="en-US" dirty="0" err="1"/>
              <a:t>Angriff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>
                <a:solidFill>
                  <a:srgbClr val="00B050"/>
                </a:solidFill>
              </a:rPr>
              <a:t>Von </a:t>
            </a:r>
            <a:r>
              <a:rPr lang="en-US" strike="sngStrike" dirty="0" err="1">
                <a:solidFill>
                  <a:srgbClr val="00B050"/>
                </a:solidFill>
              </a:rPr>
              <a:t>Chiffrestrom</a:t>
            </a:r>
            <a:r>
              <a:rPr lang="en-US" strike="sngStrike" dirty="0">
                <a:solidFill>
                  <a:srgbClr val="00B050"/>
                </a:solidFill>
              </a:rPr>
              <a:t> auf </a:t>
            </a:r>
            <a:r>
              <a:rPr lang="en-US" strike="sngStrike" dirty="0" err="1">
                <a:solidFill>
                  <a:srgbClr val="00B050"/>
                </a:solidFill>
              </a:rPr>
              <a:t>Schlüsselstrom</a:t>
            </a:r>
            <a:r>
              <a:rPr lang="en-US" strike="sngStrike" dirty="0">
                <a:solidFill>
                  <a:srgbClr val="00B050"/>
                </a:solidFill>
              </a:rPr>
              <a:t> </a:t>
            </a:r>
            <a:r>
              <a:rPr lang="en-US" strike="sngStrike" dirty="0" err="1">
                <a:solidFill>
                  <a:srgbClr val="00B050"/>
                </a:solidFill>
              </a:rPr>
              <a:t>schließen</a:t>
            </a:r>
            <a:endParaRPr lang="en-US" strike="sngStrike" dirty="0">
              <a:solidFill>
                <a:srgbClr val="00B050"/>
              </a:solidFill>
            </a:endParaRPr>
          </a:p>
          <a:p>
            <a:pPr marL="834390" lvl="1" indent="-514350">
              <a:buFont typeface="+mj-lt"/>
              <a:buAutoNum type="arabicPeriod"/>
            </a:pPr>
            <a:r>
              <a:rPr lang="en-US" strike="sngStrike" dirty="0" err="1">
                <a:solidFill>
                  <a:srgbClr val="00B050"/>
                </a:solidFill>
              </a:rPr>
              <a:t>Hierzu</a:t>
            </a:r>
            <a:r>
              <a:rPr lang="en-US" strike="sngStrike" dirty="0">
                <a:solidFill>
                  <a:srgbClr val="00B050"/>
                </a:solidFill>
              </a:rPr>
              <a:t>: </a:t>
            </a:r>
            <a:r>
              <a:rPr lang="en-US" strike="sngStrike" dirty="0" err="1">
                <a:solidFill>
                  <a:srgbClr val="00B050"/>
                </a:solidFill>
              </a:rPr>
              <a:t>Sammle</a:t>
            </a:r>
            <a:r>
              <a:rPr lang="en-US" strike="sngStrike" dirty="0">
                <a:solidFill>
                  <a:srgbClr val="00B050"/>
                </a:solidFill>
              </a:rPr>
              <a:t> </a:t>
            </a:r>
            <a:r>
              <a:rPr lang="en-US" strike="sngStrike" dirty="0" err="1">
                <a:solidFill>
                  <a:srgbClr val="00B050"/>
                </a:solidFill>
              </a:rPr>
              <a:t>Klartext</a:t>
            </a:r>
            <a:r>
              <a:rPr lang="en-US" strike="sngStrike" dirty="0">
                <a:solidFill>
                  <a:srgbClr val="00B050"/>
                </a:solidFill>
              </a:rPr>
              <a:t> und </a:t>
            </a:r>
            <a:r>
              <a:rPr lang="en-US" strike="sngStrike" dirty="0" err="1">
                <a:solidFill>
                  <a:srgbClr val="00B050"/>
                </a:solidFill>
              </a:rPr>
              <a:t>Chiffretext</a:t>
            </a:r>
            <a:r>
              <a:rPr lang="en-US" strike="sngStrike" dirty="0">
                <a:solidFill>
                  <a:srgbClr val="00B050"/>
                </a:solidFill>
              </a:rPr>
              <a:t> </a:t>
            </a:r>
            <a:r>
              <a:rPr lang="en-US" strike="sngStrike" dirty="0" err="1">
                <a:solidFill>
                  <a:srgbClr val="00B050"/>
                </a:solidFill>
              </a:rPr>
              <a:t>Paare</a:t>
            </a:r>
            <a:endParaRPr lang="en-US" strike="sngStrike" dirty="0">
              <a:solidFill>
                <a:srgbClr val="00B050"/>
              </a:solidFill>
            </a:endParaRPr>
          </a:p>
          <a:p>
            <a:pPr marL="594360" lvl="2" indent="0">
              <a:buNone/>
            </a:pPr>
            <a:r>
              <a:rPr lang="en-US" strike="sngStrike" dirty="0">
                <a:solidFill>
                  <a:srgbClr val="00B050"/>
                </a:solidFill>
              </a:rPr>
              <a:t>   </a:t>
            </a:r>
            <a:r>
              <a:rPr lang="en-US" strike="sngStrike" dirty="0" err="1">
                <a:solidFill>
                  <a:srgbClr val="00B050"/>
                </a:solidFill>
              </a:rPr>
              <a:t>mittels</a:t>
            </a:r>
            <a:r>
              <a:rPr lang="en-US" strike="sngStrike" dirty="0">
                <a:solidFill>
                  <a:srgbClr val="00B050"/>
                </a:solidFill>
              </a:rPr>
              <a:t> ARP-Reinjection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Nutze</a:t>
            </a:r>
            <a:r>
              <a:rPr lang="en-US" dirty="0"/>
              <a:t> </a:t>
            </a:r>
            <a:r>
              <a:rPr lang="en-US" dirty="0" err="1"/>
              <a:t>Schwächen</a:t>
            </a:r>
            <a:r>
              <a:rPr lang="en-US" dirty="0"/>
              <a:t> in RC4 um den </a:t>
            </a:r>
            <a:r>
              <a:rPr lang="en-US" dirty="0" err="1"/>
              <a:t>Schlüssel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extrahieren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94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Auf </a:t>
            </a:r>
            <a:r>
              <a:rPr lang="en-US" dirty="0" err="1"/>
              <a:t>Hauptschlüssel</a:t>
            </a:r>
            <a:r>
              <a:rPr lang="en-US" dirty="0"/>
              <a:t> </a:t>
            </a:r>
            <a:r>
              <a:rPr lang="en-US" dirty="0" err="1"/>
              <a:t>schließen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423848" cy="449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Dem WEP </a:t>
                </a:r>
                <a:r>
                  <a:rPr lang="en-US" dirty="0" err="1"/>
                  <a:t>Paket</a:t>
                </a:r>
                <a:r>
                  <a:rPr lang="en-US" dirty="0"/>
                  <a:t> </a:t>
                </a:r>
                <a:r>
                  <a:rPr lang="en-US" dirty="0" err="1"/>
                  <a:t>steht</a:t>
                </a:r>
                <a:r>
                  <a:rPr lang="en-US" dirty="0"/>
                  <a:t> </a:t>
                </a:r>
                <a:r>
                  <a:rPr lang="en-US" dirty="0" err="1"/>
                  <a:t>ein</a:t>
                </a:r>
                <a:r>
                  <a:rPr lang="en-US" dirty="0"/>
                  <a:t> 3 Byte IV </a:t>
                </a:r>
                <a:r>
                  <a:rPr lang="en-US" dirty="0" err="1"/>
                  <a:t>vor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Somit</a:t>
                </a:r>
                <a:r>
                  <a:rPr lang="en-US" dirty="0"/>
                  <a:t> </a:t>
                </a:r>
                <a:r>
                  <a:rPr lang="en-US" dirty="0" err="1"/>
                  <a:t>kann</a:t>
                </a:r>
                <a:r>
                  <a:rPr lang="en-US" dirty="0"/>
                  <a:t> der </a:t>
                </a:r>
                <a:r>
                  <a:rPr lang="en-US" dirty="0" err="1"/>
                  <a:t>Zustand</a:t>
                </a:r>
                <a:r>
                  <a:rPr lang="en-US" dirty="0"/>
                  <a:t> der S-Box </a:t>
                </a:r>
                <a:r>
                  <a:rPr lang="en-US" dirty="0" err="1"/>
                  <a:t>bis</a:t>
                </a:r>
                <a:r>
                  <a:rPr lang="en-US" dirty="0"/>
                  <a:t> </a:t>
                </a:r>
                <a:r>
                  <a:rPr lang="en-US" dirty="0" err="1"/>
                  <a:t>zum</a:t>
                </a:r>
                <a:r>
                  <a:rPr lang="en-US" dirty="0"/>
                  <a:t> 3. </a:t>
                </a:r>
                <a:r>
                  <a:rPr lang="en-US" dirty="0" err="1"/>
                  <a:t>Schritt</a:t>
                </a:r>
                <a:r>
                  <a:rPr lang="en-US" dirty="0"/>
                  <a:t> </a:t>
                </a:r>
                <a:r>
                  <a:rPr lang="en-US" dirty="0" err="1"/>
                  <a:t>simuliert</a:t>
                </a:r>
                <a:r>
                  <a:rPr lang="en-US" dirty="0"/>
                  <a:t> </a:t>
                </a:r>
                <a:r>
                  <a:rPr lang="en-US" dirty="0" err="1"/>
                  <a:t>werden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423848" cy="4495800"/>
              </a:xfrm>
              <a:blipFill>
                <a:blip r:embed="rId2"/>
                <a:stretch>
                  <a:fillRect l="-1593" t="-1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364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Auf </a:t>
            </a:r>
            <a:r>
              <a:rPr lang="en-US" dirty="0" err="1"/>
              <a:t>Hauptschlüssel</a:t>
            </a:r>
            <a:r>
              <a:rPr lang="en-US" dirty="0"/>
              <a:t> </a:t>
            </a:r>
            <a:r>
              <a:rPr lang="en-US" dirty="0" err="1"/>
              <a:t>schließen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1600200"/>
                <a:ext cx="8423848" cy="4495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Dem WEP </a:t>
                </a:r>
                <a:r>
                  <a:rPr lang="en-US" dirty="0" err="1"/>
                  <a:t>Paket</a:t>
                </a:r>
                <a:r>
                  <a:rPr lang="en-US" dirty="0"/>
                  <a:t> </a:t>
                </a:r>
                <a:r>
                  <a:rPr lang="en-US" dirty="0" err="1"/>
                  <a:t>steht</a:t>
                </a:r>
                <a:r>
                  <a:rPr lang="en-US" dirty="0"/>
                  <a:t> </a:t>
                </a:r>
                <a:r>
                  <a:rPr lang="en-US" dirty="0" err="1"/>
                  <a:t>ein</a:t>
                </a:r>
                <a:r>
                  <a:rPr lang="en-US" dirty="0"/>
                  <a:t> 3 Byte IV </a:t>
                </a:r>
                <a:r>
                  <a:rPr lang="en-US" dirty="0" err="1"/>
                  <a:t>vor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Somit</a:t>
                </a:r>
                <a:r>
                  <a:rPr lang="en-US" dirty="0"/>
                  <a:t> </a:t>
                </a:r>
                <a:r>
                  <a:rPr lang="en-US" dirty="0" err="1"/>
                  <a:t>kann</a:t>
                </a:r>
                <a:r>
                  <a:rPr lang="en-US" dirty="0"/>
                  <a:t> der </a:t>
                </a:r>
                <a:r>
                  <a:rPr lang="en-US" dirty="0" err="1"/>
                  <a:t>Zustand</a:t>
                </a:r>
                <a:r>
                  <a:rPr lang="en-US" dirty="0"/>
                  <a:t> der S-Box </a:t>
                </a:r>
                <a:r>
                  <a:rPr lang="en-US" dirty="0" err="1"/>
                  <a:t>bis</a:t>
                </a:r>
                <a:r>
                  <a:rPr lang="en-US" dirty="0"/>
                  <a:t> </a:t>
                </a:r>
                <a:r>
                  <a:rPr lang="en-US" dirty="0" err="1"/>
                  <a:t>zum</a:t>
                </a:r>
                <a:r>
                  <a:rPr lang="en-US" dirty="0"/>
                  <a:t> 3. </a:t>
                </a:r>
                <a:r>
                  <a:rPr lang="en-US" dirty="0" err="1"/>
                  <a:t>Schritt</a:t>
                </a:r>
                <a:r>
                  <a:rPr lang="en-US" dirty="0"/>
                  <a:t> </a:t>
                </a:r>
                <a:r>
                  <a:rPr lang="en-US" dirty="0" err="1"/>
                  <a:t>simuliert</a:t>
                </a:r>
                <a:r>
                  <a:rPr lang="en-US" dirty="0"/>
                  <a:t> </a:t>
                </a:r>
                <a:r>
                  <a:rPr lang="en-US" dirty="0" err="1"/>
                  <a:t>werden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 </a:t>
                </a:r>
                <a:r>
                  <a:rPr lang="en-US" dirty="0" err="1">
                    <a:sym typeface="Wingdings" panose="05000000000000000000" pitchFamily="2" charset="2"/>
                  </a:rPr>
                  <a:t>Abhängig</a:t>
                </a:r>
                <a:r>
                  <a:rPr lang="en-US" dirty="0">
                    <a:sym typeface="Wingdings" panose="05000000000000000000" pitchFamily="2" charset="2"/>
                  </a:rPr>
                  <a:t> von den </a:t>
                </a:r>
                <a:r>
                  <a:rPr lang="en-US" dirty="0" err="1">
                    <a:sym typeface="Wingdings" panose="05000000000000000000" pitchFamily="2" charset="2"/>
                  </a:rPr>
                  <a:t>vorherigen</a:t>
                </a:r>
                <a:r>
                  <a:rPr lang="en-US" dirty="0">
                    <a:sym typeface="Wingdings" panose="05000000000000000000" pitchFamily="2" charset="2"/>
                  </a:rPr>
                  <a:t> S-Box-</a:t>
                </a:r>
                <a:r>
                  <a:rPr lang="en-US" dirty="0" err="1">
                    <a:sym typeface="Wingdings" panose="05000000000000000000" pitchFamily="2" charset="2"/>
                  </a:rPr>
                  <a:t>Zuständen</a:t>
                </a:r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1600200"/>
                <a:ext cx="8423848" cy="4495800"/>
              </a:xfrm>
              <a:blipFill>
                <a:blip r:embed="rId2"/>
                <a:stretch>
                  <a:fillRect l="-1593" t="-13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637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Auf </a:t>
            </a:r>
            <a:r>
              <a:rPr lang="en-US" dirty="0" err="1"/>
              <a:t>Hauptschlüssel</a:t>
            </a:r>
            <a:r>
              <a:rPr lang="en-US" dirty="0"/>
              <a:t> </a:t>
            </a:r>
            <a:r>
              <a:rPr lang="en-US" dirty="0" err="1"/>
              <a:t>schließen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Mache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gesammelten</a:t>
            </a:r>
            <a:r>
              <a:rPr lang="en-US" dirty="0"/>
              <a:t> </a:t>
            </a:r>
            <a:r>
              <a:rPr lang="en-US" dirty="0" err="1"/>
              <a:t>Pakete</a:t>
            </a:r>
            <a:r>
              <a:rPr lang="en-US" dirty="0"/>
              <a:t> und </a:t>
            </a:r>
            <a:r>
              <a:rPr lang="en-US" dirty="0" err="1"/>
              <a:t>gibt</a:t>
            </a:r>
            <a:r>
              <a:rPr lang="en-US" dirty="0"/>
              <a:t> die “most common”-Bytes </a:t>
            </a:r>
            <a:r>
              <a:rPr lang="en-US" dirty="0" err="1"/>
              <a:t>aus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79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Auf </a:t>
            </a:r>
            <a:r>
              <a:rPr lang="en-US" dirty="0" err="1"/>
              <a:t>Hauptschlüssel</a:t>
            </a:r>
            <a:r>
              <a:rPr lang="en-US" dirty="0"/>
              <a:t> </a:t>
            </a:r>
            <a:r>
              <a:rPr lang="en-US" dirty="0" err="1"/>
              <a:t>schließen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Mache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gesammelten</a:t>
            </a:r>
            <a:r>
              <a:rPr lang="en-US" dirty="0"/>
              <a:t> </a:t>
            </a:r>
            <a:r>
              <a:rPr lang="en-US" dirty="0" err="1"/>
              <a:t>Pakete</a:t>
            </a:r>
            <a:r>
              <a:rPr lang="en-US" dirty="0"/>
              <a:t> und </a:t>
            </a:r>
            <a:r>
              <a:rPr lang="en-US" dirty="0" err="1"/>
              <a:t>gibt</a:t>
            </a:r>
            <a:r>
              <a:rPr lang="en-US" dirty="0"/>
              <a:t> die “most common”-Bytes </a:t>
            </a:r>
            <a:r>
              <a:rPr lang="en-US" dirty="0" err="1"/>
              <a:t>aus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Test:</a:t>
            </a:r>
          </a:p>
          <a:p>
            <a:pPr marL="0" indent="0">
              <a:buNone/>
            </a:pPr>
            <a:r>
              <a:rPr lang="en-US" dirty="0" err="1"/>
              <a:t>Verschlüssle</a:t>
            </a:r>
            <a:r>
              <a:rPr lang="en-US" dirty="0"/>
              <a:t> </a:t>
            </a:r>
            <a:r>
              <a:rPr lang="en-US" dirty="0" err="1"/>
              <a:t>eins</a:t>
            </a:r>
            <a:r>
              <a:rPr lang="en-US" dirty="0"/>
              <a:t> der </a:t>
            </a:r>
            <a:r>
              <a:rPr lang="en-US" dirty="0" err="1"/>
              <a:t>gesammelten</a:t>
            </a:r>
            <a:r>
              <a:rPr lang="en-US" dirty="0"/>
              <a:t> </a:t>
            </a:r>
            <a:r>
              <a:rPr lang="en-US" dirty="0" err="1"/>
              <a:t>Pakete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303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Auf </a:t>
            </a:r>
            <a:r>
              <a:rPr lang="en-US" dirty="0" err="1"/>
              <a:t>Hauptschlüssel</a:t>
            </a:r>
            <a:r>
              <a:rPr lang="en-US" dirty="0"/>
              <a:t> </a:t>
            </a:r>
            <a:r>
              <a:rPr lang="en-US" dirty="0" err="1"/>
              <a:t>schließen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Mache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gesammelten</a:t>
            </a:r>
            <a:r>
              <a:rPr lang="en-US" dirty="0"/>
              <a:t> </a:t>
            </a:r>
            <a:r>
              <a:rPr lang="en-US" dirty="0" err="1"/>
              <a:t>Pakete</a:t>
            </a:r>
            <a:r>
              <a:rPr lang="en-US" dirty="0"/>
              <a:t> und </a:t>
            </a:r>
            <a:r>
              <a:rPr lang="en-US" dirty="0" err="1"/>
              <a:t>gibt</a:t>
            </a:r>
            <a:r>
              <a:rPr lang="en-US" dirty="0"/>
              <a:t> die “most common”-Bytes </a:t>
            </a:r>
            <a:r>
              <a:rPr lang="en-US" dirty="0" err="1"/>
              <a:t>aus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Test:</a:t>
            </a:r>
          </a:p>
          <a:p>
            <a:pPr marL="0" indent="0">
              <a:buNone/>
            </a:pPr>
            <a:r>
              <a:rPr lang="en-US" dirty="0" err="1"/>
              <a:t>Verschlüssle</a:t>
            </a:r>
            <a:r>
              <a:rPr lang="en-US" dirty="0"/>
              <a:t> </a:t>
            </a:r>
            <a:r>
              <a:rPr lang="en-US" dirty="0" err="1"/>
              <a:t>eins</a:t>
            </a:r>
            <a:r>
              <a:rPr lang="en-US" dirty="0"/>
              <a:t> der </a:t>
            </a:r>
            <a:r>
              <a:rPr lang="en-US" dirty="0" err="1"/>
              <a:t>gesammelten</a:t>
            </a:r>
            <a:r>
              <a:rPr lang="en-US" dirty="0"/>
              <a:t> </a:t>
            </a:r>
            <a:r>
              <a:rPr lang="en-US" dirty="0" err="1"/>
              <a:t>Pakete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Erfolg</a:t>
            </a:r>
            <a:r>
              <a:rPr lang="en-US" dirty="0">
                <a:sym typeface="Wingdings" panose="05000000000000000000" pitchFamily="2" charset="2"/>
              </a:rPr>
              <a:t>? </a:t>
            </a:r>
            <a:r>
              <a:rPr lang="en-US" dirty="0" err="1">
                <a:sym typeface="Wingdings" panose="05000000000000000000" pitchFamily="2" charset="2"/>
              </a:rPr>
              <a:t>Glückwunsch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25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de-DE" dirty="0"/>
              <a:t>unktionsweise</a:t>
            </a:r>
          </a:p>
        </p:txBody>
      </p:sp>
      <p:sp>
        <p:nvSpPr>
          <p:cNvPr id="4" name="Rechteck 3"/>
          <p:cNvSpPr/>
          <p:nvPr/>
        </p:nvSpPr>
        <p:spPr>
          <a:xfrm>
            <a:off x="323528" y="1916832"/>
            <a:ext cx="2629902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90570" y="1916832"/>
            <a:ext cx="2701910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Wolke 5"/>
          <p:cNvSpPr/>
          <p:nvPr/>
        </p:nvSpPr>
        <p:spPr>
          <a:xfrm>
            <a:off x="3419872" y="1916832"/>
            <a:ext cx="2304256" cy="4680520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8658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130465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67765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767812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288840" y="2121347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21561" y="2121347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5095" y="202019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221608" y="2020198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3368438" y="312035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Netzwerk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72854" y="32401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8" name="Sprechblase: rechteckig 27"/>
          <p:cNvSpPr/>
          <p:nvPr/>
        </p:nvSpPr>
        <p:spPr>
          <a:xfrm>
            <a:off x="2772605" y="1628801"/>
            <a:ext cx="943524" cy="441702"/>
          </a:xfrm>
          <a:prstGeom prst="wedgeRectCallout">
            <a:avLst>
              <a:gd name="adj1" fmla="val -49384"/>
              <a:gd name="adj2" fmla="val 90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RC4</a:t>
            </a:r>
          </a:p>
        </p:txBody>
      </p:sp>
    </p:spTree>
    <p:extLst>
      <p:ext uri="{BB962C8B-B14F-4D97-AF65-F5344CB8AC3E}">
        <p14:creationId xmlns:p14="http://schemas.microsoft.com/office/powerpoint/2010/main" val="27654689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Auf </a:t>
            </a:r>
            <a:r>
              <a:rPr lang="en-US" dirty="0" err="1"/>
              <a:t>Hauptschlüssel</a:t>
            </a:r>
            <a:r>
              <a:rPr lang="en-US" dirty="0"/>
              <a:t> </a:t>
            </a:r>
            <a:r>
              <a:rPr lang="en-US" dirty="0" err="1"/>
              <a:t>schließen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Mache </a:t>
            </a:r>
            <a:r>
              <a:rPr lang="en-US" dirty="0" err="1"/>
              <a:t>diese</a:t>
            </a:r>
            <a:r>
              <a:rPr lang="en-US" dirty="0"/>
              <a:t> </a:t>
            </a:r>
            <a:r>
              <a:rPr lang="en-US" dirty="0" err="1"/>
              <a:t>Berechnung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r>
              <a:rPr lang="en-US" dirty="0"/>
              <a:t> </a:t>
            </a:r>
            <a:r>
              <a:rPr lang="en-US" dirty="0" err="1"/>
              <a:t>gesammelten</a:t>
            </a:r>
            <a:r>
              <a:rPr lang="en-US" dirty="0"/>
              <a:t> </a:t>
            </a:r>
            <a:r>
              <a:rPr lang="en-US" dirty="0" err="1"/>
              <a:t>Pakete</a:t>
            </a:r>
            <a:r>
              <a:rPr lang="en-US" dirty="0"/>
              <a:t> und </a:t>
            </a:r>
            <a:r>
              <a:rPr lang="en-US" dirty="0" err="1"/>
              <a:t>gibt</a:t>
            </a:r>
            <a:r>
              <a:rPr lang="en-US" dirty="0"/>
              <a:t> die “most common”-Bytes </a:t>
            </a:r>
            <a:r>
              <a:rPr lang="en-US" dirty="0" err="1"/>
              <a:t>aus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Test:</a:t>
            </a:r>
          </a:p>
          <a:p>
            <a:pPr marL="0" indent="0">
              <a:buNone/>
            </a:pPr>
            <a:r>
              <a:rPr lang="en-US" dirty="0" err="1"/>
              <a:t>Verschlüssle</a:t>
            </a:r>
            <a:r>
              <a:rPr lang="en-US" dirty="0"/>
              <a:t> </a:t>
            </a:r>
            <a:r>
              <a:rPr lang="en-US" dirty="0" err="1"/>
              <a:t>eins</a:t>
            </a:r>
            <a:r>
              <a:rPr lang="en-US" dirty="0"/>
              <a:t> der </a:t>
            </a:r>
            <a:r>
              <a:rPr lang="en-US" dirty="0" err="1"/>
              <a:t>gesammelten</a:t>
            </a:r>
            <a:r>
              <a:rPr lang="en-US" dirty="0"/>
              <a:t> </a:t>
            </a:r>
            <a:r>
              <a:rPr lang="en-US" dirty="0" err="1"/>
              <a:t>Pakete</a:t>
            </a:r>
            <a:endParaRPr lang="en-US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Erfolg</a:t>
            </a:r>
            <a:r>
              <a:rPr lang="en-US" dirty="0">
                <a:sym typeface="Wingdings" panose="05000000000000000000" pitchFamily="2" charset="2"/>
              </a:rPr>
              <a:t>? </a:t>
            </a:r>
            <a:r>
              <a:rPr lang="en-US" dirty="0" err="1">
                <a:sym typeface="Wingdings" panose="05000000000000000000" pitchFamily="2" charset="2"/>
              </a:rPr>
              <a:t>Glückwunsch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Kein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erfolg</a:t>
            </a:r>
            <a:r>
              <a:rPr lang="en-US" dirty="0">
                <a:sym typeface="Wingdings" panose="05000000000000000000" pitchFamily="2" charset="2"/>
              </a:rPr>
              <a:t>? </a:t>
            </a:r>
            <a:r>
              <a:rPr lang="en-US" dirty="0" err="1">
                <a:sym typeface="Wingdings" panose="05000000000000000000" pitchFamily="2" charset="2"/>
              </a:rPr>
              <a:t>Starte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mehr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Tupeln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06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Nachteile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langsam</a:t>
            </a:r>
            <a:r>
              <a:rPr lang="en-US" dirty="0">
                <a:sym typeface="Wingdings" panose="05000000000000000000" pitchFamily="2" charset="2"/>
              </a:rPr>
              <a:t>”: circa 5 </a:t>
            </a:r>
            <a:r>
              <a:rPr lang="en-US" dirty="0" err="1">
                <a:sym typeface="Wingdings" panose="05000000000000000000" pitchFamily="2" charset="2"/>
              </a:rPr>
              <a:t>Minuten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WEP128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Iteratives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Verfahren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Nicht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fehlertolerant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239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501008"/>
                <a:ext cx="8423848" cy="259499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</a:t>
                </a:r>
                <a:r>
                  <a:rPr lang="en-US" dirty="0" err="1">
                    <a:sym typeface="Wingdings" panose="05000000000000000000" pitchFamily="2" charset="2"/>
                  </a:rPr>
                  <a:t>Invertierte</a:t>
                </a:r>
                <a:r>
                  <a:rPr lang="en-US" dirty="0">
                    <a:sym typeface="Wingdings" panose="05000000000000000000" pitchFamily="2" charset="2"/>
                  </a:rPr>
                  <a:t> S-Box an </a:t>
                </a:r>
                <a:r>
                  <a:rPr lang="en-US" dirty="0" err="1">
                    <a:sym typeface="Wingdings" panose="05000000000000000000" pitchFamily="2" charset="2"/>
                  </a:rPr>
                  <a:t>Stelle</a:t>
                </a:r>
                <a:r>
                  <a:rPr lang="en-US" dirty="0">
                    <a:sym typeface="Wingdings" panose="05000000000000000000" pitchFamily="2" charset="2"/>
                  </a:rPr>
                  <a:t> 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501008"/>
                <a:ext cx="8423848" cy="2594992"/>
              </a:xfrm>
              <a:blipFill>
                <a:blip r:embed="rId2"/>
                <a:stretch>
                  <a:fillRect t="-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603764" y="1628800"/>
            <a:ext cx="8423848" cy="2594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 err="1"/>
              <a:t>Berechnung</a:t>
            </a:r>
            <a:r>
              <a:rPr lang="en-US" dirty="0"/>
              <a:t> von Votes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9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501008"/>
                <a:ext cx="8423848" cy="259499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</a:t>
                </a:r>
                <a:r>
                  <a:rPr lang="en-US" dirty="0" err="1">
                    <a:sym typeface="Wingdings" panose="05000000000000000000" pitchFamily="2" charset="2"/>
                  </a:rPr>
                  <a:t>Invertierte</a:t>
                </a:r>
                <a:r>
                  <a:rPr lang="en-US" dirty="0">
                    <a:sym typeface="Wingdings" panose="05000000000000000000" pitchFamily="2" charset="2"/>
                  </a:rPr>
                  <a:t> S-Box an </a:t>
                </a:r>
                <a:r>
                  <a:rPr lang="en-US" dirty="0" err="1">
                    <a:sym typeface="Wingdings" panose="05000000000000000000" pitchFamily="2" charset="2"/>
                  </a:rPr>
                  <a:t>Stelle</a:t>
                </a:r>
                <a:r>
                  <a:rPr lang="en-US" dirty="0">
                    <a:sym typeface="Wingdings" panose="05000000000000000000" pitchFamily="2" charset="2"/>
                  </a:rPr>
                  <a:t> 3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X: </a:t>
                </a:r>
                <a:r>
                  <a:rPr lang="en-US" dirty="0" err="1">
                    <a:sym typeface="Wingdings" panose="05000000000000000000" pitchFamily="2" charset="2"/>
                  </a:rPr>
                  <a:t>Stromchiffre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501008"/>
                <a:ext cx="8423848" cy="2594992"/>
              </a:xfrm>
              <a:blipFill>
                <a:blip r:embed="rId2"/>
                <a:stretch>
                  <a:fillRect l="-434" t="-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603764" y="1628800"/>
            <a:ext cx="8423848" cy="2594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 err="1"/>
              <a:t>Berechnung</a:t>
            </a:r>
            <a:r>
              <a:rPr lang="en-US" dirty="0"/>
              <a:t> von Votes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77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501008"/>
                <a:ext cx="8423848" cy="259499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</a:t>
                </a:r>
                <a:r>
                  <a:rPr lang="en-US" dirty="0" err="1">
                    <a:sym typeface="Wingdings" panose="05000000000000000000" pitchFamily="2" charset="2"/>
                  </a:rPr>
                  <a:t>Invertierte</a:t>
                </a:r>
                <a:r>
                  <a:rPr lang="en-US" dirty="0">
                    <a:sym typeface="Wingdings" panose="05000000000000000000" pitchFamily="2" charset="2"/>
                  </a:rPr>
                  <a:t> S-Box an </a:t>
                </a:r>
                <a:r>
                  <a:rPr lang="en-US" dirty="0" err="1">
                    <a:sym typeface="Wingdings" panose="05000000000000000000" pitchFamily="2" charset="2"/>
                  </a:rPr>
                  <a:t>Stelle</a:t>
                </a:r>
                <a:r>
                  <a:rPr lang="en-US" dirty="0">
                    <a:sym typeface="Wingdings" panose="05000000000000000000" pitchFamily="2" charset="2"/>
                  </a:rPr>
                  <a:t> 3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X: </a:t>
                </a:r>
                <a:r>
                  <a:rPr lang="en-US" dirty="0" err="1">
                    <a:sym typeface="Wingdings" panose="05000000000000000000" pitchFamily="2" charset="2"/>
                  </a:rPr>
                  <a:t>Stromchiffre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S-Box an </a:t>
                </a:r>
                <a:r>
                  <a:rPr lang="en-US" dirty="0" err="1">
                    <a:sym typeface="Wingdings" panose="05000000000000000000" pitchFamily="2" charset="2"/>
                  </a:rPr>
                  <a:t>Stelle</a:t>
                </a:r>
                <a:r>
                  <a:rPr lang="en-US" dirty="0">
                    <a:sym typeface="Wingdings" panose="05000000000000000000" pitchFamily="2" charset="2"/>
                  </a:rPr>
                  <a:t> 3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501008"/>
                <a:ext cx="8423848" cy="2594992"/>
              </a:xfrm>
              <a:blipFill>
                <a:blip r:embed="rId2"/>
                <a:stretch>
                  <a:fillRect l="-434" t="-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603764" y="1628800"/>
            <a:ext cx="8423848" cy="2594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 err="1"/>
              <a:t>Berechnung</a:t>
            </a:r>
            <a:r>
              <a:rPr lang="en-US" dirty="0"/>
              <a:t> von Votes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84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2648" y="3501008"/>
                <a:ext cx="8423848" cy="259499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</a:t>
                </a:r>
                <a:r>
                  <a:rPr lang="en-US" dirty="0" err="1">
                    <a:sym typeface="Wingdings" panose="05000000000000000000" pitchFamily="2" charset="2"/>
                  </a:rPr>
                  <a:t>Invertierte</a:t>
                </a:r>
                <a:r>
                  <a:rPr lang="en-US" dirty="0">
                    <a:sym typeface="Wingdings" panose="05000000000000000000" pitchFamily="2" charset="2"/>
                  </a:rPr>
                  <a:t> S-Box an </a:t>
                </a:r>
                <a:r>
                  <a:rPr lang="en-US" dirty="0" err="1">
                    <a:sym typeface="Wingdings" panose="05000000000000000000" pitchFamily="2" charset="2"/>
                  </a:rPr>
                  <a:t>Stelle</a:t>
                </a:r>
                <a:r>
                  <a:rPr lang="en-US" dirty="0">
                    <a:sym typeface="Wingdings" panose="05000000000000000000" pitchFamily="2" charset="2"/>
                  </a:rPr>
                  <a:t> 3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dirty="0">
                    <a:sym typeface="Wingdings" panose="05000000000000000000" pitchFamily="2" charset="2"/>
                  </a:rPr>
                  <a:t>X: </a:t>
                </a:r>
                <a:r>
                  <a:rPr lang="en-US" dirty="0" err="1">
                    <a:sym typeface="Wingdings" panose="05000000000000000000" pitchFamily="2" charset="2"/>
                  </a:rPr>
                  <a:t>Stromchiffre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S-Box an </a:t>
                </a:r>
                <a:r>
                  <a:rPr lang="en-US" dirty="0" err="1">
                    <a:sym typeface="Wingdings" panose="05000000000000000000" pitchFamily="2" charset="2"/>
                  </a:rPr>
                  <a:t>Stelle</a:t>
                </a:r>
                <a:r>
                  <a:rPr lang="en-US" dirty="0">
                    <a:sym typeface="Wingdings" panose="05000000000000000000" pitchFamily="2" charset="2"/>
                  </a:rPr>
                  <a:t> 3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: Index </a:t>
                </a:r>
                <a:r>
                  <a:rPr lang="en-US" dirty="0" err="1">
                    <a:sym typeface="Wingdings" panose="05000000000000000000" pitchFamily="2" charset="2"/>
                  </a:rPr>
                  <a:t>aus</a:t>
                </a:r>
                <a:r>
                  <a:rPr lang="en-US" dirty="0">
                    <a:sym typeface="Wingdings" panose="05000000000000000000" pitchFamily="2" charset="2"/>
                  </a:rPr>
                  <a:t> der S-Box an </a:t>
                </a:r>
                <a:r>
                  <a:rPr lang="en-US" dirty="0" err="1">
                    <a:sym typeface="Wingdings" panose="05000000000000000000" pitchFamily="2" charset="2"/>
                  </a:rPr>
                  <a:t>Stelle</a:t>
                </a:r>
                <a:r>
                  <a:rPr lang="en-US" dirty="0">
                    <a:sym typeface="Wingdings" panose="05000000000000000000" pitchFamily="2" charset="2"/>
                  </a:rPr>
                  <a:t> 3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Char char="à"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Inhaltsplatzhalt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2648" y="3501008"/>
                <a:ext cx="8423848" cy="2594992"/>
              </a:xfrm>
              <a:blipFill>
                <a:blip r:embed="rId2"/>
                <a:stretch>
                  <a:fillRect l="-434" t="-2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603764" y="1628800"/>
            <a:ext cx="8423848" cy="2594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 err="1"/>
              <a:t>Berechnung</a:t>
            </a:r>
            <a:r>
              <a:rPr lang="en-US" dirty="0"/>
              <a:t> von Votes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996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3501008"/>
            <a:ext cx="8423848" cy="25949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Votes </a:t>
            </a:r>
            <a:r>
              <a:rPr lang="en-US" dirty="0" err="1">
                <a:sym typeface="Wingdings" panose="05000000000000000000" pitchFamily="2" charset="2"/>
              </a:rPr>
              <a:t>hängen</a:t>
            </a:r>
            <a:r>
              <a:rPr lang="en-US" dirty="0">
                <a:sym typeface="Wingdings" panose="05000000000000000000" pitchFamily="2" charset="2"/>
              </a:rPr>
              <a:t> von </a:t>
            </a:r>
            <a:r>
              <a:rPr lang="en-US" dirty="0" err="1">
                <a:sym typeface="Wingdings" panose="05000000000000000000" pitchFamily="2" charset="2"/>
              </a:rPr>
              <a:t>keinen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vorherigen</a:t>
            </a:r>
            <a:r>
              <a:rPr lang="en-US" dirty="0">
                <a:sym typeface="Wingdings" panose="05000000000000000000" pitchFamily="2" charset="2"/>
              </a:rPr>
              <a:t> Votes ab und </a:t>
            </a:r>
            <a:r>
              <a:rPr lang="en-US" dirty="0" err="1">
                <a:sym typeface="Wingdings" panose="05000000000000000000" pitchFamily="2" charset="2"/>
              </a:rPr>
              <a:t>kann</a:t>
            </a:r>
            <a:r>
              <a:rPr lang="en-US" dirty="0">
                <a:sym typeface="Wingdings" panose="05000000000000000000" pitchFamily="2" charset="2"/>
              </a:rPr>
              <a:t> parallel </a:t>
            </a:r>
            <a:r>
              <a:rPr lang="en-US" dirty="0" err="1">
                <a:sym typeface="Wingdings" panose="05000000000000000000" pitchFamily="2" charset="2"/>
              </a:rPr>
              <a:t>berechnet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Votes </a:t>
            </a:r>
            <a:r>
              <a:rPr lang="en-US" dirty="0" err="1">
                <a:sym typeface="Wingdings" panose="05000000000000000000" pitchFamily="2" charset="2"/>
              </a:rPr>
              <a:t>werden</a:t>
            </a:r>
            <a:r>
              <a:rPr lang="en-US" dirty="0">
                <a:sym typeface="Wingdings" panose="05000000000000000000" pitchFamily="2" charset="2"/>
              </a:rPr>
              <a:t> an </a:t>
            </a:r>
            <a:r>
              <a:rPr lang="en-US" dirty="0" err="1">
                <a:sym typeface="Wingdings" panose="05000000000000000000" pitchFamily="2" charset="2"/>
              </a:rPr>
              <a:t>Ihrer</a:t>
            </a:r>
            <a:r>
              <a:rPr lang="en-US" dirty="0">
                <a:sym typeface="Wingdings" panose="05000000000000000000" pitchFamily="2" charset="2"/>
              </a:rPr>
              <a:t> Position in Mengen </a:t>
            </a:r>
            <a:r>
              <a:rPr lang="en-US" dirty="0" err="1">
                <a:sym typeface="Wingdings" panose="05000000000000000000" pitchFamily="2" charset="2"/>
              </a:rPr>
              <a:t>gespeichert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/>
              <p:cNvSpPr txBox="1"/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</m:t>
                              </m:r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+3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)</m:t>
                          </m:r>
                        </m:e>
                      </m:nary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2" name="Textfeld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348880"/>
                <a:ext cx="5544616" cy="876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nhaltsplatzhalter 3"/>
          <p:cNvSpPr txBox="1">
            <a:spLocks/>
          </p:cNvSpPr>
          <p:nvPr/>
        </p:nvSpPr>
        <p:spPr>
          <a:xfrm>
            <a:off x="603764" y="1628800"/>
            <a:ext cx="8423848" cy="259499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à"/>
            </a:pPr>
            <a:r>
              <a:rPr lang="en-US" dirty="0" err="1"/>
              <a:t>Berechnung</a:t>
            </a:r>
            <a:r>
              <a:rPr lang="en-US" dirty="0"/>
              <a:t> von Votes</a:t>
            </a:r>
          </a:p>
          <a:p>
            <a:pPr marL="0" indent="0">
              <a:buFont typeface="Wingdings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44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5324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475656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10062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6366" y="1845638"/>
            <a:ext cx="17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Schlüsselkandidat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03848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cxnSp>
        <p:nvCxnSpPr>
          <p:cNvPr id="16" name="Verbinder: gewinkelt 15"/>
          <p:cNvCxnSpPr>
            <a:cxnSpLocks/>
            <a:stCxn id="7" idx="2"/>
          </p:cNvCxnSpPr>
          <p:nvPr/>
        </p:nvCxnSpPr>
        <p:spPr>
          <a:xfrm rot="16200000" flipH="1">
            <a:off x="437481" y="3398937"/>
            <a:ext cx="1944216" cy="708198"/>
          </a:xfrm>
          <a:prstGeom prst="bentConnector3">
            <a:avLst>
              <a:gd name="adj1" fmla="val 10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63689" y="4437112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599039" y="4437112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763689" y="5013176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5B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599039" y="5013176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0.006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1763689" y="5589240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2599039" y="5589240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0.003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 rot="5400000">
            <a:off x="1954766" y="61806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sp>
        <p:nvSpPr>
          <p:cNvPr id="29" name="Textfeld 28"/>
          <p:cNvSpPr txBox="1"/>
          <p:nvPr/>
        </p:nvSpPr>
        <p:spPr>
          <a:xfrm rot="5400000">
            <a:off x="2772983" y="61923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293735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5324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475656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310062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6366" y="1845638"/>
            <a:ext cx="17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Schlüsselkandidat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03848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cxnSp>
        <p:nvCxnSpPr>
          <p:cNvPr id="16" name="Verbinder: gewinkelt 15"/>
          <p:cNvCxnSpPr>
            <a:cxnSpLocks/>
            <a:stCxn id="7" idx="2"/>
          </p:cNvCxnSpPr>
          <p:nvPr/>
        </p:nvCxnSpPr>
        <p:spPr>
          <a:xfrm rot="16200000" flipH="1">
            <a:off x="437481" y="3398937"/>
            <a:ext cx="1944216" cy="708198"/>
          </a:xfrm>
          <a:prstGeom prst="bentConnector3">
            <a:avLst>
              <a:gd name="adj1" fmla="val 10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63689" y="4437112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599039" y="4437112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763689" y="5013176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5B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599039" y="5013176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0.006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1763689" y="5589240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2599039" y="5589240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0.003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 rot="5400000">
            <a:off x="1954766" y="61806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sp>
        <p:nvSpPr>
          <p:cNvPr id="29" name="Textfeld 28"/>
          <p:cNvSpPr txBox="1"/>
          <p:nvPr/>
        </p:nvSpPr>
        <p:spPr>
          <a:xfrm rot="5400000">
            <a:off x="2772983" y="61923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751589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5324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475656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310062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6366" y="1845638"/>
            <a:ext cx="17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Schlüsselkandidat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03848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cxnSp>
        <p:nvCxnSpPr>
          <p:cNvPr id="16" name="Verbinder: gewinkelt 15"/>
          <p:cNvCxnSpPr>
            <a:cxnSpLocks/>
            <a:stCxn id="7" idx="2"/>
          </p:cNvCxnSpPr>
          <p:nvPr/>
        </p:nvCxnSpPr>
        <p:spPr>
          <a:xfrm rot="16200000" flipH="1">
            <a:off x="437481" y="3398937"/>
            <a:ext cx="1944216" cy="708198"/>
          </a:xfrm>
          <a:prstGeom prst="bentConnector3">
            <a:avLst>
              <a:gd name="adj1" fmla="val 10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63689" y="4437112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599039" y="4437112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763689" y="5013176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5B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599039" y="5013176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0.006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1763689" y="5589240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2599039" y="5589240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0.003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 rot="5400000">
            <a:off x="1954766" y="61806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sp>
        <p:nvSpPr>
          <p:cNvPr id="29" name="Textfeld 28"/>
          <p:cNvSpPr txBox="1"/>
          <p:nvPr/>
        </p:nvSpPr>
        <p:spPr>
          <a:xfrm rot="5400000">
            <a:off x="2772983" y="61923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cxnSp>
        <p:nvCxnSpPr>
          <p:cNvPr id="17" name="Verbinder: gewinkelt 16"/>
          <p:cNvCxnSpPr>
            <a:cxnSpLocks/>
            <a:stCxn id="10" idx="2"/>
          </p:cNvCxnSpPr>
          <p:nvPr/>
        </p:nvCxnSpPr>
        <p:spPr>
          <a:xfrm rot="16200000" flipH="1">
            <a:off x="2168163" y="2508587"/>
            <a:ext cx="1224136" cy="17688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664642" y="3717032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4499992" y="3717032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0.010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664642" y="4293096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4499992" y="4293096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0.007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3664642" y="4869160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9B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99992" y="4869160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0.001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 rot="5400000">
            <a:off x="3855719" y="54606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 rot="5400000">
            <a:off x="4673936" y="547222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789581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de-DE" dirty="0"/>
              <a:t>unktionsweise</a:t>
            </a:r>
          </a:p>
        </p:txBody>
      </p:sp>
      <p:sp>
        <p:nvSpPr>
          <p:cNvPr id="4" name="Rechteck 3"/>
          <p:cNvSpPr/>
          <p:nvPr/>
        </p:nvSpPr>
        <p:spPr>
          <a:xfrm>
            <a:off x="323528" y="1916832"/>
            <a:ext cx="2629902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90570" y="1916832"/>
            <a:ext cx="2701910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Wolke 5"/>
          <p:cNvSpPr/>
          <p:nvPr/>
        </p:nvSpPr>
        <p:spPr>
          <a:xfrm>
            <a:off x="3419872" y="1916832"/>
            <a:ext cx="2304256" cy="4680520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8658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130465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67765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339166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100010010101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767812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" idx="3"/>
            <a:endCxn id="13" idx="1"/>
          </p:cNvCxnSpPr>
          <p:nvPr/>
        </p:nvCxnSpPr>
        <p:spPr>
          <a:xfrm>
            <a:off x="2427805" y="4293096"/>
            <a:ext cx="1911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  <a:endCxn id="10" idx="1"/>
          </p:cNvCxnSpPr>
          <p:nvPr/>
        </p:nvCxnSpPr>
        <p:spPr>
          <a:xfrm>
            <a:off x="1058698" y="4293096"/>
            <a:ext cx="1009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840" y="2121347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21561" y="2121347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5095" y="202019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221608" y="2020198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327946" y="3921547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3368438" y="312035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Netzwerk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72854" y="32401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5813709" y="306210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Empfänger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06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5324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475656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310062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516366" y="1845638"/>
            <a:ext cx="17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Schlüsselkandidat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3144468" y="2199057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3978874" y="2202296"/>
            <a:ext cx="840332" cy="572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  <a:endParaRPr lang="de-DE" dirty="0"/>
          </a:p>
        </p:txBody>
      </p:sp>
      <p:sp>
        <p:nvSpPr>
          <p:cNvPr id="36" name="Titel 7"/>
          <p:cNvSpPr txBox="1">
            <a:spLocks/>
          </p:cNvSpPr>
          <p:nvPr/>
        </p:nvSpPr>
        <p:spPr>
          <a:xfrm>
            <a:off x="467544" y="2996952"/>
            <a:ext cx="8153400" cy="2952328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Teste den </a:t>
            </a:r>
            <a:r>
              <a:rPr lang="en-US" sz="3200" dirty="0" err="1">
                <a:solidFill>
                  <a:schemeClr val="tx1"/>
                </a:solidFill>
              </a:rPr>
              <a:t>Schlüssel</a:t>
            </a:r>
            <a:endParaRPr lang="en-US" sz="3200" dirty="0">
              <a:solidFill>
                <a:schemeClr val="tx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Erfolgreich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? – </a:t>
            </a:r>
            <a:r>
              <a:rPr lang="en-US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Glückwunsch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!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Nicht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Erfolgreich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? </a:t>
            </a:r>
          </a:p>
          <a:p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	 Teste </a:t>
            </a:r>
            <a:r>
              <a:rPr lang="en-US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nächstwahrscheinlichen</a:t>
            </a:r>
            <a:r>
              <a:rPr lang="en-US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Schlüssel</a:t>
            </a:r>
            <a:endParaRPr lang="en-US" sz="3200" dirty="0">
              <a:solidFill>
                <a:schemeClr val="tx1"/>
              </a:solidFill>
            </a:endParaRPr>
          </a:p>
          <a:p>
            <a:endParaRPr lang="de-D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297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Verbesserung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635324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1475656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2310062" y="2204864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16366" y="1845638"/>
            <a:ext cx="1793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Schlüsselkandidat</a:t>
            </a:r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3203848" y="242088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cxnSp>
        <p:nvCxnSpPr>
          <p:cNvPr id="16" name="Verbinder: gewinkelt 15"/>
          <p:cNvCxnSpPr>
            <a:cxnSpLocks/>
            <a:stCxn id="7" idx="2"/>
          </p:cNvCxnSpPr>
          <p:nvPr/>
        </p:nvCxnSpPr>
        <p:spPr>
          <a:xfrm rot="16200000" flipH="1">
            <a:off x="437481" y="3398937"/>
            <a:ext cx="1944216" cy="708198"/>
          </a:xfrm>
          <a:prstGeom prst="bentConnector3">
            <a:avLst>
              <a:gd name="adj1" fmla="val 10022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/>
          <p:cNvSpPr/>
          <p:nvPr/>
        </p:nvSpPr>
        <p:spPr>
          <a:xfrm>
            <a:off x="1763689" y="4437112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A3</a:t>
            </a:r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2599039" y="4437112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0.008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763689" y="5013176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5B</a:t>
            </a:r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2599039" y="5013176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0.006</a:t>
            </a:r>
            <a:endParaRPr lang="de-DE" dirty="0"/>
          </a:p>
        </p:txBody>
      </p:sp>
      <p:sp>
        <p:nvSpPr>
          <p:cNvPr id="26" name="Rechteck 25"/>
          <p:cNvSpPr/>
          <p:nvPr/>
        </p:nvSpPr>
        <p:spPr>
          <a:xfrm>
            <a:off x="1763689" y="5589240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</a:t>
            </a:r>
            <a:endParaRPr lang="de-DE" dirty="0"/>
          </a:p>
        </p:txBody>
      </p:sp>
      <p:sp>
        <p:nvSpPr>
          <p:cNvPr id="27" name="Rechteck 26"/>
          <p:cNvSpPr/>
          <p:nvPr/>
        </p:nvSpPr>
        <p:spPr>
          <a:xfrm>
            <a:off x="2599039" y="5589240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0.003</a:t>
            </a:r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 rot="5400000">
            <a:off x="1954766" y="61806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sp>
        <p:nvSpPr>
          <p:cNvPr id="29" name="Textfeld 28"/>
          <p:cNvSpPr txBox="1"/>
          <p:nvPr/>
        </p:nvSpPr>
        <p:spPr>
          <a:xfrm rot="5400000">
            <a:off x="2772983" y="619230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cxnSp>
        <p:nvCxnSpPr>
          <p:cNvPr id="17" name="Verbinder: gewinkelt 16"/>
          <p:cNvCxnSpPr>
            <a:cxnSpLocks/>
            <a:stCxn id="10" idx="2"/>
          </p:cNvCxnSpPr>
          <p:nvPr/>
        </p:nvCxnSpPr>
        <p:spPr>
          <a:xfrm rot="16200000" flipH="1">
            <a:off x="2168163" y="2508587"/>
            <a:ext cx="1224136" cy="17688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3664642" y="3717032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  <a:endParaRPr lang="de-DE" dirty="0"/>
          </a:p>
        </p:txBody>
      </p:sp>
      <p:sp>
        <p:nvSpPr>
          <p:cNvPr id="19" name="Rechteck 18"/>
          <p:cNvSpPr/>
          <p:nvPr/>
        </p:nvSpPr>
        <p:spPr>
          <a:xfrm>
            <a:off x="4499992" y="3717032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0.010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3664642" y="4293096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C7</a:t>
            </a:r>
            <a:endParaRPr lang="de-DE" dirty="0"/>
          </a:p>
        </p:txBody>
      </p:sp>
      <p:sp>
        <p:nvSpPr>
          <p:cNvPr id="21" name="Rechteck 20"/>
          <p:cNvSpPr/>
          <p:nvPr/>
        </p:nvSpPr>
        <p:spPr>
          <a:xfrm>
            <a:off x="4499992" y="4293096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0.007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3664642" y="4869160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9B</a:t>
            </a:r>
            <a:endParaRPr lang="de-DE" dirty="0"/>
          </a:p>
        </p:txBody>
      </p:sp>
      <p:sp>
        <p:nvSpPr>
          <p:cNvPr id="31" name="Rechteck 30"/>
          <p:cNvSpPr/>
          <p:nvPr/>
        </p:nvSpPr>
        <p:spPr>
          <a:xfrm>
            <a:off x="4499992" y="4869160"/>
            <a:ext cx="840332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0.001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 rot="5400000">
            <a:off x="3855719" y="54606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sp>
        <p:nvSpPr>
          <p:cNvPr id="33" name="Textfeld 32"/>
          <p:cNvSpPr txBox="1"/>
          <p:nvPr/>
        </p:nvSpPr>
        <p:spPr>
          <a:xfrm rot="5400000">
            <a:off x="4673936" y="547222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de-DE" sz="2400" dirty="0"/>
          </a:p>
        </p:txBody>
      </p:sp>
      <p:sp>
        <p:nvSpPr>
          <p:cNvPr id="34" name="Rechteck 33"/>
          <p:cNvSpPr/>
          <p:nvPr/>
        </p:nvSpPr>
        <p:spPr>
          <a:xfrm>
            <a:off x="2123728" y="2899046"/>
            <a:ext cx="84033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B4</a:t>
            </a:r>
            <a:endParaRPr lang="de-DE" dirty="0"/>
          </a:p>
        </p:txBody>
      </p:sp>
      <p:sp>
        <p:nvSpPr>
          <p:cNvPr id="36" name="Titel 7"/>
          <p:cNvSpPr txBox="1">
            <a:spLocks/>
          </p:cNvSpPr>
          <p:nvPr/>
        </p:nvSpPr>
        <p:spPr>
          <a:xfrm>
            <a:off x="5102733" y="2488462"/>
            <a:ext cx="3183298" cy="1058401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Teste </a:t>
            </a:r>
            <a:r>
              <a:rPr lang="en-US" sz="3200" dirty="0" err="1">
                <a:solidFill>
                  <a:schemeClr val="tx1"/>
                </a:solidFill>
              </a:rPr>
              <a:t>erneut</a:t>
            </a:r>
            <a:r>
              <a:rPr lang="en-US" sz="3200" dirty="0">
                <a:solidFill>
                  <a:schemeClr val="tx1"/>
                </a:solidFill>
              </a:rPr>
              <a:t>!</a:t>
            </a:r>
          </a:p>
          <a:p>
            <a:endParaRPr lang="de-DE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9817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Nachteile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langsam</a:t>
            </a:r>
            <a:r>
              <a:rPr lang="en-US" dirty="0">
                <a:sym typeface="Wingdings" panose="05000000000000000000" pitchFamily="2" charset="2"/>
              </a:rPr>
              <a:t>”: circa 5 </a:t>
            </a:r>
            <a:r>
              <a:rPr lang="en-US" dirty="0" err="1">
                <a:sym typeface="Wingdings" panose="05000000000000000000" pitchFamily="2" charset="2"/>
              </a:rPr>
              <a:t>Minuten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WEP128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Iteratives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Verfahren</a:t>
            </a:r>
            <a:endParaRPr lang="en-US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dirty="0" err="1">
                <a:sym typeface="Wingdings" panose="05000000000000000000" pitchFamily="2" charset="2"/>
              </a:rPr>
              <a:t>Nicht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sehr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fehlertolerant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514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Nachteile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“</a:t>
            </a:r>
            <a:r>
              <a:rPr lang="en-US" dirty="0" err="1">
                <a:sym typeface="Wingdings" panose="05000000000000000000" pitchFamily="2" charset="2"/>
              </a:rPr>
              <a:t>langsam</a:t>
            </a:r>
            <a:r>
              <a:rPr lang="en-US" dirty="0">
                <a:sym typeface="Wingdings" panose="05000000000000000000" pitchFamily="2" charset="2"/>
              </a:rPr>
              <a:t>”: circa 5 </a:t>
            </a:r>
            <a:r>
              <a:rPr lang="en-US" dirty="0" err="1">
                <a:sym typeface="Wingdings" panose="05000000000000000000" pitchFamily="2" charset="2"/>
              </a:rPr>
              <a:t>Minuten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für</a:t>
            </a:r>
            <a:r>
              <a:rPr lang="en-US" dirty="0">
                <a:sym typeface="Wingdings" panose="05000000000000000000" pitchFamily="2" charset="2"/>
              </a:rPr>
              <a:t> WEP128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trike="sngStrike" dirty="0" err="1">
                <a:sym typeface="Wingdings" panose="05000000000000000000" pitchFamily="2" charset="2"/>
              </a:rPr>
              <a:t>Iteratives</a:t>
            </a:r>
            <a:r>
              <a:rPr lang="en-US" strike="sngStrike" dirty="0">
                <a:sym typeface="Wingdings" panose="05000000000000000000" pitchFamily="2" charset="2"/>
              </a:rPr>
              <a:t> </a:t>
            </a:r>
            <a:r>
              <a:rPr lang="en-US" strike="sngStrike" dirty="0" err="1">
                <a:sym typeface="Wingdings" panose="05000000000000000000" pitchFamily="2" charset="2"/>
              </a:rPr>
              <a:t>Verfahren</a:t>
            </a:r>
            <a:endParaRPr lang="en-US" strike="sngStrik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trike="sngStrike" dirty="0" err="1">
                <a:sym typeface="Wingdings" panose="05000000000000000000" pitchFamily="2" charset="2"/>
              </a:rPr>
              <a:t>Nicht</a:t>
            </a:r>
            <a:r>
              <a:rPr lang="en-US" strike="sngStrike" dirty="0">
                <a:sym typeface="Wingdings" panose="05000000000000000000" pitchFamily="2" charset="2"/>
              </a:rPr>
              <a:t> </a:t>
            </a:r>
            <a:r>
              <a:rPr lang="en-US" strike="sngStrike" dirty="0" err="1">
                <a:sym typeface="Wingdings" panose="05000000000000000000" pitchFamily="2" charset="2"/>
              </a:rPr>
              <a:t>sehr</a:t>
            </a:r>
            <a:r>
              <a:rPr lang="en-US" strike="sngStrike" dirty="0">
                <a:sym typeface="Wingdings" panose="05000000000000000000" pitchFamily="2" charset="2"/>
              </a:rPr>
              <a:t> </a:t>
            </a:r>
            <a:r>
              <a:rPr lang="en-US" strike="sngStrike" dirty="0" err="1">
                <a:sym typeface="Wingdings" panose="05000000000000000000" pitchFamily="2" charset="2"/>
              </a:rPr>
              <a:t>fehlertolerant</a:t>
            </a:r>
            <a:endParaRPr lang="en-US" strike="sngStrik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138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Performancevorteile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81265538"/>
              </p:ext>
            </p:extLst>
          </p:nvPr>
        </p:nvGraphicFramePr>
        <p:xfrm>
          <a:off x="612648" y="1916833"/>
          <a:ext cx="8153400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4173565474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195743986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617470390"/>
                    </a:ext>
                  </a:extLst>
                </a:gridCol>
              </a:tblGrid>
              <a:tr h="1104540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Angriff</a:t>
                      </a:r>
                      <a:r>
                        <a:rPr lang="en-US" sz="2000" dirty="0"/>
                        <a:t> Klein auf WEP 40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Verbesserter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Angriff</a:t>
                      </a:r>
                      <a:r>
                        <a:rPr lang="en-US" sz="2000" dirty="0"/>
                        <a:t> auf WEP 104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539452"/>
                  </a:ext>
                </a:extLst>
              </a:tr>
              <a:tr h="639932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Dauer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 90 </a:t>
                      </a:r>
                      <a:r>
                        <a:rPr lang="en-US" sz="2000" dirty="0" err="1"/>
                        <a:t>Sekunden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~ 6.5 </a:t>
                      </a:r>
                      <a:r>
                        <a:rPr lang="en-US" sz="2000" dirty="0" err="1"/>
                        <a:t>Sekunden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1890"/>
                  </a:ext>
                </a:extLst>
              </a:tr>
              <a:tr h="639932">
                <a:tc>
                  <a:txBody>
                    <a:bodyPr/>
                    <a:lstStyle/>
                    <a:p>
                      <a:r>
                        <a:rPr lang="en-US" sz="2000" dirty="0" err="1"/>
                        <a:t>Erfolgswahrscheinlichkeit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74 % 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76 %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09922"/>
                  </a:ext>
                </a:extLst>
              </a:tr>
              <a:tr h="639932">
                <a:tc>
                  <a:txBody>
                    <a:bodyPr/>
                    <a:lstStyle/>
                    <a:p>
                      <a:r>
                        <a:rPr lang="en-US" sz="2000" dirty="0" err="1"/>
                        <a:t>Untersuchte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Tupel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7000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4000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165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080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Performancevorteile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700808"/>
            <a:ext cx="6266872" cy="4495800"/>
          </a:xfrm>
        </p:spPr>
      </p:pic>
    </p:spTree>
    <p:extLst>
      <p:ext uri="{BB962C8B-B14F-4D97-AF65-F5344CB8AC3E}">
        <p14:creationId xmlns:p14="http://schemas.microsoft.com/office/powerpoint/2010/main" val="5118769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Nachteile</a:t>
            </a:r>
            <a:r>
              <a:rPr lang="en-US" dirty="0"/>
              <a:t> </a:t>
            </a:r>
            <a:r>
              <a:rPr lang="en-US" dirty="0" err="1"/>
              <a:t>unseres</a:t>
            </a:r>
            <a:r>
              <a:rPr lang="en-US" dirty="0"/>
              <a:t> </a:t>
            </a:r>
            <a:r>
              <a:rPr lang="en-US" dirty="0" err="1"/>
              <a:t>Angriffes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à"/>
            </a:pPr>
            <a:r>
              <a:rPr lang="en-US" strike="sngStrike" dirty="0">
                <a:sym typeface="Wingdings" panose="05000000000000000000" pitchFamily="2" charset="2"/>
              </a:rPr>
              <a:t>“</a:t>
            </a:r>
            <a:r>
              <a:rPr lang="en-US" strike="sngStrike" dirty="0" err="1">
                <a:sym typeface="Wingdings" panose="05000000000000000000" pitchFamily="2" charset="2"/>
              </a:rPr>
              <a:t>langsam</a:t>
            </a:r>
            <a:r>
              <a:rPr lang="en-US" strike="sngStrike" dirty="0">
                <a:sym typeface="Wingdings" panose="05000000000000000000" pitchFamily="2" charset="2"/>
              </a:rPr>
              <a:t>”: circa 5 </a:t>
            </a:r>
            <a:r>
              <a:rPr lang="en-US" strike="sngStrike" dirty="0" err="1">
                <a:sym typeface="Wingdings" panose="05000000000000000000" pitchFamily="2" charset="2"/>
              </a:rPr>
              <a:t>Minuten</a:t>
            </a:r>
            <a:r>
              <a:rPr lang="en-US" strike="sngStrike" dirty="0">
                <a:sym typeface="Wingdings" panose="05000000000000000000" pitchFamily="2" charset="2"/>
              </a:rPr>
              <a:t> </a:t>
            </a:r>
            <a:r>
              <a:rPr lang="en-US" strike="sngStrike" dirty="0" err="1">
                <a:sym typeface="Wingdings" panose="05000000000000000000" pitchFamily="2" charset="2"/>
              </a:rPr>
              <a:t>für</a:t>
            </a:r>
            <a:r>
              <a:rPr lang="en-US" strike="sngStrike" dirty="0">
                <a:sym typeface="Wingdings" panose="05000000000000000000" pitchFamily="2" charset="2"/>
              </a:rPr>
              <a:t> WEP128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trike="sngStrike" dirty="0" err="1">
                <a:sym typeface="Wingdings" panose="05000000000000000000" pitchFamily="2" charset="2"/>
              </a:rPr>
              <a:t>Iteratives</a:t>
            </a:r>
            <a:r>
              <a:rPr lang="en-US" strike="sngStrike" dirty="0">
                <a:sym typeface="Wingdings" panose="05000000000000000000" pitchFamily="2" charset="2"/>
              </a:rPr>
              <a:t> </a:t>
            </a:r>
            <a:r>
              <a:rPr lang="en-US" strike="sngStrike" dirty="0" err="1">
                <a:sym typeface="Wingdings" panose="05000000000000000000" pitchFamily="2" charset="2"/>
              </a:rPr>
              <a:t>Verfahren</a:t>
            </a:r>
            <a:endParaRPr lang="en-US" strike="sngStrike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strike="sngStrike" dirty="0" err="1">
                <a:sym typeface="Wingdings" panose="05000000000000000000" pitchFamily="2" charset="2"/>
              </a:rPr>
              <a:t>Nicht</a:t>
            </a:r>
            <a:r>
              <a:rPr lang="en-US" strike="sngStrike" dirty="0">
                <a:sym typeface="Wingdings" panose="05000000000000000000" pitchFamily="2" charset="2"/>
              </a:rPr>
              <a:t> </a:t>
            </a:r>
            <a:r>
              <a:rPr lang="en-US" strike="sngStrike" dirty="0" err="1">
                <a:sym typeface="Wingdings" panose="05000000000000000000" pitchFamily="2" charset="2"/>
              </a:rPr>
              <a:t>sehr</a:t>
            </a:r>
            <a:r>
              <a:rPr lang="en-US" strike="sngStrike" dirty="0">
                <a:sym typeface="Wingdings" panose="05000000000000000000" pitchFamily="2" charset="2"/>
              </a:rPr>
              <a:t> </a:t>
            </a:r>
            <a:r>
              <a:rPr lang="en-US" strike="sngStrike" dirty="0" err="1">
                <a:sym typeface="Wingdings" panose="05000000000000000000" pitchFamily="2" charset="2"/>
              </a:rPr>
              <a:t>fehlertolerant</a:t>
            </a:r>
            <a:endParaRPr lang="en-US" strike="sngStrik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136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de-DE" dirty="0"/>
              <a:t>unktionsweise</a:t>
            </a:r>
          </a:p>
        </p:txBody>
      </p:sp>
      <p:sp>
        <p:nvSpPr>
          <p:cNvPr id="4" name="Rechteck 3"/>
          <p:cNvSpPr/>
          <p:nvPr/>
        </p:nvSpPr>
        <p:spPr>
          <a:xfrm>
            <a:off x="323528" y="1916832"/>
            <a:ext cx="2629902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6190570" y="1916832"/>
            <a:ext cx="2701910" cy="4320480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6" name="Wolke 5"/>
          <p:cNvSpPr/>
          <p:nvPr/>
        </p:nvSpPr>
        <p:spPr>
          <a:xfrm>
            <a:off x="3419872" y="1916832"/>
            <a:ext cx="2304256" cy="4680520"/>
          </a:xfrm>
          <a:prstGeom prst="clou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98658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8130465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010101000111</a:t>
            </a:r>
            <a:endParaRPr lang="de-DE" dirty="0"/>
          </a:p>
        </p:txBody>
      </p:sp>
      <p:sp>
        <p:nvSpPr>
          <p:cNvPr id="10" name="Rechteck 9"/>
          <p:cNvSpPr/>
          <p:nvPr/>
        </p:nvSpPr>
        <p:spPr>
          <a:xfrm>
            <a:off x="2067765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sp>
        <p:nvSpPr>
          <p:cNvPr id="13" name="Rechteck 12"/>
          <p:cNvSpPr/>
          <p:nvPr/>
        </p:nvSpPr>
        <p:spPr>
          <a:xfrm>
            <a:off x="4339166" y="2492896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100010010101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6767812" y="2490679"/>
            <a:ext cx="360040" cy="36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110111010010</a:t>
            </a:r>
            <a:endParaRPr lang="de-DE" dirty="0"/>
          </a:p>
        </p:txBody>
      </p:sp>
      <p:cxnSp>
        <p:nvCxnSpPr>
          <p:cNvPr id="16" name="Gerade Verbindung mit Pfeil 15"/>
          <p:cNvCxnSpPr>
            <a:stCxn id="10" idx="3"/>
            <a:endCxn id="13" idx="1"/>
          </p:cNvCxnSpPr>
          <p:nvPr/>
        </p:nvCxnSpPr>
        <p:spPr>
          <a:xfrm>
            <a:off x="2427805" y="4293096"/>
            <a:ext cx="191136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cxnSpLocks/>
          </p:cNvCxnSpPr>
          <p:nvPr/>
        </p:nvCxnSpPr>
        <p:spPr>
          <a:xfrm>
            <a:off x="4699206" y="4290879"/>
            <a:ext cx="14913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cxnSpLocks/>
            <a:stCxn id="7" idx="3"/>
            <a:endCxn id="10" idx="1"/>
          </p:cNvCxnSpPr>
          <p:nvPr/>
        </p:nvCxnSpPr>
        <p:spPr>
          <a:xfrm>
            <a:off x="1058698" y="4293096"/>
            <a:ext cx="10090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840" y="2121347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1521561" y="2121347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7705095" y="2020198"/>
            <a:ext cx="121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Datenstrom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6221608" y="2020198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Schlüsselstrom</a:t>
            </a:r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1327946" y="3921547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32" name="Textfeld 31"/>
          <p:cNvSpPr txBox="1"/>
          <p:nvPr/>
        </p:nvSpPr>
        <p:spPr>
          <a:xfrm>
            <a:off x="5164359" y="3887760"/>
            <a:ext cx="59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 rot="16200000">
            <a:off x="3368438" y="3120353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Netzwerk</a:t>
            </a:r>
            <a:endParaRPr lang="en-US" dirty="0"/>
          </a:p>
        </p:txBody>
      </p:sp>
      <p:sp>
        <p:nvSpPr>
          <p:cNvPr id="25" name="Textfeld 24"/>
          <p:cNvSpPr txBox="1"/>
          <p:nvPr/>
        </p:nvSpPr>
        <p:spPr>
          <a:xfrm rot="16200000">
            <a:off x="72854" y="324014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Sender</a:t>
            </a:r>
          </a:p>
        </p:txBody>
      </p:sp>
      <p:sp>
        <p:nvSpPr>
          <p:cNvPr id="26" name="Textfeld 25"/>
          <p:cNvSpPr txBox="1"/>
          <p:nvPr/>
        </p:nvSpPr>
        <p:spPr>
          <a:xfrm rot="16200000">
            <a:off x="5813709" y="3062107"/>
            <a:ext cx="118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Empfänger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8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Aufbau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WEP-</a:t>
            </a:r>
            <a:r>
              <a:rPr lang="en-US" dirty="0" err="1"/>
              <a:t>Pakets</a:t>
            </a:r>
            <a:endParaRPr lang="de-DE" dirty="0"/>
          </a:p>
        </p:txBody>
      </p:sp>
      <p:sp>
        <p:nvSpPr>
          <p:cNvPr id="28" name="Titel 7"/>
          <p:cNvSpPr txBox="1">
            <a:spLocks/>
          </p:cNvSpPr>
          <p:nvPr/>
        </p:nvSpPr>
        <p:spPr>
          <a:xfrm>
            <a:off x="540640" y="3284984"/>
            <a:ext cx="8153400" cy="324036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itstream Vera Sans Mono" panose="020B0609030804020204" pitchFamily="49" charset="0"/>
              </a:rPr>
              <a:t>IV	: </a:t>
            </a:r>
            <a:r>
              <a:rPr lang="en-US" sz="2800" dirty="0" err="1">
                <a:latin typeface="Bitstream Vera Sans Mono" panose="020B0609030804020204" pitchFamily="49" charset="0"/>
              </a:rPr>
              <a:t>Initialisierungsvektor</a:t>
            </a:r>
            <a:endParaRPr lang="en-US" sz="2800" dirty="0">
              <a:latin typeface="Bitstream Vera Sans Mono" panose="020B06090308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itstream Vera Sans Mono" panose="020B0609030804020204" pitchFamily="49" charset="0"/>
              </a:rPr>
              <a:t>M	: </a:t>
            </a:r>
            <a:r>
              <a:rPr lang="en-US" sz="2800" dirty="0" err="1">
                <a:latin typeface="Bitstream Vera Sans Mono" panose="020B0609030804020204" pitchFamily="49" charset="0"/>
              </a:rPr>
              <a:t>Nachricht</a:t>
            </a:r>
            <a:endParaRPr lang="en-US" sz="2800" dirty="0">
              <a:latin typeface="Bitstream Vera Sans Mono" panose="020B06090308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itstream Vera Sans Mono" panose="020B0609030804020204" pitchFamily="49" charset="0"/>
              </a:rPr>
              <a:t>c(M): </a:t>
            </a:r>
            <a:r>
              <a:rPr lang="en-US" sz="2800" dirty="0" err="1">
                <a:latin typeface="Bitstream Vera Sans Mono" panose="020B0609030804020204" pitchFamily="49" charset="0"/>
              </a:rPr>
              <a:t>Prüfsumme</a:t>
            </a:r>
            <a:r>
              <a:rPr lang="en-US" sz="2800" dirty="0">
                <a:latin typeface="Bitstream Vera Sans Mono" panose="020B0609030804020204" pitchFamily="49" charset="0"/>
              </a:rPr>
              <a:t> (</a:t>
            </a:r>
            <a:r>
              <a:rPr lang="en-US" sz="2800" dirty="0" err="1">
                <a:latin typeface="Bitstream Vera Sans Mono" panose="020B0609030804020204" pitchFamily="49" charset="0"/>
              </a:rPr>
              <a:t>stellt</a:t>
            </a:r>
            <a:r>
              <a:rPr lang="en-US" sz="2800" dirty="0">
                <a:latin typeface="Bitstream Vera Sans Mono" panose="020B0609030804020204" pitchFamily="49" charset="0"/>
              </a:rPr>
              <a:t> </a:t>
            </a:r>
            <a:r>
              <a:rPr lang="en-US" sz="2800" dirty="0" err="1">
                <a:latin typeface="Bitstream Vera Sans Mono" panose="020B0609030804020204" pitchFamily="49" charset="0"/>
              </a:rPr>
              <a:t>Intigrität</a:t>
            </a:r>
            <a:r>
              <a:rPr lang="en-US" sz="2800" dirty="0">
                <a:latin typeface="Bitstream Vera Sans Mono" panose="020B0609030804020204" pitchFamily="49" charset="0"/>
              </a:rPr>
              <a:t> </a:t>
            </a:r>
            <a:r>
              <a:rPr lang="en-US" sz="2800" dirty="0" err="1">
                <a:latin typeface="Bitstream Vera Sans Mono" panose="020B0609030804020204" pitchFamily="49" charset="0"/>
              </a:rPr>
              <a:t>sicher</a:t>
            </a:r>
            <a:r>
              <a:rPr lang="en-US" sz="2800" dirty="0">
                <a:latin typeface="Bitstream Vera Sans Mono" panose="020B0609030804020204" pitchFamily="49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Bitstream Vera Sans Mono" panose="020B0609030804020204" pitchFamily="49" charset="0"/>
              </a:rPr>
              <a:t>RC4(IV | k): RC4-Chiffre der </a:t>
            </a:r>
            <a:r>
              <a:rPr lang="en-US" sz="2800" dirty="0" err="1">
                <a:latin typeface="Bitstream Vera Sans Mono" panose="020B0609030804020204" pitchFamily="49" charset="0"/>
              </a:rPr>
              <a:t>entsprechenden</a:t>
            </a:r>
            <a:r>
              <a:rPr lang="en-US" sz="2800" dirty="0">
                <a:latin typeface="Bitstream Vera Sans Mono" panose="020B0609030804020204" pitchFamily="49" charset="0"/>
              </a:rPr>
              <a:t> </a:t>
            </a:r>
            <a:r>
              <a:rPr lang="en-US" sz="2800" dirty="0" err="1">
                <a:latin typeface="Bitstream Vera Sans Mono" panose="020B0609030804020204" pitchFamily="49" charset="0"/>
              </a:rPr>
              <a:t>Länge</a:t>
            </a:r>
            <a:endParaRPr lang="de-DE" sz="2800" dirty="0">
              <a:latin typeface="Bitstream Vera Sans Mono" panose="020B0609030804020204" pitchFamily="49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540640" y="1700808"/>
            <a:ext cx="8153400" cy="129614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540640" y="1700808"/>
            <a:ext cx="1727104" cy="129614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IV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2411760" y="1772816"/>
            <a:ext cx="6120680" cy="11521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 M | c ( M ) ) XOR (RC4 ( IV | k 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3413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 4</a:t>
            </a:r>
            <a:endParaRPr lang="de-DE" dirty="0"/>
          </a:p>
        </p:txBody>
      </p:sp>
      <p:sp>
        <p:nvSpPr>
          <p:cNvPr id="28" name="Titel 7"/>
          <p:cNvSpPr txBox="1">
            <a:spLocks/>
          </p:cNvSpPr>
          <p:nvPr/>
        </p:nvSpPr>
        <p:spPr>
          <a:xfrm>
            <a:off x="612648" y="1772816"/>
            <a:ext cx="8153400" cy="4824536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Unter</a:t>
            </a:r>
            <a:r>
              <a:rPr lang="en-US" dirty="0"/>
              <a:t> </a:t>
            </a:r>
            <a:r>
              <a:rPr lang="en-US" dirty="0" err="1"/>
              <a:t>teilt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in 2 </a:t>
            </a:r>
            <a:r>
              <a:rPr lang="en-US" dirty="0" err="1"/>
              <a:t>Phasen</a:t>
            </a:r>
            <a:endParaRPr lang="en-US" dirty="0"/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Key Scheduling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Pseudo Random Generation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543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RC 4 - </a:t>
            </a:r>
            <a:r>
              <a:rPr lang="en-US" dirty="0"/>
              <a:t>Key Scheduling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612648" y="2564904"/>
            <a:ext cx="568754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Bitstream Vera Sans Mono" panose="020B0609030804020204" pitchFamily="49" charset="0"/>
              </a:rPr>
              <a:t>j = 0</a:t>
            </a:r>
            <a:endParaRPr lang="de-DE" dirty="0">
              <a:latin typeface="Bitstream Vera Sans Mono" panose="020B0609030804020204" pitchFamily="49" charset="0"/>
            </a:endParaRPr>
          </a:p>
          <a:p>
            <a:r>
              <a:rPr lang="en-US" dirty="0">
                <a:latin typeface="Bitstream Vera Sans Mono" panose="020B0609030804020204" pitchFamily="49" charset="0"/>
              </a:rPr>
              <a:t>S</a:t>
            </a:r>
            <a:r>
              <a:rPr lang="de-DE" dirty="0">
                <a:latin typeface="Bitstream Vera Sans Mono" panose="020B0609030804020204" pitchFamily="49" charset="0"/>
              </a:rPr>
              <a:t> = [0,1,…,n-1]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from</a:t>
            </a:r>
            <a:r>
              <a:rPr lang="en-US" dirty="0">
                <a:latin typeface="Bitstream Vera Sans Mono" panose="020B0609030804020204" pitchFamily="49" charset="0"/>
              </a:rPr>
              <a:t> 0 to n-1 </a:t>
            </a:r>
            <a:r>
              <a:rPr lang="en-US" b="1" dirty="0">
                <a:latin typeface="Bitstream Vera Sans Mono" panose="020B0609030804020204" pitchFamily="49" charset="0"/>
              </a:rPr>
              <a:t>do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j = (j+ 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 + K[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 mod l]) mod n</a:t>
            </a:r>
          </a:p>
          <a:p>
            <a:r>
              <a:rPr lang="en-US" dirty="0">
                <a:latin typeface="Bitstream Vera Sans Mono" panose="020B0609030804020204" pitchFamily="49" charset="0"/>
              </a:rPr>
              <a:t>	swap(S[</a:t>
            </a:r>
            <a:r>
              <a:rPr lang="en-US" dirty="0" err="1">
                <a:latin typeface="Bitstream Vera Sans Mono" panose="020B0609030804020204" pitchFamily="49" charset="0"/>
              </a:rPr>
              <a:t>i</a:t>
            </a:r>
            <a:r>
              <a:rPr lang="en-US" dirty="0">
                <a:latin typeface="Bitstream Vera Sans Mono" panose="020B0609030804020204" pitchFamily="49" charset="0"/>
              </a:rPr>
              <a:t>], S[j])</a:t>
            </a:r>
          </a:p>
          <a:p>
            <a:r>
              <a:rPr lang="en-US" b="1" dirty="0">
                <a:latin typeface="Bitstream Vera Sans Mono" panose="020B0609030804020204" pitchFamily="49" charset="0"/>
              </a:rPr>
              <a:t>end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  <a:r>
              <a:rPr lang="en-US" b="1" dirty="0">
                <a:latin typeface="Bitstream Vera Sans Mono" panose="020B0609030804020204" pitchFamily="49" charset="0"/>
              </a:rPr>
              <a:t>for</a:t>
            </a:r>
            <a:r>
              <a:rPr lang="en-US" dirty="0">
                <a:latin typeface="Bitstream Vera Sans Mono" panose="020B0609030804020204" pitchFamily="49" charset="0"/>
              </a:rPr>
              <a:t> </a:t>
            </a:r>
          </a:p>
        </p:txBody>
      </p:sp>
      <p:sp>
        <p:nvSpPr>
          <p:cNvPr id="5" name="Titel 7"/>
          <p:cNvSpPr txBox="1">
            <a:spLocks/>
          </p:cNvSpPr>
          <p:nvPr/>
        </p:nvSpPr>
        <p:spPr>
          <a:xfrm>
            <a:off x="612648" y="1628800"/>
            <a:ext cx="8063808" cy="792088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/>
              <a:t>Generierung</a:t>
            </a:r>
            <a:r>
              <a:rPr lang="en-US" sz="3600" dirty="0"/>
              <a:t> </a:t>
            </a:r>
            <a:r>
              <a:rPr lang="en-US" sz="3600" dirty="0" err="1"/>
              <a:t>einer</a:t>
            </a:r>
            <a:r>
              <a:rPr lang="en-US" sz="3600" dirty="0"/>
              <a:t> S-Box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2332741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0</TotalTime>
  <Words>1668</Words>
  <Application>Microsoft Office PowerPoint</Application>
  <PresentationFormat>Bildschirmpräsentation (4:3)</PresentationFormat>
  <Paragraphs>476</Paragraphs>
  <Slides>56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64" baseType="lpstr">
      <vt:lpstr>Arial</vt:lpstr>
      <vt:lpstr>Bitstream Vera Sans Mono</vt:lpstr>
      <vt:lpstr>Calibri</vt:lpstr>
      <vt:lpstr>Cambria Math</vt:lpstr>
      <vt:lpstr>Tw Cen MT</vt:lpstr>
      <vt:lpstr>Wingdings</vt:lpstr>
      <vt:lpstr>Wingdings 2</vt:lpstr>
      <vt:lpstr>Galathea</vt:lpstr>
      <vt:lpstr>Hackerpraktikum Part II: Angriff auf WEP</vt:lpstr>
      <vt:lpstr>Funktionsweise</vt:lpstr>
      <vt:lpstr>Funktionsweise</vt:lpstr>
      <vt:lpstr>Funktionsweise</vt:lpstr>
      <vt:lpstr>Funktionsweise</vt:lpstr>
      <vt:lpstr>Funktionsweise</vt:lpstr>
      <vt:lpstr>Aufbau eines WEP-Pakets</vt:lpstr>
      <vt:lpstr>RC 4</vt:lpstr>
      <vt:lpstr>RC 4 - Key Scheduling</vt:lpstr>
      <vt:lpstr>RC 4 - Key Scheduling</vt:lpstr>
      <vt:lpstr>RC 4 - Key Scheduling</vt:lpstr>
      <vt:lpstr>RC 4 - Key Scheduling</vt:lpstr>
      <vt:lpstr>RC 4 - Key Scheduling</vt:lpstr>
      <vt:lpstr>RC 4 - Key Scheduling</vt:lpstr>
      <vt:lpstr>RC 4 - Key Scheduling</vt:lpstr>
      <vt:lpstr>RC 4 - Key Scheduling</vt:lpstr>
      <vt:lpstr>RC 4 - Pseudo Random Generation</vt:lpstr>
      <vt:lpstr>Der Angriff</vt:lpstr>
      <vt:lpstr>Der Angriff</vt:lpstr>
      <vt:lpstr>Der Angriff</vt:lpstr>
      <vt:lpstr>Der Angriff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Von Chiffrestrom zu Schlüsselstrom</vt:lpstr>
      <vt:lpstr>Der Angriff</vt:lpstr>
      <vt:lpstr>Auf Hauptschlüssel schließen</vt:lpstr>
      <vt:lpstr>Auf Hauptschlüssel schließen</vt:lpstr>
      <vt:lpstr>Auf Hauptschlüssel schließen</vt:lpstr>
      <vt:lpstr>Auf Hauptschlüssel schließen</vt:lpstr>
      <vt:lpstr>Auf Hauptschlüssel schließen</vt:lpstr>
      <vt:lpstr>Auf Hauptschlüssel schließen</vt:lpstr>
      <vt:lpstr>Nachteile unseres Angriffes</vt:lpstr>
      <vt:lpstr>Verbesserung unseres Angriffes</vt:lpstr>
      <vt:lpstr>Verbesserung unseres Angriffes</vt:lpstr>
      <vt:lpstr>Verbesserung unseres Angriffes</vt:lpstr>
      <vt:lpstr>Verbesserung unseres Angriffes</vt:lpstr>
      <vt:lpstr>Verbesserung unseres Angriffes</vt:lpstr>
      <vt:lpstr>Verbesserung unseres Angriffes</vt:lpstr>
      <vt:lpstr>Verbesserung unseres Angriffes</vt:lpstr>
      <vt:lpstr>Verbesserung unseres Angriffes</vt:lpstr>
      <vt:lpstr>Verbesserung unseres Angriffes</vt:lpstr>
      <vt:lpstr>Verbesserung unseres Angriffes</vt:lpstr>
      <vt:lpstr>Nachteile unseres Angriffes</vt:lpstr>
      <vt:lpstr>Nachteile unseres Angriffes</vt:lpstr>
      <vt:lpstr>Performancevorteile</vt:lpstr>
      <vt:lpstr>Performancevorteile</vt:lpstr>
      <vt:lpstr>Nachteile unseres Angriffes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Hackerpraktikum Teil I: Rechtliche Grundlagen</dc:title>
  <dc:creator>Oliver Sänger</dc:creator>
  <cp:lastModifiedBy>Oliver Sänger</cp:lastModifiedBy>
  <cp:revision>249</cp:revision>
  <dcterms:modified xsi:type="dcterms:W3CDTF">2017-01-27T11:02:29Z</dcterms:modified>
</cp:coreProperties>
</file>