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Lukas Jung, Marc </a:t>
            </a:r>
            <a:r>
              <a:rPr lang="de-DE" dirty="0" err="1"/>
              <a:t>Narres</a:t>
            </a:r>
            <a:r>
              <a:rPr lang="de-DE" dirty="0"/>
              <a:t>-Schulz, Oliver Sänger, Tobias </a:t>
            </a:r>
            <a:r>
              <a:rPr lang="de-DE" dirty="0" err="1" smtClean="0"/>
              <a:t>Zeimetz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560840" cy="1828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Hackerpraktikum</a:t>
            </a:r>
            <a:br>
              <a:rPr lang="de-DE" dirty="0" smtClean="0"/>
            </a:br>
            <a:r>
              <a:rPr lang="de-DE" smtClean="0"/>
              <a:t>Part </a:t>
            </a:r>
            <a:r>
              <a:rPr lang="de-DE" smtClean="0"/>
              <a:t>I: </a:t>
            </a:r>
            <a:r>
              <a:rPr lang="de-DE" dirty="0" smtClean="0"/>
              <a:t>Rechtliche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23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 Verletzung des Briefgeheimnisses</a:t>
            </a:r>
          </a:p>
          <a:p>
            <a:pPr lvl="2" hangingPunct="0"/>
            <a:r>
              <a:rPr lang="en-US" dirty="0"/>
              <a:t>E-Mail </a:t>
            </a:r>
            <a:r>
              <a:rPr lang="en-US" dirty="0" err="1"/>
              <a:t>zählt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Brief</a:t>
            </a:r>
          </a:p>
          <a:p>
            <a:pPr lvl="2" hangingPunct="0"/>
            <a:r>
              <a:rPr lang="en-US" dirty="0" err="1"/>
              <a:t>Unabhänging</a:t>
            </a:r>
            <a:r>
              <a:rPr lang="en-US" dirty="0"/>
              <a:t> von </a:t>
            </a:r>
            <a:r>
              <a:rPr lang="en-US" dirty="0" err="1"/>
              <a:t>Verschlüsselung</a:t>
            </a:r>
            <a:endParaRPr lang="en-US" dirty="0"/>
          </a:p>
          <a:p>
            <a:pPr lvl="2" hangingPunct="0"/>
            <a:r>
              <a:rPr lang="en-US" dirty="0" err="1"/>
              <a:t>Oberlandesgericht</a:t>
            </a:r>
            <a:r>
              <a:rPr lang="en-US" dirty="0"/>
              <a:t> Karlsruhe 2005</a:t>
            </a:r>
          </a:p>
          <a:p>
            <a:pPr lvl="2" hangingPunct="0"/>
            <a:r>
              <a:rPr lang="en-US" dirty="0" err="1"/>
              <a:t>Firmen</a:t>
            </a:r>
            <a:r>
              <a:rPr lang="en-US" dirty="0"/>
              <a:t>-Mails </a:t>
            </a:r>
            <a:r>
              <a:rPr lang="en-US" dirty="0" err="1"/>
              <a:t>können</a:t>
            </a:r>
            <a:r>
              <a:rPr lang="en-US" dirty="0"/>
              <a:t> per </a:t>
            </a:r>
            <a:r>
              <a:rPr lang="en-US" dirty="0" err="1"/>
              <a:t>Vertrag</a:t>
            </a:r>
            <a:r>
              <a:rPr lang="en-US" dirty="0"/>
              <a:t> </a:t>
            </a:r>
            <a:r>
              <a:rPr lang="en-US" dirty="0" err="1"/>
              <a:t>entbunden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4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§202a Ausspähen von Daten</a:t>
            </a:r>
          </a:p>
          <a:p>
            <a:pPr lvl="2" hangingPunct="0"/>
            <a:r>
              <a:rPr lang="en-US" dirty="0" err="1"/>
              <a:t>Daten</a:t>
            </a:r>
            <a:r>
              <a:rPr lang="en-US" dirty="0"/>
              <a:t> die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sind</a:t>
            </a:r>
            <a:endParaRPr lang="en-US" dirty="0"/>
          </a:p>
          <a:p>
            <a:pPr lvl="2" hangingPunct="0"/>
            <a:r>
              <a:rPr lang="en-US" dirty="0" err="1"/>
              <a:t>Überwindung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 smtClean="0"/>
              <a:t>Zugangskontrollsicherung</a:t>
            </a:r>
            <a:endParaRPr lang="en-US" dirty="0" smtClean="0"/>
          </a:p>
          <a:p>
            <a:pPr lvl="3" hangingPunct="0"/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Verschlüsselung</a:t>
            </a:r>
            <a:r>
              <a:rPr lang="en-US" dirty="0" smtClean="0"/>
              <a:t> </a:t>
            </a:r>
            <a:r>
              <a:rPr lang="en-US" dirty="0" err="1" smtClean="0"/>
              <a:t>gemeint</a:t>
            </a:r>
            <a:endParaRPr lang="en-US" dirty="0"/>
          </a:p>
          <a:p>
            <a:pPr lvl="2" hangingPunct="0"/>
            <a:r>
              <a:rPr lang="en-US" dirty="0" err="1"/>
              <a:t>Qualität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aktuelle</a:t>
            </a:r>
            <a:r>
              <a:rPr lang="en-US" dirty="0"/>
              <a:t> Standards </a:t>
            </a:r>
            <a:r>
              <a:rPr lang="en-US" dirty="0" err="1"/>
              <a:t>zählen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Gericht</a:t>
            </a:r>
            <a:r>
              <a:rPr lang="en-US" dirty="0"/>
              <a:t> </a:t>
            </a:r>
            <a:r>
              <a:rPr lang="en-US" dirty="0" err="1" smtClean="0"/>
              <a:t>nicht</a:t>
            </a:r>
            <a:endParaRPr lang="en-US" dirty="0" smtClean="0"/>
          </a:p>
          <a:p>
            <a:pPr lvl="2" hangingPunct="0"/>
            <a:r>
              <a:rPr lang="en-US" dirty="0" err="1" smtClean="0"/>
              <a:t>Beispiel</a:t>
            </a:r>
            <a:r>
              <a:rPr lang="en-US" dirty="0" smtClean="0"/>
              <a:t>: SQL-Injection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1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§202b Abfangen von Daten</a:t>
            </a:r>
          </a:p>
          <a:p>
            <a:pPr lvl="2" hangingPunct="0"/>
            <a:r>
              <a:rPr lang="en-US" dirty="0" err="1"/>
              <a:t>Unbefugter</a:t>
            </a:r>
            <a:r>
              <a:rPr lang="en-US" dirty="0"/>
              <a:t> </a:t>
            </a:r>
            <a:r>
              <a:rPr lang="en-US" dirty="0" err="1"/>
              <a:t>Zugriff</a:t>
            </a:r>
            <a:endParaRPr lang="en-US" dirty="0"/>
          </a:p>
          <a:p>
            <a:pPr lvl="2" hangingPunct="0"/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bestimmte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  <a:p>
            <a:pPr lvl="2" hangingPunct="0"/>
            <a:r>
              <a:rPr lang="en-US" dirty="0" err="1"/>
              <a:t>Nichtöffentliche</a:t>
            </a:r>
            <a:r>
              <a:rPr lang="en-US" dirty="0"/>
              <a:t> </a:t>
            </a:r>
            <a:r>
              <a:rPr lang="en-US" dirty="0" err="1"/>
              <a:t>Datenübermittlung</a:t>
            </a:r>
            <a:endParaRPr lang="en-US" dirty="0"/>
          </a:p>
          <a:p>
            <a:pPr lvl="3" hangingPunct="0"/>
            <a:r>
              <a:rPr lang="en-US" dirty="0" err="1"/>
              <a:t>Verschlüsselt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§202c Hackerparagraph</a:t>
            </a:r>
          </a:p>
          <a:p>
            <a:pPr lvl="2" hangingPunct="0"/>
            <a:r>
              <a:rPr lang="en-US" dirty="0" err="1"/>
              <a:t>Vorbereiten</a:t>
            </a:r>
            <a:r>
              <a:rPr lang="en-US" dirty="0"/>
              <a:t> der </a:t>
            </a:r>
            <a:r>
              <a:rPr lang="en-US" dirty="0" err="1"/>
              <a:t>Straftat</a:t>
            </a:r>
            <a:endParaRPr lang="en-US" dirty="0"/>
          </a:p>
          <a:p>
            <a:pPr lvl="3" hangingPunct="0"/>
            <a:r>
              <a:rPr lang="en-US" dirty="0" err="1"/>
              <a:t>Zugang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ermöglicht</a:t>
            </a:r>
            <a:endParaRPr lang="en-US" dirty="0"/>
          </a:p>
          <a:p>
            <a:pPr lvl="3" hangingPunct="0"/>
            <a:r>
              <a:rPr lang="en-US" dirty="0" err="1"/>
              <a:t>Entwicklung</a:t>
            </a:r>
            <a:r>
              <a:rPr lang="en-US" dirty="0"/>
              <a:t> von </a:t>
            </a:r>
            <a:r>
              <a:rPr lang="en-US" dirty="0" err="1"/>
              <a:t>Programmen</a:t>
            </a:r>
            <a:r>
              <a:rPr lang="en-US" dirty="0"/>
              <a:t> die den </a:t>
            </a:r>
            <a:r>
              <a:rPr lang="en-US" dirty="0" err="1"/>
              <a:t>Zugang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ermöglichen</a:t>
            </a:r>
            <a:endParaRPr lang="en-US" dirty="0"/>
          </a:p>
          <a:p>
            <a:pPr lvl="2" hangingPunct="0"/>
            <a:r>
              <a:rPr lang="en-US" dirty="0" err="1"/>
              <a:t>Keine</a:t>
            </a:r>
            <a:r>
              <a:rPr lang="en-US" dirty="0"/>
              <a:t> Strafe</a:t>
            </a:r>
          </a:p>
          <a:p>
            <a:pPr lvl="3" hangingPunct="0"/>
            <a:r>
              <a:rPr lang="en-US" dirty="0" err="1"/>
              <a:t>Aufgeben</a:t>
            </a:r>
            <a:r>
              <a:rPr lang="en-US" dirty="0"/>
              <a:t> der </a:t>
            </a:r>
            <a:r>
              <a:rPr lang="en-US" dirty="0" err="1"/>
              <a:t>Vorbereitung</a:t>
            </a:r>
            <a:endParaRPr lang="en-US" dirty="0"/>
          </a:p>
          <a:p>
            <a:pPr lvl="3" hangingPunct="0"/>
            <a:r>
              <a:rPr lang="en-US" dirty="0" err="1"/>
              <a:t>Programme</a:t>
            </a:r>
            <a:r>
              <a:rPr lang="en-US" dirty="0"/>
              <a:t> und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Hilfsmittel</a:t>
            </a:r>
            <a:r>
              <a:rPr lang="en-US" dirty="0"/>
              <a:t> </a:t>
            </a:r>
            <a:r>
              <a:rPr lang="en-US" dirty="0" err="1"/>
              <a:t>zerstört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Behörde</a:t>
            </a:r>
            <a:r>
              <a:rPr lang="en-US" dirty="0"/>
              <a:t> </a:t>
            </a:r>
            <a:r>
              <a:rPr lang="en-US" dirty="0" err="1"/>
              <a:t>übergibt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2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§149 Wertzeichenfälschung</a:t>
            </a:r>
          </a:p>
          <a:p>
            <a:pPr lvl="2" hangingPunct="0"/>
            <a:r>
              <a:rPr lang="en-US" dirty="0" err="1"/>
              <a:t>Vorbereitung</a:t>
            </a:r>
            <a:r>
              <a:rPr lang="en-US" dirty="0"/>
              <a:t> von </a:t>
            </a:r>
            <a:r>
              <a:rPr lang="en-US" dirty="0" err="1"/>
              <a:t>Programmen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Fälschung</a:t>
            </a:r>
            <a:r>
              <a:rPr lang="en-US" dirty="0"/>
              <a:t> von </a:t>
            </a:r>
            <a:r>
              <a:rPr lang="en-US" dirty="0" err="1"/>
              <a:t>Geldmitteln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Wertzeichen</a:t>
            </a:r>
            <a:endParaRPr lang="en-US" dirty="0"/>
          </a:p>
          <a:p>
            <a:pPr lvl="2" hangingPunct="0"/>
            <a:r>
              <a:rPr lang="en-US" dirty="0" err="1"/>
              <a:t>Ausführen</a:t>
            </a:r>
            <a:r>
              <a:rPr lang="en-US" dirty="0"/>
              <a:t> der Tat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natürlich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 smtClean="0"/>
              <a:t>Strafbar</a:t>
            </a:r>
            <a:endParaRPr lang="en-US" dirty="0" smtClean="0"/>
          </a:p>
          <a:p>
            <a:pPr lvl="2" hangingPunct="0"/>
            <a:endParaRPr lang="en-US" dirty="0"/>
          </a:p>
          <a:p>
            <a:pPr lvl="1" hangingPunct="0"/>
            <a:r>
              <a:rPr lang="de-DE" altLang="zh-CN" dirty="0"/>
              <a:t>§202d </a:t>
            </a:r>
            <a:r>
              <a:rPr lang="de-DE" altLang="zh-CN" dirty="0" err="1"/>
              <a:t>Datenhelerei</a:t>
            </a:r>
            <a:endParaRPr lang="de-DE" altLang="zh-CN" dirty="0"/>
          </a:p>
          <a:p>
            <a:pPr lvl="2" hangingPunct="0"/>
            <a:r>
              <a:rPr lang="en-US" dirty="0"/>
              <a:t>Der </a:t>
            </a:r>
            <a:r>
              <a:rPr lang="en-US" dirty="0" err="1"/>
              <a:t>Verkauf</a:t>
            </a:r>
            <a:r>
              <a:rPr lang="en-US" dirty="0"/>
              <a:t> von </a:t>
            </a:r>
            <a:r>
              <a:rPr lang="en-US" dirty="0" err="1"/>
              <a:t>rechtswidrig</a:t>
            </a:r>
            <a:r>
              <a:rPr lang="en-US" dirty="0"/>
              <a:t> </a:t>
            </a:r>
            <a:r>
              <a:rPr lang="en-US" dirty="0" err="1"/>
              <a:t>erlangten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strafbar</a:t>
            </a:r>
            <a:endParaRPr lang="en-US" dirty="0"/>
          </a:p>
          <a:p>
            <a:pPr marL="365760" lvl="1" indent="0" hangingPunc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9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§303a Datenveränderung</a:t>
            </a:r>
          </a:p>
          <a:p>
            <a:pPr lvl="2" hangingPunct="0"/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 smtClean="0"/>
              <a:t>Abänderung</a:t>
            </a:r>
            <a:r>
              <a:rPr lang="en-US" dirty="0" smtClean="0"/>
              <a:t>, </a:t>
            </a:r>
            <a:r>
              <a:rPr lang="en-US" dirty="0" err="1" smtClean="0"/>
              <a:t>Unterdrückung</a:t>
            </a:r>
            <a:r>
              <a:rPr lang="en-US" dirty="0" smtClean="0"/>
              <a:t>, </a:t>
            </a:r>
            <a:r>
              <a:rPr lang="en-US" dirty="0" err="1" smtClean="0"/>
              <a:t>Unbrauchbarmachung</a:t>
            </a:r>
            <a:r>
              <a:rPr lang="en-US" dirty="0" smtClean="0"/>
              <a:t> und </a:t>
            </a:r>
            <a:r>
              <a:rPr lang="en-US" dirty="0" err="1" smtClean="0"/>
              <a:t>Löschung</a:t>
            </a:r>
            <a:r>
              <a:rPr lang="en-US" dirty="0" smtClean="0"/>
              <a:t> </a:t>
            </a:r>
            <a:r>
              <a:rPr lang="en-US" dirty="0"/>
              <a:t>von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strafbar</a:t>
            </a:r>
            <a:endParaRPr lang="en-US" dirty="0" smtClean="0"/>
          </a:p>
          <a:p>
            <a:pPr lvl="2" hangingPunct="0"/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Eigentümer</a:t>
            </a:r>
            <a:endParaRPr lang="en-US" dirty="0" smtClean="0"/>
          </a:p>
          <a:p>
            <a:pPr lvl="2" hangingPunct="0"/>
            <a:endParaRPr lang="en-US" dirty="0"/>
          </a:p>
          <a:p>
            <a:pPr lvl="1" hangingPunct="0"/>
            <a:r>
              <a:rPr lang="de-DE" altLang="zh-CN" dirty="0"/>
              <a:t>§303b Computersabotage</a:t>
            </a:r>
          </a:p>
          <a:p>
            <a:pPr lvl="2" hangingPunct="0"/>
            <a:r>
              <a:rPr lang="en-US" dirty="0" err="1"/>
              <a:t>Absichtliches</a:t>
            </a:r>
            <a:r>
              <a:rPr lang="en-US" dirty="0"/>
              <a:t> </a:t>
            </a:r>
            <a:r>
              <a:rPr lang="en-US" dirty="0" err="1"/>
              <a:t>Stören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Datenverarbeitungs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anlage (DVA)</a:t>
            </a:r>
          </a:p>
          <a:p>
            <a:pPr lvl="2" hangingPunct="0"/>
            <a:r>
              <a:rPr lang="en-US" dirty="0"/>
              <a:t>DVAs </a:t>
            </a:r>
            <a:r>
              <a:rPr lang="en-US" dirty="0" err="1"/>
              <a:t>reichen</a:t>
            </a:r>
            <a:r>
              <a:rPr lang="en-US" dirty="0"/>
              <a:t> von Server </a:t>
            </a:r>
            <a:r>
              <a:rPr lang="en-US" dirty="0" err="1"/>
              <a:t>bis</a:t>
            </a:r>
            <a:r>
              <a:rPr lang="en-US" dirty="0"/>
              <a:t> Router</a:t>
            </a:r>
          </a:p>
          <a:p>
            <a:pPr lvl="1" hangingPunc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6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Besondere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Universität</a:t>
            </a:r>
            <a:r>
              <a:rPr lang="en-US" dirty="0"/>
              <a:t> Trier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Gesetze</a:t>
            </a:r>
            <a:r>
              <a:rPr lang="en-US" dirty="0"/>
              <a:t> und </a:t>
            </a:r>
            <a:r>
              <a:rPr lang="en-US" dirty="0" err="1"/>
              <a:t>Verordnungen</a:t>
            </a:r>
            <a:endParaRPr lang="en-US" dirty="0"/>
          </a:p>
          <a:p>
            <a:pPr lvl="0"/>
            <a:r>
              <a:rPr lang="en-US" dirty="0" err="1"/>
              <a:t>Gelten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Hochschulgesetz</a:t>
            </a:r>
            <a:r>
              <a:rPr lang="en-US" dirty="0"/>
              <a:t> (HG)</a:t>
            </a:r>
          </a:p>
          <a:p>
            <a:pPr lvl="1" hangingPunct="0"/>
            <a:r>
              <a:rPr lang="de-DE" altLang="zh-CN" dirty="0"/>
              <a:t>§3 Freiheit von Kunst und Wissenschaft, Forschung, Lehre und Studium</a:t>
            </a:r>
          </a:p>
          <a:p>
            <a:pPr lvl="1" hangingPunct="0"/>
            <a:r>
              <a:rPr lang="en-US" dirty="0" err="1" smtClean="0"/>
              <a:t>Bisher</a:t>
            </a:r>
            <a:r>
              <a:rPr lang="en-US" dirty="0" smtClean="0"/>
              <a:t> </a:t>
            </a:r>
            <a:r>
              <a:rPr lang="en-US" dirty="0" err="1"/>
              <a:t>genannte</a:t>
            </a:r>
            <a:r>
              <a:rPr lang="en-US" dirty="0"/>
              <a:t> </a:t>
            </a:r>
            <a:r>
              <a:rPr lang="en-US" dirty="0" err="1"/>
              <a:t>Gesetze</a:t>
            </a:r>
            <a:r>
              <a:rPr lang="en-US" dirty="0"/>
              <a:t> </a:t>
            </a:r>
            <a:r>
              <a:rPr lang="en-US" dirty="0" err="1"/>
              <a:t>bilden</a:t>
            </a:r>
            <a:r>
              <a:rPr lang="en-US" dirty="0"/>
              <a:t> den </a:t>
            </a:r>
            <a:r>
              <a:rPr lang="en-US" dirty="0" err="1" smtClean="0"/>
              <a:t>Rahmen</a:t>
            </a:r>
            <a:endParaRPr lang="en-US" dirty="0" smtClean="0"/>
          </a:p>
          <a:p>
            <a:pPr lvl="1" hangingPunct="0"/>
            <a:r>
              <a:rPr lang="en-US" dirty="0" err="1" smtClean="0"/>
              <a:t>Beschlüsse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zulässig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Forschung</a:t>
            </a:r>
            <a:r>
              <a:rPr lang="en-US" dirty="0" smtClean="0"/>
              <a:t> und </a:t>
            </a:r>
            <a:r>
              <a:rPr lang="en-US" dirty="0" err="1" smtClean="0"/>
              <a:t>Lehre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behindert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7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Bedingungen der Universität Trier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Teilgrundordnung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ZIMK</a:t>
            </a:r>
          </a:p>
          <a:p>
            <a:pPr lvl="0"/>
            <a:r>
              <a:rPr lang="en-US" dirty="0" err="1"/>
              <a:t>Benutzerordnung</a:t>
            </a:r>
            <a:r>
              <a:rPr lang="en-US" dirty="0"/>
              <a:t> der CIP-Pools</a:t>
            </a:r>
          </a:p>
          <a:p>
            <a:pPr lvl="0"/>
            <a:r>
              <a:rPr lang="en-US" dirty="0" err="1"/>
              <a:t>Dienstanweisungen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Datenschutz</a:t>
            </a:r>
            <a:r>
              <a:rPr lang="en-US" dirty="0"/>
              <a:t> und die </a:t>
            </a:r>
            <a:r>
              <a:rPr lang="en-US" dirty="0" err="1"/>
              <a:t>Datensicherung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0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Funknetzwerke</a:t>
            </a:r>
            <a:r>
              <a:rPr lang="en-US" dirty="0"/>
              <a:t> </a:t>
            </a:r>
            <a:r>
              <a:rPr lang="en-US" dirty="0" err="1"/>
              <a:t>gegen</a:t>
            </a:r>
            <a:r>
              <a:rPr lang="en-US" dirty="0"/>
              <a:t> die </a:t>
            </a:r>
            <a:r>
              <a:rPr lang="en-US" dirty="0" err="1"/>
              <a:t>Nutzung</a:t>
            </a:r>
            <a:r>
              <a:rPr lang="en-US" dirty="0"/>
              <a:t> von </a:t>
            </a:r>
            <a:r>
              <a:rPr lang="en-US" dirty="0" err="1"/>
              <a:t>Dritten</a:t>
            </a:r>
            <a:r>
              <a:rPr lang="en-US" dirty="0"/>
              <a:t> </a:t>
            </a:r>
            <a:r>
              <a:rPr lang="en-US" dirty="0" err="1"/>
              <a:t>rechtlich</a:t>
            </a:r>
            <a:r>
              <a:rPr lang="en-US" dirty="0"/>
              <a:t> </a:t>
            </a:r>
            <a:r>
              <a:rPr lang="en-US" dirty="0" err="1"/>
              <a:t>Geschützt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Inwiefern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Abhören</a:t>
            </a:r>
            <a:r>
              <a:rPr lang="en-US" dirty="0"/>
              <a:t> von </a:t>
            </a:r>
            <a:r>
              <a:rPr lang="en-US" dirty="0" err="1"/>
              <a:t>verschlüsselten</a:t>
            </a:r>
            <a:r>
              <a:rPr lang="en-US" dirty="0"/>
              <a:t> </a:t>
            </a:r>
            <a:r>
              <a:rPr lang="en-US" dirty="0" err="1"/>
              <a:t>Funkdaten</a:t>
            </a:r>
            <a:r>
              <a:rPr lang="en-US" dirty="0"/>
              <a:t> </a:t>
            </a:r>
            <a:r>
              <a:rPr lang="en-US" dirty="0" err="1"/>
              <a:t>rechtlich</a:t>
            </a:r>
            <a:r>
              <a:rPr lang="en-US" dirty="0"/>
              <a:t> verboten?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46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Rechtlicher</a:t>
            </a:r>
            <a:r>
              <a:rPr lang="en-US" dirty="0"/>
              <a:t> Schutz von </a:t>
            </a:r>
            <a:r>
              <a:rPr lang="en-US" dirty="0" err="1"/>
              <a:t>Funknetzwerken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Die §§202-202d und §§303a-303c</a:t>
            </a:r>
          </a:p>
          <a:p>
            <a:pPr lvl="0"/>
            <a:r>
              <a:rPr lang="en-US" dirty="0" err="1"/>
              <a:t>Telekommunikationsgesetz</a:t>
            </a:r>
            <a:r>
              <a:rPr lang="en-US" dirty="0"/>
              <a:t> (TKG)</a:t>
            </a:r>
          </a:p>
          <a:p>
            <a:pPr lvl="1" hangingPunct="0"/>
            <a:r>
              <a:rPr lang="en-US" dirty="0" err="1"/>
              <a:t>Verschlüsselt</a:t>
            </a:r>
            <a:r>
              <a:rPr lang="en-US" dirty="0"/>
              <a:t> und </a:t>
            </a:r>
            <a:r>
              <a:rPr lang="en-US" dirty="0" err="1"/>
              <a:t>unverschlüsselt</a:t>
            </a:r>
            <a:endParaRPr lang="en-US" dirty="0"/>
          </a:p>
          <a:p>
            <a:pPr lvl="0"/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75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Gesetze</a:t>
            </a:r>
            <a:r>
              <a:rPr lang="en-US" dirty="0"/>
              <a:t> </a:t>
            </a:r>
            <a:r>
              <a:rPr lang="en-US" dirty="0" err="1"/>
              <a:t>befassen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Thema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strafrechtlichen</a:t>
            </a:r>
            <a:r>
              <a:rPr lang="en-US" dirty="0"/>
              <a:t> </a:t>
            </a:r>
            <a:r>
              <a:rPr lang="en-US" dirty="0" err="1"/>
              <a:t>Vorschriften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besondere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, die auf die </a:t>
            </a:r>
            <a:r>
              <a:rPr lang="en-US" dirty="0" err="1"/>
              <a:t>Universität</a:t>
            </a:r>
            <a:r>
              <a:rPr lang="en-US" dirty="0"/>
              <a:t> </a:t>
            </a:r>
            <a:r>
              <a:rPr lang="en-US" dirty="0" err="1"/>
              <a:t>zutreffen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Bedingungen</a:t>
            </a:r>
            <a:r>
              <a:rPr lang="en-US" dirty="0"/>
              <a:t> </a:t>
            </a:r>
            <a:r>
              <a:rPr lang="en-US" dirty="0" err="1"/>
              <a:t>stellt</a:t>
            </a:r>
            <a:r>
              <a:rPr lang="en-US" dirty="0"/>
              <a:t> die </a:t>
            </a:r>
            <a:r>
              <a:rPr lang="en-US" dirty="0" err="1"/>
              <a:t>Universität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selbst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5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Rechtlicher</a:t>
            </a:r>
            <a:r>
              <a:rPr lang="en-US" dirty="0"/>
              <a:t> Schutz von </a:t>
            </a:r>
            <a:r>
              <a:rPr lang="en-US" dirty="0" err="1"/>
              <a:t>Funknetzwerken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/>
              <a:t>Verschlüsselt</a:t>
            </a:r>
            <a:endParaRPr lang="en-US" dirty="0"/>
          </a:p>
          <a:p>
            <a:pPr lvl="1" hangingPunct="0"/>
            <a:r>
              <a:rPr lang="en-US" dirty="0" err="1"/>
              <a:t>Eindringen</a:t>
            </a:r>
            <a:r>
              <a:rPr lang="en-US" dirty="0"/>
              <a:t>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gesichtertes</a:t>
            </a:r>
            <a:r>
              <a:rPr lang="en-US" dirty="0"/>
              <a:t> </a:t>
            </a:r>
            <a:r>
              <a:rPr lang="en-US" dirty="0" err="1"/>
              <a:t>Netzwerk</a:t>
            </a:r>
            <a:endParaRPr lang="en-US" dirty="0"/>
          </a:p>
          <a:p>
            <a:pPr lvl="1" hangingPunct="0"/>
            <a:r>
              <a:rPr lang="de-DE" altLang="zh-CN" dirty="0"/>
              <a:t>§202a Ausspähen von Daten</a:t>
            </a:r>
          </a:p>
          <a:p>
            <a:pPr lvl="1" hangingPunct="0"/>
            <a:r>
              <a:rPr lang="en-US" dirty="0" err="1"/>
              <a:t>Unbefugt</a:t>
            </a:r>
            <a:r>
              <a:rPr lang="en-US" dirty="0"/>
              <a:t> und </a:t>
            </a:r>
            <a:r>
              <a:rPr lang="en-US" dirty="0" err="1" smtClean="0"/>
              <a:t>Zugangssicherung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9141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Rechtlicher</a:t>
            </a:r>
            <a:r>
              <a:rPr lang="en-US" dirty="0"/>
              <a:t> Schutz von </a:t>
            </a:r>
            <a:r>
              <a:rPr lang="en-US" dirty="0" err="1"/>
              <a:t>Funknetzwerken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 err="1"/>
              <a:t>Unverschlüsselt</a:t>
            </a:r>
            <a:endParaRPr lang="en-US" dirty="0"/>
          </a:p>
          <a:p>
            <a:pPr lvl="1" hangingPunct="0"/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Datensicherung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</a:t>
            </a:r>
            <a:r>
              <a:rPr lang="en-US" dirty="0" err="1"/>
              <a:t>Zugriffssicherung</a:t>
            </a:r>
            <a:endParaRPr lang="en-US" dirty="0"/>
          </a:p>
          <a:p>
            <a:pPr lvl="1" hangingPunct="0"/>
            <a:r>
              <a:rPr lang="de-DE" altLang="zh-CN" dirty="0"/>
              <a:t>§202a gilt somit nicht</a:t>
            </a:r>
          </a:p>
          <a:p>
            <a:pPr lvl="1" hangingPunct="0"/>
            <a:r>
              <a:rPr lang="en-US" dirty="0" err="1"/>
              <a:t>Computerbetrug</a:t>
            </a:r>
            <a:r>
              <a:rPr lang="en-US" dirty="0"/>
              <a:t> und </a:t>
            </a:r>
            <a:r>
              <a:rPr lang="en-US" dirty="0" err="1"/>
              <a:t>Schadensersatz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geltend</a:t>
            </a:r>
            <a:r>
              <a:rPr lang="en-US" dirty="0"/>
              <a:t> </a:t>
            </a:r>
            <a:r>
              <a:rPr lang="en-US" dirty="0" err="1"/>
              <a:t>gemacht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01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Abhören</a:t>
            </a:r>
            <a:r>
              <a:rPr lang="en-US" dirty="0"/>
              <a:t> </a:t>
            </a:r>
            <a:r>
              <a:rPr lang="en-US" dirty="0" err="1"/>
              <a:t>verschlüsselter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greift</a:t>
            </a:r>
            <a:r>
              <a:rPr lang="en-US" dirty="0" smtClean="0"/>
              <a:t> §202b </a:t>
            </a:r>
            <a:r>
              <a:rPr lang="en-US" dirty="0" err="1" smtClean="0"/>
              <a:t>Abfangen</a:t>
            </a:r>
            <a:r>
              <a:rPr lang="en-US" dirty="0" smtClean="0"/>
              <a:t> von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1"/>
            <a:r>
              <a:rPr lang="en-US" dirty="0" err="1" smtClean="0"/>
              <a:t>Unbefugt</a:t>
            </a:r>
            <a:r>
              <a:rPr lang="en-US" dirty="0" smtClean="0"/>
              <a:t> und </a:t>
            </a:r>
            <a:r>
              <a:rPr lang="en-US" dirty="0" err="1" smtClean="0"/>
              <a:t>nichtöffentliche</a:t>
            </a:r>
            <a:r>
              <a:rPr lang="en-US" dirty="0" smtClean="0"/>
              <a:t> </a:t>
            </a:r>
            <a:r>
              <a:rPr lang="en-US" dirty="0" err="1" smtClean="0"/>
              <a:t>Datenübertragung</a:t>
            </a:r>
            <a:endParaRPr lang="en-US" dirty="0" smtClean="0"/>
          </a:p>
          <a:p>
            <a:pPr lvl="1"/>
            <a:r>
              <a:rPr lang="en-US" dirty="0" smtClean="0"/>
              <a:t>§202a </a:t>
            </a:r>
            <a:r>
              <a:rPr lang="en-US" dirty="0" err="1" smtClean="0"/>
              <a:t>ist</a:t>
            </a:r>
            <a:r>
              <a:rPr lang="en-US" dirty="0" smtClean="0"/>
              <a:t> die Definition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 smtClean="0"/>
              <a:t>Telekommunikationsgesetz</a:t>
            </a:r>
            <a:r>
              <a:rPr lang="en-US" dirty="0" smtClean="0"/>
              <a:t> </a:t>
            </a:r>
            <a:r>
              <a:rPr lang="en-US" dirty="0"/>
              <a:t>(TKG)</a:t>
            </a:r>
          </a:p>
          <a:p>
            <a:pPr lvl="1" hangingPunct="0"/>
            <a:r>
              <a:rPr lang="en-US" dirty="0" smtClean="0"/>
              <a:t>§89 </a:t>
            </a:r>
            <a:r>
              <a:rPr lang="en-US" dirty="0"/>
              <a:t>TKG </a:t>
            </a:r>
            <a:r>
              <a:rPr lang="en-US" dirty="0" err="1"/>
              <a:t>Abhören</a:t>
            </a:r>
            <a:r>
              <a:rPr lang="en-US" dirty="0"/>
              <a:t> von </a:t>
            </a:r>
            <a:r>
              <a:rPr lang="en-US" dirty="0" err="1"/>
              <a:t>Nachrichten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 smtClean="0"/>
              <a:t>Funkanlage</a:t>
            </a:r>
            <a:endParaRPr lang="en-US" dirty="0" smtClean="0"/>
          </a:p>
          <a:p>
            <a:pPr lvl="1" hangingPunct="0"/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vorsätzliches</a:t>
            </a:r>
            <a:r>
              <a:rPr lang="en-US" dirty="0" smtClean="0"/>
              <a:t> </a:t>
            </a:r>
            <a:r>
              <a:rPr lang="en-US" dirty="0" err="1" smtClean="0"/>
              <a:t>Abhören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Gesetze es gibt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Aufteilung</a:t>
            </a:r>
            <a:r>
              <a:rPr lang="en-US" dirty="0"/>
              <a:t> in </a:t>
            </a:r>
            <a:r>
              <a:rPr lang="en-US" dirty="0" err="1"/>
              <a:t>Ebenen</a:t>
            </a:r>
            <a:endParaRPr lang="en-US" dirty="0"/>
          </a:p>
          <a:p>
            <a:pPr lvl="1" hangingPunct="0"/>
            <a:r>
              <a:rPr lang="en-US" dirty="0"/>
              <a:t>EU-</a:t>
            </a:r>
            <a:r>
              <a:rPr lang="en-US" dirty="0" err="1"/>
              <a:t>Gesetze</a:t>
            </a:r>
            <a:endParaRPr lang="en-US" dirty="0"/>
          </a:p>
          <a:p>
            <a:pPr lvl="1" hangingPunct="0"/>
            <a:r>
              <a:rPr lang="en-US" dirty="0" err="1"/>
              <a:t>Deutschlandweite</a:t>
            </a:r>
            <a:r>
              <a:rPr lang="en-US" dirty="0"/>
              <a:t> </a:t>
            </a:r>
            <a:r>
              <a:rPr lang="en-US" dirty="0" err="1"/>
              <a:t>Gesetze</a:t>
            </a:r>
            <a:endParaRPr lang="en-US" dirty="0"/>
          </a:p>
          <a:p>
            <a:pPr lvl="1" hangingPunct="0"/>
            <a:r>
              <a:rPr lang="en-US" dirty="0" err="1" smtClean="0"/>
              <a:t>Hochschulgesetze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EU-</a:t>
            </a:r>
            <a:r>
              <a:rPr lang="en-US" dirty="0" err="1"/>
              <a:t>Ebene</a:t>
            </a:r>
            <a:endParaRPr lang="en-US" dirty="0"/>
          </a:p>
          <a:p>
            <a:pPr lvl="1" hangingPunct="0"/>
            <a:r>
              <a:rPr lang="en-US" dirty="0" err="1"/>
              <a:t>Grundrechtecharta</a:t>
            </a:r>
            <a:endParaRPr lang="en-US" dirty="0"/>
          </a:p>
          <a:p>
            <a:pPr lvl="1" hangingPunct="0"/>
            <a:r>
              <a:rPr lang="en-US" dirty="0" err="1" smtClean="0"/>
              <a:t>Allgemein</a:t>
            </a:r>
            <a:r>
              <a:rPr lang="en-US" dirty="0" smtClean="0"/>
              <a:t> </a:t>
            </a:r>
            <a:r>
              <a:rPr lang="en-US" dirty="0" err="1" smtClean="0"/>
              <a:t>gehalten</a:t>
            </a:r>
            <a:endParaRPr lang="en-US" dirty="0"/>
          </a:p>
          <a:p>
            <a:pPr lvl="1" hangingPunct="0"/>
            <a:r>
              <a:rPr lang="en-US" dirty="0" err="1"/>
              <a:t>Recht</a:t>
            </a:r>
            <a:r>
              <a:rPr lang="en-US" dirty="0"/>
              <a:t> auf Schutz </a:t>
            </a:r>
            <a:r>
              <a:rPr lang="en-US" dirty="0" err="1"/>
              <a:t>personenbezogener</a:t>
            </a:r>
            <a:r>
              <a:rPr lang="en-US" dirty="0"/>
              <a:t> </a:t>
            </a:r>
            <a:r>
              <a:rPr lang="en-US" dirty="0" err="1"/>
              <a:t>Daten</a:t>
            </a:r>
            <a:endParaRPr lang="en-US" dirty="0"/>
          </a:p>
          <a:p>
            <a:pPr lvl="1" hangingPunct="0"/>
            <a:r>
              <a:rPr lang="en-US" dirty="0" err="1"/>
              <a:t>Einwilligung</a:t>
            </a:r>
            <a:r>
              <a:rPr lang="en-US" dirty="0"/>
              <a:t> von </a:t>
            </a:r>
            <a:r>
              <a:rPr lang="en-US" dirty="0" err="1"/>
              <a:t>Personen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zwingend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notwendig</a:t>
            </a:r>
            <a:endParaRPr lang="en-US" dirty="0"/>
          </a:p>
          <a:p>
            <a:pPr lvl="1" hangingPunct="0"/>
            <a:r>
              <a:rPr lang="en-US" dirty="0" err="1"/>
              <a:t>Einhaltung</a:t>
            </a:r>
            <a:r>
              <a:rPr lang="en-US" dirty="0"/>
              <a:t> der </a:t>
            </a:r>
            <a:r>
              <a:rPr lang="en-US" dirty="0" err="1"/>
              <a:t>Vorschriften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unabhängige</a:t>
            </a:r>
            <a:r>
              <a:rPr lang="en-US" dirty="0"/>
              <a:t> </a:t>
            </a:r>
            <a:r>
              <a:rPr lang="en-US" dirty="0" err="1" smtClean="0"/>
              <a:t>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Gesetze</a:t>
            </a:r>
            <a:r>
              <a:rPr lang="en-US" dirty="0"/>
              <a:t> in Deutschland</a:t>
            </a:r>
          </a:p>
          <a:p>
            <a:pPr lvl="1" hangingPunct="0"/>
            <a:r>
              <a:rPr lang="en-US" dirty="0" err="1"/>
              <a:t>Bundesdatenschutzgesetz</a:t>
            </a:r>
            <a:r>
              <a:rPr lang="en-US" dirty="0"/>
              <a:t> (BDSG)</a:t>
            </a:r>
          </a:p>
          <a:p>
            <a:pPr lvl="1" hangingPunct="0"/>
            <a:r>
              <a:rPr lang="en-US" dirty="0" err="1"/>
              <a:t>Gesetz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den Schutz von </a:t>
            </a:r>
            <a:r>
              <a:rPr lang="en-US" dirty="0" err="1"/>
              <a:t>zugangskontrollierten</a:t>
            </a:r>
            <a:r>
              <a:rPr lang="en-US" dirty="0"/>
              <a:t> </a:t>
            </a:r>
            <a:r>
              <a:rPr lang="en-US" dirty="0" err="1"/>
              <a:t>Diensten</a:t>
            </a:r>
            <a:r>
              <a:rPr lang="en-US" dirty="0"/>
              <a:t> und von </a:t>
            </a:r>
            <a:r>
              <a:rPr lang="en-US" dirty="0" err="1"/>
              <a:t>Zugangskontrolldiensten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(ZKDSG)</a:t>
            </a:r>
          </a:p>
        </p:txBody>
      </p:sp>
    </p:spTree>
    <p:extLst>
      <p:ext uri="{BB962C8B-B14F-4D97-AF65-F5344CB8AC3E}">
        <p14:creationId xmlns:p14="http://schemas.microsoft.com/office/powerpoint/2010/main" val="89096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Bundesdatenschutzgesetz</a:t>
            </a:r>
            <a:r>
              <a:rPr lang="en-US" dirty="0"/>
              <a:t> (BDSG)</a:t>
            </a:r>
          </a:p>
          <a:p>
            <a:pPr lvl="1" hangingPunct="0"/>
            <a:r>
              <a:rPr lang="en-US" dirty="0" err="1"/>
              <a:t>Allgemeine</a:t>
            </a:r>
            <a:r>
              <a:rPr lang="en-US" dirty="0"/>
              <a:t> und </a:t>
            </a:r>
            <a:r>
              <a:rPr lang="en-US" dirty="0" err="1"/>
              <a:t>gemeinsame</a:t>
            </a:r>
            <a:r>
              <a:rPr lang="en-US" dirty="0"/>
              <a:t> </a:t>
            </a:r>
            <a:r>
              <a:rPr lang="en-US" dirty="0" err="1"/>
              <a:t>Bestimmungen</a:t>
            </a:r>
            <a:endParaRPr lang="en-US" dirty="0"/>
          </a:p>
          <a:p>
            <a:pPr lvl="1" hangingPunct="0"/>
            <a:r>
              <a:rPr lang="en-US" dirty="0" err="1"/>
              <a:t>Datenverarbeitung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öffentliche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en-US" dirty="0"/>
          </a:p>
          <a:p>
            <a:pPr lvl="1" hangingPunct="0"/>
            <a:r>
              <a:rPr lang="en-US" dirty="0" err="1"/>
              <a:t>Datenverarbeitung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private </a:t>
            </a:r>
            <a:r>
              <a:rPr lang="en-US" dirty="0" err="1"/>
              <a:t>Stellen</a:t>
            </a:r>
            <a:endParaRPr lang="en-US" dirty="0"/>
          </a:p>
          <a:p>
            <a:pPr lvl="1" hangingPunct="0"/>
            <a:r>
              <a:rPr lang="en-US" dirty="0" err="1"/>
              <a:t>Straf</a:t>
            </a:r>
            <a:r>
              <a:rPr lang="en-US" dirty="0"/>
              <a:t>- und </a:t>
            </a:r>
            <a:r>
              <a:rPr lang="en-US" dirty="0" err="1"/>
              <a:t>Bußgeldvorschriften</a:t>
            </a:r>
            <a:endParaRPr lang="en-US" dirty="0"/>
          </a:p>
          <a:p>
            <a:pPr lvl="1" hangingPunct="0"/>
            <a:r>
              <a:rPr lang="en-US" dirty="0" err="1"/>
              <a:t>Sondervorschriften</a:t>
            </a:r>
            <a:r>
              <a:rPr lang="en-US" dirty="0"/>
              <a:t> &amp; </a:t>
            </a:r>
            <a:r>
              <a:rPr lang="en-US" dirty="0" err="1"/>
              <a:t>Übergangsvorschriften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Gesetze es gibt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Das ZKDSG</a:t>
            </a:r>
          </a:p>
          <a:p>
            <a:pPr lvl="1" hangingPunct="0"/>
            <a:r>
              <a:rPr lang="en-US" dirty="0" err="1"/>
              <a:t>Rechtlicher</a:t>
            </a:r>
            <a:r>
              <a:rPr lang="en-US" dirty="0"/>
              <a:t> Schutz </a:t>
            </a:r>
            <a:r>
              <a:rPr lang="en-US" dirty="0" err="1"/>
              <a:t>gegen</a:t>
            </a:r>
            <a:r>
              <a:rPr lang="en-US" dirty="0"/>
              <a:t> </a:t>
            </a:r>
            <a:r>
              <a:rPr lang="en-US" dirty="0" err="1"/>
              <a:t>unerlaubte</a:t>
            </a:r>
            <a:r>
              <a:rPr lang="en-US" dirty="0"/>
              <a:t> </a:t>
            </a:r>
            <a:r>
              <a:rPr lang="en-US" dirty="0" err="1"/>
              <a:t>Eingriffe</a:t>
            </a:r>
            <a:endParaRPr lang="en-US" dirty="0"/>
          </a:p>
          <a:p>
            <a:pPr lvl="1" hangingPunct="0"/>
            <a:r>
              <a:rPr lang="en-US" dirty="0" err="1"/>
              <a:t>Zugangskontrollierte</a:t>
            </a:r>
            <a:r>
              <a:rPr lang="en-US" dirty="0"/>
              <a:t> </a:t>
            </a:r>
            <a:r>
              <a:rPr lang="en-US" dirty="0" err="1"/>
              <a:t>Dienste</a:t>
            </a:r>
            <a:endParaRPr lang="en-US" dirty="0"/>
          </a:p>
          <a:p>
            <a:pPr lvl="2" hangingPunct="0"/>
            <a:r>
              <a:rPr lang="en-US" dirty="0" err="1"/>
              <a:t>Rundfunkarbeiten</a:t>
            </a:r>
            <a:r>
              <a:rPr lang="en-US" dirty="0"/>
              <a:t>, </a:t>
            </a:r>
            <a:r>
              <a:rPr lang="en-US" dirty="0" err="1"/>
              <a:t>Teledienste</a:t>
            </a:r>
            <a:r>
              <a:rPr lang="en-US" dirty="0"/>
              <a:t>, </a:t>
            </a:r>
            <a:r>
              <a:rPr lang="en-US" dirty="0" err="1"/>
              <a:t>Mediendienste</a:t>
            </a:r>
            <a:endParaRPr lang="en-US" dirty="0"/>
          </a:p>
          <a:p>
            <a:pPr lvl="1" hangingPunct="0"/>
            <a:r>
              <a:rPr lang="en-US" dirty="0" err="1"/>
              <a:t>Zugangskontrolldienste</a:t>
            </a:r>
            <a:endParaRPr lang="en-US" dirty="0"/>
          </a:p>
          <a:p>
            <a:pPr lvl="2" hangingPunct="0"/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Verfahren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Vorrichtungen</a:t>
            </a:r>
            <a:r>
              <a:rPr lang="en-US" dirty="0"/>
              <a:t>, </a:t>
            </a:r>
            <a:r>
              <a:rPr lang="en-US" dirty="0" err="1"/>
              <a:t>gegen</a:t>
            </a:r>
            <a:r>
              <a:rPr lang="en-US" dirty="0"/>
              <a:t> </a:t>
            </a:r>
            <a:r>
              <a:rPr lang="en-US" dirty="0" err="1"/>
              <a:t>unerblaubte</a:t>
            </a:r>
            <a:r>
              <a:rPr lang="en-US" dirty="0"/>
              <a:t> </a:t>
            </a:r>
            <a:r>
              <a:rPr lang="en-US"/>
              <a:t>Nutzung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§202 Verletzung des Briefgeheimnisses</a:t>
            </a:r>
          </a:p>
          <a:p>
            <a:pPr lvl="1" hangingPunct="0"/>
            <a:r>
              <a:rPr lang="de-DE" altLang="zh-CN" dirty="0"/>
              <a:t>§202a Ausspähen von Daten</a:t>
            </a:r>
          </a:p>
          <a:p>
            <a:pPr lvl="1" hangingPunct="0"/>
            <a:r>
              <a:rPr lang="de-DE" altLang="zh-CN" dirty="0"/>
              <a:t>§202b Abfangen von Daten</a:t>
            </a:r>
          </a:p>
          <a:p>
            <a:pPr lvl="1" hangingPunct="0"/>
            <a:r>
              <a:rPr lang="de-DE" altLang="zh-CN" dirty="0"/>
              <a:t>§202c Vorbereiten des Ausspähen und Abfangen von Daten in Verbindung mit §149 Wertzeichenfälschung</a:t>
            </a:r>
          </a:p>
          <a:p>
            <a:pPr lvl="1" hangingPunct="0"/>
            <a:r>
              <a:rPr lang="de-DE" altLang="zh-CN" dirty="0"/>
              <a:t>§202d Datenhehlerei</a:t>
            </a:r>
          </a:p>
        </p:txBody>
      </p:sp>
    </p:spTree>
    <p:extLst>
      <p:ext uri="{BB962C8B-B14F-4D97-AF65-F5344CB8AC3E}">
        <p14:creationId xmlns:p14="http://schemas.microsoft.com/office/powerpoint/2010/main" val="271529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Strafrechtliche Vorschriften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err="1"/>
              <a:t>Geregelt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Strafgesetzbuch</a:t>
            </a:r>
            <a:r>
              <a:rPr lang="en-US" dirty="0"/>
              <a:t> (</a:t>
            </a:r>
            <a:r>
              <a:rPr lang="en-US" dirty="0" err="1"/>
              <a:t>StGB</a:t>
            </a:r>
            <a:r>
              <a:rPr lang="en-US" dirty="0"/>
              <a:t>)</a:t>
            </a:r>
          </a:p>
          <a:p>
            <a:pPr lvl="1" hangingPunct="0"/>
            <a:r>
              <a:rPr lang="de-DE" altLang="zh-CN" dirty="0"/>
              <a:t>§303a Datenveränderung</a:t>
            </a:r>
          </a:p>
          <a:p>
            <a:pPr lvl="1" hangingPunct="0"/>
            <a:r>
              <a:rPr lang="de-DE" altLang="zh-CN" dirty="0"/>
              <a:t>§303b Computersabotage</a:t>
            </a:r>
          </a:p>
          <a:p>
            <a:pPr lvl="1" hangingPunct="0"/>
            <a:r>
              <a:rPr lang="de-DE" altLang="zh-CN" dirty="0"/>
              <a:t>§303c Strafantrag</a:t>
            </a:r>
          </a:p>
        </p:txBody>
      </p:sp>
    </p:spTree>
    <p:extLst>
      <p:ext uri="{BB962C8B-B14F-4D97-AF65-F5344CB8AC3E}">
        <p14:creationId xmlns:p14="http://schemas.microsoft.com/office/powerpoint/2010/main" val="730854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536</Words>
  <Application>Microsoft Office PowerPoint</Application>
  <PresentationFormat>Bildschirmpräsentation (4:3)</PresentationFormat>
  <Paragraphs>132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华文仿宋</vt:lpstr>
      <vt:lpstr>Tw Cen MT</vt:lpstr>
      <vt:lpstr>Wingdings</vt:lpstr>
      <vt:lpstr>Wingdings 2</vt:lpstr>
      <vt:lpstr>Galathea</vt:lpstr>
      <vt:lpstr>Hackerpraktikum Part I: Rechtliche Grundlagen</vt:lpstr>
      <vt:lpstr>Aufgabe 1</vt:lpstr>
      <vt:lpstr>Welche Gesetze es gibt</vt:lpstr>
      <vt:lpstr>Welche Gesetze es gibt</vt:lpstr>
      <vt:lpstr>Welche Gesetze es gibt</vt:lpstr>
      <vt:lpstr>Welche Gesetze es gibt</vt:lpstr>
      <vt:lpstr>Welche Gesetze es gibt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Strafrechtliche Vorschriften</vt:lpstr>
      <vt:lpstr>Besondere Bedingungen für die Universität Trier</vt:lpstr>
      <vt:lpstr>Bedingungen der Universität Trier</vt:lpstr>
      <vt:lpstr>Aufgabe 2</vt:lpstr>
      <vt:lpstr>Rechtlicher Schutz von Funknetzwerken</vt:lpstr>
      <vt:lpstr>Rechtlicher Schutz von Funknetzwerken</vt:lpstr>
      <vt:lpstr>Rechtlicher Schutz von Funknetzwerken</vt:lpstr>
      <vt:lpstr>Abhören verschlüsselter Daten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Hackerpraktikum Teil I: Rechtliche Grundlagen</dc:title>
  <cp:lastModifiedBy>Marc</cp:lastModifiedBy>
  <cp:revision>7</cp:revision>
  <dcterms:modified xsi:type="dcterms:W3CDTF">2017-01-26T19:39:33Z</dcterms:modified>
</cp:coreProperties>
</file>