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8" r:id="rId8"/>
    <p:sldId id="269" r:id="rId9"/>
    <p:sldId id="270" r:id="rId10"/>
    <p:sldId id="271" r:id="rId11"/>
    <p:sldId id="262" r:id="rId12"/>
    <p:sldId id="263" r:id="rId13"/>
    <p:sldId id="272" r:id="rId14"/>
    <p:sldId id="273" r:id="rId15"/>
    <p:sldId id="264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>
      <p:ext uri="{19B8F6BF-5375-455C-9EA6-DF929625EA0E}">
        <p15:presenceInfo xmlns:p15="http://schemas.microsoft.com/office/powerpoint/2012/main" userId="Ma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6T20:40:25.656" idx="1">
    <p:pos x="10" y="10"/>
    <p:text>Das Setup und die Konfiguration
Der Angriff
Gegenmaßnahmen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344816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</a:t>
            </a:r>
            <a:r>
              <a:rPr lang="de-DE" dirty="0" smtClean="0"/>
              <a:t>Bind</a:t>
            </a:r>
          </a:p>
          <a:p>
            <a:pPr lvl="0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3035"/>
            <a:ext cx="5184576" cy="38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Angriff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28799"/>
            <a:ext cx="5903568" cy="5050645"/>
          </a:xfrm>
        </p:spPr>
      </p:pic>
    </p:spTree>
    <p:extLst>
      <p:ext uri="{BB962C8B-B14F-4D97-AF65-F5344CB8AC3E}">
        <p14:creationId xmlns:p14="http://schemas.microsoft.com/office/powerpoint/2010/main" val="17261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  <a:p>
            <a:pPr lvl="1"/>
            <a:r>
              <a:rPr lang="de-DE" dirty="0" err="1" smtClean="0"/>
              <a:t>Victim</a:t>
            </a:r>
            <a:r>
              <a:rPr lang="de-DE" dirty="0" smtClean="0"/>
              <a:t>-DNS fragt beim </a:t>
            </a:r>
            <a:r>
              <a:rPr lang="de-DE" dirty="0" err="1" smtClean="0"/>
              <a:t>Attacker</a:t>
            </a:r>
            <a:r>
              <a:rPr lang="de-DE" dirty="0" smtClean="0"/>
              <a:t>-DNS nach der IP</a:t>
            </a:r>
          </a:p>
          <a:p>
            <a:pPr lvl="1"/>
            <a:r>
              <a:rPr lang="de-DE" dirty="0" smtClean="0"/>
              <a:t>Korrekte Form der Antwort testen</a:t>
            </a:r>
          </a:p>
          <a:p>
            <a:pPr lvl="1"/>
            <a:r>
              <a:rPr lang="de-DE" dirty="0" smtClean="0"/>
              <a:t>Versteht der Browser die angegeben Informationen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  <a:p>
            <a:pPr lvl="1"/>
            <a:r>
              <a:rPr lang="de-DE" dirty="0" err="1" smtClean="0"/>
              <a:t>Victim</a:t>
            </a:r>
            <a:r>
              <a:rPr lang="de-DE" dirty="0" smtClean="0"/>
              <a:t>-DNS fragt TLD-Server nach NS-Server</a:t>
            </a:r>
          </a:p>
          <a:p>
            <a:pPr lvl="2"/>
            <a:r>
              <a:rPr lang="de-DE" dirty="0" smtClean="0"/>
              <a:t>Erst nur Googles DNS-Server</a:t>
            </a:r>
          </a:p>
          <a:p>
            <a:pPr lvl="1"/>
            <a:r>
              <a:rPr lang="de-DE" dirty="0" err="1" smtClean="0"/>
              <a:t>Attacker</a:t>
            </a:r>
            <a:r>
              <a:rPr lang="de-DE" dirty="0" smtClean="0"/>
              <a:t>-Skript sendet DNS-Responses</a:t>
            </a:r>
          </a:p>
          <a:p>
            <a:pPr lvl="2"/>
            <a:r>
              <a:rPr lang="de-DE" dirty="0" smtClean="0"/>
              <a:t>Erste Testreihe nur mit A-Records</a:t>
            </a:r>
          </a:p>
          <a:p>
            <a:pPr lvl="2"/>
            <a:r>
              <a:rPr lang="de-DE" dirty="0" smtClean="0"/>
              <a:t>Später auch komplexer mit NS-Records</a:t>
            </a:r>
          </a:p>
          <a:p>
            <a:pPr lvl="1"/>
            <a:r>
              <a:rPr lang="de-DE" dirty="0" err="1" smtClean="0"/>
              <a:t>Attacker</a:t>
            </a:r>
            <a:r>
              <a:rPr lang="de-DE" dirty="0" smtClean="0"/>
              <a:t>-DNS antwortet immer mit der IP des </a:t>
            </a:r>
            <a:r>
              <a:rPr lang="de-DE" dirty="0" err="1" smtClean="0"/>
              <a:t>Attacker</a:t>
            </a:r>
            <a:r>
              <a:rPr lang="de-DE" dirty="0" smtClean="0"/>
              <a:t>-Webservers</a:t>
            </a:r>
          </a:p>
          <a:p>
            <a:pPr lvl="2"/>
            <a:r>
              <a:rPr lang="de-DE" dirty="0" err="1" smtClean="0"/>
              <a:t>Fake</a:t>
            </a:r>
            <a:r>
              <a:rPr lang="de-DE" dirty="0" smtClean="0"/>
              <a:t>-Porta zum Benutzerdaten abgreifen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2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Versuche</a:t>
            </a:r>
          </a:p>
          <a:p>
            <a:pPr lvl="1"/>
            <a:r>
              <a:rPr lang="de-DE" dirty="0" smtClean="0"/>
              <a:t>BIND4, BIND8 (mehrere Versionen) und </a:t>
            </a:r>
            <a:br>
              <a:rPr lang="de-DE" dirty="0" smtClean="0"/>
            </a:br>
            <a:r>
              <a:rPr lang="de-DE" dirty="0" smtClean="0"/>
              <a:t>BIND9 (mehrere Versionen)</a:t>
            </a:r>
          </a:p>
          <a:p>
            <a:pPr lvl="1"/>
            <a:r>
              <a:rPr lang="de-DE" dirty="0" smtClean="0"/>
              <a:t>Mit unterschiedlichen </a:t>
            </a:r>
            <a:r>
              <a:rPr lang="de-DE" dirty="0" err="1" smtClean="0"/>
              <a:t>Betriebsystemen</a:t>
            </a:r>
            <a:endParaRPr lang="de-DE" dirty="0" smtClean="0"/>
          </a:p>
          <a:p>
            <a:pPr lvl="2"/>
            <a:r>
              <a:rPr lang="de-DE" dirty="0" smtClean="0"/>
              <a:t>Ubuntu 8, 14 und 16</a:t>
            </a:r>
          </a:p>
          <a:p>
            <a:pPr lvl="2"/>
            <a:r>
              <a:rPr lang="de-DE" dirty="0" smtClean="0"/>
              <a:t>Suse</a:t>
            </a:r>
          </a:p>
          <a:p>
            <a:pPr lvl="2"/>
            <a:r>
              <a:rPr lang="de-DE" dirty="0" err="1" smtClean="0"/>
              <a:t>centOS</a:t>
            </a:r>
            <a:endParaRPr lang="de-DE" dirty="0" smtClean="0"/>
          </a:p>
          <a:p>
            <a:pPr lvl="2"/>
            <a:r>
              <a:rPr lang="de-DE" dirty="0" err="1" smtClean="0"/>
              <a:t>Manjaro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Gegenmaßnahmen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de-DE" dirty="0" smtClean="0"/>
                  <a:t>Gleichverteilung der Transaktionsnummern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smtClean="0"/>
                        </m:ctrlPr>
                      </m:fPr>
                      <m:num>
                        <m:r>
                          <a:rPr lang="de-DE" smtClean="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smtClean="0"/>
                            </m:ctrlPr>
                          </m:sSupPr>
                          <m:e>
                            <m:r>
                              <a:rPr lang="de-DE" smtClean="0"/>
                              <m:t>2</m:t>
                            </m:r>
                          </m:e>
                          <m:sup>
                            <m:r>
                              <a:rPr lang="de-DE" smtClean="0"/>
                              <m:t>16</m:t>
                            </m:r>
                          </m:sup>
                        </m:sSup>
                      </m:den>
                    </m:f>
                    <m:r>
                      <a:rPr lang="de-DE" smtClean="0"/>
                      <m:t>=</m:t>
                    </m:r>
                    <m:r>
                      <m:rPr>
                        <m:nor/>
                      </m:rPr>
                      <a:rPr lang="de-DE"/>
                      <m:t>0</m:t>
                    </m:r>
                    <m:r>
                      <m:rPr>
                        <m:nor/>
                      </m:rPr>
                      <a:rPr lang="de-DE" smtClean="0"/>
                      <m:t>,</m:t>
                    </m:r>
                    <m:r>
                      <m:rPr>
                        <m:nor/>
                      </m:rPr>
                      <a:rPr lang="de-DE"/>
                      <m:t>00001525878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Port-</a:t>
                </a:r>
                <a:r>
                  <a:rPr lang="de-DE" dirty="0" err="1" smtClean="0"/>
                  <a:t>Randomization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Mindestens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mtClean="0"/>
                        </m:ctrlPr>
                      </m:fPr>
                      <m:num>
                        <m:r>
                          <a:rPr lang="de-DE" smtClean="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smtClean="0"/>
                            </m:ctrlPr>
                          </m:sSupPr>
                          <m:e>
                            <m:r>
                              <a:rPr lang="de-DE" smtClean="0"/>
                              <m:t>2</m:t>
                            </m:r>
                          </m:e>
                          <m:sup>
                            <m:r>
                              <a:rPr lang="de-DE" smtClean="0"/>
                              <m:t>11</m:t>
                            </m:r>
                          </m:sup>
                        </m:sSup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dirty="0"/>
                      <m:t>0</m:t>
                    </m:r>
                    <m:r>
                      <m:rPr>
                        <m:nor/>
                      </m:rPr>
                      <a:rPr lang="de-DE" b="0" i="0" dirty="0" smtClean="0"/>
                      <m:t>,</m:t>
                    </m:r>
                    <m:r>
                      <m:rPr>
                        <m:nor/>
                      </m:rPr>
                      <a:rPr lang="de-DE" dirty="0"/>
                      <m:t>00048828125</m:t>
                    </m:r>
                  </m:oMath>
                </a14:m>
                <a:endParaRPr lang="de-DE" dirty="0" smtClean="0"/>
              </a:p>
              <a:p>
                <a:pPr lvl="0"/>
                <a:r>
                  <a:rPr lang="de-DE" dirty="0" smtClean="0"/>
                  <a:t>Random-URL-</a:t>
                </a:r>
                <a:r>
                  <a:rPr lang="de-DE" dirty="0" err="1" smtClean="0"/>
                  <a:t>Capitalizing</a:t>
                </a:r>
                <a:endParaRPr lang="de-DE" dirty="0"/>
              </a:p>
              <a:p>
                <a:pPr lvl="1"/>
                <a:r>
                  <a:rPr lang="de-DE" dirty="0" smtClean="0"/>
                  <a:t>Abhängig von der URL Länge</a:t>
                </a:r>
              </a:p>
              <a:p>
                <a:pPr lvl="1"/>
                <a:r>
                  <a:rPr lang="de-DE" dirty="0"/>
                  <a:t>Bei </a:t>
                </a:r>
                <a:r>
                  <a:rPr lang="de-DE" dirty="0" smtClean="0"/>
                  <a:t>wikipedia.de z.B. 11 Buchstaben, also: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dirty="0"/>
                      <m:t>0</m:t>
                    </m:r>
                    <m:r>
                      <m:rPr>
                        <m:nor/>
                      </m:rPr>
                      <a:rPr lang="de-DE" dirty="0"/>
                      <m:t>,</m:t>
                    </m:r>
                    <m:r>
                      <m:rPr>
                        <m:nor/>
                      </m:rPr>
                      <a:rPr lang="de-DE" dirty="0"/>
                      <m:t>00048828125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endParaRPr lang="de-DE" dirty="0"/>
              </a:p>
              <a:p>
                <a:pPr lvl="0"/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9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Aufgabenstellung</a:t>
            </a:r>
          </a:p>
          <a:p>
            <a:pPr lvl="0"/>
            <a:r>
              <a:rPr lang="de-DE" dirty="0"/>
              <a:t>Grundlagen des Angriffs</a:t>
            </a:r>
          </a:p>
          <a:p>
            <a:pPr lvl="0"/>
            <a:r>
              <a:rPr lang="de-DE" dirty="0"/>
              <a:t>Das Setup und die Konfiguration</a:t>
            </a:r>
          </a:p>
          <a:p>
            <a:pPr lvl="0"/>
            <a:r>
              <a:rPr lang="de-DE" dirty="0"/>
              <a:t>Der Angriff</a:t>
            </a:r>
          </a:p>
          <a:p>
            <a:pPr lvl="0"/>
            <a:r>
              <a:rPr lang="de-DE" dirty="0" smtClean="0"/>
              <a:t>Versuchsreihen und Vorgehensweisen</a:t>
            </a:r>
          </a:p>
          <a:p>
            <a:pPr lvl="0"/>
            <a:r>
              <a:rPr lang="de-DE" dirty="0" smtClean="0"/>
              <a:t>Gegenmaßnahmen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1:</a:t>
            </a:r>
            <a:br>
              <a:rPr lang="de-DE" dirty="0"/>
            </a:br>
            <a:r>
              <a:rPr lang="de-DE" dirty="0"/>
              <a:t>Schreiben Sie einen einfachen DNS-Server, der Anfragen für A-Records zu </a:t>
            </a:r>
            <a:r>
              <a:rPr lang="de-DE" dirty="0">
                <a:hlinkClick r:id="rId2"/>
              </a:rPr>
              <a:t>www.bank.com</a:t>
            </a:r>
            <a:r>
              <a:rPr lang="de-DE" dirty="0"/>
              <a:t> beantwortet. Dieser Server wird später das Ziel der Umleitung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/>
              <a:t>Aufgabe 2:</a:t>
            </a:r>
            <a:br>
              <a:rPr lang="de-DE" dirty="0"/>
            </a:br>
            <a:r>
              <a:rPr lang="de-DE" dirty="0"/>
              <a:t>Schreiben Sie einen </a:t>
            </a:r>
            <a:r>
              <a:rPr lang="de-DE" dirty="0" err="1"/>
              <a:t>Exploit</a:t>
            </a:r>
            <a:r>
              <a:rPr lang="de-DE" dirty="0"/>
              <a:t> für das gegeben Netzwerk-Setup. (</a:t>
            </a:r>
            <a:r>
              <a:rPr lang="de-DE" dirty="0" err="1"/>
              <a:t>Kaminky</a:t>
            </a:r>
            <a:r>
              <a:rPr lang="de-DE" dirty="0"/>
              <a:t>-DNS-</a:t>
            </a:r>
            <a:r>
              <a:rPr lang="de-DE" dirty="0" err="1"/>
              <a:t>Attack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Zwei Angriffs-Szenarien</a:t>
            </a:r>
          </a:p>
          <a:p>
            <a:pPr lvl="1"/>
            <a:r>
              <a:rPr lang="de-DE" dirty="0" smtClean="0"/>
              <a:t>Klassisches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2"/>
            <a:r>
              <a:rPr lang="de-DE" dirty="0" smtClean="0"/>
              <a:t>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Nicht flexible und sehr statisch</a:t>
            </a:r>
          </a:p>
          <a:p>
            <a:pPr lvl="1"/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/>
          </a:p>
          <a:p>
            <a:pPr lvl="2"/>
            <a:r>
              <a:rPr lang="de-DE" dirty="0" smtClean="0"/>
              <a:t>Gefälschten NS-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Flexibel 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63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4" name="AutoShape 2" descr="Classic_DNS-Cache-Poison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274194" cy="4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Vorher einen 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geschleust</a:t>
            </a:r>
          </a:p>
          <a:p>
            <a:pPr lvl="1"/>
            <a:r>
              <a:rPr lang="de-DE" dirty="0" smtClean="0"/>
              <a:t>Jetzt einen gefälschten NS-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Flexibel </a:t>
            </a:r>
            <a:r>
              <a:rPr lang="de-DE" dirty="0"/>
              <a:t>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39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628800"/>
            <a:ext cx="6828065" cy="5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</a:t>
            </a:r>
            <a:r>
              <a:rPr lang="de-DE" dirty="0" smtClean="0"/>
              <a:t>Python-Programm</a:t>
            </a:r>
            <a:endParaRPr lang="de-DE" dirty="0"/>
          </a:p>
          <a:p>
            <a:pPr marL="0" lv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1" y="2204864"/>
            <a:ext cx="845106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1"/>
            <a:r>
              <a:rPr lang="de-DE" dirty="0" smtClean="0"/>
              <a:t>Ziel: Cache dieses Servers mit einem selbstgewählten NS-</a:t>
            </a:r>
            <a:r>
              <a:rPr lang="de-DE" dirty="0" err="1" smtClean="0"/>
              <a:t>Record</a:t>
            </a:r>
            <a:r>
              <a:rPr lang="de-DE" smtClean="0"/>
              <a:t> </a:t>
            </a:r>
            <a:r>
              <a:rPr lang="de-DE" smtClean="0"/>
              <a:t>füllen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223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209</Words>
  <Application>Microsoft Office PowerPoint</Application>
  <PresentationFormat>Bildschirmpräsentation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Cambria Math</vt:lpstr>
      <vt:lpstr>Tw Cen MT</vt:lpstr>
      <vt:lpstr>Wingdings</vt:lpstr>
      <vt:lpstr>Wingdings 2</vt:lpstr>
      <vt:lpstr>Galathea</vt:lpstr>
      <vt:lpstr>Hackerpraktikum Part III: DNS-Cache-Poisoning</vt:lpstr>
      <vt:lpstr>Inhalt</vt:lpstr>
      <vt:lpstr>Aufgaben</vt:lpstr>
      <vt:lpstr>Grundlagen des Angriffs</vt:lpstr>
      <vt:lpstr>Grundlagen des Angriffs</vt:lpstr>
      <vt:lpstr>Grundlagen des Angriffs</vt:lpstr>
      <vt:lpstr>Grundlagen des Angriffs</vt:lpstr>
      <vt:lpstr>Das Setup und die Konfigurationen</vt:lpstr>
      <vt:lpstr>Das Setup und die Konfigurationen</vt:lpstr>
      <vt:lpstr>Das Setup und die Konfigurationen</vt:lpstr>
      <vt:lpstr>Der Angriff</vt:lpstr>
      <vt:lpstr>Versuchsreihen und Vorgehensweisen</vt:lpstr>
      <vt:lpstr>Versuchsreihen und Vorgehensweisen</vt:lpstr>
      <vt:lpstr>Versuchsreihen und Vorgehensweisen</vt:lpstr>
      <vt:lpstr>Gegenmaßnahmen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Part III: DNS-Cache-Poisoning</dc:title>
  <cp:lastModifiedBy>Marc</cp:lastModifiedBy>
  <cp:revision>14</cp:revision>
  <dcterms:modified xsi:type="dcterms:W3CDTF">2017-01-26T20:17:52Z</dcterms:modified>
</cp:coreProperties>
</file>