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6" r:id="rId14"/>
    <p:sldId id="268" r:id="rId15"/>
    <p:sldId id="287" r:id="rId16"/>
    <p:sldId id="269" r:id="rId17"/>
    <p:sldId id="270" r:id="rId18"/>
    <p:sldId id="272" r:id="rId19"/>
    <p:sldId id="273" r:id="rId20"/>
    <p:sldId id="274" r:id="rId21"/>
    <p:sldId id="275" r:id="rId22"/>
    <p:sldId id="271" r:id="rId23"/>
    <p:sldId id="276" r:id="rId24"/>
    <p:sldId id="277" r:id="rId25"/>
    <p:sldId id="278" r:id="rId26"/>
    <p:sldId id="279" r:id="rId27"/>
    <p:sldId id="280" r:id="rId28"/>
    <p:sldId id="281" r:id="rId29"/>
    <p:sldId id="282" r:id="rId30"/>
    <p:sldId id="283" r:id="rId31"/>
    <p:sldId id="284" r:id="rId32"/>
    <p:sldId id="28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CE11"/>
    <a:srgbClr val="3791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75" d="100"/>
          <a:sy n="75" d="100"/>
        </p:scale>
        <p:origin x="-167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5BFF2D-CF2E-4D8B-A2EF-4A9CBF29E190}" type="datetimeFigureOut">
              <a:rPr lang="en-IN" smtClean="0"/>
              <a:pPr/>
              <a:t>11-04-2015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D0190D-57B0-4671-91B3-724D43C6E594}" type="slidenum">
              <a:rPr lang="en-IN" smtClean="0"/>
              <a:pPr/>
              <a:t>‹#›</a:t>
            </a:fld>
            <a:endParaRPr lang="en-IN"/>
          </a:p>
        </p:txBody>
      </p:sp>
    </p:spTree>
    <p:extLst>
      <p:ext uri="{BB962C8B-B14F-4D97-AF65-F5344CB8AC3E}">
        <p14:creationId xmlns:p14="http://schemas.microsoft.com/office/powerpoint/2010/main" val="175898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FD0190D-57B0-4671-91B3-724D43C6E594}" type="slidenum">
              <a:rPr lang="en-IN" smtClean="0"/>
              <a:pPr/>
              <a:t>2</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9327DA2-2238-4EB2-85F3-AC0B1434AABB}" type="datetimeFigureOut">
              <a:rPr lang="en-IN" smtClean="0"/>
              <a:pPr/>
              <a:t>11-04-2015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E39974-0FE6-43F1-B3E8-58CB9436EF6F}"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9327DA2-2238-4EB2-85F3-AC0B1434AABB}" type="datetimeFigureOut">
              <a:rPr lang="en-IN" smtClean="0"/>
              <a:pPr/>
              <a:t>11-04-2015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E39974-0FE6-43F1-B3E8-58CB9436EF6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9327DA2-2238-4EB2-85F3-AC0B1434AABB}" type="datetimeFigureOut">
              <a:rPr lang="en-IN" smtClean="0"/>
              <a:pPr/>
              <a:t>11-04-2015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E39974-0FE6-43F1-B3E8-58CB9436EF6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9327DA2-2238-4EB2-85F3-AC0B1434AABB}" type="datetimeFigureOut">
              <a:rPr lang="en-IN" smtClean="0"/>
              <a:pPr/>
              <a:t>11-04-2015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E39974-0FE6-43F1-B3E8-58CB9436EF6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327DA2-2238-4EB2-85F3-AC0B1434AABB}" type="datetimeFigureOut">
              <a:rPr lang="en-IN" smtClean="0"/>
              <a:pPr/>
              <a:t>11-04-2015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E39974-0FE6-43F1-B3E8-58CB9436EF6F}"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9327DA2-2238-4EB2-85F3-AC0B1434AABB}" type="datetimeFigureOut">
              <a:rPr lang="en-IN" smtClean="0"/>
              <a:pPr/>
              <a:t>11-04-2015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E39974-0FE6-43F1-B3E8-58CB9436EF6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9327DA2-2238-4EB2-85F3-AC0B1434AABB}" type="datetimeFigureOut">
              <a:rPr lang="en-IN" smtClean="0"/>
              <a:pPr/>
              <a:t>11-04-2015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E39974-0FE6-43F1-B3E8-58CB9436EF6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9327DA2-2238-4EB2-85F3-AC0B1434AABB}" type="datetimeFigureOut">
              <a:rPr lang="en-IN" smtClean="0"/>
              <a:pPr/>
              <a:t>11-04-2015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E39974-0FE6-43F1-B3E8-58CB9436EF6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327DA2-2238-4EB2-85F3-AC0B1434AABB}" type="datetimeFigureOut">
              <a:rPr lang="en-IN" smtClean="0"/>
              <a:pPr/>
              <a:t>11-04-2015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E39974-0FE6-43F1-B3E8-58CB9436EF6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327DA2-2238-4EB2-85F3-AC0B1434AABB}" type="datetimeFigureOut">
              <a:rPr lang="en-IN" smtClean="0"/>
              <a:pPr/>
              <a:t>11-04-2015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E39974-0FE6-43F1-B3E8-58CB9436EF6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327DA2-2238-4EB2-85F3-AC0B1434AABB}" type="datetimeFigureOut">
              <a:rPr lang="en-IN" smtClean="0"/>
              <a:pPr/>
              <a:t>11-04-2015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E39974-0FE6-43F1-B3E8-58CB9436EF6F}"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327DA2-2238-4EB2-85F3-AC0B1434AABB}" type="datetimeFigureOut">
              <a:rPr lang="en-IN" smtClean="0"/>
              <a:pPr/>
              <a:t>11-04-2015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E39974-0FE6-43F1-B3E8-58CB9436EF6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hyperlink" Target="http://www.google.com.gh/url?sa=i&amp;source=images&amp;cd=&amp;cad=rja&amp;docid=E_hOi8EqbGzxNM&amp;tbnid=FAqs_NS1jFHhEM:&amp;ved=0CAgQjRwwAA&amp;url=http://www.earthlife.net/prokaryotes/welcome.html&amp;ei=Z3oTUbunK-bI0QXI14H4DA&amp;psig=AFQjCNHu593kSSMZm3awikXzYKWX2J-WVw&amp;ust=1360317415739910" TargetMode="Externa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www.google.com.gh/url?sa=i&amp;source=images&amp;cd=&amp;cad=rja&amp;docid=VAkNCUZDpx25XM&amp;tbnid=oQVzFfXrGqs8UM:&amp;ved=0CAgQjRwwAA&amp;url=http://www.ebi.ac.uk/microarray/biology_intro.html&amp;ei=RX0TUYBk6InQBZ-7gagB&amp;psig=AFQjCNETA2Zs5d24CMVGOVnXeRufSSbl0A&amp;ust=1360318149070308"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2.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image" Target="../media/image15.jpeg"/><Relationship Id="rId1" Type="http://schemas.openxmlformats.org/officeDocument/2006/relationships/slideLayout" Target="../slideLayouts/slideLayout7.xml"/><Relationship Id="rId6" Type="http://schemas.openxmlformats.org/officeDocument/2006/relationships/image" Target="../media/image19.jpeg"/><Relationship Id="rId5" Type="http://schemas.openxmlformats.org/officeDocument/2006/relationships/image" Target="../media/image18.jpeg"/><Relationship Id="rId10" Type="http://schemas.openxmlformats.org/officeDocument/2006/relationships/image" Target="../media/image23.jpeg"/><Relationship Id="rId4" Type="http://schemas.openxmlformats.org/officeDocument/2006/relationships/image" Target="../media/image17.jpeg"/><Relationship Id="rId9" Type="http://schemas.openxmlformats.org/officeDocument/2006/relationships/image" Target="../media/image22.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_rels/slide28.xml.rels><?xml version="1.0" encoding="UTF-8" standalone="yes"?>
<Relationships xmlns="http://schemas.openxmlformats.org/package/2006/relationships"><Relationship Id="rId3" Type="http://schemas.openxmlformats.org/officeDocument/2006/relationships/hyperlink" Target="http://www.google.com.gh/url?sa=i&amp;source=images&amp;cd=&amp;cad=rja&amp;docid=tNunyf1MLePCvM&amp;tbnid=sk0Ju0Q30O4uLM:&amp;ved=0CAgQjRwwAA&amp;url=http://www.newconceptinfosys.com/ibm/imagegalerysecond.php?imageID=2&amp;ei=i5gKUb3TAZK2hAfgn4HYBw&amp;psig=AFQjCNHTDUIGascIObtl2Rey07bM9gs88g&amp;ust=1359735307060531" TargetMode="External"/><Relationship Id="rId2" Type="http://schemas.openxmlformats.org/officeDocument/2006/relationships/image" Target="../media/image29.jpeg"/><Relationship Id="rId1" Type="http://schemas.openxmlformats.org/officeDocument/2006/relationships/slideLayout" Target="../slideLayouts/slideLayout2.xml"/><Relationship Id="rId5" Type="http://schemas.openxmlformats.org/officeDocument/2006/relationships/image" Target="../media/image31.jpeg"/><Relationship Id="rId4" Type="http://schemas.openxmlformats.org/officeDocument/2006/relationships/image" Target="../media/image30.jpeg"/></Relationships>
</file>

<file path=ppt/slides/_rels/slide29.xml.rels><?xml version="1.0" encoding="UTF-8" standalone="yes"?>
<Relationships xmlns="http://schemas.openxmlformats.org/package/2006/relationships"><Relationship Id="rId8" Type="http://schemas.openxmlformats.org/officeDocument/2006/relationships/hyperlink" Target="http://www.google.com.gh/url?sa=i&amp;source=images&amp;cd=&amp;cad=rja&amp;docid=OmWITYcTXldqbM&amp;tbnid=EXfNI-C7aHpVlM:&amp;ved=0CAgQjRwwAA&amp;url=http://ordizia.blogsome.com/2007/02/26/algek-landare-talde-zabala-osatzen-dute/&amp;ei=-JoKUa6iIYqIhQeGkYGYBQ&amp;psig=AFQjCNF0R37-0mKXo8cLZITc1yXbO18yvw&amp;ust=1359735928583522" TargetMode="External"/><Relationship Id="rId3" Type="http://schemas.openxmlformats.org/officeDocument/2006/relationships/image" Target="../media/image33.jpeg"/><Relationship Id="rId7" Type="http://schemas.openxmlformats.org/officeDocument/2006/relationships/image" Target="../media/image35.jpeg"/><Relationship Id="rId2" Type="http://schemas.openxmlformats.org/officeDocument/2006/relationships/image" Target="../media/image32.jpeg"/><Relationship Id="rId1" Type="http://schemas.openxmlformats.org/officeDocument/2006/relationships/slideLayout" Target="../slideLayouts/slideLayout2.xml"/><Relationship Id="rId6" Type="http://schemas.openxmlformats.org/officeDocument/2006/relationships/hyperlink" Target="http://www.google.com.gh/url?sa=i&amp;rct=j&amp;q=Laminaria+agardhii+algae&amp;source=images&amp;cd=&amp;cad=rja&amp;docid=s0GPmtwyB3_mlM&amp;tbnid=2ubPifJy2fQ_6M:&amp;ved=0CAUQjRw&amp;url=http://www.advancedaquarist.com/2008/2/aafeature3&amp;ei=mpoKUcjKM4-q0AXHxoDYDw&amp;bvm=bv.41642243,d.ZG4&amp;psig=AFQjCNHiu195Dq3o188BKmTtH7HepITiiQ&amp;ust=1359735776513435" TargetMode="External"/><Relationship Id="rId5" Type="http://schemas.openxmlformats.org/officeDocument/2006/relationships/image" Target="../media/image34.jpeg"/><Relationship Id="rId4" Type="http://schemas.openxmlformats.org/officeDocument/2006/relationships/hyperlink" Target="http://www.google.com.gh/url?sa=i&amp;rct=j&amp;q=spirogyra+algae&amp;source=images&amp;cd=&amp;cad=rja&amp;docid=C09JzR-FkqvOrM&amp;tbnid=kfEHLP4L7qWHcM:&amp;ved=0CAUQjRw&amp;url=http://www.water.nsw.gov.au/Water-Management/Water-quality/Algal-information/Key-to-blooms/Key-to-blooms/default.aspx&amp;ei=ApoKUZK0MYLIhAet-oCQCA&amp;bvm=bv.41642243,d.ZG4&amp;psig=AFQjCNERqTNXuaI0QCSjzY3ZiprW9Wf_kg&amp;ust=1359735557526236" TargetMode="External"/><Relationship Id="rId9" Type="http://schemas.openxmlformats.org/officeDocument/2006/relationships/image" Target="../media/image3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hyperlink" Target="http://www.google.com.gh/url?sa=i&amp;rct=j&amp;q=laminaria+agardhii&amp;source=images&amp;cd=&amp;cad=rja&amp;docid=4JRBUU0O2zc2_M&amp;tbnid=6S59JDx_aG7BGM:&amp;ved=0CAUQjRw&amp;url=http://www.britannica.com/EBchecked/media/41/Structure-of-the-kelp-Laminaria-agardhii&amp;ei=YOQIUd_FLtCT0QXO44DQCQ&amp;bvm=bv.41642243,d.d2k&amp;psig=AFQjCNE4Ch0lYv1DrdCSDhNJ4Ka31-xCGg&amp;ust=1359623525813543"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PLANT DIVERSITY</a:t>
            </a:r>
            <a:endParaRPr lang="en-IN" dirty="0"/>
          </a:p>
        </p:txBody>
      </p:sp>
      <p:pic>
        <p:nvPicPr>
          <p:cNvPr id="4" name="Picture 7" descr="plant &amp; butterfly"/>
          <p:cNvPicPr>
            <a:picLocks noChangeAspect="1" noChangeArrowheads="1" noCrop="1"/>
          </p:cNvPicPr>
          <p:nvPr/>
        </p:nvPicPr>
        <p:blipFill>
          <a:blip r:embed="rId2" cstate="print"/>
          <a:srcRect/>
          <a:stretch>
            <a:fillRect/>
          </a:stretch>
        </p:blipFill>
        <p:spPr bwMode="auto">
          <a:xfrm>
            <a:off x="467544" y="3251448"/>
            <a:ext cx="3606552" cy="36065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525344"/>
          </a:xfrm>
        </p:spPr>
        <p:txBody>
          <a:bodyPr>
            <a:normAutofit fontScale="77500" lnSpcReduction="20000"/>
          </a:bodyPr>
          <a:lstStyle/>
          <a:p>
            <a:r>
              <a:rPr lang="en-US" dirty="0"/>
              <a:t>Early taxonomists classified living things as either </a:t>
            </a:r>
            <a:r>
              <a:rPr lang="en-US" b="1" dirty="0">
                <a:solidFill>
                  <a:srgbClr val="08CE11"/>
                </a:solidFill>
              </a:rPr>
              <a:t>plant</a:t>
            </a:r>
            <a:r>
              <a:rPr lang="en-US" b="1" dirty="0">
                <a:solidFill>
                  <a:srgbClr val="37911F"/>
                </a:solidFill>
              </a:rPr>
              <a:t> </a:t>
            </a:r>
            <a:r>
              <a:rPr lang="en-US" dirty="0"/>
              <a:t>or </a:t>
            </a:r>
            <a:r>
              <a:rPr lang="en-US" b="1" dirty="0">
                <a:solidFill>
                  <a:srgbClr val="FF0000"/>
                </a:solidFill>
              </a:rPr>
              <a:t>animal</a:t>
            </a:r>
            <a:r>
              <a:rPr lang="en-US" dirty="0"/>
              <a:t>. By definition, animals could move, eat breathe and had bodies that were definitely limited in size. </a:t>
            </a:r>
            <a:endParaRPr lang="en-US" dirty="0" smtClean="0"/>
          </a:p>
          <a:p>
            <a:r>
              <a:rPr lang="en-US" dirty="0" smtClean="0"/>
              <a:t>Plants</a:t>
            </a:r>
            <a:r>
              <a:rPr lang="en-US" dirty="0"/>
              <a:t>, on the other hand, could not move, eat or breathe, and were presumed to manufacture their own food and seemed to grow indefinitely. </a:t>
            </a:r>
            <a:endParaRPr lang="en-US" dirty="0" smtClean="0"/>
          </a:p>
          <a:p>
            <a:r>
              <a:rPr lang="en-US" dirty="0" smtClean="0"/>
              <a:t>Thus</a:t>
            </a:r>
            <a:r>
              <a:rPr lang="en-US" dirty="0"/>
              <a:t>, initially, </a:t>
            </a:r>
            <a:r>
              <a:rPr lang="en-US" b="1" dirty="0">
                <a:solidFill>
                  <a:srgbClr val="08CE11"/>
                </a:solidFill>
              </a:rPr>
              <a:t>fungi and bacteria </a:t>
            </a:r>
            <a:r>
              <a:rPr lang="en-US" dirty="0"/>
              <a:t>were grouped with the plants and </a:t>
            </a:r>
            <a:r>
              <a:rPr lang="en-US" b="1" dirty="0">
                <a:solidFill>
                  <a:srgbClr val="FF0000"/>
                </a:solidFill>
              </a:rPr>
              <a:t>protozoa (e.g. </a:t>
            </a:r>
            <a:r>
              <a:rPr lang="en-US" b="1" i="1" dirty="0">
                <a:solidFill>
                  <a:srgbClr val="FF0000"/>
                </a:solidFill>
              </a:rPr>
              <a:t>Amoeba</a:t>
            </a:r>
            <a:r>
              <a:rPr lang="en-US" b="1" dirty="0">
                <a:solidFill>
                  <a:srgbClr val="FF0000"/>
                </a:solidFill>
              </a:rPr>
              <a:t>)</a:t>
            </a:r>
            <a:r>
              <a:rPr lang="en-US" dirty="0"/>
              <a:t> were grouped with the animals. </a:t>
            </a:r>
            <a:endParaRPr lang="en-US" dirty="0" smtClean="0"/>
          </a:p>
          <a:p>
            <a:r>
              <a:rPr lang="en-US" dirty="0" smtClean="0"/>
              <a:t>However</a:t>
            </a:r>
            <a:r>
              <a:rPr lang="en-US" dirty="0"/>
              <a:t>, taxonomists began to have challenges with organisms such as </a:t>
            </a:r>
            <a:r>
              <a:rPr lang="en-US" i="1" dirty="0" err="1"/>
              <a:t>Chlamydomonas</a:t>
            </a:r>
            <a:r>
              <a:rPr lang="en-US" i="1" dirty="0"/>
              <a:t>,</a:t>
            </a:r>
            <a:r>
              <a:rPr lang="en-US" dirty="0"/>
              <a:t> which moves and manufactures its own food. Clearly, such an organism could not be classified as either plant or animal, and by the 1930s, it was evident that the traditional classification of living things into two distinct kingdoms needed to be revised.</a:t>
            </a:r>
            <a:endParaRPr lang="en-IN" dirty="0"/>
          </a:p>
          <a:p>
            <a:r>
              <a:rPr lang="en-US" dirty="0"/>
              <a:t>With the accumulation of new information, it has become evident that the most fundamental distinction in living organisms is that between the prokaryotes and the eukaryotes. </a:t>
            </a:r>
            <a:endParaRPr lang="en-IN" dirty="0"/>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volution of classifications"/>
          <p:cNvPicPr/>
          <p:nvPr/>
        </p:nvPicPr>
        <p:blipFill>
          <a:blip r:embed="rId2" cstate="print"/>
          <a:srcRect/>
          <a:stretch>
            <a:fillRect/>
          </a:stretch>
        </p:blipFill>
        <p:spPr bwMode="auto">
          <a:xfrm>
            <a:off x="827584" y="476672"/>
            <a:ext cx="7704856" cy="61926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0648"/>
            <a:ext cx="5256584" cy="6840760"/>
          </a:xfrm>
        </p:spPr>
        <p:txBody>
          <a:bodyPr>
            <a:normAutofit fontScale="85000" lnSpcReduction="10000"/>
          </a:bodyPr>
          <a:lstStyle/>
          <a:p>
            <a:r>
              <a:rPr lang="en-US" b="1" dirty="0"/>
              <a:t>PROKARYOTES</a:t>
            </a:r>
            <a:r>
              <a:rPr lang="en-US" dirty="0"/>
              <a:t> do not have true nuclei, i.e. their nuclei are not bound by a membrane. </a:t>
            </a:r>
            <a:endParaRPr lang="en-US" dirty="0" smtClean="0"/>
          </a:p>
          <a:p>
            <a:r>
              <a:rPr lang="en-US" dirty="0" smtClean="0"/>
              <a:t>prokaryotic </a:t>
            </a:r>
            <a:r>
              <a:rPr lang="en-US" dirty="0"/>
              <a:t>organisms lack membrane-bound cellular organelles, microtubules and the advanced 9-plus-2 structure of flagella. </a:t>
            </a:r>
            <a:endParaRPr lang="en-US" dirty="0" smtClean="0"/>
          </a:p>
          <a:p>
            <a:r>
              <a:rPr lang="en-US" dirty="0" smtClean="0"/>
              <a:t>Their </a:t>
            </a:r>
            <a:r>
              <a:rPr lang="en-US" dirty="0"/>
              <a:t>genetic material is contained in a single circular molecule of DNA that is not associated with proteins. </a:t>
            </a:r>
            <a:endParaRPr lang="en-US" dirty="0" smtClean="0"/>
          </a:p>
          <a:p>
            <a:r>
              <a:rPr lang="en-US" dirty="0" smtClean="0"/>
              <a:t>Although </a:t>
            </a:r>
            <a:r>
              <a:rPr lang="en-US" dirty="0"/>
              <a:t>genetic recombination is known to occur in prokaryotes, it is achieved </a:t>
            </a:r>
            <a:r>
              <a:rPr lang="en-US" dirty="0" smtClean="0"/>
              <a:t>through division </a:t>
            </a:r>
            <a:r>
              <a:rPr lang="en-US" dirty="0"/>
              <a:t>mechanisms other than sexual reproduction. </a:t>
            </a:r>
            <a:endParaRPr lang="en-US" dirty="0" smtClean="0"/>
          </a:p>
        </p:txBody>
      </p:sp>
      <p:sp>
        <p:nvSpPr>
          <p:cNvPr id="20482" name="AutoShape 2" descr="data:image/jpeg;base64,/9j/4AAQSkZJRgABAQAAAQABAAD/2wCEAAkGBhQSERUUExMWFRUWGBgXGBgXGB4aFxYYHR4XFx4YGxccHSceGBojHBkYHy8gIycpLCwsFx8xNTAqNyYtLCkBCQoKDgwOGg8PGi0kHiIqKiwsLDUsKTQuLCoyLSwtLDAsLC0tMCwsLy0sMSwuKSwsKS0vLCksLCwvKS4pLDAsLP/AABEIAKUBMQMBIgACEQEDEQH/xAAbAAACAwEBAQAAAAAAAAAAAAAABQMEBgIBB//EAEMQAAIBAgQEAwQIBAQFBAMAAAECAwARBBIhMQUTIkEGUWEycYGRFCNCUqGx0eEHFcHwM0NichYkkrPxNVN0ghdzsv/EABoBAAIDAQEAAAAAAAAAAAAAAAACAQMEBQb/xAA6EQABAwIDBQYFAgUEAwAAAAABAAIRAyEEMUESUWFxgRMUkaHB0QUiMrHw4fEVQ4KSoiNCUnIzNFP/2gAMAwEAAhEDEQA/APuNFFFCEUUUUIRRRRQhFFFFCEUUViv4jeKZsNyo8O6JKyyykvlsUjQnIM9hmdyoFjf0NQTAlQTC2tFKjiHxWEWTDSiJpUR0dkzhQcraobX6bjtvesjwPxRi48I2NxMizwrIYmRIxG0YWXlNNmF8wAF8thod9KguhEr6HRWPxfj8iYxRYfmj6QMMrc0KGk5Zlb7JAVdATcnU6XFjB/8AkC8kBZWiA+mjEJo+VsMoYjNlu3mCu99fKo2wiQtvRWaw/i2Q4Z55MKYkCJLGXmjCMj7Z3/y2AsWFmsCLZibUqwnjx8RNhFjXlhsTNBMvtBskRlUo5AJU3U3sPlqZ2giVuqK+aeNfGc+Hxk0SYpIFSFHjU4cymRznuuYexsNTprTzhvjWZ3EcmGyskEE+IYvlEQkVmYCMqXLLlPT3sbkG142xMIla+isHjv4hyHDSMsJhd8JJisMzMrh0W3tKPYbqVspuLHe+lXuH+OuZhJMSEUxxlUDvKsYZ7AOzBh9UgY2F7sey6i5thEha6isThf4jmbkpFhi0ssmIiKmQKqvCquTmZLlCrA3ygj7pOlWYPHoPLQw2nbEvhnjz35fLBd5L5bsgSzDpF8w170bbSiQtbRWHk/iQ3JMgwxUSQTT4Ys4IlWIZmDhReM5eoDW40uDpUEn8UORFDz4wZTDHNKFcDockAxjL1uQM+TQC9sxtR2jUSFv6Kz3injMqNhoMOVWXFSMgkdcyxqqNIzZQRmawFht51Sn8Qz4DDs2OaKVjMIoXT6sPmGYGUEERAWa5F9BsT7UlwCJWuor5txP+IkrxrJBaMHC45ypAf62DKAQ1upLkkaC4IuBX0DhsxeGNm3ZEY+8gE0BwOSAZVmiiimUoooooQiiiihCKKKKEIooooQiiiihCKKKKEIooooQiiiihCKKKKEIpLi/COGmxDTzRrMxRYwsqq6Iqlm6VK6EliSTf0tTksBUbYlBuyj4ilMaqYlVOBcFTCQrDGWKKWK5iCVDMWyggDQXsO/qaXyeGxDgJcNAnNz83plfKDzWYtd1XQDM1rC+gF+9OWx8Y+2vzFQvxiIfav7gaUuYNQpFNxyCyZ8BSCDARLJ1QTGaeUOQ5dlkzOhIOY522bQgWOmlNYPAWHXlXzvy/pFy5BMxxAtI0py9ZI91Mjx2Pyb5D9a5PH0+634frVfaUt6cUH7kvXwJDyXhaSd0YRqueS5hEZzRiPSwyNqCwYnYkjSjB+BIY5VlEkzMszYjqYHNK0fJYk5bkEa2vYHaw0q8fEA7IfmKjbxAeyD4n9qg16Q1UjDP3K1BwRExMmJBbPKiRsLjLZCxFha9+o964i8PxDETT6lp0SN1axTKma3TbvmN7k1Tbjz9go+B/WuP51J5j5Uveqafur1Av8OsPy3jLzMrQth0zSZuTC26R3XTYC7ZjYAXsLVNL4FgIk6pBzGhk0YdEsIAWVOmwfRb3uDbag8ak8x8qP5zL5j5Co7zS3I7o/gjh3gSCGZJleUskk0ozOGu8yLG5JK5jfKDvuT20qLhnhhv5jiMXKqKGXlxorlw2ytKwKgKzIka2F9FOp3Mn83l+9+A/SvDxaX7/AOA/So7zT3FT3N3BeYf+H+GUFSZXTlyQxo73WCOUWcRaXW40uSSALAgaV7F4FiXl5ZsQrIixF1kCNLErFljcoo0W9gVysBpfU35PE5fvn8P0rg46Q/bb5mo7yzQKRg3bwnHG+Ax4pAkmdSrB0eNikkbgEBlYbGxO9x5ilK+CMKkLRmSTO0on5zy3n5qiyyByN1GlrWte4NzeFpid2J95qMuPOq3YxovHmpOFa27nKXHeF8LKoEmIlciGaAs0mZmWa2diSp100Aso2AtpT7C42FEVA+iqFF97AAeVZvmjzrznDzqr+INGo8f1SbOGGdQeIWp/msX3x+NH81i++Px/Sstzh50c4edR/Em72+P6qJwn/wBB4han+axffH4/pXY4hH99fnWVDg969q1uNJuIV7cPTeJa6fBbBWvqK9rL4PHNGdDp3HY/oa0mHnDqGXY1spVhU5rPVomnyUlFFFXqhFFFFCEUUUUIRRRRQhFFFLuJ8UydK6t//P70j3hgkp2MLzAVufFontMB6d/lS+bj4+ypPqdPwpM7Em5Nye5rkmuc/FuOVlubhmNEuV+XjUh2IX3D9aqvinO7MfjVZpxXInJ2Fc6pjmTBdKzP+IYOiYkTwE+anJryo8rn7J/6TUi8OlP2T8Taqe9z9LHHoqT8YYbU2OPRFF6nTgch3IHxJqVfD/m/yH704qVzlT8wo/iVd300fF36KkXHnXnNHnU2Nw0ELRpJPkaVssYI1dtNB8wNe5HnTBeBR9yx+P6CnLMXAOwADlMpDjsY6wY0czP2KT88Uc8etPF4PEPs395NecmAOI7RhyCwUkZiosCQNyBfegUcU7Vvmo7fHHMtHQpGcQPKj6R6VpeSg+yoHuFeSaKWRVY5SVGgDG1wM3YHTX1phh65/meQ90F+MP8AMH9oWa558q6zN90/I0xjx+KGEjkbCg4g5c8KuFC3axOY3Gi9VrnyvpenBNPUwNZudXUi2zpyOW45HRVxinZ1j/aAssEkOyn/AKTXYwkp+w3ytTvhfFY8TEssRLI17EgqdCVOhAO4NW6rfgHtcWve4EZjJL2FV2dZ3is9HwqU76e8/pUo4C/dx+NeC2CaWafEySLPMiopUkRFrqqKFvpqBew9kd9Te4bw+SN5i87yiR8yKwAES/cW24/QaXuTpd8LotaSXEi0E7VzaQLaTeUowjTZxceZVYeH/N/w/eo8ZgYIQpllyBmVFLEDM7bKNNzr8qYSYmQTqghvEUZmlzDpYEWTJubjW9WZIVa2ZQ1iCLgGxGoIvsR51DcBh2EFzbG+f7x1TDBUNG/dUl4JGOxPxqQcIi+7+J/WkWN/iXgIpGjaYlkJU5UZhcbgMBY2OnwrR4XFLIiyIbq6hlNiLgi40Oo0rRU+GGg0OqUtkHIlsT4hO2hQNg0eSoYDkytKqxMDE5jYuhUMbA3Un2l13/oQTNjIIIo2kkCoiglmOgAHeppeJRrKkLOokkDFEJ1YLqbe7+h8jXMuNhaQ4dmUyMhcxnUmO+Ukg6EdrVPdqZcD2donLTUzHO+QT9jTiNkeAUK8MhkUMnssAyspuCCLgjcEEUlxb8vEjDqJHJQyXyHIFBtbPtf9u5ArSx4lMxjVlzKASgIzKp2JXcA2091TVQcNRBJ2YtaLcjlfwul7u0Hap/Kd4/I8VmUe9X+FY3lvYnpO/p61xxnCZSJF76H3+fxqmrXFZ6VZzKmy76h5j8zW/DYnt9qjV+oeY3j1WyoqlwnEZ4x5rof6fhV2vQNcHAELO5uySCiiiimSoooooQiiiihCpcUx3LXT2jt6etZxjc3NWuJz55G8hoPhVF7khRqTXFxeIuSchkt5ezC0TUd+50C8aTsNTTLC8EvrITfyHb3n9KscO4YI9Tq35eg/WjG46VJoESEukhcSSA2EQAuCR3udPhWehhH1jNXiYmwgT1P7C65BFTEHbxGWjdBz3lTJw6MbIPjr+dTqoGwtVWTGsJ0iELlGRmMoIyIQQApF73N//OuWphPEQZoklilhkmaUIjDNpHfqLLdVBFiL/iLE9FmFcGyxo32jjoL6Gd2uiva1jLAR0VjBYadZZmknEkbEcpAgUxDuCw1a/r5fCr1FUsMk4MxdomBYmEAMtlyiwkOtzm7gefoBJJqS4wIA4bhoI4nqc0+S84zgHmiKRzvAxIPMQAsLG9tex+H5gzY2doomcI0rIpIVbZ3IGw7XP/gdqOGmUxIZ1RZcoziMkoG9Cdf73O9TTRllZQxUkEBha6ki1xcEXG+oqdqCGOggH97i5Ft/JHFU5uHx4gQvND1IVlQP7Ub2BtcG1wbXGouo8hVzPe4BFxoe9ja4uBr3B91Q8PwxiiRHkaQooBke2ZrfaNv78yd6h4dwqGN5Zoh1Ygq7sGuGsLKRra1iTpvepcQQQXGB9O7PjkIk5ZoXnBIJ1iAxMiSS3YkouVQCbhR5gDS5F/zPJlibF5TC3NSLMJjH0hWaxQS/euL5ff61NwzESuhM0QibMwChw91BIVrjzGtv/FW70PeRUcXRJnIiOkWjgLIAsFVxbRSXw8hQmRGvGT1Mnssct721tepsJhVjRY0XKiAKoGwA0ApTieNYUTZioaVAUzqoJUGxKB999wP1rnFYiBpoppUmjaLMEd1dIxnFjmt0/FqqFamRs7RjM/8Aa/HkJ0vnkruwq57P7K7g+DLHPNOGctNkzAtdVyDKMotpUjPNzwAqcjlklsx5nMvoAu2XL3/s94y7xNy5AjMhySWDBSRo9joQN6XcO4jPJGuRFewymV3CB2XRmyIGygsNBemdWn5nmTEReYAABta2Qv0SNpF2VgOQ+6aYjFpHlzuq52CLmIGZjsovuT5VD/K0+kfSOrmcvle0cuW+b2L2vfvWen49acpjIUCo6ul7M0ZtYOptZhe+osw8jY2t8f4zdQIZ41BjkcsGBY5chCqQ3SWudd9KoGKY1pLCZuCFp7nU2g0ixuDmForVSwvODzGVo+XcGLKCGVLdWck2Jv5fsES4vCiMO8ssDFkW7TOWzSXy2YMVZW11GnSb2sapcW4jIqzLJN9YoEXL1yyIyf4ttlbqDelrd9VdWdTp7RbZ2R5XME674TMwnaP2AbjMR7TbitUeNQBspmivppnW/wCdReHxLyfr5o5pMz3eMALa5KjTuBb99ylw/B3ECScySVGAZ4kYjpIBugB6mXuDv2sQKoce4dHFy5YXkIkVshUnMCAGDXAzFSNCO2p9Kr7y9rDLRFjx6HrfpKtGEpPfstcZvy9Fto8Oq3yqozHMbAC5O5Ntz61JWAXxliMqm6jZQcoNyLZixY6Egg+X4mnHCeIyTM6riHWVCbJIqZWHqoQMtjoQCbetQ3FtqGBKWp8PqUxtOIjr7J1iJH+kRAQBkKyZpswBiOllCkZjmt28vSo+IERyxyLhjLI7CEugXNHGbsWZjrkBG39mTB8SzNy5EMcticu6sBbqR9mGu2hHcV1xNpgg5Cxs+ZbiQkLkuMxuBe9tv67HoUqgc5oAG7Mic872z4C2SwPYWZ/nJSpgkEjSBFDsAGcAZmA2BbcgVzgI5FjAmdXe5uyrlUi5t03NrCw+FU8VgMOMXFO7ZZyrRRgyEZhqxAS9mIBPby9KuY/B81Mokkj1U5ozlbpIa17HQ2sfQmmdHygmxi5GUSLZkgdOVkq7xcOZGXzB+fb8azeHO9aqsziEyysPU/rXHxI2arH8Y8VnJ7PFUqm87PjkmnAprOV+8PxH7Xp9WY4a9pU99vnpWnrtYR0sjcuhihD5RRRRWtZUUUUUIRUWJmyozeQJqWqXF2+pb4fmKR5hpKdglwCzZNT8FjzSFvIae86D+tVpDoaacBSyE+bflXm3fNXY3dJ9kvxB23iKdLQS4+i44Vg8UGVsRiEf6sq0aR5UL5iRIGPV7Nltt3prReqmDjmEkpkdGjLLylVbMi21DG/USf71sOw9xqkuMDhEa6QI8dFIEWRieIZJYo+XI3NzdardEyi/W32b7CrEuIVLZmVcxCi5AzMdlF9z6V3VTiHCIZ8nNjV+WwdMwvlYdx+m2gpW9mSA6QNYvv8A0Hmi6t1Xx+NES3sWJIVVG7MdlHl7+wBrjB4ExvKxlkkEj5grkFYxYDKlhoNL/vclXicWzzgoASrNFCGuFDAfWytbWyiyD4+dU1iGWaZy/OmXNX0Ke2b5D8/OEr3iKqiGbFsWN7LEjEKt7dK2Kl27lifOwFKMTj4Ap/5NVJPSZiyyE3AvmK30vfR9BrpUvCsUTM2ImDuqvylclcsZuAWybqvUACL2BNz3qfi/GljnmOrSIqolhcRKwBdzYdiR6nQaCsDnAjamOknW9/JdVjC12xBOtiQNLADdNyb+vsWKxKRBZYkxEUvQg5gLMGU9JYqA6lb6kA++vcD4nhhRYUw8icsBOWMt0sNRYsDYa3Y+8ms8zo8KkSSExRrcZmJDc1EAClrDoOgHn6VLgocOYgZGXmCUpIG+0rMoLqfaGQdQY/6gd6UYmoBsNdbPO32zVzsJSMue28xYH35J3HxueeUxxlIran2JAqaXcvmsx7BVGnc0k4piIRYLKuILMeYzRKJLekrLpfYEaAbVXThIZcQysByQgIQgiRbMGZW7XClvLUg+l3kFcPhmOUr1ZHjWzrKblVa5s1nB1uNjp3qove8X8esZW+ytbTp03DZ5REXibm5PC/imv8wVcMJuTheVawW5Lf7P8P27fqdNapScTkhTmR4eaGO17MeZCQdhkIGQHzUjfY0kxsyvJIiRmEOuUhbFke3VkBIAuwAtuQLC17Vr2xZOChAkd84yPIwtIyokhdrXNnYRsBc/aq9kPYXB8EWiL85jLK0rPUZ2TmgskO3nyzMnO/gkM+PjklzQwXjjV3kjkIMfUVXMqgsFtcE5R2owPGWgSNo41VulSgLfXD2c5TLa5K+2p3uDeocQgwk0DAe1AjOt7q5YFWX0DAeuv4HB8dDFiQxDtGhcRtYm+oyXBItYEn3t23rKHEOuYM+GX5+62FjSyzSRFs752N9/5ZM3k/mRcZlhEY6VsDI3cltQcosNB3t5UtwmJDoQ8kULx5pVYx3MmcF7E+zls3s2J200rxXEZnCo+ckujEG8WRpgTdQe1lPa5N9BVExIVJOVT9UFVStrFX6r3JNiELXNxmN9QKHPNic7z6fgUspAS0WaIjK2/nM3n2XAnMVmRxdgwKqbMpVjlzZdyDlcHY29KkxcisZGKEktYZnJcHK6/a6n6rNewsVt3p+eG4aTCZwV5qRs+QSlgpXUgJmuFNrfGpcFw6JsJE+TV51GYnrCmci2a/TpvltQKLjaRESoOKYPmgzOyfyVQwJkhRJllkXDMSLI2YwsSQMyMtmtpcgC99O14OHwpJGZDieXNCFEeYgDKig6W1sWJAtc23BvTPi/hoRNmWzRuCjcy45ZOqszJqRfTMwNr6+YXcJErYxlKB2DFmUkBA6gpmNx7IzE2AvtamLS1wa4ffx9kjXtex1Rh4zYW3GfM8t694JGcSJIgsYvHEvUxBugIDqApu3n6ad6X/SpY5YZLWZVisb6MpF1zHYXTpPoDT/hXCBPhDLlBlzll7eyxPLFtQpuw33I8hUOCRcRjHRR9UYwV6b5QIiir5C3MO/dRQaZLW3ucvv5eqkVmh1S1hMjlA8/RaKXFrIcLMt7M7L6jOjjKfMZ1X/pvVyfESiZFWINEVcvJnAZGFsqhD7V/O/ytqpwSAYXBgf+5Ff0brLD4NcfCmeMxskci9C8gJI0spexjyi4slrsDr/Y17GFlxNgSRry0uL7hqbQcl5/EgNgDIEjpJXnDzz0jlmw/KkXMVWTKzxnVbhhtceXY17iuBxSTxYhlJkhDBDmIADb3UGxqDCFp5IsTFiScM0ekWQWcm9nzHqHut299WhxRPpHIs2cR8y+U5Mt8vt7Xv2rY7tGvPZmLGQNr5QZBaZvzzzzWUQRdVMFxKZsZPC0WWGNYzHJY9ZYXYXPSbG402y671U4l/jt8PyFM+JcZjgaFZCQZ5BElgT1EX18h+vvIV8T/wAc+8fkK5fxOdmm/ZgEtjjAgnqc+KyYg7Jp3yeFLgf8RP8AcPzrVVluHD61Pf8AvWpro4P6Suti/qCKKKK2rGiiiihCKocbP1R94q/S3jx+rH+4fkaqrf8AjPJW0frCzs21OOHw3w+W5XMGGZdGF7jMCRuNx7qTzbU74SfqVv6/ma8/TMYr+n1VOK/93+j1UK8AjMcCyl5mw5V0d2OcuosHYi2Y697/ABq1xGSRYnMKB5ApKKzZQzdgW7f3qN6qzcUaTDGXB8ucn2LvlRurK3V2tr8RV+WcIpdyFVQWYk6KALkk+QFdlxqSC+8E/Kd8yRGYknhruTCNFxgXdo0MqhJCoLqpzBW7gN3FKxicVNnCx/RuXOoDSWkE0IPUVAIyEi363vb1eJ8zF4flyZoZMNPJp7LEPhQrfAO3/Uaa4jErGuZ2VFFhmYgDWwGp03NqVr9lx+QTNs7XyjXdefFGeq8xkhWN2G4ViPeASKwWA1Eskss0Zs3La9hnZRIQWGgLXQ20v59q2XiGXLhZiL35bAWGtz0/1FUuEgOk8WYZmC6E62MEIDW3tcb+lcys3beAurhX9nSc6Mz7e6R8LhEQjV78qaFyzA+cefKy3IDKQ9iBqGG+tL+DyNJLKzDO+UkElVRW0AeQ7FVsCBrqBan3F+CRxwQqUjLBXDMFALFYJWuTa56lDa9xVCOGKHHRq8acuSOO19QGIFmtt7YO/nesjmFpAOQP3H54rosqte1zhckHyPPX0VLi0qNNEkGpQQRo+wJXNqDbXVk1t9mp/DbKW5Q6mkaFze3Ty3Z3DE+0bAWte4I8qtcciMmLZcyiMSQ3JsVRyoAzKdGGWNhl/wBQv5VT4ZhJSDKkb6yZwY1GSwN7qhYaqcwAAIYMy37hYIqzxKs2muoATFhmdcxPt6FXOJYVBjZQwK5kzArHm5ZCxkSmwPTmDqfjfeleE4gvIETnoV0bXKSnUbsiH20KkgrrY67Npam4jJNJJKVZVEZildVO2rWC6mMsBl1JAve40q5MyDDsbqZFkg5bCxAdYoLm4+wADf0qTDiXN4pRLWtY8Sfl6EW9fDTel4bE2bmAq9r5w9yMjZ0tLr0i6j0GdSTbZhhGdkEbusaxNLG3TmMQkFsxbOLgksoft3JvU8oSFn+kRLLlRVVlN0ZnaWTMxLAjMSbgAiwNc8MWOPDpzY42DXdWSZY3AbRozdlYkAbXOmnahjNm3jmmqVNobUboy3HKTuPnwv5jkztzJPYkwsjIg/y0WxQX7kXUk+d6W+B5GTDrO+RowoVg7BS5dVzWZtHNgvST39dYuI4QzLIkckjRwwTN1gdCAN0gqxDA2AvoPlTnC+G1gWCRUeVDEt0RiJEJVbugUjMutiO1/k7Wud84GRz/ADSVS97GHs3HMZdbDSDFkt4VDzc0aQhnkYFcyqMkYLMWDHVdWUXA2Gmu3U+BGFnZJVEi3U2GhYEOdFOwvpvpYVa4jOFxAeOKaLLD0gjlspUZc+pOZAAoK9wT338xfDzE0c/0oSYhnRrRgOSD3Vd2087A7VTsW4g58PVae0JN7BwyvM8xMRvXfCODLJCXMsaCInP9WXBAF85DNY3XUMFBtao+CTtHE6SgnDOxRit80D9mKnVex+A73BptA2bLy3WUEnllGa12LZhoTy1GXTrubm2utnC8TkDNGYy5lSRGMd/rCxZwwBAsQXf4HYWqWuaCNNOfT8+yh7XEOvM30EDgfsem9NMBxuOLDTc6Z5ndpDlfUNfQCPQDlEWNu1zVBuFBFwxkZS7IbIELXHthSAS7Fi5uwta9thq6wXhBGCnEKtwoUIhYAbXZmvdmNu1gPXemi+HoAuXlje97nPcXAOe+bQHTXStrmVax2qkfm9cwYihQkUyc75eXL8MKpwgYiOFV5EY3NjKVIzMWy5RGbWvbftSXhWO+h4iVprBJWYZlXp5iG7AAa5QWZb210NOcPAjzSwh8UOVkLAuwjbMMwCyHqbbWzV14fhlVsQksSrGszck3LF0OpZizMSSddbaki2laDhKkSTGyARJGsRAtNj4LP3qmNqRO1nEjjmSYM8IVTgiPIiPl6YlLxq11Ekr5m9oj2VDBQwBF2JF7Cmb8SljwollgZpQql4YetsxIBC+dr377HfcznHETiHlSZTGX5thygQcuS9/a72tt+Hc2KUloklQTZCwUkMy30DmO4JW/uv51po0+zAa5s5Em+WWmQ6Sslar2ri4W4eajn4pFE8MTHK0xKxrY6lRmI0FlsPOrtUuEwSrCi4iRZZRfM6rlBNzsO2ml9L+Vey8PJnSXmyAIrLywfq2zW6mW2rC2n93ZzWbWzOU3zBN4iwIBtnz4KoSrZH4benb+/fWe4r/jn4fkKbYPHF3lQxSII2ChnACygi+ZDfUDb+yAq4p/jn4flXNx7S0NB/5N87rJibmnH/Nqn4UPrk95/I1pqx/hjiHNxUqhdISFzXBzMVzMLdsuZR8fSthXWwghnVdLEuBdZFFFFa1mRRRRQhFLuOpeO/kw/qP60xqPEQh1KnuLUlRu00hPTdsuBWRcaGm3BWBit5Eg/n/WlZFqm4PPlkK9m/PcV51x2KzXHWR7KfiHyVadTQy09bhNsNhY4I8qKscaAmwsqqNWJ8h3NDBJojYq8ciEXFmVlYWuNwRY1HFjoZmlhDK5jskqb2zDZgdCCL/iKnw+HWNFRFCqosqqLAAdgK6rpBl07Uz43nfexSjhkstwng4wU+EhzlxHhcXdiLE3lwrnQX8zprtT2GSDHYdWyiWGSzAOuhsdCVYdiKrYn/1GD/42J/7mDphPxONJI4mcLJLm5andsoube4U5qPqvL7l5O1I6kmAOsyIANt0AAW0UUeNjxMUohkV7Z4iVNwHtax+Y286gwmEjnghYghlUAMCVkRgMpAYaixBBG2neqHg/GwlsVBBAsSYeYr0tcOTe7emqkWubAKO1qZLw6WMtypECszPkeMkAtqbMrA7629arxlHsqxaAY3GJggETFslfQfLM4PXkVUx2BcSYcHESG7sBdY7j6uTX2NfLW/tedLOKeCGOsb57DQOcuTUtZQq5cpudOmx720rQ4fAyc0SSupKqVQIpCjNYsTdiSTYD4VTjxkeNkdEkmjbCTjOFOTOVB0O+aI672vaszMIKwcXAwMznGnmVp74+iRsEZbs7k8FkuIcLkWwnQpp7S9Syvcm8khkADakXv30FO4fE08cSh8NawVQzZkRtLXF0CqO9iR6eVafE4mNbCRkXOcihiBnY/ZAPtE+VKsfgMLEYwcLm5sgjGSPMFJucz29ldN6qZg6gd/pHP06K92Pp1GgVm5fm/wB0sHBVCrzbTTSAhUjJVXucxd3HUyg6knQbAXtUr+Eo4Iy5ddAS+eMOt/8ATqGHkAWN/eabDw3CCSgaO9gwjcorAdiBt8CKlTgUIYNy8zC1i7M5FtRYuTbXypew3tHilOM3OPgPeB57zwz/AA/wk91lYQgnq5TI2RNBbTNe+/TsCfSruL4ViS6PHyIirEuU/wA4EEWcGMta9jbNrbzsVbSQS89XEoEIRg0WQXZyQQ+e9xYaW/XSp4j8Sx4OMMwLu1xHEmskhGpCjyA1J7fIHXRwwY5opGSfubXkRP20Ky1cY+pd/wCeHqq/HMOuH4fijqxMMpdjbM7FGW57DfQbAbV1wvDRTw4bEogeVILRMxZbXUKQfIEi17HS5Hr54xfNwzEmxF4GNjoRcXsR2Ip1ipwis5vZQzGwubC50A3Om1W0zsWbM5Z6GQRxnnvzlZnEudLktmlAwnNxscYKJnlUDmKhA1y6X+XzO9dYTA4WNBiEjjRcnMD2y2Qrcsb7dJ1vVjhPElxEKTIGCyKGAYWax8xcj5aHfvVDxFx6TDlQmDmxIYG5jFwtrCx0J1v5W9+trRh+1q7Gx88nUACNL5RzUiq5rbOMdVdyw4qJX6ZI2AZW9PvBtCp91iKiwGBjbJKkzzKAchMmdNQVJBG/cb1Y4bJnhjJiMV0H1TAAoLewQNNNrfgNqlwmDSJAkaKiLsqiyjvoB6k1RUp0wTa4Nssr5kZnKNM0zajwIBsq3FcNO/L5EyxZXBkzIHzp3UX9k+v4jvJjeHcxom5kicp89kayvoRlcW6l12qj4fyK2JRcS07CZmcMbmEsARGP9IsfxGljXPF4cO2LwglL84GRoQpcKSAC2bL07W3322NjrDS2p2Y0BMht42ZuDBiNTkLiyp0n1R404nJh8DPLEbOigqbA2uyqTY3GgJOotVgcVWHCLNiXAtGjOxGW7EC9kHcnZR30qfh2NaUOWheLK7IA9utRoHFj7JqvOMNjRJC2SYRSASLc9Mi2YA2t7vLceYqW7IaKdRlmulzhBMGBE5crxJQZmQVcjxqtEJVuyFM4spzFbZhZbXuR23pfwSOCc/TUhZJJVykyKVkyqbWy3IF7DUbgLqbCrjYN+eJec+QRleTYZC175775raW/e9AYj+YYR+WZ8MXJTMyZJFsRcgE7EXFwb6nYilY0Bp2TAJAJk2BmxEXym25B4qfxGsjQMkSOzOQhMcgjdFY2aRWPdRrapYODIsomzSM4iEN2ckFQb3K7Fyd2tVuCLKqrdmygLdjdjYWuT3J7mqaYSVDO4lMpfqijewSMhbBQwF8rNqT/AFuSjah2CxpjPf8ANMCN3HRSReVJBwtEmkmGbPKEVrsStkuBZdl37f1N0HGMaI2lkb2UDMfco/an8OKZYVacKsmUZ1U3XPbUKTvr/fesP4iHN5UHfESjP/8AqT6xzsd7Kv8A9q5eNLqlVlMmYM9G2HTQLNUG3Wptbodo+niVoP4c4FkgDP7bgyP/AL5CZCNztoPhWwpV4fXpY+Z/p+9Na7OHH+mFtrWfG5FFFFXqpFFFFCEUUUUIWZ4nDllb11Hx/s1QkJBDDcGtLxjB50uN1/EdxWeIvXDxtCZbvuFtqUxisOWa+oyTrAxxnNIiKrSWLkAAsQLdR7kba15jsE0jRFZnjCOHYLa0igEZGuPZN+352ITYbFPEdNQdx2/Y07wvEkfY2Pkd/h51GHxhJAfZ+V+UWnP0XLp1v5dUbLt2/ks74k4bJNxDBcuYxGNJ5CQCcyq+GBQgEXBzd9NNq1RjBINhcXsbai+9j2vSfFf+owf/ABsT/wBzB1ek4aDOs2eS6oyZA55ZDEG5TYtpv+gttD9poa4wADFvLr5LRFyVQwGFw2APL5mU4qd3UOblpGAJVbDQWA38xrcirHCeBCB5XEs0nNbMRI+ZU1JsgtoNfkBU2E4jHM8iqCWgfK2ZCAGK3upI10Yi48/IglNjuNSYX6nN9LxU0jNDGFEeSMneQi+WNBfrOp2HpfUqPh20SHGNqf8AdqItaBGZUAAJ1gcRKzSiSIRqr5YznDcxLA57D2db6H/zm/EmNGEx+HxAV8kqmHEMF+rCZlEbs2wZXe2v2WPlWi4NBMkIGIkEspLMzKuVRckhFG+VRoCdTbWq2GikxWGkjxkAi5mdGQOHBQ6Bsw7/AKA6bCmzpfAgWieGYBMnefSVJ3JjiMGkmXOitkYMuYA5WGzC+x9a6565suYZiL5bjMRte29r96y/gaNYxiEkP/MxusU7Mx+sCLaKUAmwDx2OncN5U5kwuGM4xBEfOVSge/UF103t3Ou+p86VzqYs5xgC2Wcc8p16xolLwMyB1U+K4cHlikLyKYixCq1kfMLda/atuK4XAyfSjLziYjGEENtA+a/Mv520+PoKr4Y4aGSWRCc0zBn1ZrkDKLA6DTy/S3uJ8SxRqztmCqCSbaADUneqnY2m35Q8ERGmtzv1mDnyyVRxFEZuHiufFXH/AKHhjNlDkMihC2UsWIFl0JZrXIAHasumLxWHl+lzYKXETzR/5dsmEjBJEA0LZtczHS5Ol7GpMBxE4rEDFyo4jjP/ACsLHKBcWM7gbubnKD7I+daM8fPZB8/2pGfEcLSdFQB0TI+a/UbuHVVPxlKSNq/L9FU8T4gzcNJytEZxAhVh1IJpIo2BH3gHPxprw3hZhedjLJJzZDIA5uIxYDIvkP28rnN+KuMO2HtlAHNw52PaeEjv6U0PFpj5D4Cqz8QaAdgGHaR11TjEA3DXHkCmPGppkgdsPGskwAyIxsp1ANzcbC53G1XFvYXGtte9j76zzY2Y/bPwsPyFQvnO7E+8k1WcaS0NbSOZvkdLZ6aW1KbtK5u2k7rZahr2037X2qpw3mrEgxDxtLbqKDKhNzawOu1vjWL4RxNpHkhmsk8ZN1F7PH9mRL6lTex8j76a8j1qDiqwBaKWu8IHenXFL/ILTKUBJGUEm5ta5NgLnzNgB8BXRlH3h8xWX+j+tRYt0iRpJGyogLMdNAP69vfUd4rn/Z/l+icMxkXpj+4LW81fvD5ioxLGtzdBc3OoFzYC58zYAX9BWJ8OQyNDzJic0rGQKdo1a2VB7lAJ9SaacgUxrVhYNHj+icUsWRIa3x/RaFuIRj7a/O9c/wA0i++Px/SkHIFeiEUna4g6N8SoFDGnRg6lOX41GO5PuH61Wl46T7CfE/oP1qiFHlXtSe2dm4DkPdXDA1nfXUjkPU+y8lZnN3N6S4Mc3HTSfZgRYF/3taWQ7725a7Da1N8TiFjRnbRUUsfcASfwFR+A+Cs0CSSCxlJnf1aQ5su50C5V37VZQoQYbmdVpZQpYYQ3mTqea13CoMsSg7nX5/tVuiiu61uyAFjc7aJKKKKKZKiiiihCKKKKEIpRxLhF+pB71/qP0pvRSPph4gp2VCwyFjq4aIGtTiuGI+pFj5j+9aXT8BYeyQfQ6H9K5VXBk2IkLY59CuNmoB1WXeZ1xsOVjpBPa+umfDaa+4fKnX82lHkfhSzFcPkGPhGQ3+j4g6a/bwv6j51QxOJnxTPBg1ayNkmxA1WM90j+/LsLjRb1mOGcIDS4dfdY3YKjHyOcNwB95VvifjKcyHD4aNHny3ZjfJADsz73byTvXfAMJ9FDEKHlc3lmcXklY66tfRfJRoPxqzwvw19HTJFEwG5O7M22ZmOpY+dXRw2T7hqTRqEQHO/OiYYFsDaqnxHsuX4rKdrD3D9b1A+Ilbdz87flVwcJl+5+I/WvP5VL9w/MfrSHCPOZcepUfw+gfqqOP9SyPGoeRPHir9DWhn9FY9Eh/wBrGx9Gp9yPWreL8OvLG8bpdXUqwuNjp570s8KYeV0eCQjnYVuVJc6sLXjk9QyWN/MGp7g0xLPugYHBh1wDbefdWhCKzhiGPl2P0OIkb6YmRTb3mJSD3sx92jHiGDlxk74KFgEjy/SpVb2Qb/ULbXOwBv5D32rS4Xwvy1VEyKqiwVQbAelXMwezdrFc2lhWn5WtAHBLso8q9puPDx++Pl+9SL4fXu5+Qq0YV4yH2WkVqTcvssd4iQEQAgEfSYND7zTau/FHCVDYRVDlnxcXlsoeRifKyox+FP14LF5H5mnGFebJBiWAkrO0VpRwmL7n4n9akXh8Y+wvyv8AnTDBu3hT3tu4rAce4U0gWSFsuIiuY2vYG9s0b9ijAW9DY+dWOC8WXER5gCrAlXQkFo3BsVNvwPcWNboYZB9lfkKzHiLAPhJvp+GVmFguKhW31sShrSKP/dS/xW4pjhCBcqo4mDIC5ELfdPyNI+IYR8VilwqqTHDkmn03beOI+V7Zz6AedbDinimKPB/Sk+sVwvKC7yM9gij1JIHpr5V54R4I2Gw/1hzTykyzte+aVt9fuqLKANLKKYYUTmldii60KoOFS/cPzH615LwOVlZbFbgi4YBhcWuD2I7GtPRT90ZvKk4p+4L53LwvH4RSSv0yIa9NhiVA/wBI6ZvhZjTTgkkeLUmGZGy6MuodD5MhAZT7xWwpJx3wjBijnIMc4FkniOSVP/sPaA8muKDhWKsYioMl2vh7zf5D96kHh9O7N+H6Umfi+NwQP0qP6XAATz4FyyoBreSC9iP9SHttWh4ZxeHEpzIJUkTzU3t6HyPodacUaW5R3iodVmfGHCkKw4VblsVMqNc7RL9ZKdBb2Vy9vbGtbFRasxgv+Y4pNJumEjECbECWS0klvUIIlO25FairGNDZgKouLjJKKKKKsUIooooQiiiihCKKKKEIooooQl3HeJGCLMoBZpIolv7IaWRIgxtqQC4JA1NrUvxXikYdjFMpeYZSoiWwkVzJawd+kqI2LXa1hcE7B5isKkiFHUMrCxB1BpUPCkPPjmt/hLKFTsWlyh3YnqdiFtqSLE+llM6KFkOO8ZjxfJmaSfDrHBIZVjALOpiw+NeFZQ4ZTy1Q5gtiCRcG4p3w7xDBh8sMMXLgiixGZSAGV4ZIEtq2U35pYsT7ze9NMX4QwzxPGIxHniaHMo6lVk5V1vcZggC3tsoGwtVj/hzDWtyUtZht99kdvcSyI1+xRbWsKUNOaiClDfxEw4UtllsI3lN1Cm0fMDqAzAuymJgctwCVuRemPCvFEc8rRKsisOZ7agA8txG9iGOzMu9t/QgdHwnhCLGBCLMLEXFmz5t9yeY4vv1trrVvD8JiR86Rqr9fUBr9Ywd/+pgCfUVI2tVN1brIP4/s0wMafVfSb/WkleRIsV5FWMlA97iwbYjWtfSnEeFcM6lWjuCZietxfnNnkFw17M1mtsCBa1hUunRBVXCeM4W5ge6Mkjx5bM2e07YVSpygMWcKLC9i4F9L1mePcXV5/pGCxCxucPknZ45CBE3VG4VV/wAVWzBQbAliL3Fq13/CeGu55Zu7Zic73Dc36RdTm6DzbP021A8hUbeC8IQoMVwqFFBdyFUgA5erpJsLsNSRe99aUhxUXS7gfF8Fg4Y4Iy/YE8pyzSGU4dmkIU9ZmUqb99tKvN46wYy3l0aMSDob2Sskg7XvlikNt+n1F7CeFcMCDy9QVN873JWU4kE9Wp5pLkne+txpXkPhLDJbIjLlQRjLJIOgB1ANn1IDtYnUX30FphwU3V7h3EUnjEkdyp2JBF/UX3HkRoe1V+M8UeEwrGiu00hjGZyigiOWW5IVj/l22+1ftU/DeFx4dCkS5VLM51JJZjmZiSSSSTejiPCo5wvMDdDFlKuyMrFWjJDIQfZdhv3prwpWLxPjJcRicFaMqBLh5ELNq4xEEqFbAaOglVrXNwDbY20nhvxKMXzPqzHlyslzfmQvm5co0GjZW2uNNGPaSTwnhT/lWsYyMrMuUxqY0y5WGTKpIGW29T4DgEEDZoYljOQR9HSCo1GZRoxHZiCRc66m6gOlRdXpHsCfIE1m4PFbJh4sTOF5eIWMxImjqXBcIzOwQ9H2rrqDobitNSz/AIaw2v1Ki5B0uMtiT0m/Rqx9m25qTOiEpwfjBpcSkaoOW8gUFgyvlOFXFAlTs12tY9vWqE/juYYhoeShAxccGbN/ksyxlst75w7AbWsa1cXBIFcOsSBgcwIFrHIIrjy+rAX3Co28PYcvnMEefNnzZRmzZlkvff20RveoqIdvRdYDh74QTLPGZjhxNzocMsa8tZmhlbmBi+gyxSMEOUoxuQL1osR/EFBkdY35VpGluvWipDFiQwAaxHLlVj37WvpT1PDuHAsIUsDcC2gOV49PIZXdQBoAxsNa4fwvhWABw8ZA7FdPYSL/ALcaJ6hbVAaQogqli/G8MSO7pIEjkkiJspuY75yq58xVbE7XsL2sDbyXxzApkDCQZCy6qAGKyrhzY5rAcx0F2yizXvo1mGJ8OYaRSrwoQWdjpuZPbv5hu42PevW8PYc3JhS5zEm2t2cSsb9iZFV7jW6g9qn5lN1PwziKzxLKgYBhswsRYkEEe8HUXB3BI1pI/iBwcVKzqkWFdlKZLvIqxLKSGLrZjm0FrWXve40OHw6xqEQBVGgA/v8AGopOGxM4kaJC4Fg5QFgNRbMRe1iR8T51JBQslxTxzKFzRx8siOdiJFOrI+DClb5SVKztuBqPTVR48w5hxRbDI0U7xh0kgBV3yc15VdRdZ+hVtdelnW9wa+grwaAKFEMQUBgAEWwDFWYWtaxKqT5lR5VNLg0ZgzIrMoYKSoJUNowBIuARofOlLSdVELF+HfEUcCjpZxisTI+YHMVWWcwRyMb2KMQtm6RlIC58pNM/BniOXFX5mX/Aw0vSCOqUSFtydOkW+O9O/wCTw9H1Mf1VuX0L9XYgjJp06gHS2wqXDYGOP2ERNFXpUL0rfKNBsLmw7XNSGkFTCnooop1KKKKKEIooooQiiiihCKKKKEIooooQiiiihCKKKKEIooooQiiiihCKKKKEIooooQiiiihCKKKKEIooooQiiiihCKKKKEIooooQiiiihCKKKKEIooooQiiiihCKKKKEL//Z"/>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0484" name="Picture 4" descr="http://www.earthlife.net/prokaryotes/images/bacteria.gif">
            <a:hlinkClick r:id="rId2"/>
          </p:cNvPr>
          <p:cNvPicPr>
            <a:picLocks noChangeAspect="1" noChangeArrowheads="1"/>
          </p:cNvPicPr>
          <p:nvPr/>
        </p:nvPicPr>
        <p:blipFill>
          <a:blip r:embed="rId3" cstate="print"/>
          <a:srcRect/>
          <a:stretch>
            <a:fillRect/>
          </a:stretch>
        </p:blipFill>
        <p:spPr bwMode="auto">
          <a:xfrm>
            <a:off x="4932040" y="0"/>
            <a:ext cx="4509704" cy="3744416"/>
          </a:xfrm>
          <a:prstGeom prst="rect">
            <a:avLst/>
          </a:prstGeom>
          <a:noFill/>
        </p:spPr>
      </p:pic>
      <p:pic>
        <p:nvPicPr>
          <p:cNvPr id="20486" name="Picture 6" descr="http://t2.gstatic.com/images?q=tbn:ANd9GcRP6GmRbH6c2Lm9diMwcGievd-fTf9YJydkAvytu7ofEAdV5Y8w"/>
          <p:cNvPicPr>
            <a:picLocks noChangeAspect="1" noChangeArrowheads="1"/>
          </p:cNvPicPr>
          <p:nvPr/>
        </p:nvPicPr>
        <p:blipFill>
          <a:blip r:embed="rId4" cstate="print"/>
          <a:srcRect/>
          <a:stretch>
            <a:fillRect/>
          </a:stretch>
        </p:blipFill>
        <p:spPr bwMode="auto">
          <a:xfrm>
            <a:off x="5868144" y="3933056"/>
            <a:ext cx="2736304" cy="2736304"/>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6453336"/>
          </a:xfrm>
        </p:spPr>
        <p:txBody>
          <a:bodyPr>
            <a:normAutofit fontScale="85000" lnSpcReduction="10000"/>
          </a:bodyPr>
          <a:lstStyle/>
          <a:p>
            <a:r>
              <a:rPr lang="en-US" dirty="0" smtClean="0"/>
              <a:t>Reproduction is predominantly by cell division, and the mode of nutrition is mainly by absorption, although some are photosynthetic or chemosynthetic (</a:t>
            </a:r>
            <a:r>
              <a:rPr lang="en-IN" sz="2300" i="1" dirty="0" smtClean="0"/>
              <a:t>Chemosynthesis is an alternate way to generate energy and make sugars to photosynthesis. Instead of using light as the energy source, chemosynthetic organisms use some chemical as the energy source. Typical chemicals for this are hydrogen </a:t>
            </a:r>
            <a:r>
              <a:rPr lang="en-IN" sz="2300" i="1" dirty="0" err="1" smtClean="0"/>
              <a:t>sulfide</a:t>
            </a:r>
            <a:r>
              <a:rPr lang="en-IN" sz="2300" i="1" dirty="0" smtClean="0"/>
              <a:t>, hydrogen or ammonia)</a:t>
            </a:r>
            <a:r>
              <a:rPr lang="en-US" sz="2300" i="1" dirty="0" smtClean="0"/>
              <a:t>. </a:t>
            </a:r>
          </a:p>
          <a:p>
            <a:r>
              <a:rPr lang="en-US" dirty="0" smtClean="0"/>
              <a:t>They exhibit solitary unicellular or colonial unicellular organization, and are either motile by simple flagella or by gliding, or are non-motile. </a:t>
            </a:r>
          </a:p>
          <a:p>
            <a:r>
              <a:rPr lang="en-US" dirty="0" smtClean="0"/>
              <a:t>The cell walls of most prokaryotes contain </a:t>
            </a:r>
            <a:r>
              <a:rPr lang="en-US" b="1" dirty="0" err="1" smtClean="0">
                <a:solidFill>
                  <a:srgbClr val="FF0000"/>
                </a:solidFill>
              </a:rPr>
              <a:t>muramic</a:t>
            </a:r>
            <a:r>
              <a:rPr lang="en-US" b="1" dirty="0" smtClean="0">
                <a:solidFill>
                  <a:srgbClr val="FF0000"/>
                </a:solidFill>
              </a:rPr>
              <a:t> acid,</a:t>
            </a:r>
            <a:r>
              <a:rPr lang="en-US" dirty="0" smtClean="0"/>
              <a:t> and this and other biochemical peculiarities distinguish them from all other organisms. </a:t>
            </a:r>
          </a:p>
          <a:p>
            <a:r>
              <a:rPr lang="en-US" dirty="0" smtClean="0"/>
              <a:t>Prokaryotes are, therefore, recognized as a separate kingdom – the </a:t>
            </a:r>
            <a:r>
              <a:rPr lang="en-US" b="1" dirty="0" smtClean="0"/>
              <a:t>Kingdom </a:t>
            </a:r>
            <a:r>
              <a:rPr lang="en-US" b="1" dirty="0" err="1" smtClean="0"/>
              <a:t>Monera</a:t>
            </a:r>
            <a:r>
              <a:rPr lang="en-US" dirty="0" smtClean="0"/>
              <a:t>, which comprises all bacteria including </a:t>
            </a:r>
            <a:r>
              <a:rPr lang="en-US" dirty="0" err="1" smtClean="0"/>
              <a:t>cyanobacteria</a:t>
            </a:r>
            <a:r>
              <a:rPr lang="en-US" dirty="0" smtClean="0"/>
              <a:t> (the blue-green algae). </a:t>
            </a:r>
            <a:endParaRPr lang="en-IN" dirty="0" smtClean="0"/>
          </a:p>
          <a:p>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60648"/>
            <a:ext cx="8892480" cy="2808312"/>
          </a:xfrm>
        </p:spPr>
        <p:txBody>
          <a:bodyPr>
            <a:normAutofit fontScale="77500" lnSpcReduction="20000"/>
          </a:bodyPr>
          <a:lstStyle/>
          <a:p>
            <a:r>
              <a:rPr lang="en-US" b="1" dirty="0"/>
              <a:t>EUKARYOTES,</a:t>
            </a:r>
            <a:r>
              <a:rPr lang="en-US" dirty="0"/>
              <a:t> on the other hand, have a definite nucleus bounded by a double membrane</a:t>
            </a:r>
            <a:r>
              <a:rPr lang="en-US" dirty="0" smtClean="0"/>
              <a:t>.</a:t>
            </a:r>
          </a:p>
          <a:p>
            <a:r>
              <a:rPr lang="en-US" dirty="0" smtClean="0"/>
              <a:t> </a:t>
            </a:r>
            <a:r>
              <a:rPr lang="en-US" dirty="0"/>
              <a:t>Within the nuclear envelope are complex chromosomes in which the DNA is associated proteins. </a:t>
            </a:r>
            <a:endParaRPr lang="en-US" dirty="0" smtClean="0"/>
          </a:p>
          <a:p>
            <a:r>
              <a:rPr lang="en-US" dirty="0" smtClean="0"/>
              <a:t>All </a:t>
            </a:r>
            <a:r>
              <a:rPr lang="en-US" dirty="0"/>
              <a:t>eukaryotic organisms possess complex cellular organelles such as mitochondria, and most, especially plants, have vacuoles that are bounded by a single membrane or </a:t>
            </a:r>
            <a:r>
              <a:rPr lang="en-US" dirty="0" err="1"/>
              <a:t>tonoplast</a:t>
            </a:r>
            <a:r>
              <a:rPr lang="en-US" dirty="0"/>
              <a:t>. </a:t>
            </a:r>
            <a:endParaRPr lang="en-US" dirty="0" smtClean="0"/>
          </a:p>
          <a:p>
            <a:endParaRPr lang="en-IN" dirty="0"/>
          </a:p>
        </p:txBody>
      </p:sp>
      <p:pic>
        <p:nvPicPr>
          <p:cNvPr id="19458" name="Picture 2" descr="http://www.ebi.ac.uk/microarray/biology_intro_files/cell.jpe">
            <a:hlinkClick r:id="rId2"/>
          </p:cNvPr>
          <p:cNvPicPr>
            <a:picLocks noChangeAspect="1" noChangeArrowheads="1"/>
          </p:cNvPicPr>
          <p:nvPr/>
        </p:nvPicPr>
        <p:blipFill>
          <a:blip r:embed="rId3" cstate="print"/>
          <a:srcRect/>
          <a:stretch>
            <a:fillRect/>
          </a:stretch>
        </p:blipFill>
        <p:spPr bwMode="auto">
          <a:xfrm>
            <a:off x="1043608" y="2708920"/>
            <a:ext cx="7056784" cy="396044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332656"/>
            <a:ext cx="8568952" cy="6336704"/>
          </a:xfrm>
        </p:spPr>
        <p:txBody>
          <a:bodyPr>
            <a:normAutofit fontScale="92500"/>
          </a:bodyPr>
          <a:lstStyle/>
          <a:p>
            <a:r>
              <a:rPr lang="en-US" dirty="0" smtClean="0"/>
              <a:t>Many eukaryotes also exhibit two important features that are absent in prokaryotes – integrated </a:t>
            </a:r>
            <a:r>
              <a:rPr lang="en-US" dirty="0" err="1" smtClean="0"/>
              <a:t>multicellularity</a:t>
            </a:r>
            <a:r>
              <a:rPr lang="en-US" dirty="0" smtClean="0"/>
              <a:t> and sexual reproduction. </a:t>
            </a:r>
          </a:p>
          <a:p>
            <a:r>
              <a:rPr lang="en-US" dirty="0" smtClean="0"/>
              <a:t>Although the cells of prokaryotes may remain together in filamentous or even three-dimensional masses following cell division, there is no overall integration of the entire mass due to the absence of protoplasmic connections between the individual cells. </a:t>
            </a:r>
          </a:p>
          <a:p>
            <a:r>
              <a:rPr lang="en-US" dirty="0" smtClean="0"/>
              <a:t>In plant eukaryotes, however, the protoplasts of contiguous cells are connected by </a:t>
            </a:r>
            <a:r>
              <a:rPr lang="en-US" b="1" dirty="0" err="1" smtClean="0">
                <a:solidFill>
                  <a:srgbClr val="FF0000"/>
                </a:solidFill>
              </a:rPr>
              <a:t>plasmodesmata</a:t>
            </a:r>
            <a:r>
              <a:rPr lang="en-US" dirty="0" smtClean="0"/>
              <a:t>, whereas in animals the protoplasts are in more direct contact due to the absence of cell walls.</a:t>
            </a:r>
            <a:endParaRPr lang="en-IN" dirty="0" smtClean="0"/>
          </a:p>
          <a:p>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336704"/>
          </a:xfrm>
        </p:spPr>
        <p:txBody>
          <a:bodyPr>
            <a:normAutofit lnSpcReduction="10000"/>
          </a:bodyPr>
          <a:lstStyle/>
          <a:p>
            <a:pPr algn="ctr">
              <a:buNone/>
            </a:pPr>
            <a:r>
              <a:rPr lang="en-US" b="1" dirty="0"/>
              <a:t>THE FIVE-KINGDOM CLASSIFICATION</a:t>
            </a:r>
            <a:endParaRPr lang="en-IN" dirty="0"/>
          </a:p>
          <a:p>
            <a:pPr>
              <a:buNone/>
            </a:pPr>
            <a:r>
              <a:rPr lang="en-US" dirty="0"/>
              <a:t>One formal classification of living things divides them among five kingdoms: the kingdom </a:t>
            </a:r>
            <a:r>
              <a:rPr lang="en-US" b="1" dirty="0" err="1">
                <a:solidFill>
                  <a:srgbClr val="FF0000"/>
                </a:solidFill>
              </a:rPr>
              <a:t>Monera</a:t>
            </a:r>
            <a:r>
              <a:rPr lang="en-US" dirty="0"/>
              <a:t>, which contains all prokaryotes, and four eukaryotic kingdoms; namely </a:t>
            </a:r>
            <a:r>
              <a:rPr lang="en-US" b="1" dirty="0" err="1">
                <a:solidFill>
                  <a:srgbClr val="FF0000"/>
                </a:solidFill>
              </a:rPr>
              <a:t>Protista</a:t>
            </a:r>
            <a:r>
              <a:rPr lang="en-US" dirty="0"/>
              <a:t> (same as </a:t>
            </a:r>
            <a:r>
              <a:rPr lang="en-US" dirty="0" err="1" smtClean="0"/>
              <a:t>Protoctista</a:t>
            </a:r>
            <a:r>
              <a:rPr lang="en-US" dirty="0"/>
              <a:t>), </a:t>
            </a:r>
            <a:r>
              <a:rPr lang="en-US" b="1" dirty="0">
                <a:solidFill>
                  <a:srgbClr val="FF0000"/>
                </a:solidFill>
              </a:rPr>
              <a:t>Fungi</a:t>
            </a:r>
            <a:r>
              <a:rPr lang="en-US" dirty="0"/>
              <a:t>, </a:t>
            </a:r>
            <a:r>
              <a:rPr lang="en-US" b="1" dirty="0" err="1">
                <a:solidFill>
                  <a:srgbClr val="FF0000"/>
                </a:solidFill>
              </a:rPr>
              <a:t>Animalia</a:t>
            </a:r>
            <a:r>
              <a:rPr lang="en-US" dirty="0"/>
              <a:t>, and </a:t>
            </a:r>
            <a:r>
              <a:rPr lang="en-US" b="1" dirty="0" err="1">
                <a:solidFill>
                  <a:srgbClr val="FF0000"/>
                </a:solidFill>
              </a:rPr>
              <a:t>Plantae</a:t>
            </a:r>
            <a:r>
              <a:rPr lang="en-US" dirty="0"/>
              <a:t>. </a:t>
            </a:r>
            <a:endParaRPr lang="en-US" dirty="0" smtClean="0"/>
          </a:p>
          <a:p>
            <a:r>
              <a:rPr lang="en-US" dirty="0" smtClean="0"/>
              <a:t>The </a:t>
            </a:r>
            <a:r>
              <a:rPr lang="en-US" dirty="0"/>
              <a:t>kingdom </a:t>
            </a:r>
            <a:r>
              <a:rPr lang="en-US" dirty="0" err="1"/>
              <a:t>Protista</a:t>
            </a:r>
            <a:r>
              <a:rPr lang="en-US" dirty="0"/>
              <a:t> is believed to have evolved from the kingdom </a:t>
            </a:r>
            <a:r>
              <a:rPr lang="en-US" dirty="0" err="1"/>
              <a:t>Monera</a:t>
            </a:r>
            <a:r>
              <a:rPr lang="en-US" dirty="0"/>
              <a:t> and the three other kingdoms are believed to have evolved separately from the kingdom </a:t>
            </a:r>
            <a:r>
              <a:rPr lang="en-US" dirty="0" err="1"/>
              <a:t>Protista</a:t>
            </a:r>
            <a:r>
              <a:rPr lang="en-US" dirty="0"/>
              <a:t>; fungi appearing first, followed by animals and then plants. </a:t>
            </a:r>
            <a:endParaRPr lang="en-US" dirty="0" smtClean="0"/>
          </a:p>
          <a:p>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336704"/>
          </a:xfrm>
        </p:spPr>
        <p:txBody>
          <a:bodyPr/>
          <a:lstStyle/>
          <a:p>
            <a:pPr algn="ctr">
              <a:buNone/>
            </a:pPr>
            <a:r>
              <a:rPr lang="en-IN" b="1" dirty="0"/>
              <a:t>GENERAL BIOLOGY OF FUNGI </a:t>
            </a:r>
            <a:endParaRPr lang="en-IN" dirty="0"/>
          </a:p>
          <a:p>
            <a:r>
              <a:rPr lang="en-IN" dirty="0"/>
              <a:t>The fungi are heterotrophic organisms (not capable of preparing their own food) which vary in form and size. </a:t>
            </a:r>
            <a:endParaRPr lang="en-IN" dirty="0" smtClean="0"/>
          </a:p>
          <a:p>
            <a:r>
              <a:rPr lang="en-IN" dirty="0" smtClean="0"/>
              <a:t> </a:t>
            </a:r>
            <a:r>
              <a:rPr lang="en-IN" dirty="0"/>
              <a:t>The main body of a fungus usually consists of numerous fine branching threads, called </a:t>
            </a:r>
            <a:r>
              <a:rPr lang="en-IN" b="1" dirty="0">
                <a:solidFill>
                  <a:srgbClr val="FF0000"/>
                </a:solidFill>
              </a:rPr>
              <a:t>hyphae</a:t>
            </a:r>
            <a:r>
              <a:rPr lang="en-IN" dirty="0"/>
              <a:t>, which together form a tangled mass called the </a:t>
            </a:r>
            <a:r>
              <a:rPr lang="en-IN" b="1" dirty="0">
                <a:solidFill>
                  <a:srgbClr val="FF0000"/>
                </a:solidFill>
              </a:rPr>
              <a:t>mycelium</a:t>
            </a:r>
            <a:r>
              <a:rPr lang="en-IN" dirty="0"/>
              <a:t>. </a:t>
            </a:r>
            <a:endParaRPr lang="en-IN" dirty="0" smtClean="0"/>
          </a:p>
          <a:p>
            <a:r>
              <a:rPr lang="en-IN" dirty="0" smtClean="0"/>
              <a:t>They </a:t>
            </a:r>
            <a:r>
              <a:rPr lang="en-IN" dirty="0"/>
              <a:t>lack chlorophyll and their cell walls contain </a:t>
            </a:r>
            <a:r>
              <a:rPr lang="en-IN" b="1" dirty="0">
                <a:solidFill>
                  <a:srgbClr val="FF0000"/>
                </a:solidFill>
              </a:rPr>
              <a:t>chitin</a:t>
            </a:r>
            <a:r>
              <a:rPr lang="en-IN" dirty="0"/>
              <a:t> – a characteristics of animal cells.  </a:t>
            </a:r>
          </a:p>
          <a:p>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fontScale="92500" lnSpcReduction="10000"/>
          </a:bodyPr>
          <a:lstStyle/>
          <a:p>
            <a:r>
              <a:rPr lang="en-IN" dirty="0"/>
              <a:t>Fungi occur both on land and in water.  They may be </a:t>
            </a:r>
            <a:r>
              <a:rPr lang="en-IN" b="1" dirty="0">
                <a:solidFill>
                  <a:srgbClr val="FF0000"/>
                </a:solidFill>
              </a:rPr>
              <a:t>parasitic</a:t>
            </a:r>
            <a:r>
              <a:rPr lang="en-IN" dirty="0"/>
              <a:t> (e.g. </a:t>
            </a:r>
            <a:r>
              <a:rPr lang="en-IN" i="1" dirty="0" err="1"/>
              <a:t>Phythophthora</a:t>
            </a:r>
            <a:r>
              <a:rPr lang="en-IN" i="1" dirty="0"/>
              <a:t> </a:t>
            </a:r>
            <a:r>
              <a:rPr lang="en-IN" dirty="0"/>
              <a:t>sp. – causes black pod disease in cocoa) or </a:t>
            </a:r>
            <a:r>
              <a:rPr lang="en-IN" b="1" dirty="0">
                <a:solidFill>
                  <a:srgbClr val="FF0000"/>
                </a:solidFill>
              </a:rPr>
              <a:t>saprophytic</a:t>
            </a:r>
            <a:r>
              <a:rPr lang="en-IN" dirty="0"/>
              <a:t> (e.g. </a:t>
            </a:r>
            <a:r>
              <a:rPr lang="en-IN" i="1" dirty="0" err="1"/>
              <a:t>Termitomyces</a:t>
            </a:r>
            <a:r>
              <a:rPr lang="en-IN" i="1" dirty="0"/>
              <a:t> </a:t>
            </a:r>
            <a:r>
              <a:rPr lang="en-IN" dirty="0"/>
              <a:t>sp. - absorb their nutrients from dead organic matter).  A few also form </a:t>
            </a:r>
            <a:r>
              <a:rPr lang="en-IN" b="1" dirty="0">
                <a:solidFill>
                  <a:srgbClr val="FF0000"/>
                </a:solidFill>
              </a:rPr>
              <a:t>symbiotic</a:t>
            </a:r>
            <a:r>
              <a:rPr lang="en-IN" dirty="0"/>
              <a:t> relations with other organisms, especially higher plants as </a:t>
            </a:r>
            <a:r>
              <a:rPr lang="en-IN" dirty="0" err="1"/>
              <a:t>mycorrhizae</a:t>
            </a:r>
            <a:r>
              <a:rPr lang="en-IN" dirty="0"/>
              <a:t> (e.g. </a:t>
            </a:r>
            <a:r>
              <a:rPr lang="en-IN" i="1" dirty="0" err="1"/>
              <a:t>Glomus</a:t>
            </a:r>
            <a:r>
              <a:rPr lang="en-IN" i="1" dirty="0"/>
              <a:t> </a:t>
            </a:r>
            <a:r>
              <a:rPr lang="en-IN" dirty="0"/>
              <a:t>spp.).</a:t>
            </a:r>
          </a:p>
          <a:p>
            <a:endParaRPr lang="en-IN" dirty="0"/>
          </a:p>
          <a:p>
            <a:r>
              <a:rPr lang="en-IN" dirty="0"/>
              <a:t>Fungi reproduce both </a:t>
            </a:r>
            <a:r>
              <a:rPr lang="en-IN" b="1" dirty="0">
                <a:solidFill>
                  <a:srgbClr val="FF0000"/>
                </a:solidFill>
              </a:rPr>
              <a:t>sexually</a:t>
            </a:r>
            <a:r>
              <a:rPr lang="en-IN" dirty="0"/>
              <a:t> and </a:t>
            </a:r>
            <a:r>
              <a:rPr lang="en-IN" b="1" dirty="0">
                <a:solidFill>
                  <a:srgbClr val="FF0000"/>
                </a:solidFill>
              </a:rPr>
              <a:t>asexually</a:t>
            </a:r>
            <a:r>
              <a:rPr lang="en-IN" dirty="0"/>
              <a:t>.  Bud formation in yeast and </a:t>
            </a:r>
            <a:r>
              <a:rPr lang="en-IN" dirty="0" err="1"/>
              <a:t>sporulation</a:t>
            </a:r>
            <a:r>
              <a:rPr lang="en-IN" dirty="0"/>
              <a:t> in </a:t>
            </a:r>
            <a:r>
              <a:rPr lang="en-IN" i="1" dirty="0" err="1"/>
              <a:t>Rhizopus</a:t>
            </a:r>
            <a:r>
              <a:rPr lang="en-IN" dirty="0"/>
              <a:t> spp. is an example of asexual reproduction.  However note that both yeast and </a:t>
            </a:r>
            <a:r>
              <a:rPr lang="en-IN" i="1" dirty="0" err="1"/>
              <a:t>Rhizopus</a:t>
            </a:r>
            <a:r>
              <a:rPr lang="en-IN" dirty="0"/>
              <a:t> spp. also exhibit sexual reproduction.</a:t>
            </a:r>
          </a:p>
          <a:p>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http://t2.gstatic.com/images?q=tbn:ANd9GcR1BK2xLqVprkRQdH0N7wMabTIPhyPAvnOgr-wWyfNbjEMPKjKWhA"/>
          <p:cNvPicPr>
            <a:picLocks noChangeAspect="1" noChangeArrowheads="1"/>
          </p:cNvPicPr>
          <p:nvPr/>
        </p:nvPicPr>
        <p:blipFill>
          <a:blip r:embed="rId2" cstate="print"/>
          <a:srcRect/>
          <a:stretch>
            <a:fillRect/>
          </a:stretch>
        </p:blipFill>
        <p:spPr bwMode="auto">
          <a:xfrm>
            <a:off x="323528" y="332656"/>
            <a:ext cx="3239709" cy="3168352"/>
          </a:xfrm>
          <a:prstGeom prst="rect">
            <a:avLst/>
          </a:prstGeom>
          <a:noFill/>
        </p:spPr>
      </p:pic>
      <p:pic>
        <p:nvPicPr>
          <p:cNvPr id="29700" name="Picture 4" descr="http://t3.gstatic.com/images?q=tbn:ANd9GcTH8byaztE5wiJ7DwXaw0qJZUPHnI77jvhXf_rPwgre40_mJJQGzQ"/>
          <p:cNvPicPr>
            <a:picLocks noChangeAspect="1" noChangeArrowheads="1"/>
          </p:cNvPicPr>
          <p:nvPr/>
        </p:nvPicPr>
        <p:blipFill>
          <a:blip r:embed="rId3" cstate="print"/>
          <a:srcRect/>
          <a:stretch>
            <a:fillRect/>
          </a:stretch>
        </p:blipFill>
        <p:spPr bwMode="auto">
          <a:xfrm>
            <a:off x="4067944" y="476672"/>
            <a:ext cx="4587176" cy="4608512"/>
          </a:xfrm>
          <a:prstGeom prst="rect">
            <a:avLst/>
          </a:prstGeom>
          <a:noFill/>
        </p:spPr>
      </p:pic>
      <p:pic>
        <p:nvPicPr>
          <p:cNvPr id="1026" name="Picture 2" descr="http://t0.gstatic.com/images?q=tbn:ANd9GcQ_gXRXtAuQ4oUYUlfs_LGgb8qgs2h6ou4hfWwnNiX5n_N8r8tuCw"/>
          <p:cNvPicPr>
            <a:picLocks noChangeAspect="1" noChangeArrowheads="1"/>
          </p:cNvPicPr>
          <p:nvPr/>
        </p:nvPicPr>
        <p:blipFill>
          <a:blip r:embed="rId4" cstate="print"/>
          <a:srcRect/>
          <a:stretch>
            <a:fillRect/>
          </a:stretch>
        </p:blipFill>
        <p:spPr bwMode="auto">
          <a:xfrm>
            <a:off x="323528" y="3861048"/>
            <a:ext cx="3024336" cy="2592288"/>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CLASSIFICATION OF LIVING </a:t>
            </a:r>
            <a:r>
              <a:rPr lang="en-US" b="1" dirty="0" smtClean="0"/>
              <a:t>THINGS</a:t>
            </a:r>
            <a:endParaRPr lang="en-IN" dirty="0"/>
          </a:p>
        </p:txBody>
      </p:sp>
      <p:sp>
        <p:nvSpPr>
          <p:cNvPr id="3" name="Content Placeholder 2"/>
          <p:cNvSpPr>
            <a:spLocks noGrp="1"/>
          </p:cNvSpPr>
          <p:nvPr>
            <p:ph idx="1"/>
          </p:nvPr>
        </p:nvSpPr>
        <p:spPr/>
        <p:txBody>
          <a:bodyPr>
            <a:normAutofit fontScale="92500" lnSpcReduction="10000"/>
          </a:bodyPr>
          <a:lstStyle/>
          <a:p>
            <a:r>
              <a:rPr lang="en-US" dirty="0"/>
              <a:t>There are at least </a:t>
            </a:r>
            <a:r>
              <a:rPr lang="en-US" b="1" dirty="0">
                <a:solidFill>
                  <a:srgbClr val="FF0000"/>
                </a:solidFill>
              </a:rPr>
              <a:t>5 million </a:t>
            </a:r>
            <a:r>
              <a:rPr lang="en-US" dirty="0"/>
              <a:t>different kinds of organisms in the biosphere and this great diversity necessitated the classification of living things into groups with similar characteristics</a:t>
            </a:r>
            <a:r>
              <a:rPr lang="en-US" dirty="0" smtClean="0"/>
              <a:t>.</a:t>
            </a:r>
          </a:p>
          <a:p>
            <a:r>
              <a:rPr lang="en-US" b="1" dirty="0">
                <a:solidFill>
                  <a:srgbClr val="FF0000"/>
                </a:solidFill>
              </a:rPr>
              <a:t>Taxonomy</a:t>
            </a:r>
            <a:r>
              <a:rPr lang="en-US" dirty="0"/>
              <a:t> is the scientific discipline that deals with the classification of living things.</a:t>
            </a:r>
            <a:endParaRPr lang="en-IN" dirty="0"/>
          </a:p>
          <a:p>
            <a:r>
              <a:rPr lang="en-US" dirty="0"/>
              <a:t>The practice of referring to organisms by </a:t>
            </a:r>
            <a:r>
              <a:rPr lang="en-US" b="1" dirty="0">
                <a:solidFill>
                  <a:srgbClr val="FF0000"/>
                </a:solidFill>
              </a:rPr>
              <a:t>Latin names </a:t>
            </a:r>
            <a:r>
              <a:rPr lang="en-US" dirty="0"/>
              <a:t>began in the middle ages (i.e. between the 5</a:t>
            </a:r>
            <a:r>
              <a:rPr lang="en-US" baseline="30000" dirty="0"/>
              <a:t>th</a:t>
            </a:r>
            <a:r>
              <a:rPr lang="en-US" dirty="0"/>
              <a:t> and 15</a:t>
            </a:r>
            <a:r>
              <a:rPr lang="en-US" baseline="30000" dirty="0"/>
              <a:t>th</a:t>
            </a:r>
            <a:r>
              <a:rPr lang="en-US" dirty="0"/>
              <a:t> centuries) when Latin was the language of scholarship.</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FUNGAL STRUCTURE</a:t>
            </a:r>
            <a:endParaRPr lang="en-IN" dirty="0"/>
          </a:p>
        </p:txBody>
      </p:sp>
      <p:sp>
        <p:nvSpPr>
          <p:cNvPr id="3" name="Content Placeholder 2"/>
          <p:cNvSpPr>
            <a:spLocks noGrp="1"/>
          </p:cNvSpPr>
          <p:nvPr>
            <p:ph idx="1"/>
          </p:nvPr>
        </p:nvSpPr>
        <p:spPr/>
        <p:txBody>
          <a:bodyPr>
            <a:normAutofit lnSpcReduction="10000"/>
          </a:bodyPr>
          <a:lstStyle/>
          <a:p>
            <a:r>
              <a:rPr lang="en-IN" dirty="0" smtClean="0"/>
              <a:t>There are three major forms of fungi:</a:t>
            </a:r>
          </a:p>
          <a:p>
            <a:pPr lvl="0"/>
            <a:r>
              <a:rPr lang="en-IN" dirty="0" smtClean="0"/>
              <a:t>single celled microscopic forms - yeasts</a:t>
            </a:r>
          </a:p>
          <a:p>
            <a:pPr lvl="0"/>
            <a:r>
              <a:rPr lang="en-IN" dirty="0" smtClean="0"/>
              <a:t>multicellular filamentous forms - moulds</a:t>
            </a:r>
          </a:p>
          <a:p>
            <a:pPr lvl="0"/>
            <a:r>
              <a:rPr lang="en-IN" dirty="0" smtClean="0"/>
              <a:t>macroscopic filamentous (hyphae forms with large fruiting bodies – mushrooms, puff balls. Note that mushrooms and puff balls are just the fruiting bodies which we see above ground.  Underneath there exists a whole system of hyphae.</a:t>
            </a:r>
          </a:p>
          <a:p>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http://t1.gstatic.com/images?q=tbn:ANd9GcRbWl9qnN1YCfL8E7WF_yCfkEqiB7A00tyfJQVnV-hPqkHAsbtBVA"/>
          <p:cNvPicPr>
            <a:picLocks noChangeAspect="1" noChangeArrowheads="1"/>
          </p:cNvPicPr>
          <p:nvPr/>
        </p:nvPicPr>
        <p:blipFill>
          <a:blip r:embed="rId2" cstate="print"/>
          <a:srcRect/>
          <a:stretch>
            <a:fillRect/>
          </a:stretch>
        </p:blipFill>
        <p:spPr bwMode="auto">
          <a:xfrm>
            <a:off x="755576" y="3645024"/>
            <a:ext cx="3043119" cy="2592288"/>
          </a:xfrm>
          <a:prstGeom prst="rect">
            <a:avLst/>
          </a:prstGeom>
          <a:noFill/>
        </p:spPr>
      </p:pic>
      <p:pic>
        <p:nvPicPr>
          <p:cNvPr id="31748" name="Picture 4" descr="http://t1.gstatic.com/images?q=tbn:ANd9GcTCn8V0fktjSY5YJF6c3w8vjw5gMy17lM5xAOrFLP3UZfYWK8RD"/>
          <p:cNvPicPr>
            <a:picLocks noChangeAspect="1" noChangeArrowheads="1"/>
          </p:cNvPicPr>
          <p:nvPr/>
        </p:nvPicPr>
        <p:blipFill>
          <a:blip r:embed="rId3" cstate="print"/>
          <a:srcRect/>
          <a:stretch>
            <a:fillRect/>
          </a:stretch>
        </p:blipFill>
        <p:spPr bwMode="auto">
          <a:xfrm>
            <a:off x="395535" y="476672"/>
            <a:ext cx="2998151" cy="2880320"/>
          </a:xfrm>
          <a:prstGeom prst="rect">
            <a:avLst/>
          </a:prstGeom>
          <a:noFill/>
        </p:spPr>
      </p:pic>
      <p:sp>
        <p:nvSpPr>
          <p:cNvPr id="31750" name="AutoShape 6" descr="data:image/jpeg;base64,/9j/4AAQSkZJRgABAQAAAQABAAD/2wCEAAkGBhQSERUUEhQWFRQWGBgXGBgYGBccGBYYGxgZGBYaFxoYHyYeHB4jGhgXIC8gIycpLCwsFx4xNTAqNSYrLCkBCQoKDgwOGg8PGiwlHyQsLCwsLCwsLCwsLCwsLCwsLCwsKSwsLCwsLCwsLCwsLCwsLCwsLCwsLCwsLCwsLCwsLP/AABEIALcBFAMBIgACEQEDEQH/xAAcAAACAgMBAQAAAAAAAAAAAAAEBQMGAAIHAQj/xAA8EAACAQIEBAUDAgUDBAIDAQABAhEAAwQSITEFQVFhBhMicYEykaGxwQcUQtHwI1LhYnKC8RaSFaKyM//EABkBAAMBAQEAAAAAAAAAAAAAAAABAgMEBf/EACURAAICAwEAAgICAwEAAAAAAAABAhESITFBUWEDMiJxUpHwE//aAAwDAQACEQMRAD8A6Ne4r5pzTpyHQUM+KM6VrhuH5RFGWbArzf22zr0tI1Fo79hRFg1K40HtWgquaF02JoXiOKNu07gSVBIHWiTUN0zodqljRVvCHjVsU7JcTKRrp+hq3TSnDYW2jllRQW3IFM0NKxs8vuFBYmANSegqrD+IuENzJmO8Zo9NP+K4Pz7Ny1qA6lZ6TXMV/hZfFyC6Zd5BMx7U+gjqMgiRqDqO9QulU3jnHr2E8u2qkqAFn20q08JxZu2gxEEipGeXbdQ8QGbKeeUA/Gn6RR7pQ9y3yo6AmNiATzG3uf8AiaW38NVgv2uXT9aBu4es2i0Vy/g6AuYKrRdw9CXMJStoYhXD0dhk1og4TtUtuxFTKQ0ifDW6aYdaDsADU0dhbqnYg+xqUxh1laMtLQ1oUZbFaxIkTrU6ioEohK1RmzesrKymIyvGr2vGoAjNR1uxqJmpDPGatfMqNnrwNUjJw1ZUU1lAHMuF/wATGF316rzjlXRE8TWfK84tCQDPv2rj4/h/ixdICHfU6RV+4d4TWzYCXjmB3B2PbWrdLg+9Lnw/idu+guWjKnTnII3BB/zWiDQGAWxh1Wyht2+YSQCZ5wTJmmBpkGULi5AMUSDWgM0gBbOGJoq2kVpZYxrAqTNTdBs3qC6Rm12yme1ShqFxuG8wOkxmQrPSdKQCS5xvCXbnli7bdpiJ1noDsacW1CiIKj8fiuXYP+GmIF/S4hthpzhpjXp1q6+PUu/yFwWpJGXNG5QH1bfntNUxje1jbdwkJcRiNwrKSPsa8vXQsTzIGx3O23euM+DbV5sXa8qZDqSRsFB9WbtlkV03xVxIWFDuxRVM8vVoTlHfY/FCjYN0M3t0Pcs1TuF/xPtvdyvbKI3pDA6juR87+9XgoIEGR/mtTJDQuu2aGezTN0od7dYvRohcbFerYos26wWqyaKOf+OuJ3EcIshYH3NI+E8ZuW2DKxGXWZ35AfJrpXHPCqYoATlcaA8vmkPDv4bNn/1XXKD/AE7sBt7V0QlHHZDTsv3DL2e2jkRmUGOkimFuhcLZCqFGgAgUQLgG9ZobCUqdDQtq4DtRC1qjJk1ZXimvaoRlaua2qNjQBHcND3HqRzQt1qhspGpasDVC1yvRcqFIuggPXtRZq8qskKhbxTxxhsPca27+sbwCQvuRXmI4icRYITWSsagBtRGsHTvFcm43ZYYi4V9YLuQwGhkkxPI67dqvnDS38latKpdxkBcD0qc2kz9UdB871o1oRW+O8Gxn82z3B6iQxZTKiTplOh0220j5q44b+K9k3FtFTMhSwOYDuToDzmKJxfAC6PYuMrgrzkHRfSAw21E8xuedUjDeErovC1bsNb/33rkNPXKQMoU/PKT0qtbJuzsVu4WAIiDqCDuDtFeXLR1gkaQP70u4fiCpyEyqhVWdzAgk+5qXE+I7Fu6LT3ALjAsFgnQAnl2B+1SgaN0v+Up8wkgR6teZgaamOVFC6emlL8HxW3iA3lODAg7hlnY5SP16VNg7TqoDtmPNuu9PvRcPMfxu3ZWbpKiQNY5zHPsftUeD40l0ShB01g6filHjTwm2MRTbuZHSd5ysDyMf87mk/hvBNgAwuXM7EgEAkgaEiCfmhUOtFrwPB7aXWuJOYAkgN6QDvpRjcRUGJqocY8XG2oZSQGzAnlpvP3qu/wDzlbmbKxDBTv1jQid6ufRRR07+ZRAcqf8AUco3n23qkfxRwhe2lxUZws8yFWREsBry686q3hXi2J/mP9O4S0qfU2hGYZpk7ZSa6/ZuLdBmGSQBtG2u+/SmvoXD59tcJcunlAuGE+kElN8yuBsR9iIPOmdnxJimuKXxHpAjKHAhYidNJG+utdrw/CrKFiltVJESoA+8cu1UnHfwtw1y6zJdZRMlBlIBP6VLfyUh34dxdy5YU3lIuDQz/UOTexBmaYMlDeRawmHja3bXU84H7z+tV3CeMTfvW0tCFJ1zRJHv7T3rBq+GiLMVoTGYC87KbbBF/qMTPSKYRRK4ghIHKphjewd+EOGtRJYbD87D+9YgqW/jDck9TJ7mIrVBSdLSGvslShuIYdmEKYopKltrS6ALwjDMiwxmmqVCtbm4FEkgDqdq1RmydTW2aowayrJNi1RO1aPilnLmWekiftvWrvSbGkaXXoS69S3GoK69ZyZcUaXbsUOuOE1l80A2GIaays0HK3tKyhbJ0rKWQUcstYwi0Vslmy3Ac4X6gRDRzUBgI5669Kv/AAe2UwgzjWBoeWuvzUuC4GlsKigKJJg9pI/P6UO2LtXbf1SOo7CRHaa7k3fDB0F//J8Ety3be5nuqI8yIG2ssNNB+lOeLY7y7RYfSFJ06ROlcjt+HC94i2pJJkyQABmEkHTbSujXlTIuHYAWwgDOzwAAI0GrMdKl74PhQ2/iRcFyVUEA6A/vVsxeCZj/ADS2n810WFgZklDzP08td9e1U3E8Ht4Mm4IuXC3+lmgqI1Lle2gAMyekVZvCXiR/NsWtSwDtcYsTMKzc+kR2rWKSIlZN4FwD4YXHvgqXgBdzpvPz+9W7CcYW5OUiV3HTsen/ABVLx2JuXXXJcAYAgruIIj1AcuvvRnCLGQtl1EZXGujgSQGPUzr3qMMuFN10t2AxjPbzMVIP05QRI2B1POq3xfhLEuRMsVI7RP8AeoeEeKP9by4IQQIIgoSNBAJBXoQftTS/4ywnneWX1EqTlOUHTc1FVIfghv8Ahpr2G8oyRDNI0JMk6T9oPQVSOH8Gtm6qSAMwEyQ0E6yCdCOddwSwoUyAI1/FU7xN4RbFNK+hwZ2GsxoY1J2rTyxJlaxv8P71u3ddSLhIhQu+4j/0KI8FcYv2LV/zFY2rQBKHQ59gqzsSAftVk48t2zgm8v1taQKWPUEBiBzyj/NK5ViuM3rhzOxYrDCdgZ0MaSe+9Cpgdr4d4mtPbQuVtO4kWywzRy0035Uq4J4YuWMQbhuApldY1lszF1zcpEnX2rk7YV7xDJ7GTAEbn2rrfh7jga0is+dgoBad2A1PyazkqKQy4zw4Yiy9o6Bhv0O4P3qlYLw5/Is1+86tkBYKu5gd/erNxjxhaw7KhzMzROUaIJiTP6dqF8RYVLts+rMjLIbQ78x22+1RVIZUW/iHe83MICA6pyjoTEzqK6Zw/EC7bDKRDAEQZHwa5Nw/wm1y3cvZlbI4QoCZaVYrGnVTM9auHhHEtbsE31FrLAG42kHSYnvz+KcopcC7LcgH9TBRrqdqFscZsu/lo4ZwJgdKpnjrjC3MOPKfMA4zajaD0qjcDznGWfLkMbiRvtIJntE0lC1YXR3tX7fpRS4kRsR8afcVz3xb44Ni75dsSRv2/wA0pLhf4lXzbdWZczKcpA1Q9dNPvTgn0UtnV7WJBNc2/ivxO4t5EBIQIGAkwSTBJ67Vr4I8ZPduizdYksdG0kHoevOrH434Ql+3/qkAps4GomPSd568uXWm6UgXCleEvHl/D3ktuzXLLEBg0swk6FOc9uddkvXwqFiYABJJ5CJk1yLhHCcPhryXPNzOD6cwlQ0RsNonqauvHeC3MdhIzDzlkrBZVM7g8jIEAnrVSW6QjloxbNfZi8ktPmEmCZ+qTr37AV2+yxyLJk5RJGs6ame9cJ/lnT0OCrZmBHPSD9ta7B4bDJhLK3NGyjTmByB7xFTPRS2Mbr0DeuVNduUvv3awky0bBq1d9agW9QuIxgWSdhWf0UMg1ZSyxxhWEgzWVOLC0NMZiPMZeWoUe3elXBOHqGcHRMpgf9RKgR03/FeLjM1xcjLC/UO4j/PtTHC2ZZmGg057erlXqRuzlfALy8lxtRGYkCf9xMfiKTvxa7cvBVUlCxWY0MfXB7AzPKrFiLKksArMS8aRMloHLc6VXsXcFrzFtIQranWWZtNJ2iY0A15zScUnY07RHxG6n80lvLm8lciArEH/AHvOp9RLAczGtT8NsJhbrsWzEoxgSCBkZSRHcia8xmIa7cXEtqzW1WI/qX0H9AfnvS1LFz+dW4gzZgUIG8sMm3Peqb/kLwa2uNCxh7hRQ5dgzEgSYGmvsRUfCuKgi3LXBNwO8suls/0gZTpvVdweBc4cI0yjTvujQII5wwB/8jTC3hvWY2A0+IH7UsqY6GgvWzfe8pKqDGU/7dMpH4+RQeM4XYth8QQ5ymfLJAViToJAmKis4kmJEvP9OkzpqNp9opricOXt3PLCM2XZjGUqZYoZ+rvyn5oxTthdaGfhbxp/NyLihCCNFmGgaAdNd6spxfTUkwvvP7b1z7A8KuKMikJ5d60pAnRXBzGd4DAfim2F8QBCZ0CzE8p2/E/ms5RaQ1TLLjLoVWXKWCqZA3bQ6e5/zeuPcWwHmFyqeWVgkQY5yNtwIJHeuiW+LhkN1pAUMQP9x79/02qs+I8Y5u27aAjzULEH/dtHsKpKo2F7KqjtZto4jIWZSp+okARpMxrvt71Nw/xE1m4rJ6QTrE7HQke29WfG+Gkv4ZjaEMrLHfKCrR0n7bVWLnhi8C4uL5eVPM9UfSWA0juV+9CpjALmNYsSzEmYkmTzGpO/Kn/BeKkRbzZgdGGuh5EctdNqhv8AAgCzICQbTMgmSHTLmVviTHcVPheHC3dsyYcqt25OkZgMi/8A1hv/ACpSWgTLnwbhmRLigfWUYdis6/ZjVO8b4pwMiuWXNDEHSRMD31Mj2rouGxSLadm2FtmnuozftVZxuAS8AUVAjMGb/rkST3Y66VhCT02W14Unwu5N5VIzISAQdQRXUsDwXD4e+r20VS4IOkwd5BO3Suf8R4xbwt8rhkSFj1HXN8cv1plgPFT4v05Qt0Alf9pjWddRtt3rRxcnom6Pf4hcAuC815VzIygEjkY2b5gzVN4cyBgbiuyBvXk3y8oO2/3203rp3Fxebht0qGLggHqQG9ZAXqeVc34Yt5mdLecFlhgsjQEHWNRBE/FOPKYMOxWM/k8S5scjKMdZHyI/FdH4Pxuxj8P5KzniSpOpJ+o5p0kz965pxTgLYe6iXJIcSG5EldBrzBobgPE3sXw9vQjSPxFDjaCzoC+GrJXzGfy0tsc2Zh6SDlgn40FUvGeIn85yjnKWOxMZR9Ok7bGrbxe2L+CuXnzWyYJCxDMTu3fTqd+9VW14MvNcVQBJCseiKwmWnUxImP2oSrbCx54cuOXtXblhrlp2y5hLFXEdpC6jQkiNOVdLuQNhFVXgWMsYCytu9fV7ikqQmoGYyNu3M0xPiaxcXMLmUA6kyI7xzFS/5MOHvGrTPbZbbZHOzRMaz+aXWLLIgR2zEc4iaPPEbd1XuLcWCTlA5wY23ofHIVcgiP8A1/esZpxLTs0e8Oke1QrgRd0Oinn3/evcoAltuQ5n/OtanFAEFiAPwKyT2UR3+EFDlRVCjaC3513rKN/mVbUEEe9ZVuTCkUPg9u5buepvSSdf93LSY13ro97A3EN5VOgVfq5w6bEdjSfH2pCMIicoExrO3+dKe4U+u5mb6wCIPOANPtHwK9OEaOSTIhbYG4AYDKH33jff3NIcbiGsujqAApznrA2+50qyWM2UMBrkZJ99AQD3GvzVdzoy3LbKxb0KDy0Ysx//AFAHuaclYosGxHFmfM76sWzbaTAnT4H2qt3/ABK/mExG5nXcGQZ/zarBf4NcuZFTKEzBSWIjUNHcyRyqnXsM166UtqdNOmo332rJ3ZoqHC8T811X6WMOAZhlIkgxrzP2pniUyIQvqbWTz32pjwi1YRJKlyisoPMalhP/AJZv/sKlbBySQJmD8lZ/WarHVsVlfXhRe0zTlMSJ07mfgH8Ub4SsOBLH0lgIn2BjtVjbBI9sWxEs+UEwPTHqJO0Tp8UsxWBFr0g+lJ1Gx5EjrrpTwrYsr0MuG3y12+wj1qwBPUmVP3pGvDlYBiwbKYVdf9RxuWPNQeQ6gczRmHVraFWJAuEMzQOXoQdZLMTHag8JgycWLgINi0AUXkwZfShHctLexoAYX8L5ItW7hEj1ORqHZ/pU9Ao5dyelK+Igrh3vMRnQ3Mp5nMZkDlufx1FPrOEznzH9RWWMwJbWWI6ZoquYoBvMDswCyBlXMSSBoR0JGvY0vAXSLgfiJxaVEUFrrLbQnkSwk/n80bxnja3cayXFhGYOs7iza1QHn68oP2oLh1tLQDOCBaVrg55HIJQEjqYjqEOulQ8N4nh3xBusCJgGDOVAIVROwCoPtU8RXpJwjAXrt8hxFm4jZx2CmT1mJ+5qv+KvM/mCpnTaCTJHpkHnoAB2Aq4txKy5ZrchBoOoWR0+fvWLeFzK1tVN1NNWgmDoROk6xp0pJ3of2T+Gsa6YZTc3giDzBBBBntUa8XsNajQ2wY05ECR7cyPatOM3m8pjpmUMPdiP1qp8J4sbIyOEbLAAyrKwSdeRPqYagnXtWK/H2/kvL4CuMeHbt1g6BrkxBg7akTpG2tT4DALgHVsQV8wgKEmYncnlT7hfjG05VI1LZWBmYMBT0mSduVKPEvhS9exo10ciCZ0A3NO7eLF9ll8P+M/NumyqhdGBIIhMumY9jy6mrRh8CEueZptAgRA31PP5qqcI8MCGVTkQvmBj1EhiwZus8hsB3JNXC5GQwdtD39u9KVJ1EP7OTePuOtexioD6EYR7zvW3DLdm1buXMQswTlUaEsTKieWkn2NWHxFwG2zeblBa2CQBptJGb2NVniPCjcwaupJIYs25Yg8/iBVRdoHosXBPGKXrTWVtC3bUFmkyCIIJII5A/mk/i7GubMW2aSxF5R/RPrVeoGokbSDQnh/hZyliIWC2o+pVGg92cqv3PKnSXrS2G80BSxILhfrBXcnrm1irekT6UO1w+4wgKSRmYgbwBJJ9gKLwWbKVdozCAPt0/emfDWADgs0svljKSu8G5mG5lZEd6c2vByZgSx0ggSIjv+KmUkulJAXCsM2FK3CC/qWF5tBmKttzFZ4c7nWD3kmfk1v/APhhdiSALYlRMSSI1/UV4+BZBDD55H5rCduJSqwHE3STrvSPxgGNkBZ3kx0p0yS01q9vMxET6dqzjpplPZQcL5uXUH5msozjhcXSBoAAIrK6+mZc2xYNpXiYYGZ9xIMan3qxixlVGnQohE7mddI96C4JwIXLRtEEgayIkRG3fTn0p7h+HsJzAhcgTXULAERPPSuqJzyZBw1y1nMWhixgmNANf1moctuLoAy3GZQDy/qzEd9QD817icqACIVASI6aAf8AvvUF45QrFSQxBECTBO8HltVEkFnh83AJhBoAddSIAnbb8UmfhCW7hKAeoTo3KdM22v8AzVlkwXzelEc+7xoI2/2/akr2CXkn+kachpJj5NS0ik2T8M4ScpYgAEmdhz3170Ri1lkQD0mSDEbHIJ7xyrbits+ZkX6URQNNz7Dc6/ipFtnzS2b0IhiZEssh5GusodO9FeBfoLi8cty4RbIYI3lKZkFhpy/6taHxdggSTmAZ4IESq3NBPuu/60u4VbC31tqhVRcX6di7NroTptEdu9WG+wOIW2TKAnfp6mMR01J7mkkNgOORi7AqBlQadGIAHyJPepLVpbNoCJYQCO7H+5imOGYMbjNpBkzz6Ad5qDzFFsMsl2YnWP6dAY95+9DVgmaG+Cl8yBlthRHU3Apj5DUNgroZAq2kLEwzEZm17E5RoOnKhfLZ7DiMoLKARoSdSNOcEfmgMSWwtktmLwwZsg10jefeJ7mkOiXinCFJNgSufVjtCZfQAOp1bsB3qm8Y4eMNkGrG7bzk7CCWAA1127VZ/wD5ILhsuVYG4vqJIMkMQSQBuRB+RpTG/gLOITDlwrIlsLoTqc7mNfcGPepavhSdFQ4ThXVSAIDBSekkaDuQNf8AyrLIC4hgLssGYgAEjXkZgU149i8rG2pA1GbNoTvOU7MCTsDyOmlL7eAU3jcUrOpb1qfcrB13GnY1LVaKRZsHla2DezEgQAIBaOUnb31PbnVA8QYQrdJyZQxzKADAnpJJ5b1b0xKHRnWTrlEyeUGYH/oUx4nZt/y+beAZgTlnQZonftO/zS2w0ineFcAVuC43ln0yFLaxO55cjpP2q44XjPozMzlkOUFZbNBBGkGFI0NbYLgNm5ZBaPTsBpruSR9u1L+L4Ii1oJe22ZRB9UiAZHRiD89qXegO7GKuFnJzAyAqxoRA9XWNxPYUFj+LXQ1u0v8Aulm3Hfb3AHtUHgy1cS3/AKgKrmKjfXSdZ5VtibLBmygFj+nID9SaSgnxA38jO4TdDKQcpEHL9TE7jXQAadaj4bwgoVUoqKqyxEkkamTP2AFbcC4zmGXKRlAmOcbkdv2phb4lJJ3G5ncxy9tv8NTLSoa6JfFmODWFW1EXCM0DdQGgewzH7VWOK4NfPa0rHJcZCqglpJRWI7n+mas/FcHcdQXMwWZiBspmBr70rbgly5i7d8jTICAdNRZgD/7CnF30HoWNwZvKVwUEu1wSTmbPGVY5xkP3qz8IxDrIxLNCgHOciosxlXTc6jSOtM+FcAPmB7i6Jbtqk8yFBLRy1J0rXC+F1XFXLzqsk5kAJIEnUtO7fjWpntjQe6CABtyqN8U9tSEaCw56iJjb25Ubdt0HiLJ/FZ7XChNieI280NCk81Aj7f2pjZ4WTaN5SMkgSN45x81VuL8BdrkzCjUnv0FW/wAO4drdpVboWIPLTaKuME+kyb8AjwlHhim45715ThLCc80/FZSx/wCsLGfDr6hhlgAzMctAdf0psxVtBHtSu1hNgB2P+d6kt2Cr+50/H/NbwbRjJJg2JsepyU09KDY7akgeyfkUDklbmYnMQDp/3LIpxcukrA7z8gA0vWzqekH++1a5qycRfhEz4e6ACYyx1gn1Hr/TWuEwcspbll/AE034WpRnZQAAmk89RuKjtYOMz6ARGh67ntyq1sl6BPNC3Hu75czAdyCEB+ST10FQYO8vlOVEkAiZ5nKrfqdfevbr5n8uNDqY3Lf0/bf5ojDYBWTywQokAyBykknrzNUB5wjhOloaeq4Xk6ZsiwCD0JJHwaRpaYOIllClTcGgUtBZo3JOw7GrTesEeknRV03EAtAmOg033Y0IcHGVFJI26ALEmR101+KTQJgON4e160iWzkhgzGRI3WR1GU7wfah79hVTKugUgDqec+86/NMEwkhgNJBAJHLQD7TQr2AWKrIWSmo2PMg/BpUNMIzIbIbSWJaAOZgARy11/wDGlr4SAhYkZmMnp376r+KNxegZV/oAK952iPYfmhb6mQhMsqRrsdNf/wBiaKAWYe/YbEthcgWS3lNl+qBAOn0yB7aVHa4Q9q3bSQcgYgiSGk+rf7DbanGCwNq5cF2M11IEDWOjZR1Om+57imHEWASSAIU/JzHb8D4pYjyOV30N24lvyypRi06serdgNJ0pv4b8NllfMQtw+lVnSN9GmMx9vnU1Y7+GYWyUX1Mh2G3OPvUfC8GctuVKkvmYt/tEQAOcwY561CiW5AFnAgX/ADBaB8k5CSs5ipXLmA6qDH/FC8Ts3TlzMAzO9wqmgDaZR7AER7mrn/Li3auGTLLIUH6iGE668vvHeqhj75zhmMdv87fpTkklsUXbE2J4libDoWUEZgTG3cfbSr9hBbt2wxhmhjqNTJhRB5hY+WNVyzifP0uW/Sus9R3+YoridgkIqmCyguSIgRoq8+pPvUxaWymm9DZcertEDIokEDedB7/3pHx7iBuLksAZlcK7DcgjMip/0xueZ7DVngbC+WtnYnWeccx7R/mtBSLVslR9XpPUR9J7HKY+aG6QJbG3C8ELdqZi5AYnTQg7DrVJv+ImN64R6bdsECNBJkCeup/Aq4eYAihdoGn7GlvEvBqvbPllbYuuX0j+hIAP+31kkmlKmCHPCuMLirakASEBcA7MOUHXvT/CWVHqO30oDH3HWda4ziBewNxAkAsASRrImCD9vtFdE4xxBvKR/LYXFW0QsiA7naN5AFZUWWLH8UVbjKNwSI+YqW1bBWZlusbzv7cq5rxDF3b2NuKhOl1yx75jAHYf37V0HhbFbXqqX+wVog4xbuG0wtfXpGsc9YJ7UPw7AXMma4P9WN5kgch0+KmbjNs3RbkZj+Pet7/GFVWCHNGxHXr8Ukl1jbfEbW8OBbJ0a4Ou2vMd/wBKzDjKIIJJBH9zSLiHi23htXGdmHpUaadSeWukdqa8A4mMTaF1QUiQZPMdDzHeq2uIn+yc26ygsdi7ecw/2ViPuK9owh/kGUvgsyMAepOlEogJmY+ajTDLEgQedZdMA/rNax10ze+A73w2YDlr70JyJIgx8n7cpqW/gGzKynTYxtrv+/3qe5bGw/X5obYKgXg2pfN0jSecAfvRF5Aum+kH35n3ohgFECBMTHao8WZhhsN/708sUKsmVzEXfLYsIB36z0qfBn05tADJ125cv850VjsDnjKd9d6BxIAKqGgAwSZ7D5OtWpicR4LY8okb5V12k/PcUKqQm/MSRP2H4+1SYVgWZDqFaCTzyzUK6q86AQR8EzWlkG1hWYrlMRy/OpNCDDLmnMZP1SRuN4+aMsKxszEEsfsATH3Na2bHbWDGnTpQAFbQMMyqLeRCDmO8EsSTvrr+KWWzEjYbs3+4kS3x7U9xFmFJXdt9tT01pXZsQpQw2uYk9+g/emMpnDONxjlK6AusbGVzANv2iP8AirRiC1zKcwAOZSJ9OdWYNl7f2pRg/CL2sV52b+vTqgmX3G8AAe/angshLNstqS1whdYGZ9QOuw9gKzin6XJrwDW9cQkKRBP2jLH6mmyKPNzCYUaDfLInnud60UyQIBCgsY6/aeVeXGChzOhVjp/2GP3E96skgw7BWEnNI9MncRpVcx+GDuSV1U6jX70Za1VkJlhmKR03I/FG4bDMJdhq5CsDGm2pH55xNS9lLQK2LWxbXOQuaInSeg9uf2oW5dBuC4SWBUCZ0GpH7UB4nu5rqBSd8q7bCAdYkbculacQtSirrOXfpJOuvPaspdLXBljuMQ48sgZI1BmDEjb2mKc4K0HBupB8wZipiFMEFgOkx8ikHCvC6oAAXbzIDToCxOioOcCJPerHhMOLYa2y6oYK6/b7/pRGOIN2B4lcykSoJjWJMSJ/ArQ3RoJPWQJAHPc0JxBGCkrqOQG8DlQOGxjC9ZT6s8Fp0gRquvQz9hUbRReeGqqpmlSACSTvPty0pZxYoytmlfMXr6QRMEHcD6p7TUGNxiouUGQNyNmPQfikPii9c/l7dxWOVzyBH+7MNOQ5/wDdTXovgcDiVq3ec5VAbXfUnSevPnTbEcfteQpZ1BYQFDA69JH61y3BW3uIywWVVzST9LxoR8wCOckUHYEk53JI6E6c4moaTdlL4HvFOJF39K+sj1MDsBsJ60x8L8VuYcM7IHtqA7B20gT15np2pHZ4mq2wbmkyOpMdKYJeS5hA+ICpbUtCgsGbX0aDQnfcVUUJkfFON/zDI3lrBeDMEKrPoNuQqLhniu5ZuG2VTLOUiPTptAXnP6V74cxdm5cFoK/qdSFMHboRH6UwxnCbC37hC/UPSCTmDHUseR11op0Fj1PGmCuSXEEGNRvHOsquYLC4PDILd9VuXfqct/STso7AAfJNZU/+a+R5M7WNP7VtiwCvShrDyNdP80rzNmUiNQdzyiiEslr0hqmbW2AHq15/80LZtCZHv8b1FcusRA/IHXkekUbhWIkkSQAOxB/epU8nXwPGlYHfvhhmJgg9T8fg1uuIAUQZB/Q0P5JMz10iob9ryyx3X+kT0IpRlu2U14H2rSmI+/btWDCgsJGxnSNek1rgHIAiBpt3/sa3wuIknzB3/WtYyUdESTZsEksNgcx+YohICFesfuTUTxoV2j/P1qG5aaRB27b1bnRGNhdpBlCjQakn/PavWwwMQYg/PSvb90lTlHLn/wAUDw/DgOWG43nrv12qlLehVoJx/DvQFUwDIB2I7j9fiqr4f4Ddw5cXrnmknQydBB3za6zt2q5m9mMHflQd4CSBqwAn52/Q/aqbXRK+CrEYfZVjMQ7AnXTr/wAUrx9kN5YLEZG5RrEAzrsZ/Wn14Rm5nLHwTJHtSBeFM7zGmcHU76Qw/IqrsKB1MfW8ZyRGxy6wvv8A3r29jrjkD1ZUR0B6ymUTyPfuaOvYYBlhZ1ZpOvq5kDbWkz2rwcopIUk7HkTuYHY6dO9JuhokwNtBbF0axIcAyFUAncco035iaFwhF+5rmIuMpUSRlEyDoen6d6b4bCeVZ9ZjWWEDaDpPf96hNzKqjY5h8gEekdJI03oa+QsW3cCM8nX+nuP+089d6gGHQ3AWBIC6DmfToY6dzT/A4wXWa0V9JYZQCdgZEyIIn/DULcNKNexLbA+mCD0H7jT2oodni8ZFu/bZyHW1EZNi0aGNoB+8GlVvid1rylZJL9d5OpJ6QTWYjDyggeokseqzooI6gSdObGprNoC3MHNmDL6TLQddfc7VL2PhNg0EPbdjm9TISBoZnLvt359qgZ7ZJIhTDajk0HY8vVXuJuFHe8xVQpLGdJBnkJMTAPvQeINtHZbYyrcLMsnXK0tp09LbUmqGmQcQv/6bBTLgCNOpEfJJH3pdgXuFALoJn0ieQiSNPgfJo/C2LbO8XCxOQZRoMyqVBJHc+/SjcbhSihQCzHKQQY3+onQnny+9RXpVkHDcQiEF0LHVUSJ10kkco70m4vwxbd18lsh4zFBBA/yZjlVhuIA9tSoC2yzOAIOgBy67ajXuTQ7YIsGxN8FCToJyy+uSQf6eZ65QOdNxBMq+Mwha/bRrZAgHnoCJM9tPxT/FcGW9ZZQSMuUgDWDqB9yf1rzHuWtWrjL6mz2y3UIZH/8ARHxRHDDkdAPWGtuz6H0nKUUQd8rSZqa2OyPwrwDyLqEjMxYQ3IDsOdTY3hpGJJB0+lVjQnqTvA3A5/enWCxwLTdJUJbZtBJkFRA7kmBQnHuIIGW7bDB0mFOpzZvq94I6RVL9dkvuirY3wPiLl12tK9wSJLL6gSoaG03gj71la8a8a4m5dJttCj0iBMkbmfcn4ArKND2divMw9W40FatizyOsewPSiMZhiw2O/wBqDs2iADGoP3968vKf454+G9RkrJLOJaTpEUabxAA5n9qEOIzACJ5Ry33miBhznU9BHaumM1WnZm4/IVh0j5oDFYX06jUEgHqNNf8AOtNrKzqR/hqHFKuYdRrFbuP8dGSewXDYUgL1jQ8+X9qkv4aZHXejMOoYz1qO8ktO2/zTrQXsgsW8sQNCIou1YjWtZAFTGYFVwnpFcXKNOdQhAuu0jfvtRTW5ie9C4q2ToIipbrY0r0aA8xGg007f3qS+sCfaT8chUdnDCdz3k6ab6VHiSXkR6QR/nzQuWxvujzEMCoB0JEj25fE86gFnLpOpou3Y0iNuZra7h9O/P2rTKiaFjYUsI5/80OcIRJI1Mx15/wB6sNsCJ5j70Pdw/P3rRSRDRWsRhgzQ07Ttp39qX4nBM7qVy/VGukGY0HPnBqy3rWbT4oT/APDtnzA6g5pOwjX76UKSlwdNCngHCGTE584yxDekmWJ0IJ2AiP8A3TLGZzK+pbZCqCsaKM0j/uLAEnvRjWwpbKOpknVmP7UFazAKZmDqJ3B0iqoV2V7iOGdEBIVmJkgL/VroZ5D9q8wl9w2X6iACQdNYzECOYpvxlspLLMTI0kZSJ9hH7UA+MJ0JGZ0JA75SCSOZ109qmqKuzTGYPz7TABV/pbN7CI6CYn5pNjMLkewGGYlCA0iAAd9CeUc6LwNsm69sNmBUowEiJBCkyOR9qIx1rJaS3bAJGjtA5Dbssj7/ABUvZS0D4PhKqy3Q0CW06GCu/WPtNFeeS+ddSoAUR9Tf2Bg/FTYrhhNsAyAoB06xJA92qAX8pyDY6mNyYmljseRq+ELwv/8AozHUSZkcyeh3J/6dakx/DhfZlD+gaCZyl5kn5OxPatMXauKhNr1tmAIEfSQNJOm+hNbcKwTC5lNzOoX1AfSW7H9x00piF97h7ljbH9GQqvcEgwO+ejMDCyIG2UsDvtMHmAelGcVaAwScxBjq0awI3Eiq7/LF8lsv62lnZd4UwqLAOhOYTpJGkgTSaVjT0PsRgy9pinoAT1NEx6wJ7knT7VVuNs5b0kqIVVY8jrE/k+9Wi1jR5d62vLIgkjWGltdo0/WlPHsAptwbksyqVCxlWM319Dz9jSkhxZSL+IdGKqsRofTOvOsqzYLB2bizcLBgcs5frAAhttJ6dqypxKyOuLijzJ/vUb4kZysROnsetZWV505tJI2UVZLgRJKkbb/50pmSAO1ZWVr+H9f9mc+nkHlA119uVROoDFh01rKyulGRvbbYjQV7dAmvKyq8F6bMgJPWP+akuPCj4FZWUpaQI9tTlqK6pO2morKyl4g9NfLkGO4+9S2hA/X9qysovQGXdCI9qhxGIggATMT99KysptUC2a27ZDkjn+1EYrXSvaytGqWiU7FdsesxprU13fTnWVlZ/jKkLjalsxO/vsN6ivMY9P0zpA3G8/mvKyupcM30HawjKVkgA6TyI5abjSaUYzCgOg8tc2ZfqZm0AG0EDeDrWVlJjRNxaz5bKw0BY+kQACDp9IE6DnNbvgczBpmdTpHpKgj3giPmsrKfoeEVnEMue50YnUgyBqZFZjsGocXApzXI0kQumoFZWUhh+ByW1c3Em0ohh3OggD9dKBREDZdhAkAciAR+Ir2so+gRucOgu6El7kqu8IGBywDpJ11jSluJNuyG8vW7DDMR9IK5V+cvwJ96yspPSGtipV8grZY+rNlMARqJO5771B4gsufJS1LeYYUAgFjAhSSQO9e1lR8or7On+Hf4a2lsL/NLN06kK2i6D0zz9+prKysroUUjDJn/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pic>
        <p:nvPicPr>
          <p:cNvPr id="31752" name="Picture 8" descr="http://t2.gstatic.com/images?q=tbn:ANd9GcSMCsrPskpyj5WTqC1VUEIE3i_sHGTqqmnIMwVzUv4Gw7xeDoDG"/>
          <p:cNvPicPr>
            <a:picLocks noChangeAspect="1" noChangeArrowheads="1"/>
          </p:cNvPicPr>
          <p:nvPr/>
        </p:nvPicPr>
        <p:blipFill>
          <a:blip r:embed="rId4" cstate="print"/>
          <a:srcRect/>
          <a:stretch>
            <a:fillRect/>
          </a:stretch>
        </p:blipFill>
        <p:spPr bwMode="auto">
          <a:xfrm>
            <a:off x="4139952" y="1196752"/>
            <a:ext cx="4470657" cy="3096344"/>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data:image/jpeg;base64,/9j/4AAQSkZJRgABAQAAAQABAAD/2wCEAAkGBhQSERUUExQWFRUWGBgaGBUXFxwXHBwcGBgYFhocFxgYHSYeFxokHRcaHy8gIycpLCwsFx4xNTAqNSYrLCkBCQoKDgwOGg8PGiwkHyQsLCwsLCwpLCwsLCwsLCksLCwsLCwsLCwsLCwpKSwsKSwsKSksLCwsLCksKSwsLCwsLP/AABEIAMoA+QMBIgACEQEDEQH/xAAcAAACAgMBAQAAAAAAAAAAAAAFBgQHAQIDAAj/xABHEAABAgQEAwUFBQUFBwUBAAABAhEAAwQhBRIxQQZRYRMicYGRBzKhsfBCUsHR4RQVI5KTFjNictIkQ1NU0+LxY4Kio7MX/8QAGgEAAwEBAQEAAAAAAAAAAAAAAgMEAQUABv/EAC4RAAICAQQBAwIFBAMAAAAAAAECAAMRBBIhMVETIkEyYRRxgbHwBZGh0SMzQv/aAAwDAQACEQMRAD8Ap1KfKNZhjSZMJLxq8DiMnnjIjEejZhmXjKYwBE7C8PVOWEJDuRAsQBkzQCTgRnx2R21DImguoIS/Tu3vCb2Zi2l4B+z0iUK0a48YWcVwdKdE2MQV6lRxOi2lNnuBiSUxumQYKT6VjpBeiwvtE91N+kUteAMycack4iiUxiGWqwEj7PwgbPwwjaNW9Wgtp2WQcsdkygBGhlEHSPIlKOgMM+8QVM5olkm0bgMImVNHlQCDc6iIQlKOxMYDmZNAYm01GtYZKSfImDOD8PS2zzjs+T8OsEsIxIftklKQEyxNQCG1csPJyIF2wOISjJjt7P8A2US5aUzqsCZMIcS/so0Nx9pXWLCqKgJSyRlboIzSTWtvzjjiFISCQ5jk2WMybvmWKBuweoBxnGnQtKkhSSCFA7xT+MYCnMchIHIh26A7xa9bRG73Hr1+vKFavwrW3O/pr0vEdOodWyTOslFTLtlcTMIYElY9I4T6NIICCVcy1vKHdeDu9tOkd6fh5/su7aekdEa0DuIfQD4MTKegy3S5WDqNG8N7RtidL3B3GI1I38RtFgo4VJFkHVj4xOpcBSMudDg6ggEj11hf43nOID6WsLgGU0Q7DyjtKpCFXaLcxTgSlV9gJJvmT3flFbY1ga6VZzXGqV9fwMW16lbDtHBnOsoKjd8SHPV3MuyS9gbk84k4ZiKkLzBKmSlJ7pKfdbVQdrFnu0cZRM1BSSlyoquwJISAwPgNOpgjgWFTFHKt0oUCQVEgMkOW0BJAblDuhiTRwpKhKzNnoltOWjIBo6Tb+GFFwVMA5uwcs8Cv3cv/AJdP9UfnGMDq1TTMGVmCQkFORLPbV7tZh8Hgx+6lf8FP8o/KEZC9zxyZUqoxEmspDLWUqsREciLgQeppBBwZiMxuiXG2S8ezMmoTFi+yrAlqUqaUnICAD6ac45cGezYzwmdUBSZJuALZuWoNotDC5qZRTKlI/hp3jm6rUpj0/Mqoqb6hIXF1NnplAapG8QZWApmyUmxcQ14pK7SStk3ym3lCZgnEqEIyTCEkFmPpEJTxK0tIHiDazg1ufz+cRaXDFSSSL8xpDLUcQoKrKDQCr8Zl5VMoPeNUWdCNNwI90h1uNyiGWGV4QPzScwBLPAKqmmYu3u6PBOTw+EyzMmKIA0B38IvWjzIH1GD7ZzrZEoO1+sRZcxOkpLq6hoJzKRBSkmwFzfpA+fioBaSiwPvNYxUlO3uSvc1k9T8Mkd+aoKfYH5wQEuVKS6m5AC8Ba/Espsoqe55eEC51cteptyjShJ4nlI+RDFbjNyEsOXP1j2FzEAFaj3izcwxgHLlOYJyqBa2CEEk/dEAyDGI1WxzLa4R49ROTLkTZjVF3KhlC2LJyq0KyC+Xe7Q7yq656W84+aptBMQS6SkoOuhB2L8+sGsH9oFZToyib2qHfJOdbbWUCFDV2cjpEb6bnNZ/SPWzIwwl9KKV6iIs/CZa9B9fQit6P20pCWXSqfmmYDp/mAjhW+2yYHEiQkXDGap9H+yhuf3tBCPwtjcMohi0D6TLBXh0tyltAH+QHz9Ik08hKQoJA7odvjCBR8cTAnMuWklWuVRT1sDm+JgbjXtWqUKKZUuSjMnvFQUs35F0jblvCK6GZsACU3ZRdxPEsheIslSmYBrnnr+URKjFnBt4bsxGnOx6RVZ9qdUUBCkSClwoshSSSOuc/KMf/ANHWyh2IzKfvZ2Acvpl8oYdDd/DFrqKccyw8TxMOo9AR5i8KHENUmbKWgva46Nz5a/KFir40nrOktNmZibeJP4CB8/F1zbKYDkm3rcw6rQup3MYT6yrYQBmdqOjKpycpFgS5bYPe/hE+XiC1lIcqUFjKpRYMNASLgPHpFBkl5gpPeBDjUWBIjMqkXMIypKhbuhgSNCxJF2joEjM5EZcEkzZyDPWtJC1hAKUZlJTLPeYMACbgEA6vDJ+0SPuzvrzgdgGG0tMgEOuajNlOUAnMokPZlFI3P4RL7SX95f8ATEIc8zOPmDsX4ZlzXMwMdlCEHGMFMguLp5xf1dg+ZJCkP5aQDq+DETAytPDmY5dGqerhgcTuvXVcCT3Ko4UwlNVOEsgm2g1hgwvgpCKxpv8AdpUCEHU+PR4dME4GEhZWhgdiB9NE9WDrzqWRmJ+19aQ+3WE8pmJr09a8NzGCdVpWgJQlk22a3gIjhLMI5SH2ibTJTfMLnSJN7XNzN2iscQNxtxWmlkdmmy5gyp8xrbaKgq5eZCphNk6HrDV7a8QlCbIlIDzUJJUeSVWSD1JDxXcqYtZACSq9xtHYqpI5kLWAqVkv9mWvvZiAerQQwfh5UzQKV9amDWEcMqLTZxCR9waiGpU8BJCGYDQaxWqyNngWRwyUskpSbhyPl+sTMQkIACSkd0XfYRLpJ6lIfKQBuqxbw3gKqV/HWtbqcEhIdRZzcgaC28MBVeYsgtFnHqMlLhR1s2/lELCeHJ84se5LT73PyTDcFp7plJVOJNyzBFwBmN23NuUQK/EUjN2iyMwKexlpCczFicynJJbUNrAO/wAxiA9QBWUlKEhCM6pilAZgcwABvbmzhmg1hHstmVZ/gTGSGzGYliHdmALqJbSOVEgBJmJpUSpKU3mLU6nHMm+/yi5+EMGTRUyZebOVntFE3JKkhgN2AYeUIezaMx4Uk4irgvsYlSCFTiZxH2SyUegN/M7w0S8KlJsmWgAbBIibOmFyX5xHXM5vHFuvyeCf7zoV18cwdW8PSJn95JQou9xf9YDYtwxKyHJKli1u6IZVzCfSIdXO7pt+PrEptPkypFwepVWI8PSiWydmW2teF2t4dWj3e8PjFo45TpUAdD9WhdnU19Hi2jVuB3KW01VwyRgwQVskdBCzik3NMPS0OapFtIhVGBoUXKQ/OKqblQ5MXqdK9i7VMTmjxS0M03hgbEiI6uFVn3T8DFo1NZ+Zy20Nw+IvkR4i0FKvApst3S4+toG5IerqwyJI9bIcMMSVRT1FkD3XJ1ZnABPoBD5w5VIQszlJUJciUlIDlyS7qvZVgwI5xXlOog2LE2fx59ItSVUCbIRLSpKspGYguCUgCwI90gE6bXhVvEDAk3hjGO3WRLSkS5f94/c76vdAI963g0E+1P3k/wBFf+iIlVi8mlQolMtkpzWCcpzksABfMWJcgW2gX/bNX/Bkfyp/1ROUJ+mYGxFqi9ruJSkpQZ4UEhnVLSpVtHUdfGHGj9rk1UoFciUtTC4t6i/pFbz8PCtNY3mSTJlXLEXD76ac4OwLZ1KlxUcEZlmy/afNv3ZaQ1gE7+bvHWj9pT/30wD/ANoA+EU/+9ruXjtNxEHnpaEHSseyZUb6vhRL/wAOxannXlTpRfUZgCPWBXFftLp6FpcsCfOYk5VDKn/Ob+geKFmzM5uHjuhATqz8hDK9KicyR7C35QpXVE2tnqnzbqWpy1kgbAckiGbhGlSFKsBla5u/hCjhVTMVMTLSFLchkID+u3rD9Ml/swlrqpkqXLN0oJJU4vcNr0BMVASZj4hYl0lWifvEatqw3jiClyWCUgOVLLHVgcoukeMK+Ke0gCYewGZILAqGUMw9276/KNJOKz6hIKkS1LzWWVMhrnupHeJD/agsmB6cNVHGCJSCjKVrW+QISSVeBIbK/OOFZNqFSUy1zUy1TcpmdgkJyoULpUWcm7G9mgVRzSuav/eKAZcwoASl9LqYA2d7+EbSJEpSVlaDMBT/ABJ6jlQgMwTKWAMyWdlNdzAMcw1AHc1qMKZXYSJ5SEhJOQkvm5qCr6e6OsSJ3AtRJT24mpQWcCYwNr2BcCAiuJDSkJpShISpwUh3BY5STqOtjHDEsdn10xPaMQlsqGsnax133MBgnmO66EiVpmENNmKykXBLc9hZ4+hPZ9jyq2iTOmsV51oXlGWyT3SQ9iUserxUeFSpFMgqQkqnA/3hA1LDKHNhe55PDBwfxqKCZM/aQOymMVZA5QoOQbs6WUX35QBYNxDK4GRLcm0SC7AvfTTz5QHq5GU3LdBeDd15ShQCCHcakEOCOURsSTmbKzDfX0iLVUqykgc/vGU2ENiBJmgb4iOFZJGWxPhBBSCLEX8Ppo0VTkG/6RyChE6AaKWKUKl3AuHDb/DoIxhGFJVlE0ZTvmKQNSAASdGv5Q1FF3I9IwZD6eYg67Ch6zHNYSu3qLNVgsntHQ+X8vwMdpWAyze2vMnl9X5QdFOOV/jvHTsCLjT69DGM7MczPUIGMwMrA5YGg9DvaNTgqCAGHofUwaVKba31pHAo6fXKALGYHPmA18PpFwl783HpAGt4JpVzO/LKQTcoUUnrZ2fyh4mzP0H4RBWsLsQFXHe3GzuPO8GlzocqZ5xvHulI8TYN+yVMyV3sqS6CrUpNwfrlDJw1QmVQTalb3dUpNw4FieWtn0iR7VqD/a5eUuFSUvuzLWBpo72iNR1Qk0s0TVF5kvskggBkZT3uZNzbwj6MPvrGZwrFwSBB3E2OoqsuRIly03y/eUzOdPC8L/bDp6Qz0/DEvsTNKlLB/uglgC3vBRVoBa4u4LQF7FHJP8w/KGKVHAg4ljYFgCUZk5O1VzIFgNWYP+cV1xLigmziEpyoQSkP7xYsc3ntFzcTU8yjopk2VPRKnkFk5O0WolyEILsF9cpa/jFRHgyrWylJSFTFF8yxmBLqKls7DUvC6U2+54KgsSYvgRuesTK7ClyZqpSspUlnKTmSXD2LXifQ06JbzJsvOliEpPdBVsVP9kB/hFDMIYHOJDwzDpk9YSgXPKzdSdhFgYV7NEIlqM5Spky+UIUEpHQkuVE3vaIFfiypUmX2Kv2dGUqBCQrOoAd0E3D6Z789oHYlj81SCqZUZVqulEt2IvbMk9d3JgMkzCfEaKjERRU5YJllKilCU5QTchiA6izOo62N4Q8ZMyaozp5WkWy9oXJcAshD2G/g0Zp503KpSFqkpALrUAVKfVmAU51zO7k3EQp88rVmJmTLMZkwknqRnNrQQ+8wCcpU5IPdl5tGCi7n/EAzjpBqgnqUWUge9mWhAEprtr93weIMqalCXSUGx7uqn5uNBHBNWorzzDo7A6eDPpGEZ+IfXUeZVSkU4mSJEkBxnmTVkgFlEHK7qHV+ghexOvXOHZJnFWgUn3UAgXTLSAO6C7OfzhfnEFjqfWMSJoBdn5A6ecYF8QQvmGKfuESpaXuS6gDccm0iy8G9j+Yhc+YqVnSFdmkhSgTlso5Qnnp0gX7GaaTNnzFLQDMlJC0B7OVEAgPcjrpFsVE7UEnmFcvEbRPbYK+THKpbgQHh3s2opJSQJk0h/fU4uk3YAAGxuIKjBKUhCTTSCk3GaUhRf3r5hcu94xPqimYlTskp205m3iI6ftGpBzAFKk+Be3l+MSfiQTgRvpHuSFVISEoYBOUEAWYOEgBtBdo50+JpUgF+zOra/X6xxqFglG6SlQ5aOQ3VxAiepWUD3lZAzCxVMV05JDdAIU9xBhpVkcxgpKqXOdUtYmNZWygeTHQRIVSpOgIf4eUJtQzWUosCCoEpLDusCGIK1mzfdELGJ0tSCDLnzFAEsozlAggOQ5PeYWcfjHltU8MI5dMW6bEtNNEgkgqNvWOkqhSHINmOsVthHG1ZKJTULewyFaU7JVZ0gX0POOtf7UVy0uEy/dBNt7uNfD1MMX0s/T/iC1F3nj846qkJKSxuG05RmXTFKbXv6htucVVQ+2mqWb08kp3upPhe/wArwYo/aqt/4lOkJ/wLLjwcMRGNpwhzPLvccSxKqjeUC7t8oDGWXbUWD9IT8d9ri5ckilpiklv4izmADue6ndubC/SE4e1yuCneUehl9d2Ijz6P1cMsEWmrIaWtUBQLAePh8uUagokIVOmLShKbEqISL6M+55RVk72v1ygzSE3dxLJfocyjbwv1gFjPFtRVn+MslIvkT3UDwTz6kkxlf9NYNlupr6zK4En4hj5n1a55diWA3Sge6L/VzHsYxGWpGbKlKrFIU6iR1uzdIX5cwau147rpgoe8gcybAObOfyeOoEAwJAWzyZPoqvtVJExcxKB7stCmBUNOzQ1he5+LwV/dMv7h/pTP9UcMDpFS5ClJlZlqZlHbVwL29A/WJX7BU8//AJqjGzn2xeAe46V1SifPVPyiWSkS0i2ZIYd1jdLjvK3Iy3aAUyYo9opCjkQVPmawBY7eQb5QZrpyAA4Ch3mDjKDlYkGxVq+bm7k2hSxbF0ypSxmAWQbBWYqJ8PdFzoAOsK2ljKxgDia1NDLQZsxSgStilI76nLsBf8Yi19UC0paTdCi494AXLjyJ8IXKRS3crYAXdTEgbJ5nwjSYsEkZb88xLc9XeK9uJH2ZifWqmMHISAwck2d7wVFZLly0DIiZNCQ65iSQOiQSAGsHHJ9YhJqpctGWWgqmPdawCOdkFwInTMPXMZcxWVhmUSHSkFgAA7O5eNMIkY5g6dVTVHMbg2B5nV/HeMgk+/mIA0JZ/I/lHabUJHeSO6O6FaqUQlioA+4NdOcaGWGBSCVblfJncObXtGTQTOa81hZDj8dLaeEcpkggOr6JjKqjIosylbK20awiOpZNyY0ZnhPFUYCi8eaMwWJuTGnhTikSZ6FrAQRYTEOkXDETA7KSR05RbEvi2YUpmCWladlIW4PQ2LRQCRBTCMdn0pJkrKQbFJGZJdtUmz21F4g1Gm38qeZXTcF+oZn0jRVcmtl5wC6bLQbFJ5FixFtYzUUQQBlcatfN9CKrwX2gyFrSp1Us7ZV1o1ZszaEE6pYRZ+F42JrImlKZmzF0zB95B08vSIHTPDrhv58x3XKHK+PECYpiE6QAQlMxIVmOoISdQB636wn1/FJMualOdClzJZBCvdSkF2INi/wMWdW4ZmBt4Hb53MIePcHKLmWi7l766nQmxiZfY2HEtpZHH3kij4jRPzGUQinkhu1WMpSUpvMILX71n05RtKq0LIUABKSO7mDudyWJKnLFg2gu0V1X4eQSFAg7jR2+cQaHFZ1Kp5R8Um4P5eUWegLBlTFufTOCJZOKUSVJ74LHTN7ylE3UBz67ddIrnFaVUucqWom1wen5jTyhtpeMULlZwQlRHeBYEHcPlf4wlYpiKp08mWLMEhhyvqfGGaetlYgwbLAVEk0qdgGg3S01n3gfheHnfU/CGWkp0oGjq5n5N+MJ1FnOBLaE2rkzlKwMNmWprEtva7crtpFbYgkiYvMgoLk5Ds926iLTUnm/p8BCZx0gZ5agPsqBPNiCH+MN0Nvv2n5kuvrJTf4iqY2yxhoyTHZnDnkKaGbBOHhMImzXKUsoJA26g7eGsLyV2AYHp4/jDjhOJZsiOzsnd7m1xyhNhI6np2xGaJKD2QQvOcrK6W0BdXUfRgftU770r+aZ+UdeJpShkMtBImKyspQBKiNUjba/TrHH+zNbyk/zo/KFqOMmLPHUa6fGZVXOuFFKUHK4yglJ+yhXvHUufukOBCrxzXumXL7rEqXsVC7JfdLh7flBGs4gVKXlkZRl7vaaMC4AZrFub+EJeK1yp85SlG5LDkwJb66xlSktmV2kbcCQwSbXjsmcwbUciND+UYSgB+8zcg8ccsV9ycCS6GryKJLuRqDo8aqqiRdRJfdz03iOEuQBGVJYt8ozAnp2lzWNw435+RjnNmFUWn7PMEocUpFSJtOlFRTJDzZfdK0E91Sj98FwXfR92hd4v9nM2jeYg9rJe6gGUj/OOV9RyhBtRX2ng/vHKjMuRE0COnZWEbpT8YZ+D+D1VdZJlLCuyUf4mU97IASS+2gv1hheeC8ZirLSCoAkagHzMWVN9nUqpkoXTEJXlFie6q252MWpK4MoZaEITSyWlpKUkoCixuSpSnKiTdyTGf3PKAaWkS2+6An0A2tEd1/PtMOseRKMquEZshWSYgpPwPVJ0IiIrC2+vzi5sYnzZdp8qXOlkEJy2UVa6E8gdIUcQp6OappalSZjA5JgsNWDnfzMTG5szo1hMcjEripoonYVxFOkOEqdJ1QrvJLW02tZxEqukZSQRcFoETZN2EUqwcYaKsq2HKy4eEvaImaglTJKWzoVcEMLu/x9Yd5HZzC6SFAhwkt6p2Ij5dFQqWruqILEeRDMecOvAPGJlrRTzVHslFkLe8tZ91j90mzbPAWafC5HI8f6kwbJ54MtfFOGpU8EKA9AC/TlCFivs6OZXZ6DzD/XWLHl4wUJInMogPmSGOUNdt76t0gj2IKHSQoG4P19WiFUI5rP8/KVC5lGHGRKJTwupBAKUuedvmI7JwgoLFLERbuJYGhTWIP4wLxLhhJs5G/np4PAvZcO5ZVfVxxEOmkMbD66QRlyCl8zp8rtzLbQbq8D7oLORyDM23XV44U9MAcvK4Jvpt0t84lZiZQbgeoJWg2O3N/PX84TePF3lJGnePoEgfMw74isISXLc2/S/S0KNVRqqVu1k2AHJ9fE2t0ivSHa+89RN4Nte0RPkUS1aCCEnhtZ3A+Pxhzw7hsNyPLTRt/wgmcNSlNwSnQuXbXRvGLW1pJwsiGkrQe48yrK2hVJWASC4BceJH4QUoJiu6XYabqa2pTEbiStRMnHsyTLT3Uk6m5JPqYmYfWDs0BDJNszjUjkdANItOSgJnMfaGIHUnLmS1BUqYtKO0UCSEklbE5UuxsNTmbfpDJ2i/uyv6a4HrnBK0qWhOcJIDliS4VYB7BtXFzHP+0I+8v+ZH5wGTjiKOPmJqavL3i5voSS6ub62iFmck+MSVI/hvy0iIFRSsYxzM5RGCY1ePQcAmbJEdpaDGkstrEjtRtAMTDUD5hbhnGl0dSidLJ7pGZGYpStO6FtqC/I84v2nqZdVTS6iVdMwXDvlUHCkktsQ0fOMqnKz3UnxiyfZliy6MzETQpcidke5/hlJU60p0LhV2D90cog1So64Y8/ErpWzOVEL4z7PJE5ZWHQolzl0Plt+sZ4a4ZmUtSibLUZjOkyz9pKrKAuL7h7Wh2m04KUzEKC0KDpUP1jTD6Z5yGtq/8AKY5aPajhGlJKlCRCU1QDh3Y/jECZNIc3IgouRZtuUQJqGOjCDvDCIqIkeoCJqcswAhwQ92Iu/MHrHCtw6XMBzJSepH6RvMLRyRV3Y+HKJhd8GUbMciIeO8GFysP9aQnVFCqWtJUPdILdIuWtrUpcFL202+cLGK4VLnXFjswfXbkIqru29Rw94ww/WCKnAKepl5gAFEai12gVhfBPYrKphzDbZv1jpOkzJBLO3pA6dxRMbKo3D+pi1WLrhZK9XpnJlprnAoQ591CgT/mSBf1MCKnH/wBll5JSiCNcupUS58h0hapOJFlLquCBbyb8InUuGqmHNldarhPKz777kxCx2nmW10DA3HidpXtErwHKkG9nRfQasQPhvEuR7S5/+8kpmdUd34Fx8RHP+y8xTkpPh8PR4z/ZtSbZNW/O8YbxDNNMmK9ogU+WnUCxZ1BvPceUCKvHJ80d1IQS3ulzrZn/ACifT4AVK5MLk28d+sTkCRTSyuapIAS5UotsWYG5LizDeA3bj7RM/wCKoccwBh+ALmHNMzN1Jfl8zDLQYMlBYAE7hnIbQgNp+ULNT7VKYWRKmFtsoSDtzfrpCrjftFnTnEt5QUGJB73gCGYa+sUrpbXPIwJJZrAR3+ksDEMQQgnOpMsA95ywBfr8oQ+KeNAtJk00xeTMcymyuzME3fKbve9oUp1WpZdalKPNSio+pMcI6FOiWs5JyZBbqWcYHE6SlsYLYdioSXCQb78vKArwcwShLpUUkgvci1g9tXip8Y5k2cRz4dbMozVgJUAZctSu85v3NkC9yeezQey1P/Kf/l/1IQqU5Zv8QlIDqIU5BBswOocsH6CGP9nrP+VP9dH/AFIlKE9QSfvK6VImTNA8Z/cM/wD4aoaeG5KV+6QoPe/zHnFn4bhaSjOkaN5vzv8ACF2apqzgCdBaKyMkyjUcNTzrLUPER5XD00fZj6AThCG7wB5nl4RHm4INgMuw3/QRMf6hYDysaNNSfMr32acEyKnt5dVKJmDKUAlSe79pma7t6iHlHshoU6SiPFSyfiqN5OCJJzXQR7pFi+3lBtPGktHdnpUhQ1UkFSW2II8NI1dSLc7jj9YBpKH2DMFDgGQgWTYeJiNU8PBKTlDeHTxh1palE1IWhQUk6F+jseR6RHrKdhffn+cIup4yIxNQ2cNEvD8YmUqhlKuxzDMjUMWzN1YHpDumSFlK5agQ4IVbfTTpChjFABtZi3jAWkxKbTzCqUcpLONQbbg63hFdmPa8qen1RuQ4P7y2VC7xHnUwLlvDpATh7jGXOSEzSJc12yksD1ST0u2o+MMZFo6WFsHE5TK1TYIgCokMWIjmuXy3g3OkO3OIdRRF/lHMs05XJliXAxfrZAW4J+tXcQvzMPmy1dx8tz1Hlvv6Q6Kpb3AaMJks9rkQlcr3Kltx1FmdRpWh1Je2m5PJtN9YWcb4OQsOUZVFz3S7emsWUqmB1AvbS8QZ+H679eba25xSLMfTwYsNzg8jxFGhmUNJSoK0hU5KQFOlSlFXQHugW1FvB4AcTe0BYATTLSkqAKyEILf4TmSXPOGbFsAVdhbW/wCniNIQMZ4bIJIDHcbfoYpoat2zZ3NtqbZmo5kSq4tq5gAVULIGgDJbTTKByEEaPi+rIS9QpXQhB+aTCyuUU62PKPSqhjHTapCOAJzVsYHmNFTxLUFLKmqZnsEpcnR8oGghYnz+0WSSSwJ67mPVVa4brGMNPeU/3FfKNrrCDMGyzccSKVxqoxgR6KBJ56PRlMdZMpz1jScTMzvh1GpZ7u2sNuH8QlCRLChmSkJQspByhgbW5wHocGUby1AJHvrJbW5AGp2g5g2HuiZ2UmWtSX7NUxQIJHvd0naxNt4mfDGZnEDLqFT3KnUpauSe89g7Nuw5RL/dtX9z/wCxH+uCf7pQVJmBaVFLDskSyEpa5CSCXGtiAbGOP7x/9GX6fpHs+IGREilq1S1ZkKKVDcWMOPCftKnSJn+0KVNlKYHdSGfvIAYHW4PKEiMgw561cYIjwxHU+oeH8XkVsoTZK+0QNbZVJPJaTdOzc9RBJdG+nn9ax8t4ZjU6nUVSZq5SjYlCil9dRodTrzix+FfbbMlJyVksz0gd2YhkzPBQJCVeNvOIn0g+I1bTLbXSDTq3gI4z6BJSXDgDQj8IW8M9reHzVsVzJPd1moAHUZkFV/HWGGi4rpJwaXUyJhsWTMALA3JSbgXF4kbTY+I4WmCJ3BqFPfuF+6HBBuObM1tI3/ZqunQoyZ5nWsieApuuZLKPgS0NCVgp7pSdLpL31a0cljVhvy5wPplOjD9Yv9XMqLFfaXVS1LROpZJvb3w1h/M9z5wrzvaRUqzOJQd2IQxTybw5xb/EuCSpyVhSBo+bLfpfVvyinMe4RKCTLvf3dvKGVWVMdrgZjGRyu6r+0Go4lqGy9qojqx+JDxbvs29paVolUtUciwlKJcwkkLYMAsn3VMNTY+OtKGhWFMUkNrBahxQU9lykzB1Fx5xa6r/4ElG5v+yfUQD7vGmQHWKNwn2mFFkqmyg1go50+GVyeloccM9rMtTCaUltVIPP/Cb6cnhBc9Ms30vlSDHhdKPDwjnPpgSw9OURMK4tpqhP8OYDzBcEHViDvBbtEnRQMKapDM3MO5CFD+F40qaRi503ggtTeHNx6RzmVEtWhSrmAQYA0pg4hCxpEOGAg7vs3ygRW8KypjjKx5t9P5wcUw0LFrF9B4mBlbxXSSf76pkuB7oUCotyAcv0gfSVuIau68iKWIezWVM1BLafqUkQk8c4JS0UkSJaEqqFKClHMSqWkaXP3tMr9Wg1xB7YZy86KaWmUghkzFB5g665Q+1rdYryfPK1qWolSlF1KJckncneKqqihyWP5T1js/eIMMsx7sjBHs46opukV+pFCjMEmWdxHIiDhozGi8MJGkeFw+Zjac/EDPE7DEOsWKjy9I4TKJQUzQWoKRCAlallS3vLTYAauVsxGloaTkSVht7m5QVTQkBtm0tcl+RgnKnLShRCkBa0qSnu7KLnKTsw0LwLpFkqKkgOFPcFrj3WG3WCq1iXISkj+IrMLjvJGjjfQBumsKOIsyPQzswyJzONMqiA53yk6MNBq28TP2jqv+j/ANsReFpskT5aahKSmYQCCErFrAEKDG+zHU9Itn+ztH/wR/J/2x7bmAzYM+eZaCdIlfsZYxpQTWUxNjB5EhxG2OVM6NNQcRaUG1jZJgzVYcDtA6ZREaRq2hoL0Ms5iZGTMfaNTJMYaD4MVgyfhWNTqZWaRMVKP+E25XSbK8wdBDVh/tgxCW4VMTOB2mIHTdGU/wDmEYRvLECyg9zRmWdS+2aesNNkyC9rBSWF/wDEXeOlfxWiaBmpki32Vkend/GK3p5FxDTNpycqUAqzAFIAc8jp4NHO1CJmdLSqfqMi1kwF1AM+2vxgWqlKy5sIdaPgWaUvMDdG/FoxO4XysG1sPraEjUInAlRq9U5JiYuTliPMl7w0VOAa/XpEKZgRGrsOn4xQmoU/MVZpG+BNcKwhfZCaStlKYBLpcN7xPLbTzgzh9FMFzMmJA0SFqf1e0T8AqsyBJXldAGQscygNnBbuhvEeBg52CdGAPV2HUjf9Yh1GobcRH1VIgww5g2pxOcpOVcxagNio6decDly20dB6Hw6iDaqXVwxux23uSbsPwjn+7rltLd7n0HPpEoslilB0IvzULIcqUR1JMDZ1G8NqsHJBUQf8upPpEReEqLulXobfCHreBPMEYRLn4Yra8RxRL+7FgnAeSTzPTZvCO0jhpNieur84oGtwMGQtpa85zESTQka/XOC1LgqlAaeenrDhT8PofS/NtW8uUEqXBQA50ffy/wDEAdQW6niEQcGJsjh8+Z318Y3Vw6pmdjyYi3rD1KwdIux8MrEeF+8PKJSqAEMeWrP8D+Ee3PFG0Sm8Xwkh7X/SANBSaEmx5ahouLiDBEszWIN38W6+sVdOw3sqgAvkLs1unpFmmu3ZQyTV15UWL+sk4MlRmrTLSSZhTcnLoco5Ei7t+UMdRRutMkE9ood7MdgQ+QDvaqPlEPB6FRmdqokZQQmY57hYuCjU2c8maBWP4jkWEpCVLSCBMD3f7QCrpLbhtYpPJ4nLE7ikTJUZc1GRbZi/d0JCVJ2Gug5Rn+0k7749T+cLFUSUjM5U2p3fYvEHseg9DDAvkwsZmsGMJxdKQETPAK+F+kB49DHQOMGNRyhyI7pSkh3BB0Iu/wCUcZlCFbQuYXiqpKiwCknVB0PXoesH6Pi+W2VcnKkjVCnU55uBZuUQPQ6n2zp16pGGHnBWEcjEabgitvgYfMNppc6UOwUJiSXUWOYNoCCO7EhfDxY90xMdSyHBlAqocdyr1YcoavEinw5Ww13iwUcNABSppyoSklSuQZ9/AxFpZdD9qoSn/BM7pEO/FMw4EUdNUh7g3hjCZKpv+0qUlIHupF1X0zfZ9N9ourBsEpkISqShISRY6ki1yTc7ecVhiNTR0ySTNQXuEJIWouGsE6DxhVo/aNVSZypklQSg/wC6U6kbXIf3ragwNavbyRx94nUOi8I0+il0ieXlA2rwxJe3n8rxV9H7d54Kc9NKKd2WoKbdnDP4wySvbTQr95E5BdvcBtzOVRt0Z4KzSgjkSZLip7kuv4aGxuT8gX9YW8Qw5SSUnr10O8H5ntPoHYLWv/JLLac1MN/nAbHvaLSJDy5a5imLOAkPyUXJZ7uATEJ0zg+2dKrWFRzOFMpFMgzJiScxCALO91KKX5ADpdnglh1T22bswVJSpnZtnfmAb36RWeNY1Mq5gmLSJYSkJShJLJGtn3JN/ARDo8cnU81K5UxSVJIPvFi12UnRSTuIp/A7hgnmLfWZ92Jd1PhSla/hrt5QYlYUEjS40/MwM4V4xpq+WClQRPSAVySWLs5yffS+/g8NEsdNdPzhaaUK2DEPqCwkA4QFF9CR4enX8o3XhTCwB9LmCJSB+n1rHkdfr1hzaZPEWLm8wQnC2BDA3877Rzm0BzB2sbW+EHgb/G8aTZgzJD7kwp9KoGcwlvbMCnDnsdxq3LlyjyZBGodix68oLLKSoDqfovHGetJJHNPyP16Qv0gOjCFhPcgoQ2htsdw0bCa5It1HMHcR1lL1bxHQ7xAqJ2U6s1w2tjeBLbRmEF3HEiYzT2LNbfduR5iELGaeWhQM1OYA2Hj9rq3K0OGJ4iSlrM59fyhM4mqHlEF+h5ncQFJLWgiUsu2lg3iB0VC+2WZYdZStQBLHKCHWkKOVJaw3tAWnabnOYZkpKilRIJCT9kscyjq27xJp8RQf4c18h7oyu6Lhmv3nDi9htAnEKRUmYcpsXKSN0nTroz+Ed9V4nAHiSK6vRll5UhsmVRZ3KSWUCfwbaBfadTGHjD+ENxNAmAmPNG4jEbG4mAmNgIyiOiRAkw8T1NWLll5a1oJ1KFKT65SHib/aaq/5qo/rzP8AVA9esaxmAZ4wnVcT1MxISufMULWzEO33m989S8C5k0qLkknnHMxumCCgdQCxM8I2Ee+vnGfr4R6exPCJ0rDdHPkPziEnUeP4iDytPrpCbXK4xHUoGzmRRTAaEjpHuyS7qU/nHaboIE1OsLXLRrgLCFViCW7rP0gaEElzGJPvfXWCAENxs6ivq7kSXKU9oYcLxatlsEVNQlI0SJqyP5SW+ER6NItb6eGCptLS1u7tbaJrLTKEpUcmNeEe1WbLlZKiQZs1I99JCc2wKgfteFjyGkM2G8a009AImCWs/wC6mKCFAjk9lC2oimc1k+MSaz3DC+xBZVzxLuVXkJKs1tiC4PmIiJxMLIOa/p+sUxgNWtE1KULUlPJKiB6CLRw2cpQOYlXcGpf7vOJXQ+YYIHxDIrEi5Vubg+McRVgrN9LNtve/hC/sP8w+UaTFHtNftfnERY4lIQRilYknN7wJdvXaA9fWBUw9Azczv8oGzVl03+1E8JZU4jXsphfd8pu/ONA38GbwmT9oMnqLqB2SSQbNyN4RuKOIEqCUoVmI1u4B3a8SMYq1qo0lS1ElZBJUSSMosSdRCYrXzjraXTqpzItRqCwxJ0ylSEALKhM1ASAoZTo6ubk2vaN5GKEqCJjFAtlNha3kesRqo6f5R840xj++X4x0BOfjM7VuEMXl5lJ1YsSNRcgAG41EQ+yP3PiPzibgiyJlifoGLI7ZX3j6xuYDNif/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1028" name="AutoShape 4" descr="data:image/jpeg;base64,/9j/4AAQSkZJRgABAQAAAQABAAD/2wCEAAkGBhQSERUUExQWFRUWGBgaGBUXFxwXHBwcGBgYFhocFxgYHSYeFxokHRcaHy8gIycpLCwsFx4xNTAqNSYrLCkBCQoKDgwOGg8PGiwkHyQsLCwsLCwpLCwsLCwsLCksLCwsLCwsLCwsLCwpKSwsKSwsKSksLCwsLCksKSwsLCwsLP/AABEIAMoA+QMBIgACEQEDEQH/xAAcAAACAgMBAQAAAAAAAAAAAAAFBgQHAQIDAAj/xABHEAABAgQEAwUFBQUFBwUBAAABAhEAAwQhBRIxQQZRYRMicYGRBzKhsfBCUsHR4RQVI5KTFjNictIkQ1NU0+LxY4Kio7MX/8QAGgEAAwEBAQEAAAAAAAAAAAAAAgMEAQUABv/EAC4RAAICAQQBAwIFBAMAAAAAAAECAAMRBBIhMVETIkEyYRRxgbHwBZGh0SMzQv/aAAwDAQACEQMRAD8Ap1KfKNZhjSZMJLxq8DiMnnjIjEejZhmXjKYwBE7C8PVOWEJDuRAsQBkzQCTgRnx2R21DImguoIS/Tu3vCb2Zi2l4B+z0iUK0a48YWcVwdKdE2MQV6lRxOi2lNnuBiSUxumQYKT6VjpBeiwvtE91N+kUteAMycack4iiUxiGWqwEj7PwgbPwwjaNW9Wgtp2WQcsdkygBGhlEHSPIlKOgMM+8QVM5olkm0bgMImVNHlQCDc6iIQlKOxMYDmZNAYm01GtYZKSfImDOD8PS2zzjs+T8OsEsIxIftklKQEyxNQCG1csPJyIF2wOISjJjt7P8A2US5aUzqsCZMIcS/so0Nx9pXWLCqKgJSyRlboIzSTWtvzjjiFISCQ5jk2WMybvmWKBuweoBxnGnQtKkhSSCFA7xT+MYCnMchIHIh26A7xa9bRG73Hr1+vKFavwrW3O/pr0vEdOodWyTOslFTLtlcTMIYElY9I4T6NIICCVcy1vKHdeDu9tOkd6fh5/su7aekdEa0DuIfQD4MTKegy3S5WDqNG8N7RtidL3B3GI1I38RtFgo4VJFkHVj4xOpcBSMudDg6ggEj11hf43nOID6WsLgGU0Q7DyjtKpCFXaLcxTgSlV9gJJvmT3flFbY1ga6VZzXGqV9fwMW16lbDtHBnOsoKjd8SHPV3MuyS9gbk84k4ZiKkLzBKmSlJ7pKfdbVQdrFnu0cZRM1BSSlyoquwJISAwPgNOpgjgWFTFHKt0oUCQVEgMkOW0BJAblDuhiTRwpKhKzNnoltOWjIBo6Tb+GFFwVMA5uwcs8Cv3cv/AJdP9UfnGMDq1TTMGVmCQkFORLPbV7tZh8Hgx+6lf8FP8o/KEZC9zxyZUqoxEmspDLWUqsREciLgQeppBBwZiMxuiXG2S8ezMmoTFi+yrAlqUqaUnICAD6ac45cGezYzwmdUBSZJuALZuWoNotDC5qZRTKlI/hp3jm6rUpj0/Mqoqb6hIXF1NnplAapG8QZWApmyUmxcQ14pK7SStk3ym3lCZgnEqEIyTCEkFmPpEJTxK0tIHiDazg1ufz+cRaXDFSSSL8xpDLUcQoKrKDQCr8Zl5VMoPeNUWdCNNwI90h1uNyiGWGV4QPzScwBLPAKqmmYu3u6PBOTw+EyzMmKIA0B38IvWjzIH1GD7ZzrZEoO1+sRZcxOkpLq6hoJzKRBSkmwFzfpA+fioBaSiwPvNYxUlO3uSvc1k9T8Mkd+aoKfYH5wQEuVKS6m5AC8Ba/Espsoqe55eEC51cteptyjShJ4nlI+RDFbjNyEsOXP1j2FzEAFaj3izcwxgHLlOYJyqBa2CEEk/dEAyDGI1WxzLa4R49ROTLkTZjVF3KhlC2LJyq0KyC+Xe7Q7yq656W84+aptBMQS6SkoOuhB2L8+sGsH9oFZToyib2qHfJOdbbWUCFDV2cjpEb6bnNZ/SPWzIwwl9KKV6iIs/CZa9B9fQit6P20pCWXSqfmmYDp/mAjhW+2yYHEiQkXDGap9H+yhuf3tBCPwtjcMohi0D6TLBXh0tyltAH+QHz9Ik08hKQoJA7odvjCBR8cTAnMuWklWuVRT1sDm+JgbjXtWqUKKZUuSjMnvFQUs35F0jblvCK6GZsACU3ZRdxPEsheIslSmYBrnnr+URKjFnBt4bsxGnOx6RVZ9qdUUBCkSClwoshSSSOuc/KMf/ANHWyh2IzKfvZ2Acvpl8oYdDd/DFrqKccyw8TxMOo9AR5i8KHENUmbKWgva46Nz5a/KFir40nrOktNmZibeJP4CB8/F1zbKYDkm3rcw6rQup3MYT6yrYQBmdqOjKpycpFgS5bYPe/hE+XiC1lIcqUFjKpRYMNASLgPHpFBkl5gpPeBDjUWBIjMqkXMIypKhbuhgSNCxJF2joEjM5EZcEkzZyDPWtJC1hAKUZlJTLPeYMACbgEA6vDJ+0SPuzvrzgdgGG0tMgEOuajNlOUAnMokPZlFI3P4RL7SX95f8ATEIc8zOPmDsX4ZlzXMwMdlCEHGMFMguLp5xf1dg+ZJCkP5aQDq+DETAytPDmY5dGqerhgcTuvXVcCT3Ko4UwlNVOEsgm2g1hgwvgpCKxpv8AdpUCEHU+PR4dME4GEhZWhgdiB9NE9WDrzqWRmJ+19aQ+3WE8pmJr09a8NzGCdVpWgJQlk22a3gIjhLMI5SH2ibTJTfMLnSJN7XNzN2iscQNxtxWmlkdmmy5gyp8xrbaKgq5eZCphNk6HrDV7a8QlCbIlIDzUJJUeSVWSD1JDxXcqYtZACSq9xtHYqpI5kLWAqVkv9mWvvZiAerQQwfh5UzQKV9amDWEcMqLTZxCR9waiGpU8BJCGYDQaxWqyNngWRwyUskpSbhyPl+sTMQkIACSkd0XfYRLpJ6lIfKQBuqxbw3gKqV/HWtbqcEhIdRZzcgaC28MBVeYsgtFnHqMlLhR1s2/lELCeHJ84se5LT73PyTDcFp7plJVOJNyzBFwBmN23NuUQK/EUjN2iyMwKexlpCczFicynJJbUNrAO/wAxiA9QBWUlKEhCM6pilAZgcwABvbmzhmg1hHstmVZ/gTGSGzGYliHdmALqJbSOVEgBJmJpUSpKU3mLU6nHMm+/yi5+EMGTRUyZebOVntFE3JKkhgN2AYeUIezaMx4Uk4irgvsYlSCFTiZxH2SyUegN/M7w0S8KlJsmWgAbBIibOmFyX5xHXM5vHFuvyeCf7zoV18cwdW8PSJn95JQou9xf9YDYtwxKyHJKli1u6IZVzCfSIdXO7pt+PrEptPkypFwepVWI8PSiWydmW2teF2t4dWj3e8PjFo45TpUAdD9WhdnU19Hi2jVuB3KW01VwyRgwQVskdBCzik3NMPS0OapFtIhVGBoUXKQ/OKqblQ5MXqdK9i7VMTmjxS0M03hgbEiI6uFVn3T8DFo1NZ+Zy20Nw+IvkR4i0FKvApst3S4+toG5IerqwyJI9bIcMMSVRT1FkD3XJ1ZnABPoBD5w5VIQszlJUJciUlIDlyS7qvZVgwI5xXlOog2LE2fx59ItSVUCbIRLSpKspGYguCUgCwI90gE6bXhVvEDAk3hjGO3WRLSkS5f94/c76vdAI963g0E+1P3k/wBFf+iIlVi8mlQolMtkpzWCcpzksABfMWJcgW2gX/bNX/Bkfyp/1ROUJ+mYGxFqi9ruJSkpQZ4UEhnVLSpVtHUdfGHGj9rk1UoFciUtTC4t6i/pFbz8PCtNY3mSTJlXLEXD76ac4OwLZ1KlxUcEZlmy/afNv3ZaQ1gE7+bvHWj9pT/30wD/ANoA+EU/+9ruXjtNxEHnpaEHSseyZUb6vhRL/wAOxannXlTpRfUZgCPWBXFftLp6FpcsCfOYk5VDKn/Ob+geKFmzM5uHjuhATqz8hDK9KicyR7C35QpXVE2tnqnzbqWpy1kgbAckiGbhGlSFKsBla5u/hCjhVTMVMTLSFLchkID+u3rD9Ml/swlrqpkqXLN0oJJU4vcNr0BMVASZj4hYl0lWifvEatqw3jiClyWCUgOVLLHVgcoukeMK+Ke0gCYewGZILAqGUMw9276/KNJOKz6hIKkS1LzWWVMhrnupHeJD/agsmB6cNVHGCJSCjKVrW+QISSVeBIbK/OOFZNqFSUy1zUy1TcpmdgkJyoULpUWcm7G9mgVRzSuav/eKAZcwoASl9LqYA2d7+EbSJEpSVlaDMBT/ABJ6jlQgMwTKWAMyWdlNdzAMcw1AHc1qMKZXYSJ5SEhJOQkvm5qCr6e6OsSJ3AtRJT24mpQWcCYwNr2BcCAiuJDSkJpShISpwUh3BY5STqOtjHDEsdn10xPaMQlsqGsnax133MBgnmO66EiVpmENNmKykXBLc9hZ4+hPZ9jyq2iTOmsV51oXlGWyT3SQ9iUserxUeFSpFMgqQkqnA/3hA1LDKHNhe55PDBwfxqKCZM/aQOymMVZA5QoOQbs6WUX35QBYNxDK4GRLcm0SC7AvfTTz5QHq5GU3LdBeDd15ShQCCHcakEOCOURsSTmbKzDfX0iLVUqykgc/vGU2ENiBJmgb4iOFZJGWxPhBBSCLEX8Ppo0VTkG/6RyChE6AaKWKUKl3AuHDb/DoIxhGFJVlE0ZTvmKQNSAASdGv5Q1FF3I9IwZD6eYg67Ch6zHNYSu3qLNVgsntHQ+X8vwMdpWAyze2vMnl9X5QdFOOV/jvHTsCLjT69DGM7MczPUIGMwMrA5YGg9DvaNTgqCAGHofUwaVKba31pHAo6fXKALGYHPmA18PpFwl783HpAGt4JpVzO/LKQTcoUUnrZ2fyh4mzP0H4RBWsLsQFXHe3GzuPO8GlzocqZ5xvHulI8TYN+yVMyV3sqS6CrUpNwfrlDJw1QmVQTalb3dUpNw4FieWtn0iR7VqD/a5eUuFSUvuzLWBpo72iNR1Qk0s0TVF5kvskggBkZT3uZNzbwj6MPvrGZwrFwSBB3E2OoqsuRIly03y/eUzOdPC8L/bDp6Qz0/DEvsTNKlLB/uglgC3vBRVoBa4u4LQF7FHJP8w/KGKVHAg4ljYFgCUZk5O1VzIFgNWYP+cV1xLigmziEpyoQSkP7xYsc3ntFzcTU8yjopk2VPRKnkFk5O0WolyEILsF9cpa/jFRHgyrWylJSFTFF8yxmBLqKls7DUvC6U2+54KgsSYvgRuesTK7ClyZqpSspUlnKTmSXD2LXifQ06JbzJsvOliEpPdBVsVP9kB/hFDMIYHOJDwzDpk9YSgXPKzdSdhFgYV7NEIlqM5Spky+UIUEpHQkuVE3vaIFfiypUmX2Kv2dGUqBCQrOoAd0E3D6Z789oHYlj81SCqZUZVqulEt2IvbMk9d3JgMkzCfEaKjERRU5YJllKilCU5QTchiA6izOo62N4Q8ZMyaozp5WkWy9oXJcAshD2G/g0Zp503KpSFqkpALrUAVKfVmAU51zO7k3EQp88rVmJmTLMZkwknqRnNrQQ+8wCcpU5IPdl5tGCi7n/EAzjpBqgnqUWUge9mWhAEprtr93weIMqalCXSUGx7uqn5uNBHBNWorzzDo7A6eDPpGEZ+IfXUeZVSkU4mSJEkBxnmTVkgFlEHK7qHV+ghexOvXOHZJnFWgUn3UAgXTLSAO6C7OfzhfnEFjqfWMSJoBdn5A6ecYF8QQvmGKfuESpaXuS6gDccm0iy8G9j+Yhc+YqVnSFdmkhSgTlso5Qnnp0gX7GaaTNnzFLQDMlJC0B7OVEAgPcjrpFsVE7UEnmFcvEbRPbYK+THKpbgQHh3s2opJSQJk0h/fU4uk3YAAGxuIKjBKUhCTTSCk3GaUhRf3r5hcu94xPqimYlTskp205m3iI6ftGpBzAFKk+Be3l+MSfiQTgRvpHuSFVISEoYBOUEAWYOEgBtBdo50+JpUgF+zOra/X6xxqFglG6SlQ5aOQ3VxAiepWUD3lZAzCxVMV05JDdAIU9xBhpVkcxgpKqXOdUtYmNZWygeTHQRIVSpOgIf4eUJtQzWUosCCoEpLDusCGIK1mzfdELGJ0tSCDLnzFAEsozlAggOQ5PeYWcfjHltU8MI5dMW6bEtNNEgkgqNvWOkqhSHINmOsVthHG1ZKJTULewyFaU7JVZ0gX0POOtf7UVy0uEy/dBNt7uNfD1MMX0s/T/iC1F3nj846qkJKSxuG05RmXTFKbXv6htucVVQ+2mqWb08kp3upPhe/wArwYo/aqt/4lOkJ/wLLjwcMRGNpwhzPLvccSxKqjeUC7t8oDGWXbUWD9IT8d9ri5ckilpiklv4izmADue6ndubC/SE4e1yuCneUehl9d2Ijz6P1cMsEWmrIaWtUBQLAePh8uUagokIVOmLShKbEqISL6M+55RVk72v1ygzSE3dxLJfocyjbwv1gFjPFtRVn+MslIvkT3UDwTz6kkxlf9NYNlupr6zK4En4hj5n1a55diWA3Sge6L/VzHsYxGWpGbKlKrFIU6iR1uzdIX5cwau147rpgoe8gcybAObOfyeOoEAwJAWzyZPoqvtVJExcxKB7stCmBUNOzQ1he5+LwV/dMv7h/pTP9UcMDpFS5ClJlZlqZlHbVwL29A/WJX7BU8//AJqjGzn2xeAe46V1SifPVPyiWSkS0i2ZIYd1jdLjvK3Iy3aAUyYo9opCjkQVPmawBY7eQb5QZrpyAA4Ch3mDjKDlYkGxVq+bm7k2hSxbF0ypSxmAWQbBWYqJ8PdFzoAOsK2ljKxgDia1NDLQZsxSgStilI76nLsBf8Yi19UC0paTdCi494AXLjyJ8IXKRS3crYAXdTEgbJ5nwjSYsEkZb88xLc9XeK9uJH2ZifWqmMHISAwck2d7wVFZLly0DIiZNCQ65iSQOiQSAGsHHJ9YhJqpctGWWgqmPdawCOdkFwInTMPXMZcxWVhmUSHSkFgAA7O5eNMIkY5g6dVTVHMbg2B5nV/HeMgk+/mIA0JZ/I/lHabUJHeSO6O6FaqUQlioA+4NdOcaGWGBSCVblfJncObXtGTQTOa81hZDj8dLaeEcpkggOr6JjKqjIosylbK20awiOpZNyY0ZnhPFUYCi8eaMwWJuTGnhTikSZ6FrAQRYTEOkXDETA7KSR05RbEvi2YUpmCWladlIW4PQ2LRQCRBTCMdn0pJkrKQbFJGZJdtUmz21F4g1Gm38qeZXTcF+oZn0jRVcmtl5wC6bLQbFJ5FixFtYzUUQQBlcatfN9CKrwX2gyFrSp1Us7ZV1o1ZszaEE6pYRZ+F42JrImlKZmzF0zB95B08vSIHTPDrhv58x3XKHK+PECYpiE6QAQlMxIVmOoISdQB636wn1/FJMualOdClzJZBCvdSkF2INi/wMWdW4ZmBt4Hb53MIePcHKLmWi7l766nQmxiZfY2HEtpZHH3kij4jRPzGUQinkhu1WMpSUpvMILX71n05RtKq0LIUABKSO7mDudyWJKnLFg2gu0V1X4eQSFAg7jR2+cQaHFZ1Kp5R8Um4P5eUWegLBlTFufTOCJZOKUSVJ74LHTN7ylE3UBz67ddIrnFaVUucqWom1wen5jTyhtpeMULlZwQlRHeBYEHcPlf4wlYpiKp08mWLMEhhyvqfGGaetlYgwbLAVEk0qdgGg3S01n3gfheHnfU/CGWkp0oGjq5n5N+MJ1FnOBLaE2rkzlKwMNmWprEtva7crtpFbYgkiYvMgoLk5Ds926iLTUnm/p8BCZx0gZ5agPsqBPNiCH+MN0Nvv2n5kuvrJTf4iqY2yxhoyTHZnDnkKaGbBOHhMImzXKUsoJA26g7eGsLyV2AYHp4/jDjhOJZsiOzsnd7m1xyhNhI6np2xGaJKD2QQvOcrK6W0BdXUfRgftU770r+aZ+UdeJpShkMtBImKyspQBKiNUjba/TrHH+zNbyk/zo/KFqOMmLPHUa6fGZVXOuFFKUHK4yglJ+yhXvHUufukOBCrxzXumXL7rEqXsVC7JfdLh7flBGs4gVKXlkZRl7vaaMC4AZrFub+EJeK1yp85SlG5LDkwJb66xlSktmV2kbcCQwSbXjsmcwbUciND+UYSgB+8zcg8ccsV9ycCS6GryKJLuRqDo8aqqiRdRJfdz03iOEuQBGVJYt8ozAnp2lzWNw435+RjnNmFUWn7PMEocUpFSJtOlFRTJDzZfdK0E91Sj98FwXfR92hd4v9nM2jeYg9rJe6gGUj/OOV9RyhBtRX2ng/vHKjMuRE0COnZWEbpT8YZ+D+D1VdZJlLCuyUf4mU97IASS+2gv1hheeC8ZirLSCoAkagHzMWVN9nUqpkoXTEJXlFie6q252MWpK4MoZaEITSyWlpKUkoCixuSpSnKiTdyTGf3PKAaWkS2+6An0A2tEd1/PtMOseRKMquEZshWSYgpPwPVJ0IiIrC2+vzi5sYnzZdp8qXOlkEJy2UVa6E8gdIUcQp6OappalSZjA5JgsNWDnfzMTG5szo1hMcjEripoonYVxFOkOEqdJ1QrvJLW02tZxEqukZSQRcFoETZN2EUqwcYaKsq2HKy4eEvaImaglTJKWzoVcEMLu/x9Yd5HZzC6SFAhwkt6p2Ij5dFQqWruqILEeRDMecOvAPGJlrRTzVHslFkLe8tZ91j90mzbPAWafC5HI8f6kwbJ54MtfFOGpU8EKA9AC/TlCFivs6OZXZ6DzD/XWLHl4wUJInMogPmSGOUNdt76t0gj2IKHSQoG4P19WiFUI5rP8/KVC5lGHGRKJTwupBAKUuedvmI7JwgoLFLERbuJYGhTWIP4wLxLhhJs5G/np4PAvZcO5ZVfVxxEOmkMbD66QRlyCl8zp8rtzLbQbq8D7oLORyDM23XV44U9MAcvK4Jvpt0t84lZiZQbgeoJWg2O3N/PX84TePF3lJGnePoEgfMw74isISXLc2/S/S0KNVRqqVu1k2AHJ9fE2t0ivSHa+89RN4Nte0RPkUS1aCCEnhtZ3A+Pxhzw7hsNyPLTRt/wgmcNSlNwSnQuXbXRvGLW1pJwsiGkrQe48yrK2hVJWASC4BceJH4QUoJiu6XYabqa2pTEbiStRMnHsyTLT3Uk6m5JPqYmYfWDs0BDJNszjUjkdANItOSgJnMfaGIHUnLmS1BUqYtKO0UCSEklbE5UuxsNTmbfpDJ2i/uyv6a4HrnBK0qWhOcJIDliS4VYB7BtXFzHP+0I+8v+ZH5wGTjiKOPmJqavL3i5voSS6ub62iFmck+MSVI/hvy0iIFRSsYxzM5RGCY1ePQcAmbJEdpaDGkstrEjtRtAMTDUD5hbhnGl0dSidLJ7pGZGYpStO6FtqC/I84v2nqZdVTS6iVdMwXDvlUHCkktsQ0fOMqnKz3UnxiyfZliy6MzETQpcidke5/hlJU60p0LhV2D90cog1So64Y8/ErpWzOVEL4z7PJE5ZWHQolzl0Plt+sZ4a4ZmUtSibLUZjOkyz9pKrKAuL7h7Wh2m04KUzEKC0KDpUP1jTD6Z5yGtq/8AKY5aPajhGlJKlCRCU1QDh3Y/jECZNIc3IgouRZtuUQJqGOjCDvDCIqIkeoCJqcswAhwQ92Iu/MHrHCtw6XMBzJSepH6RvMLRyRV3Y+HKJhd8GUbMciIeO8GFysP9aQnVFCqWtJUPdILdIuWtrUpcFL202+cLGK4VLnXFjswfXbkIqru29Rw94ww/WCKnAKepl5gAFEai12gVhfBPYrKphzDbZv1jpOkzJBLO3pA6dxRMbKo3D+pi1WLrhZK9XpnJlprnAoQ591CgT/mSBf1MCKnH/wBll5JSiCNcupUS58h0hapOJFlLquCBbyb8InUuGqmHNldarhPKz777kxCx2nmW10DA3HidpXtErwHKkG9nRfQasQPhvEuR7S5/+8kpmdUd34Fx8RHP+y8xTkpPh8PR4z/ZtSbZNW/O8YbxDNNMmK9ogU+WnUCxZ1BvPceUCKvHJ80d1IQS3ulzrZn/ACifT4AVK5MLk28d+sTkCRTSyuapIAS5UotsWYG5LizDeA3bj7RM/wCKoccwBh+ALmHNMzN1Jfl8zDLQYMlBYAE7hnIbQgNp+ULNT7VKYWRKmFtsoSDtzfrpCrjftFnTnEt5QUGJB73gCGYa+sUrpbXPIwJJZrAR3+ksDEMQQgnOpMsA95ywBfr8oQ+KeNAtJk00xeTMcymyuzME3fKbve9oUp1WpZdalKPNSio+pMcI6FOiWs5JyZBbqWcYHE6SlsYLYdioSXCQb78vKArwcwShLpUUkgvci1g9tXip8Y5k2cRz4dbMozVgJUAZctSu85v3NkC9yeezQey1P/Kf/l/1IQqU5Zv8QlIDqIU5BBswOocsH6CGP9nrP+VP9dH/AFIlKE9QSfvK6VImTNA8Z/cM/wD4aoaeG5KV+6QoPe/zHnFn4bhaSjOkaN5vzv8ACF2apqzgCdBaKyMkyjUcNTzrLUPER5XD00fZj6AThCG7wB5nl4RHm4INgMuw3/QRMf6hYDysaNNSfMr32acEyKnt5dVKJmDKUAlSe79pma7t6iHlHshoU6SiPFSyfiqN5OCJJzXQR7pFi+3lBtPGktHdnpUhQ1UkFSW2II8NI1dSLc7jj9YBpKH2DMFDgGQgWTYeJiNU8PBKTlDeHTxh1palE1IWhQUk6F+jseR6RHrKdhffn+cIup4yIxNQ2cNEvD8YmUqhlKuxzDMjUMWzN1YHpDumSFlK5agQ4IVbfTTpChjFABtZi3jAWkxKbTzCqUcpLONQbbg63hFdmPa8qen1RuQ4P7y2VC7xHnUwLlvDpATh7jGXOSEzSJc12yksD1ST0u2o+MMZFo6WFsHE5TK1TYIgCokMWIjmuXy3g3OkO3OIdRRF/lHMs05XJliXAxfrZAW4J+tXcQvzMPmy1dx8tz1Hlvv6Q6Kpb3AaMJks9rkQlcr3Kltx1FmdRpWh1Je2m5PJtN9YWcb4OQsOUZVFz3S7emsWUqmB1AvbS8QZ+H679eba25xSLMfTwYsNzg8jxFGhmUNJSoK0hU5KQFOlSlFXQHugW1FvB4AcTe0BYATTLSkqAKyEILf4TmSXPOGbFsAVdhbW/wCniNIQMZ4bIJIDHcbfoYpoat2zZ3NtqbZmo5kSq4tq5gAVULIGgDJbTTKByEEaPi+rIS9QpXQhB+aTCyuUU62PKPSqhjHTapCOAJzVsYHmNFTxLUFLKmqZnsEpcnR8oGghYnz+0WSSSwJ67mPVVa4brGMNPeU/3FfKNrrCDMGyzccSKVxqoxgR6KBJ56PRlMdZMpz1jScTMzvh1GpZ7u2sNuH8QlCRLChmSkJQspByhgbW5wHocGUby1AJHvrJbW5AGp2g5g2HuiZ2UmWtSX7NUxQIJHvd0naxNt4mfDGZnEDLqFT3KnUpauSe89g7Nuw5RL/dtX9z/wCxH+uCf7pQVJmBaVFLDskSyEpa5CSCXGtiAbGOP7x/9GX6fpHs+IGREilq1S1ZkKKVDcWMOPCftKnSJn+0KVNlKYHdSGfvIAYHW4PKEiMgw561cYIjwxHU+oeH8XkVsoTZK+0QNbZVJPJaTdOzc9RBJdG+nn9ax8t4ZjU6nUVSZq5SjYlCil9dRodTrzix+FfbbMlJyVksz0gd2YhkzPBQJCVeNvOIn0g+I1bTLbXSDTq3gI4z6BJSXDgDQj8IW8M9reHzVsVzJPd1moAHUZkFV/HWGGi4rpJwaXUyJhsWTMALA3JSbgXF4kbTY+I4WmCJ3BqFPfuF+6HBBuObM1tI3/ZqunQoyZ5nWsieApuuZLKPgS0NCVgp7pSdLpL31a0cljVhvy5wPplOjD9Yv9XMqLFfaXVS1LROpZJvb3w1h/M9z5wrzvaRUqzOJQd2IQxTybw5xb/EuCSpyVhSBo+bLfpfVvyinMe4RKCTLvf3dvKGVWVMdrgZjGRyu6r+0Go4lqGy9qojqx+JDxbvs29paVolUtUciwlKJcwkkLYMAsn3VMNTY+OtKGhWFMUkNrBahxQU9lykzB1Fx5xa6r/4ElG5v+yfUQD7vGmQHWKNwn2mFFkqmyg1go50+GVyeloccM9rMtTCaUltVIPP/Cb6cnhBc9Ms30vlSDHhdKPDwjnPpgSw9OURMK4tpqhP8OYDzBcEHViDvBbtEnRQMKapDM3MO5CFD+F40qaRi503ggtTeHNx6RzmVEtWhSrmAQYA0pg4hCxpEOGAg7vs3ygRW8KypjjKx5t9P5wcUw0LFrF9B4mBlbxXSSf76pkuB7oUCotyAcv0gfSVuIau68iKWIezWVM1BLafqUkQk8c4JS0UkSJaEqqFKClHMSqWkaXP3tMr9Wg1xB7YZy86KaWmUghkzFB5g665Q+1rdYryfPK1qWolSlF1KJckncneKqqihyWP5T1js/eIMMsx7sjBHs46opukV+pFCjMEmWdxHIiDhozGi8MJGkeFw+Zjac/EDPE7DEOsWKjy9I4TKJQUzQWoKRCAlallS3vLTYAauVsxGloaTkSVht7m5QVTQkBtm0tcl+RgnKnLShRCkBa0qSnu7KLnKTsw0LwLpFkqKkgOFPcFrj3WG3WCq1iXISkj+IrMLjvJGjjfQBumsKOIsyPQzswyJzONMqiA53yk6MNBq28TP2jqv+j/ANsReFpskT5aahKSmYQCCErFrAEKDG+zHU9Itn+ztH/wR/J/2x7bmAzYM+eZaCdIlfsZYxpQTWUxNjB5EhxG2OVM6NNQcRaUG1jZJgzVYcDtA6ZREaRq2hoL0Ms5iZGTMfaNTJMYaD4MVgyfhWNTqZWaRMVKP+E25XSbK8wdBDVh/tgxCW4VMTOB2mIHTdGU/wDmEYRvLECyg9zRmWdS+2aesNNkyC9rBSWF/wDEXeOlfxWiaBmpki32Vkend/GK3p5FxDTNpycqUAqzAFIAc8jp4NHO1CJmdLSqfqMi1kwF1AM+2vxgWqlKy5sIdaPgWaUvMDdG/FoxO4XysG1sPraEjUInAlRq9U5JiYuTliPMl7w0VOAa/XpEKZgRGrsOn4xQmoU/MVZpG+BNcKwhfZCaStlKYBLpcN7xPLbTzgzh9FMFzMmJA0SFqf1e0T8AqsyBJXldAGQscygNnBbuhvEeBg52CdGAPV2HUjf9Yh1GobcRH1VIgww5g2pxOcpOVcxagNio6decDly20dB6Hw6iDaqXVwxux23uSbsPwjn+7rltLd7n0HPpEoslilB0IvzULIcqUR1JMDZ1G8NqsHJBUQf8upPpEReEqLulXobfCHreBPMEYRLn4Yra8RxRL+7FgnAeSTzPTZvCO0jhpNieur84oGtwMGQtpa85zESTQka/XOC1LgqlAaeenrDhT8PofS/NtW8uUEqXBQA50ffy/wDEAdQW6niEQcGJsjh8+Z318Y3Vw6pmdjyYi3rD1KwdIux8MrEeF+8PKJSqAEMeWrP8D+Ee3PFG0Sm8Xwkh7X/SANBSaEmx5ahouLiDBEszWIN38W6+sVdOw3sqgAvkLs1unpFmmu3ZQyTV15UWL+sk4MlRmrTLSSZhTcnLoco5Ei7t+UMdRRutMkE9ood7MdgQ+QDvaqPlEPB6FRmdqokZQQmY57hYuCjU2c8maBWP4jkWEpCVLSCBMD3f7QCrpLbhtYpPJ4nLE7ikTJUZc1GRbZi/d0JCVJ2Gug5Rn+0k7749T+cLFUSUjM5U2p3fYvEHseg9DDAvkwsZmsGMJxdKQETPAK+F+kB49DHQOMGNRyhyI7pSkh3BB0Iu/wCUcZlCFbQuYXiqpKiwCknVB0PXoesH6Pi+W2VcnKkjVCnU55uBZuUQPQ6n2zp16pGGHnBWEcjEabgitvgYfMNppc6UOwUJiSXUWOYNoCCO7EhfDxY90xMdSyHBlAqocdyr1YcoavEinw5Ww13iwUcNABSppyoSklSuQZ9/AxFpZdD9qoSn/BM7pEO/FMw4EUdNUh7g3hjCZKpv+0qUlIHupF1X0zfZ9N9ourBsEpkISqShISRY6ki1yTc7ecVhiNTR0ySTNQXuEJIWouGsE6DxhVo/aNVSZypklQSg/wC6U6kbXIf3ragwNavbyRx94nUOi8I0+il0ieXlA2rwxJe3n8rxV9H7d54Kc9NKKd2WoKbdnDP4wySvbTQr95E5BdvcBtzOVRt0Z4KzSgjkSZLip7kuv4aGxuT8gX9YW8Qw5SSUnr10O8H5ntPoHYLWv/JLLac1MN/nAbHvaLSJDy5a5imLOAkPyUXJZ7uATEJ0zg+2dKrWFRzOFMpFMgzJiScxCALO91KKX5ADpdnglh1T22bswVJSpnZtnfmAb36RWeNY1Mq5gmLSJYSkJShJLJGtn3JN/ARDo8cnU81K5UxSVJIPvFi12UnRSTuIp/A7hgnmLfWZ92Jd1PhSla/hrt5QYlYUEjS40/MwM4V4xpq+WClQRPSAVySWLs5yffS+/g8NEsdNdPzhaaUK2DEPqCwkA4QFF9CR4enX8o3XhTCwB9LmCJSB+n1rHkdfr1hzaZPEWLm8wQnC2BDA3877Rzm0BzB2sbW+EHgb/G8aTZgzJD7kwp9KoGcwlvbMCnDnsdxq3LlyjyZBGodix68oLLKSoDqfovHGetJJHNPyP16Qv0gOjCFhPcgoQ2htsdw0bCa5It1HMHcR1lL1bxHQ7xAqJ2U6s1w2tjeBLbRmEF3HEiYzT2LNbfduR5iELGaeWhQM1OYA2Hj9rq3K0OGJ4iSlrM59fyhM4mqHlEF+h5ncQFJLWgiUsu2lg3iB0VC+2WZYdZStQBLHKCHWkKOVJaw3tAWnabnOYZkpKilRIJCT9kscyjq27xJp8RQf4c18h7oyu6Lhmv3nDi9htAnEKRUmYcpsXKSN0nTroz+Ed9V4nAHiSK6vRll5UhsmVRZ3KSWUCfwbaBfadTGHjD+ENxNAmAmPNG4jEbG4mAmNgIyiOiRAkw8T1NWLll5a1oJ1KFKT65SHib/aaq/5qo/rzP8AVA9esaxmAZ4wnVcT1MxISufMULWzEO33m989S8C5k0qLkknnHMxumCCgdQCxM8I2Ee+vnGfr4R6exPCJ0rDdHPkPziEnUeP4iDytPrpCbXK4xHUoGzmRRTAaEjpHuyS7qU/nHaboIE1OsLXLRrgLCFViCW7rP0gaEElzGJPvfXWCAENxs6ivq7kSXKU9oYcLxatlsEVNQlI0SJqyP5SW+ER6NItb6eGCptLS1u7tbaJrLTKEpUcmNeEe1WbLlZKiQZs1I99JCc2wKgfteFjyGkM2G8a009AImCWs/wC6mKCFAjk9lC2oimc1k+MSaz3DC+xBZVzxLuVXkJKs1tiC4PmIiJxMLIOa/p+sUxgNWtE1KULUlPJKiB6CLRw2cpQOYlXcGpf7vOJXQ+YYIHxDIrEi5Vubg+McRVgrN9LNtve/hC/sP8w+UaTFHtNftfnERY4lIQRilYknN7wJdvXaA9fWBUw9Azczv8oGzVl03+1E8JZU4jXsphfd8pu/ONA38GbwmT9oMnqLqB2SSQbNyN4RuKOIEqCUoVmI1u4B3a8SMYq1qo0lS1ElZBJUSSMosSdRCYrXzjraXTqpzItRqCwxJ0ylSEALKhM1ASAoZTo6ubk2vaN5GKEqCJjFAtlNha3kesRqo6f5R840xj++X4x0BOfjM7VuEMXl5lJ1YsSNRcgAG41EQ+yP3PiPzibgiyJlifoGLI7ZX3j6xuYDNif/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1030" name="AutoShape 6" descr="data:image/jpeg;base64,/9j/4AAQSkZJRgABAQAAAQABAAD/2wCEAAkGBhQSERUTExMWFRQWGSAYGBcYGB4bIBwcHhgaGBgbGhscHCkhHx8jGhoZIDAgJCcpLCwsHB8xNjIqNSYrLCkBCQoKBQUFDQUFDSkYEhgpKSkpKSkpKSkpKSkpKSkpKSkpKSkpKSkpKSkpKSkpKSkpKSkpKSkpKSkpKSkpKSkpKf/AABEIALMBGQMBIgACEQEDEQH/xAAcAAACAgMBAQAAAAAAAAAAAAAEBQMGAQIHAAj/xABMEAACAQIEBAMEBgYIAgkFAQABAhEDIQAEEjEFIkFREzJhBnGBkQcUI0JSYpOhscHR0hUXM1RykuHwQ4IYJDRTY4OisuIWRHOj8Qj/xAAUAQEAAAAAAAAAAAAAAAAAAAAA/8QAFBEBAAAAAAAAAAAAAAAAAAAAAP/aAAwDAQACEQMRAD8Asv8AXhw/tX/Rj+fGP68Mh2r/AKMfz44EGxmcB3z+vDIfhr/ox/Pjx+nDIfhzB/8ALH8+OCA48DgO7P8ATrkelPMH/kX+fEZ+njJ/9zmPkn8+OH1qcR6gH/fxBxqGwHcj9PGTj+wzHyT+fElX6ccqphsvmFI6Qk/+/HJvZdNVbWVDrTBqEETdUYifeQBHX4HCPMMWct3M/O/+zgO5N9O+T/7jMfJP58b/ANeOUmDRryN/JbvJ1xbHGMlkNIFasdFMXUfeqHoEHad22A7nA+XBZilIGW6sRZRdiegFpnpGA7nS+mrLMQBQzEnaQu3UxqmIvJxC305ZbRqGXrm4AEpJkNBify/rGOS5fLKlElmEPHPOnXHRbElRG8XPSAJY8KzEwaSAIT59BZ2YLcLIIUAWm8SLgnAdOT6YA06chmIUSxLIAv8AiMwvuN8Cv9ONFTD5Wqh6Assn4RIkd4xzPivEm1trqgaBaWFjuAiCQL/fYE9RGE1fPBl0goLgk6WLMepJMk39QMB1tv8A/QFHplKv6Rf4Yz/0gaH90q/51/hjijH1v1xgLJgCT2jAdr/6QVH+51f0i/wxn/pAUf7nV/SL/DHG34e6kBxo/wARj5jf4RjAypMwUMRs28mAB6/64Dsw+n+idsnVP/mL/DGR9P8AQ/ulb/On8McqznAK1KgKvL4bBSWV1N2EgR5jHUDY4VU1J6SOvp6+mA7UPp9okWylU+niLP7L4830+0R/9pV/SL/DHF6dPYid79PkTbGXA6H03/b8O2A7Sfp3pgwcnU9PtF7dOX4Y0T6e6ZmMnUsJ/tV/lxyDQzP11EyOpmZt374IIC6atOGUk6kImDp5p9DJI9/pgOrP9O6hQ31J4Ox8Vb7/AJPTGr/T4gP/AGN/0o6ifwY5uMkGoO6Saaw+mZg6grCdwYYb7jvpwsq05IO6gfOF2P6sB1v+v1P7m/6Vf5MZ/r8T+5v+lX+THGyMeCGcB2Jvp8X+5n9MP5MYf6eh/cz+mH8mOQimeotj0YDrR+nw9Ml/+7/4Y0/r9P8Acx+lP8mOVqp36f7NsbaZ2AUC5jt8TgOqJ9PbEwMkP0p/kx7+vppA+pC//in+THMsnUVHBFMMega87j0AE3+EYgqkAQBJO529wA7D/XAdT/r9PTJD9L/8MdD/APqT8g+f+mPmFzBPS1/ljt3144Di+W4a7oWVSQCASBYT3wW3BWKlkKnqqB9TsNiVEXvuBceu+PcA4oUJpliKdSA8QNpgibdTftibOcaC1pWlTKBQoRpIhRCkkEc0dZwC9uH1ASNDEi5hTa09u2BxizZH2oovAzFJ7GzpUclfWHLEDuA3Tab4sFb2ZyeYTxVbR+KpSYOpMTLKdMSO4BBnfAUWvT10g8AFOVh6Elg3peR8RgOBi3Zr2Lq0lZqT06lMQZDaWMKSZVwI5WmDMgWnCccALj7MrrAlk1A27gi233ZJwE/slmGXMACNLqyOO6lSW90RM4xwngsIMxW0LTI+z1kEMYjVEiVU3I6kR3w/4Vw0ZHLmpXpu9esulERZNNNyzEiBq27kW6zhXWzdMMatQVtZNmrBCR6U6e3xIgbCMAvqZVnOvwq9Ym2tiVU+7lsOwnaNtg4o5HNR4OWyhphyA1fSSD3Otl8oM3k7Wwjz3tK7mEC002UAAkCZ8xG53JEXwLQzT1HAeo7IJdgWJsoLH9kfG2As+Z9mMxTbU1FsxVCyTVICjrZGYM0C9zHpgHNZLOVJFWtTQEXBrUl5R00qRPoMA53jVRSyPDux1VC4mCYJReywFkenpgOnn6Z81BT6q7qf1sR8xgGIp0aCxU5x/wCG9JiPeYIX3LMdTgWrxOhPLly3Y1ahbp2VQP1Yy+doav8As3Kd/tHJE9VIIAPvBxomQo1SBSq+GdorsAPhUAA9IYD44DA4nTIhqFM9o1CPk0z639xxmvxFCD4QNEEQQLyOoLiCR78SUfZLMM+hVQtvHi09u457iOoxMvsZmWICim4FiUqK4Uk/eKk6fjgEi1I6L7yJ/wBMN6eVSjTV6kmq11XSBpEWYgkSSIN4FxvthpT9jjR5qhDNBKI3JcRJIu5jfQAJkTGNatEU3NSoxDmS1Z6S1NTfkQvYDaYmO2wBdRy4qN5K1Wse7AQOuswYEdJ27YF4pkRTIAqI8+YUySFvsT1+Z2w0zXFWKNTSoq0jul0L+rAgC9rC3vwK9IppLU6UkT4cEGIsSBcT2kbYACmTYEtBvt/6hPSRjavRAPnB9YM79R0774M4nnnrOpZlLBQioggAAcqiRb9ZPfEXhgQBAYwNLr19JH+5wEdOkCJDXUTIB2tF7QZw0NJaqwBpragw2+0ERIvGoGQQIkHaRcZKbKG1UduZgabC0wSB92/Ufsxs1ZUiWZqb7AESpBuCRa1jHWbwcBLwWmy12LUyF2qC/kYFWB98ge/CplKllI98/qxZ6OfQkFkAcgaS1tYG4LXDTAieoAuL4C4tw3TGsEQY8RR03psyE9QdMz90gzgAeEcGfMVUooOZhM9ANyx9Ix0/2Y9naFJggQE2lmALHmgk/wABbp6ld9FvBzOZqnS0KiIRcEc0+oPKtjcYZUC1OvMW/cIAv847YDoOb9m6FaiUamrKRsw293Ue8Rjgvtx7InIV9AJNNxqpk77wVJ6kH5gg47LlvaWwEkHaPX/fWcU/6Wai1MtTcm61YB7yrao+AHyGA5RmFv6QPlgnKZLUOsGJgTA6e8kjp2vGGGT4QXOpoWmoBZnMACLTpkiZHqZsCcMWzKOq06IcIBcimo1/FmsL9RAkk3wCqqoH2arqJWCxlj35Ysqj9frMYHq0BSUFhLH7u0eh6k9xygepthrXqilTJLBXcmTzM2kQOWRebjUdItacK6GUR2GuozD8KqA0b7MwAv2nrgFeaeZIUC2wEAWx1vxscszoVAwGme0Gffewx0bxTgOVHGRjWTiZF+XUx+rAep9bTAJ/Vgvh/EamXdalJtLi5tuD0bupG4PfEVOjAmwB+8ZHyn9wxldJO7Ft5AudpA67YDqnsfn1rUjVoEKUJ15drgSPuAQCrE6gG5QQ11ucY9rndMtTzHDadNacE1VCAPTIJF1mwVgwNjBXtijex1UU84CpghKpafLAoudJHXYT6jF5T2mpU8mmbqToq1YVUA1f2f2obV0BFiOhEzeQ5mjHME6mJq3Mk3frv39/TbaMLyMdG4l9HtDMqubyldKVOoNWhhpCm4IseXmBteLQcA5j6OatQeIlanVhRqFMhixjdTOi4g3ae+AooHa57Yck/VacQpzDnm+94aiCBGwcsJMzAA74Mq8Eq0CSAtEruxJd79tCkC34f82BU9nVqpNCoz1ACXR6ZT1GkyReD17bYBG7EkkmSbknrjwe0GMM6vszWWzhKbHZXqIrenKT+3Aua4ZVpgM9N1U7MRY+5tsBhaYKki4Ak/Gw/Xb5YGK2wVw8OzaUVmLAjSokmd7e7DSj7LNZqrimOyg1WI9Vpg6e3MRgBchn6elFqqDo8rXnSTMakOoQSSDfc2wz4vwnUfFQeG7SeUNpcQCGQiSCQSSpAiG7YzS9l6Y5qj1NMxPIo2kCzubi0kATv1xbslm3VGpCiMvTYa6b6m1ksC3LUvDBrWhfhOAqfDuCZpR08FhJSswIfcHSpvIEmRBEC+Nk4ZRADrpDX0odQ8Q9PDKtBva4Fx1NsZzbUgwYrUesSSjKeYtudSgkKwMfw2xO/MWHjulWBqQ1YRTBJk0wFBnoYuW32wAzZipOlxTo2mBqd5n7zhpB97D54DrU9RIXQ9r6qpdj2ICc1p2JON6vC4jxPDZ9gFsT7yxQE/4ZPc4MTgkA6lIAEkU1J+BgFfiWO2xwFfqZGSTKKBvvpBPQHcncwL4crxPRSFGiCIfUaxBk2iCWOkLF9I9LnBNXw1UCmjHe8uTB/wDECm9r6Y2F4kYWnMAnTSooSJFwzR6gmYj/AHOALy/Hn1TTZNa7OeVT6aQdINt8bvxuZFajANyNEAH8aMFlD38wNsI6qw4EBY6ERJ7gEAH0BGD6efqpGipTC9FASR7wqmDgChwulUg0c0oO7a1bUOlyLR6mBe57NstXFGkadem6QdSVk50LdRBnTIsehm/3Wwiy3HiraiaJI2ikgYH8QZQpB+frgpfa0FiKlNqeq5amQpBiCUWBuN11aT2GAb+z/Gm4bm3OnVRqgMYBnSbowEQSAYMTaYOOh5qpQrqlWm4h7qw2nsfUXtaDFscuy2bdhpdKecy4vKlFdLdNmUxurAgx8cW/gXBSmWcUwxpOdVJ2mbqvKQbBhzC1jFpnAMVy0QQQQpmQJ9FED474qXtLxJc5WWiJNKjdmndjAMDqSYVRPU+/FqXNMKC0ikBOZiSbkWA+Jt/s4rdfIeGkMq0645/DpnxGRYPPuSXYEANfSNgMAu4v4QimVbk8yoysNd2YGbSCTJvfpAGBcxmmdZLVaVPYWUCLASEfUbd59O2N2yRpoWRKwJAlUWCAbjW5BMmRYAb3M2wozPHq4JVgqsN5pjV6SxGrbqb4Aqlkg90K1SPNdQCPQsQwjAucyhUQyaYGqARBHedZJwJU4mzxrho7zPzBxvRzjRC6WPRWpq5E9FJBn3WwAVZQZCjoTInoJO5x03xsUKvUUgisKYP5eVgfXQpA9xGLp46fn+Y/lwHMkHrgydPKCdR3/f8AG3wHvwNRrRtjelSY3HzJA/bgNCZNsFUZpkNFxG/Tt1//AJgrhvDoJeoQqqsye+wi2+D+FZdXPiFeRWsGbUWInTy2VUBBJZp6i5wDPg/CTTy1c6R49WiwSbQpuwA7lQPi4G4MH1FReE5Og+1Vqh1fhZ3QK4H5WIEdRq+IHFs9VOl6LADXSpodIkk6qhLHchnPW24gC2GP0i5YDL0KVOFp0UDQJkSASIvAhgRfeZPUAF7J8S+rmplswW0orsVW+tAmrkJiGUgOre8W2xp7S8EqZN0r5ZyqVVU66bEDUZZWUiIDQTpO0kdRhPw/jbU8zpaHTxCApgwCzA6SRIkMR8cXn2c46rZLwwvjZZASUcrrFOwdFm8oSpB6qxG6iQqeS9v2cBc4pzEeVtWlgD0NoPUg2I7nGtSpkc1UUNWzGXH4W+0SdhDFpQx1IIGIuIexepKlbJ1VzFJLsnlqoJ2eme3cb4rBQzEX7f6YC7LmKWVY0gyBYEzWqlm7EQopHuOWD3OMDjGVUE0SqsJJDO4DdDyeFoJ9Iwm4J7Q+GPCqpTq0hIUVEDaCb8p3AJ3F+8YIp8K8aqopZTUjWlahg7mVNlFukdMBM/tDUYFEegOpTlVW6X+yQT/zDAZVtR15alpBkukgL3IemSI9O+2+GeY9i6FDmzOYNGQD4TDU8dQNPm+QHc7jEuW43lqUrkKYFwWesGNVtxyaWgKN9MyZNsBpSrUyy00p1KxgjS7raQCdIYhyvcNy9Yw3OVpvSdELm3KNYUqQIamCzCabBuURAv13rWc9rmJZKuWowTLKqtSBPXUoN574Z+yXG0FULTSlTAbUUKTIABbS5YmYBF4F1PQ4AX66NJWkg0EXJdSV3All5osQYjCTPyACxXTPLpprpncxpYT6zhy3tArAroIBDEBQljvquhLWib9DhVS4Rmc05Skj19ImEWYHrAAAP8MBvwb2kNNoaBTMhoRdUN1B7gwY67Yd1co8FgDW0eZ0WdEAaWKmGAKwYJKsu2k4qOd4c9FylRGRxujiCP4zgzgnHWo1F1SU2MbhTvBkbbgH9+AZtmWpsrHL0TMqHTkue0HlJBgbC+C8xkTmFJpaFRRJWoGDAyAwLMSrkTaNx0xPU4EOesQzUGYsBSlDr/CwiyncPtBBHXCvMcRuHrEQtlp02BI6DU5JMX6Ek78pvgJDw/SPOTbylGK/8qpTPL8RiThy0fOUd1WzJoVEn/EwnvuQbT6YT5Z6tVvspUXMLyKB1O0fvw2r1NcAsjCIDO6uSbFiJbmaY2IUWEmMBNxbj1JWcU6aUyxvopzpUjYFnBB7m0k7DbCv+nnUBaIRVubw7E9Z1yQPRYF+uPV8rTP9q4B8o50JEdAqCF+JMduuCMhkqB53pFKK3LO0t3gKsC8QJ3kYAvhear1ecLQpqvnqslk5goAmeYkwFUfK+CKPt06VqKhqnh6lFV6h1NUUvzck6VUiwG/rgPi3tE3hjQBSF1SmmywwM+8CBIjm1fBRwvJa/tKsmkpIj8RidMnlG6ySRE9zgOgZjjOYy5qM9UIUhQqvpQApy7yW1Eu2zMQq7SMDp7TCqs1SyoXASso0OWIgmCOa33rkAi6wTgbj2YR2p5isFdHQVEAixIAchiQp5lPmtbbGnEMkaQ8So9NWW1MtzEKbhpK6Q5B2CkiPdpCXM8HqvqmrNiEDEo632bVF7i+o6rAEicVLimTfL12plWbTYGpTIkRvpPS9r9sO8t7RUqY8KpUFakSDpKlwhvLU5QDVc2gA7dZw3Oddafh/ZgU5ZS6kA03O9Nm16RqIvyga4tGAqmSyQdWepNNEgHQk3M6QRBA2O5xN4agHwlpg/mqjxDPaNOn3AA4K4jRq7pFTe2snT31Lrvc+aIP6grbO6OWvTV4MrKaQPcVKyPmPfgIq7VRLCmBE7Kp9d/nfF48f8w/V/DFC4hmqVXYvTtsx1jbpABX3X9+LX4g7j5HAUOmpay3JwVkMoGYKXAPff/SBvOPUaC6N+Y7yLARsL3PftgvLZYgcoM9LRPbe4vf4YDFXNILAalB+9IkxZmAMk+mwFo3ltSq+Iwyuy+IDmH2BIAhRFgq8wAH5j7peHcFp5Ys9YTVRZRDYBidKk9ZBMj4dxhVla5LiQ0klrkmYMloF5JA26DAO6lWa6ILotRItALB2FvSEj/mJ3N2Ht1mPDzlTw9VmVVAkCKa6XXf8LKYjYYT+yuRavnctTY7OHcdAqEMWcyQJ2j1F5OGPtnSf65WqA2Vy5Jv5WDzB6FHZexiO2Aq3Eqa1KjNSnxNRJXqSDuvdusDfcdRh37LZ1qVB61pWqrRAuhJ8UEGxVvL8ScJ/6M8c+MvJSZjqJ+6Rcqv4jBtHx2kl1OOmpSrNo8hQJN4SWlWnzDafiOuAZ8azX1LN+JRTw6ZJNJpLeGQWUhQTtK3QmCpG2Dva/wBrSKlPxMtQr0qtJaqysebzBWWDZwYNjtgI1RXWkszRzNPwzNzRzCJy37sFQ/mDEgTgXO5c/wBE0taljl809Nh1VWXWBPQFiTMdsAXwzjnDqihamToUnmQWLlN9jF4Pck3G0GQNx7iGapRTqvoy7yaT5eETSbDSEswEXEzvczitPlgwDUzM7qSNQP6pHqB8sWj2F4bmWFRSn/VWH2qsdN9lZNX3gWF9jMHAVLM0QLh9c9QDHzP8MRNSIjYfEe/F3zfsVUck0Y1RzI/LvFypsovM+X/CRGA63s+9MS2UdhJui6knpHmbva37cAoqcRdkHKrfiDLqvAgg7qCOgIEg49w7Op4tN2002VgSVUwRO/KQwMdZg4Np8TFGdGWIMDUShiJk6gSLH1tjZKfjlWpZULTNjJ5VjeWZdUdbNtYYDfNZZXptWy4DBZ8TRP2cklH0sJ0mGBFxjqv0fqn9HUTQVWZSxqAx5wSRqjfk0AGegjHL8pwyktT7HM1BUN9NKma3UzJBFt9wT3nfHQcpxzKZTLL4s0y9SRp0sWYQIJBIHQEiQIwEH0scIbOGj4NHXXGuQsBtAE9bsNV+28b45tk/Z9kZalRQQsNoN9Q3CmDaY27XPSbx7RccCZk6a9JK0kg1UYABxsCpKlQGiWF49cVHPcGNU6qmZ1sb6ipA6mwNz8hgIv6ZWW8d6lQ1B9oiBdAEyoW4grJuAImLycDVMzQpvGlmAIPlXmWJGpmncHZQBjSr7PIL/W6Ee9vXcBSQbbYkyaZViquzMRChyNINx0BkgSbyDGA1qceJsHqBD9xFVBHQTLTHrOM0/BMvqqso31x8jG/uFu8Yu1P6MyUd6K05VdQNYGDM6TAciDY3mJE9hW63B1kHM5uiNJ/s6S6oHuQAAH+G84DHC1pE6w1RVTmgqgB/CCEg3MW7R3jAufqvWeW1soPLy6VB3JI2J902iScOKnEqaUAiCkqsxLVGapqb0C0yB7xPRZO2IKucQOFpUMrWJ3KtUs23KKjEQPWfUdMAqPDC5DVW000WCSQCWOpgoiRN72t22GJ04XUquIpsUmKNFiVEHZmmIB3PVie1xJxDjrl/+PT3AIOq0noQP1HEvCcpSFUMK7Mbmw8J5Kkg8wb/ANIJ2wB/GcgtDQtRgcxSUBjpkUyWMKqmBImxNhBtgShkVzEtprVnK6ahmxhgyuzxvtNiLYN4jkMuopNVZjVKeVn1yVZpJcgLImObYdjGIKTOxD6XqqPuF20Qdwhpgg77grgBKvCRqKU1QU1uzq+tyP8ALM9IVR+/BPBqtKiQreKyVOWKigo2uB5PnzA/wwLxLO1KbtTFMBSTBLdOhXVF+5af2YHo5mpKmspqiRD7kHoWiQY3g/PAT19DFCi2YHS4qRocEgrceXymDtr9+Iq2Wcc1CoiAmNAYAgm5UyYJmesEbbEAynmdUh6YXVuqvTUavxoIYqe4mD+zzlKZ0sNYeQSRpcCJEqLNBghjPwwFXzuXdfOpBINyIn9V/fi0+L7sKs7RCyTFVBuOZGA2urAx71JHr0wb9fpfhf8Az/8AxwCvJ5cAqrKLDVHm1PA0qQDJ3Fh36YtXDeC1aSmrDNXJGimxA0E2ViswSJso2kWnCbIsKQLBRqCBi4P9mCYAm8Egny3PSLkFcM46FqLo1qqSwbUWOq5ZmkxHuAO0HuBGc4HXZarvSqtqaWJHM2nVIjdRsZ9+1oU5nJ1gk+E2p48iGdIBBFgYA5bHBlVa+bqQiPXKEFZJABMAgKAABIH/AKsWfgvCDl1RmOmo1QxoMwGBaAQbsFBedl3uQowC36meG5YSJzFdJZFMEBjpCVCLgABmIkEsdxoEseLZV2OWzLLrJolauqwINLU2r0DGpEfwGEOYzD5zOqqLCSqoBHJSHID216d2Oxt0w54PxBDTzdAsXJ+0Zp/4bEIy05/DTCv6hJtgK9x+or0JpvqWlYqLDfsPKRYkC0dd8KqWWJy1aq0QxUD3hoae0alxsMnXytc0xJaSI0yrqDckmxWJk9J3GLSMt/1aoFYKh0BaSRKvOt6UqYIcEQxkxY3GAVewVKoztRKnwKo8xsErIC9F1P4gyxaZBOLHxzL5dKGYbxC2k02qU6aQpkvTETsJLL6ADtIpvsxxSo2fyzkgKtQWiyr96B30yO+2Lj7XURTy1UOpitmGW24VJq6lkcw1PMWMA4Cm5niVCkB4GWGhrh6lRmLd1fTpA0noPQ3xevY32goUwaNdkoawrqGdtJMglSWmOX7xgCYGKVwThnhsXqkeEGBQfjf/AIZG4Km4J6idosjqZN2didweZmkXm8lgLzgLl9IvF6bZlauUenyCGqUDPmAgT94ea+0tEzhLksy9V/EDNl6rLqNQHkqdBqE2JI9Qx6CcLaUUYJ0sSCCsgiD0IEk3v8u2DqnBHr/ba6a09MmWICActljUFta19sA2HtfmqQK6vEYmC1OVKkW0xEzPRlj0wXnM4KqD60WLaPEFBCtPxAOrBZVDvcMCQDygi+lE0kVfCRqlR10vq5AVganeL2WDBIUEiROBM5wRKOqrmMx9oIK6AJIPl0rECVvqY7HbuA+UrPmlKqBRorutIACJMyQNTGNpJuZMY09us2TUp0wpWnSTSgM7HmLD3yPdEYm4dnGzJWnRpimegFy91C6n31CBawMWAgyBxbPFtSqFdadTQpK6raNPXYcm4jAHZaq2dypQgVK2Xhh0Jps2hgCLkglDsbA+7CsZBZdadV0qKxApsIJEkWjdu4j54Y+y+Xp1adeUVYSNQ1NBMsti1vIYNiCeox7j1Op4hZKiyQDvBkjm3usGZgxIOAr5ZIILHX/hEH33mfhg7KcMpgCpVYgEagoBH+GWBJExNpMQbSDjehxIt/2lUqKv3iBrPoGG/vM4KTIU6yFqCF3n+zcmYttzjuNu3QkSDN/baq1CFKAUXVaUhrJpbUIP4eWCZIn5VLM5jxKjECNRJ9/X9v7cGOhBFIU2FpIIMhmEHpOnpf343yXs/WjUaTTsNQ0gfmYnp/A4AarBMwQiDSIPw/WdRtjKI1NYU8xsb+UbQJ6nqegt1w5bhqCmvivNpApqSN4mbLvAmRsB0xB46M5KKQw8ocwLdzYBh6bnt1CLIV3px4jjw/vK7Hn6ldP7zcb4b8O8EMK1JyjISxsNPoAwg802AGK5WqXIM6j67/EgR7gMTZxgFp02BFtTXvqJMTb8PfvgHaPUFFFbRUmX0BbRy20kKpJUBo3+YwJUylGqh0Dw3mArahYg7QWkT0IEfHGmdrMAQeXQQFKnYiAD7iNW2Japq1SrsHhgVNQKbXKggi42FukbXnARuGSoUqgFiRpOkQ0WBja69ouO2BKdQkyrEbgi69dtMR/u+Jvr9QclYElFIhhJN+mrtM/sjrHmKetQyc8CJBvEwPszcesD9uAxVpgiCdP+NIPoV6H1uOhxH/R9SIhaijsCQI7ixXB9LgdUXVRSVhJ13InoV3B22WYgzjSpw0lNTuxpDrMKFk6jBuTI6C5OADZDUpkAqCDB1E8wiwBvqKxaLxvjTwx+Ifr/AIYjzubHLywF8qi0R1Nyb7k2k4K+uHsvywDVaOqKCIayzLkmSxEgsqzp0jygsY8xg3xZuF8GpIoZgqqOa2nU4gkQVQKTaAdQUfiY4rmQzVap/Z0jTJOlKaC8GYAnckDzMQoA2OLPw/JhNX33HM51alapYIocnZSQSRMaVHKWjAR5jMO9T7KmaakGYJabAAKLDSCRZQNRjUYudMrxBWq5iT/1fLU4RzAUNUQITNr6TqVR+H1xjM8IIp1izFFePIOdgJm7czM0nmPKoU98C59RWaopAFGiGIpLAXVoHLBgsRpJZmgmSO2ATcBY069Oki6KeoM7tB5LlXYiwkXCg+6TfBPA+GH6xoUgtrLMBaabUnUEA30r5SN+YiMCjN8gV3UJMqQbi8uxAEEEkC3l2BN5c8ORhmC3KDoqeG4nS9NtLLG33nJHxHpgENfPHMVitQECST4gaCq2BsQUOiBaRME4KoZfxKVaH0KzIQSwinoJadQMNBMmIbmmOhEbM6VZS32Tww1SQU6KsnluGuL2GGvCEjLsy0xRpSWLEsUICGCVc6mjlgreSe1g9leGkZqlqo66rVFXxBOlW1CWbRymR79yZscWn2sy9Kvl6FE1NElqlJxAHn5UljySrNciLGYnFd9i0U1quYpS60UBdn5Za4pqo6sYuxMwDYFjhjm6Zq06RYDxOVAAxUmAhq6ACQGCloAmdJF8BTeIZuSaLg0QkrTpxq8NhIYMLmGMEtBNtsA55KlRl5SwI8xPmju0xa/6pxYeK8So1ixrqSdbKa6Ah0P3RVE/aCCBO9vMdsQ5fIV6OsCvQqU3UksjBgAVIRlDLaSsXHpbAIUyyJIZ0LfdVF1QZ3JIAt8e+CuGAmRqS5mWXWZWfKTaevWLYkfhig6HQeKV1CJCueinoTB1WMG/bEuSzD0K0WDCwWAAAfxEe+T7ovOAbZHh/MKjqUpm0M2piSeRmB3jzXsArGJOEHFM+tUpKF6cWfyvuQxYiQxEdQYAAwx4jxN4qFG5WgID+UqeUdI1GfWMA5fLCmk1QjqZdKRJteAx681uXqtzEDAMuD5MZaplnJBV31LG9SbKzAXChZa/XbqQlXNKxq61JdttO7AtqBIiCRbsTqubElhIpstWsWNVrLAlgo3LDoDsOt2tj2XyD0imqwMjxBtyy1QK8QCDuPNcC2AMy3DlpaaSRUDhhWggXIqIoMGwB2gkSLnfGKNcS+XrjWphkZgfISakiL2EsIkeYY2yTWZ3WCvl6TrcDT/iFIArHeb4x4emuqOYUO6oZ0ldLlVaeoKupj0nALcxwikYK1IEEhDeZEgq8qCCI80RBHTAlJggKeFUJ7MxWD12Fvj698F5fJtTOonSLB13sbOI+6QWm/cHEi8FqZlwqQVWOYgwg7GCZEza5v78BmpmWekirSUaYjZiDGrllvXrYemNK/hspPiMrnmMqbHtvEDuFP7MPaX0X1KlLVRqAiIMrvB9CSNj0xWanC69F2VlYMhjmXVbsPMII904CTxNEaoYEQhswNpIJcT12I643zVZaqqEVSwtChVLC0abbi4gDA9Kj4jEaQJHliAALSJNiNwOu09ME5Dh5Gqo40qp5SyEDVI80jp2n9hwGz5daUySQNwTfVMFQQtgCf8AdsBq4bm0mIknVsZgRa24tiXiGSKAa9z5FBj11EMOtz3JIxFl2CoQyuzdACLCLliB+q+A1qZqzkFiTBMrGwIIn3NOIqNeFgEi/lPURG+0g9bY2GY0q0C5HNEmLgRa2DeDcAq1g1QAJRU6WqMVAmPKuoiT6DAey3iVIIXxFFnDAnSRabXEjtaZwVQzdHLkuizUIJVC0hCdw2m35gL7CYwV/RtUDQzJQpMNmaGqerxzMI2Jhe040SnlqKSG8TVZZ5VB7xEu3X92AgyvFSzRUEmxJEuxG8tPLpG9haLYznM4WUkMtSfKqqNSjbtvMSeY+6cD1uHZg/8ADGg3Ekieswpn5ice+pi0toaII8OpMgRYuANiLnr1wCvMMQCWRAx3VkAO24m8fDBv1r8lL/LiPP0GVbsWWDAYoOnYkkH03xDP+/8AYwFn4JSNPwwQKeumWAXempgPWdp3KyBF+gi5xZW4ilK+gqF5KKtYKQNTNpmeUGmskbkwNyaNwnjHPUq1J+7DHm6cluunzBR2HvwVnuL+I6qusIqACb2kM5JJiSxF+4ntgLK3EfE8RlZWYGajmRC7DbYaS55ZEQCTgWpARqwJh000tWkHmBDEhiAOkA/hPfCWlUApMdQl1JhOg1KqgdgNI7mB3Jw0p5emMuKdWQqlWZokktrJN2jcQAS1paBgEycLchuamoFtTmdIWYvemD6EzJJ6WuPCMvU/o4HxXLqxIfVErqNupJBaQIMkbixCDLZirXqqERadJRPitBAUCS2ojSth90TYRFsWOjmn8EFWZlBbQAsGsXUooJIsCzGDEAAbxgIRmaVSnqWnpdXI5hMwASqqr6fEgKCDygnaTGEjipmW8OsVWowD1NRMqWeApUA6VSm1gYu203w0qhszRCKNqxRVkhHAWQ5M2QnmkmSABJN8CGoqqwplnqM3h6iOaq2hmuOgHiKqg+UkH7tgkpVUo0EWjyU6LmpUBEuVakyJUfuxMtEwo0gdyLnHanTZSyhaK06geJgkSgI3glzBiN+5jfMcSRaxooobxQWZty/kQqPy8h95UdMYzLtTFRhDNTprTrNcluWmQQOyqajdBK+7AVutwpqVZXj7N1DMFOowywwVd4gyJG2mbjDDgedanUFCsiLTBIV5Aenq+9Myykw3MCLSOxH9pcg1CqlViHR0pkWDX8NZF9rgmYnAWWzFM6lUFB95zzX7LC/IQe9sBY8x7J5jLs/hOeZjzF9KqurlMXBkSQ8EQOhxsmaWtIbL+K6KuupAXxYgcr6Z1G25GqT3g2Lh2fH1cB0/tVChmabMrytRWkFQV0qTcSLxYIc1wAKw8Jm8Eq5rCeZd1NhOpFtDSdPWCbhlamUGmvWUWTQi8zoWYbSDdY3sYkAE9BeJcMpeNrkki5BqAQbELpEmAsAAAbG2DW9r6Qp6So0uujVpJIPMFbrMwPzAAmTisZ3I3VHDSyLqI5gWspKyOlu3rGA3rVDIE01ufMKtpJM6ggPWbC04Z0qKsoy9JgabMhILlgWky8W0npqDWtqgE4redrBF8PUGUbKDq0tsTqiJMdAfhiwcKo1FUGooYAK3KJYAIxSau09jJAH6gY8VySRTYllVSAU31EayvMfLrZgAWsNMdMVqvnKlV6dm8TUJT8MdBOxIiZ6gzi1rmfEp6szSenTi/ia2j70pLcwBIAAEcx6E41fhozJcq81pkN4aqGOmRIBJI6EECIk7mQr78RGqRBmFY92iC4PXSoA2vEnc4u/s3kCvDA4UB3Lk2HQx022/btig8UyjoU1q1N1MHUBAkkg6lF4IAkWti8ewvtFOVq0atOQralO+8K4+DAm02OAsPst7b06NA0qgMAwPWSD3uSSflilfSFmQVpVksZZTeOXzAHvExhgi03V63g1BTWxeBonrf4zHu+NdznEDnqgWjCogkBrG50lpjT94W3tG+AUHOI4LKSpgyNzP5TMddiJibmMP8zw5TQRhpZlEjVMKYBZn/ERcBYMkz1IwoyfBw1YqadUqkeK6rp0rInkgyegG57YcV8rUrnxqwenTjTTDdjbSKSKxNrkmJJmcBXG4ponRJvLO1zNwSFiASbk3J2neRlyjVLrefzEXP+L9uLUvABVKl9aKAZ1haY02BgF2qP0taO4viTNZ1aXJl0Ipr0gMW7l4Ulpa/nEWGAT5TgTLeu1QCLU1Euw788KiyANbXMWBwwr5+swEIVpr5AukrT6SBfU0dz3sdsRmtm6gO9NBu9dhy23hj9mP8K9t8CqAnNUanm2mRSXRp23LkBz7kAn8QwC/M1ajO2lXhjJgElomDe577YMyHCMwkyXpA2iQD8QTAt6E+mJm9p2SQctSoqw2ppBImYZtWsr3k3wvbioqz4osLDQxSB7uYWwDZOGZS4c6nJ6vDH3RIn0g/DGWyQCxl/DqGbTUWR3sR8PP8MIvqmXbyO8/hYqCT6GIP7cSPnad1qCrInd9U9OaVHzvgI+J5GpqMIFB/MsfOwx76q3p8x/HA+dWjpJQvq6A7Refu/vxHfvgGGXpQBqKLYlVkCFi7aYks2w6j5YwmY1lQdDAsOUyOsCQBYCLAnCzL14BOo6jtYW9Sd7DByM5q/ZAWIAkCwG0TYe/fANskilIqvOrSwp0xGrmIABiRck6ojaJixebr+JShaZKsdw1uXWzxqEEkmfWb7YN4hwejS8BqFRqzvyuRDRIJUh+iyb9Y7XGFGfzYp00VFGoMVDC940mAbSb3PuGAsGS9oadKnVy7UVcspVYJII03Qx93VpFtyGnfDPh2WYU18WpoZgQWbvCF3RPwooIGw3ImRhJwjM0aaCqtINVAC6mMxMOF03liWBuCST13wy5WqVFF6oXUxnmOliWAEwoZtRkmYAgAAQEuYzy5XLijpEULaEuSQCV1sd4qEGIglT0OBstlHop4YK+KJqO7QNRZSWiTIJBpBhPQ364zQymmmXqlales+uFYkadSEMI3CaQJsvLuRuZmT4lOtWpt9q1JRTKXChqsgxA8+gLPZTsNwSZqkC58MFfDpnUfvBFDIRzfd6lxduouBguhUdvtEVWWNbKLPLeUOOv2bJT6yHc9BiTL01daZpcopK1KpTJgEE6mdTOqLMoU3ANu2NFqzlqRAQ+MXriWGqUgC03kBpU9um4BTxKoimmYhWA53Yxq302F1CwDbdAYkRjXIcJamWNbSsTqIuGXyjSBy6iwvHT1w64tlV+psxhxNiGgrzaWIYz0EEm5INpOAOKO2mlRHMhQBWA2fSFul5OpTJEkEDe+Ai4dnDmcx4d0YnlUmxAqU2iOhOk6RN5ItODxxCkBQSrymAqsrQVcACmzRYhkCqwjYi9sJeGsaebpKZLNUpi0ydBG3QAsN/l3wXxHLgDVYoUashW0HSwUg7DeYPUEdMBnivDkrww0gCEjTpdCSSgZAdLqelRDJA2O2Fz5Gvz86OKpsNQgwYDFSJj7lutpnEfs05aqlCqwQSFDESLybdDeGUbahfzGT89kGrKadX+0pksri2pBZogGDYyrAwdQlbSC36l4FdVKAAk+IAH8thEsYAnfqCD2jE2VrmoxQU+Qaml3MNB1EQOWNP3QNgBPTFmr1dADhmZXpQEa5d2UGrp0zIiCQCdhM7FDQKq1Wqy+IFBpKilgsErYRAChTERub3wEeY4tWq1QglQoAUgadOrSoJsdMLJn/Zias7K+kUw5JaeUMwEEnSTFhG4BOHVDKEUjX8VolilOgpEkoNOoj8RMAwZvcjCwO6tz12BDE6RAkQoC22NyIIm2xwGMtxzNIVAZGY8ppsQZg9QxjVsZAB2k4tXsfmWZ6lCpQK1agIapTsCdNiVAABNwWUxMdcJuB8L8RjVrIiIsHUacMTsFBIBMndtMdgTh+faOlladWrSpIpPLrAtUqGJvJLBbkvO4IE3wEycLq0KDUW0sjMQEZgqsxnzE9JtaZj44qufqvR/t67U0JP2WWWR2g1CY3mbsflbenWOdoLQ0ha1N2NNmcXksXSTEE6tQ5tNoGEH1zMUahpM9Sk4byywGrZgy9PeLYB7/wDVyVAoUVqjqphdZQHaAzA66jDoTpgGIwrPHqig+HlUQzJdlas942aoTHugYzSyprkh6LI6b1AhAmYhgBtffcG974W1HqJVgg6tUMT1Ezf39D/pgMcQq1HbxK7TUaF5rHSBAkCInoOwwD4Ex0tMgE/K2Cm4aajRSDMbQsXgiQLdhaYw3yP0e5kt9p9koCkt5yoaYJVTqiATb9eArmXzDo0qxB3kYNTiYaBVRWgyNI0kd5AGmLdpxbMp9HdJlmpmww1FS1L7hmAXQjXex2tONk+iiULDNKCy66QZSocHZdUwH7re+AqVU0LxSqAHr4gYekcg/XfAWlbXI+H8Di3p9GOYAnxaQqFtJoy2q/ppv8AZj44Y5L6PcvSYNm80kASykNRAM+XWwuY6KMBzyoBO89ybY3XNMBEiPUA/tkYuud9oOG5eqwy2V8SANNTXqWRvaopkHeYX9+KZncz4lRngLq6D5dtz7sBFma2o7Kp66RHxIFsSaT3wK23vwdpwEGSzRQNEEkRBuPlhlkiSwapdp2NoBEajHW8AH1wvyS21aYUWLGDJ7AHrHQDDNVAU6gLJq0RMnUVUGOstqNpgeuAeez3FmVH0cq3ViYEBgQIYmdUAi34vTCbOZgBaegE+H9mxt5gQQTA25oHuGDqDDwmC2EgkRAWUZh8dp96/APJUDUlWJUkgraNIAck3i4ifctyMAx+tGlQXSVQuSwm5SNcaQephb7wBjORIOUFKm6irXY+NU1adOlhpUzBFrnoZwnzVTxGgQFHc33IF9zaf8pxJwrJOx1sQlMSuoxsRBCj7zem84Cz5qiqPUeidTeAKdDlkSFQn05VsQLAtOGjZJ1p06BHIKSVKzgyzOwKFZ7KGAE23O2Kvl632/hiVbRVOk3KlkjTvAuBNj1w0fPB6LAEeEoOozYgMopKTuWKqYgdyJvgI8tUKVWVDqdocEENrLV9R6QF8NRI6T6Yx7TqrK9Ok2lUJCHeaaxMncmFJH/Na84VcMz4Wsy3cABWbYspN1AIIUET0mYxItYB3UnerVJM2jSEUCOpEjt8sAdV4myCg4jSCwqU+j6m0hWjzAgEDcQDuRhfxOqabVPq7EUg+pZMnmPMHBNxtcbCD97BWbIZAtXkQUyIG+sVWKn1GloLXkExc4SZ+qtQAA6XAGkdCGWGEjrCgd7XOALfNitWFZOVxMbgqwQ6X2+8Y93ScP6FNauVpLs4uyrBVqbtUJ094YMQNxcdsUzIk069AGTzUzH/OrAdzHpi90KnhO7LJpojiIg3Y1aZX/MAeoIU9cBzrNqVYBvwrM3mwuD8BGLv7PZzxEFerqFFGV9c/aeIsgqkXaQqk+hItsRq/syKgGYrMtGi0lSbeJ1GksDAIMmAb6oGN857RUVcLl/tiqaaaKhFOkNMwATqc6lBJ6817kYDfin1rNVXbL0/P5RT8jU50gEnlRgbaQRfVbu1bLPlaLeJWqAwAxILKjESyqTybkjUZ3uAN6ZmuJ1a7AVqhVjyqFfkHbkQxT6Cwj0F8HZDhlUAF2elqIB/EejcsxpuLkGZETMYBrWVQ0Umd3c8w10Q5AOlVLkWFp26b9Ma0c2BWFPLJl2qFOdiz1CpmWKsBC9BIuSPUDBT58sz06dCl4XhwHA0HQJD1XYEAajIAkTO206ZXM5bLIdAeaily2pTChGIE6ZYuT1sR6WIEUEDEc1JxSlATdFbTIWnrHO8MCTYCQL2wsznDcxmqOkFNVGqdIDrYGNIEwIAXYDocD8WBFVUogFUCkrqlgWUMQAwEiSWLXJM7QBgNMlUWk8KSxrKEPQgIbsRtZ1EnvE4COplIGoV6OpzJA1eZQSV1BSpPNMyOmLR7UcQfwcrmFrMiuCryWuwizKQRBXuAbHtiueFXio9GozAgkpq8WDEHuO5DX2Km+9gy+aNWhmqNyUqt4aqizpoIgYAad9LEjbYwb4ACpnkJWqFFbWvPvSZpJUkHXOwNhscS181WLeFpQW5dWkPBuj02rSet0J3m98KKHFmladRKdQMv2bMpGoEn1E3AMN1B6zgfirFgKyqVVuV11eV003WbiwBg9ZF4wEtA18tW8ZTTR0YoS5SCGn7p3Uw3uxrxDOVqrA1MxSax0qmlRHUINIWT2mTjSpXSolXUGD8pdV8tmA8VARI3vc7/ACUtlT9w6xuR1j3dRHUfqwG+by5B5lj1WBI6cvTGuUeqG0U2cF7BUJGonpAwOtQ7bfuxcvYjM5bKU3zlZ0asCUp0CZby3bTB3JiSRA1d8A/y/E34blB9Yqu9dwV8JmZ9NgVCEMVEKRJ6bY5txHP1KzmpUdmYmeZiY6wJ2HpibivFKmZqeJUYFtgIgADooFlHpgNkI3GA1GMTj0/DHjgNWXD7+jvdhA62+GLL4X+4wFdytQ8igldRuRci8fs6DDLLDw0qXlovbYkrAn/Fv7sK8vmyDIjVsGI29R0tgvWPD0g6Qz77kgDc/E/qwDDKV2ZdLNaJjfr9ox9dJ292DuE5SKTEs2ksELeXlNjBJP4SJ9DhDSqc2lDEx12Fjc+gjbrhvUzoFImbM8gWvpXSvWwu0DAYzeZLsyLT0oInTaLSNUi5uRf1xIK7SHkkKNFMnYAKRqB7nm+VsAHiEwDLRBCiwsWCkqLTOnE2SqGoHiZjQDuYh35e33u1sB7Nq1F+VudjLPBHYlRPS/xJGGClPDFIOVWjqchpjcJtBghpHuGEudWUp6rRqM3JYSAP2HttjNHiNSq7S0tVMEsfzAsWPrgCsrTJFViZYKALi7WkAm56X/jhrm6CjmAGgGnrYGSX2YAg9J1f64S5R9dWlLEKJU+keuxOmDOJ+IcSYVR+BkEruFVpIUdjee8xgIs/n6juqm5BVj7rMsflEr856Ym4/QWm6ECYVJG4uWn39D8RgjhnsxXeqTTp6qY++xAQDqGeSIgQb7ExgzN1Mrl2JBfNVLhdQihYsRqnmchgeiiwwC32eyNXNZkGmsgPqJidAiSS1gonaYxc3oJlQ0hGYJJq1SAi860SESCzwpYyRFhbrijvx+s1F0V9AlSEpAIt2YEaUiTdbmdt8ZpVC9OtrcaCsB26EOjEL1adJNvjgGHtFmqYqL47VsxUBhyCqDUthp1Bjt/htG2J8mi01ZkoeFTIK8wQu9pI1NJUabkkKoFzNsD0KXilXfVTpsIFSAalTZStJSYgkb+u/QOhlrhWYUkUaKVFYJkc1SrVZvMF0liDIgKSBYYASiKVNTWbUVBVVBdqhZgJ5AwgE2I5DAANtS4Jz2ZClC7Az5aaksqEsWaZ5qtSZtMEmSQDpwnz/HKTMSrakEhASwAAGpmJ8z1HmJO09YwJwui2YVqhbRYLJGlVXYlY3P3Qq/iwDTKZqrmH0mpFCmdTljAepqDESoEkQLDYA9xiXibL9ZUUxdtAuANIEaCV6DaB1OroVGCfrVHUaKgmhQQ1Kn5QVDQCfvvpAtaSDJiyLI5kyldgFNWpqWBIMOJb/CG0L71gYDXP6Wz2oD7NAm8coCBQbCLnb1OFj70islFWWuNiwa/zC/AYK4ixIUAQTTDQOvhuKYn3Ks/HAlRwKYK3KlfcRBUkyNiVA7YAzIZ1qDVCrREgb82qQTG0AD54u+RzblgVH2jotYIWsV8QB6Y6jXTcr2Nh2OOfhdTggC2lVEeeYse8yWn1xbM3WIzC16f9nekPQCmPDA9WZhA/LPTAI+LhtQUFYLa01QCyyYYGw1TKsJ8yzvfBeUraqUVQDyjUGWJIcgXAm4nbbTI8sYx7Q55G1AqGRWDaQPIKq66mm/lFUMIsDq6EA4ho0VDJSDgI1MkdQdZBBBImAw07WIGABascu0gEoCUKsBb0kQGUrsbTB2xrmskpQNSaQJIHUCdp6xPpsfWNc7TLIyP/AGisSCDIIDcwP5hLfL1EjZWpyEAwQuoH3MLetiT88AIxkzefXEpqSZ774krqGGtBAPmX8J/h2PwxFSAgg77g/u+I/ZgNQd8e6YjBxkHAbDacYbGDjWcBkixjti06PzfsxUWe2H3he/AV1TjfxSIE2vj2PYDKVCCI74IzzmQOgFh798ex7AYom3uDfsH8TiagxFIwYmdv+UfsJx7HsBjPN9rp6LCgdhYx8yfniXNNpbltFx7wQBvj2PYArgI8RiHuJPp909vfi7ZXgtHwMxWNJWqUkUoWGoA6TfS0qdhuOmPY9gKH/TtevpFWq7KbFZhbLYaVgfqxpxJyEpx+b/3vj2PYCLKH7KqeoUfvH78N/YrKrUzSB1DACYNx03GxFzY2x7HsAfkc475etmnYtXBZVc7qoSQEGyx+UDtiH2kqFFdVMDwwPh42kid4IUW/jjGPYCtJULuga4BA+GqMP3clKQOzOdQ7wUQfJWYD3nvjOPYDGVM0nn/ilQ/5h9lY+nMbfwGIM3VPiOfw0bWsLIthtsTb1nHsewEObqkMLn+ypr8NOqPmAcLKjQrAbHT+yf3nGcewDLhh5lH4XBHodAP7hhpmDyU//wA/7FMftOPY9gFuZqk1aBP3qSaotMgzYd8aZbmo3vp1AegNOoSPdKgx/E49j2AkSqfBNSecFGDepkH5gD5YAz401GC2gsB7tRGPY9gNaa/w+e+MJvj2PYCPqcbKu2PY9gN3QDbENVb49j2Aifri2+CP9k49j2A//9k="/>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1032" name="AutoShape 8" descr="data:image/jpeg;base64,/9j/4AAQSkZJRgABAQAAAQABAAD/2wCEAAkGBhQSERUTExMWFRQWGSAYGBcYGB4bIBwcHhgaGBgbGhscHCkhHx8jGhoZIDAgJCcpLCwsHB8xNjIqNSYrLCkBCQoKBQUFDQUFDSkYEhgpKSkpKSkpKSkpKSkpKSkpKSkpKSkpKSkpKSkpKSkpKSkpKSkpKSkpKSkpKSkpKSkpKf/AABEIALMBGQMBIgACEQEDEQH/xAAcAAACAgMBAQAAAAAAAAAAAAAEBQMGAQIHAAj/xABMEAACAQIEBAMEBgYIAgkFAQABAhEDIQAEEjEFIkFREzJhBnGBkQcUI0JSYpOhscHR0hUXM1RykuHwQ4IYJDRTY4OisuIWRHOj8Qj/xAAUAQEAAAAAAAAAAAAAAAAAAAAA/8QAFBEBAAAAAAAAAAAAAAAAAAAAAP/aAAwDAQACEQMRAD8Asv8AXhw/tX/Rj+fGP68Mh2r/AKMfz44EGxmcB3z+vDIfhr/ox/Pjx+nDIfhzB/8ALH8+OCA48DgO7P8ATrkelPMH/kX+fEZ+njJ/9zmPkn8+OH1qcR6gH/fxBxqGwHcj9PGTj+wzHyT+fElX6ccqphsvmFI6Qk/+/HJvZdNVbWVDrTBqEETdUYifeQBHX4HCPMMWct3M/O/+zgO5N9O+T/7jMfJP58b/ANeOUmDRryN/JbvJ1xbHGMlkNIFasdFMXUfeqHoEHad22A7nA+XBZilIGW6sRZRdiegFpnpGA7nS+mrLMQBQzEnaQu3UxqmIvJxC305ZbRqGXrm4AEpJkNBify/rGOS5fLKlElmEPHPOnXHRbElRG8XPSAJY8KzEwaSAIT59BZ2YLcLIIUAWm8SLgnAdOT6YA06chmIUSxLIAv8AiMwvuN8Cv9ONFTD5Wqh6Assn4RIkd4xzPivEm1trqgaBaWFjuAiCQL/fYE9RGE1fPBl0goLgk6WLMepJMk39QMB1tv8A/QFHplKv6Rf4Yz/0gaH90q/51/hjijH1v1xgLJgCT2jAdr/6QVH+51f0i/wxn/pAUf7nV/SL/DHG34e6kBxo/wARj5jf4RjAypMwUMRs28mAB6/64Dsw+n+idsnVP/mL/DGR9P8AQ/ulb/On8McqznAK1KgKvL4bBSWV1N2EgR5jHUDY4VU1J6SOvp6+mA7UPp9okWylU+niLP7L4830+0R/9pV/SL/DHF6dPYid79PkTbGXA6H03/b8O2A7Sfp3pgwcnU9PtF7dOX4Y0T6e6ZmMnUsJ/tV/lxyDQzP11EyOpmZt374IIC6atOGUk6kImDp5p9DJI9/pgOrP9O6hQ31J4Ox8Vb7/AJPTGr/T4gP/AGN/0o6ifwY5uMkGoO6Saaw+mZg6grCdwYYb7jvpwsq05IO6gfOF2P6sB1v+v1P7m/6Vf5MZ/r8T+5v+lX+THGyMeCGcB2Jvp8X+5n9MP5MYf6eh/cz+mH8mOQimeotj0YDrR+nw9Ml/+7/4Y0/r9P8Acx+lP8mOVqp36f7NsbaZ2AUC5jt8TgOqJ9PbEwMkP0p/kx7+vppA+pC//in+THMsnUVHBFMMega87j0AE3+EYgqkAQBJO529wA7D/XAdT/r9PTJD9L/8MdD/APqT8g+f+mPmFzBPS1/ljt3144Di+W4a7oWVSQCASBYT3wW3BWKlkKnqqB9TsNiVEXvuBceu+PcA4oUJpliKdSA8QNpgibdTftibOcaC1pWlTKBQoRpIhRCkkEc0dZwC9uH1ASNDEi5hTa09u2BxizZH2oovAzFJ7GzpUclfWHLEDuA3Tab4sFb2ZyeYTxVbR+KpSYOpMTLKdMSO4BBnfAUWvT10g8AFOVh6Elg3peR8RgOBi3Zr2Lq0lZqT06lMQZDaWMKSZVwI5WmDMgWnCccALj7MrrAlk1A27gi233ZJwE/slmGXMACNLqyOO6lSW90RM4xwngsIMxW0LTI+z1kEMYjVEiVU3I6kR3w/4Vw0ZHLmpXpu9esulERZNNNyzEiBq27kW6zhXWzdMMatQVtZNmrBCR6U6e3xIgbCMAvqZVnOvwq9Ym2tiVU+7lsOwnaNtg4o5HNR4OWyhphyA1fSSD3Otl8oM3k7Wwjz3tK7mEC002UAAkCZ8xG53JEXwLQzT1HAeo7IJdgWJsoLH9kfG2As+Z9mMxTbU1FsxVCyTVICjrZGYM0C9zHpgHNZLOVJFWtTQEXBrUl5R00qRPoMA53jVRSyPDux1VC4mCYJReywFkenpgOnn6Z81BT6q7qf1sR8xgGIp0aCxU5x/wCG9JiPeYIX3LMdTgWrxOhPLly3Y1ahbp2VQP1Yy+doav8As3Kd/tHJE9VIIAPvBxomQo1SBSq+GdorsAPhUAA9IYD44DA4nTIhqFM9o1CPk0z639xxmvxFCD4QNEEQQLyOoLiCR78SUfZLMM+hVQtvHi09u457iOoxMvsZmWICim4FiUqK4Uk/eKk6fjgEi1I6L7yJ/wBMN6eVSjTV6kmq11XSBpEWYgkSSIN4FxvthpT9jjR5qhDNBKI3JcRJIu5jfQAJkTGNatEU3NSoxDmS1Z6S1NTfkQvYDaYmO2wBdRy4qN5K1Wse7AQOuswYEdJ27YF4pkRTIAqI8+YUySFvsT1+Z2w0zXFWKNTSoq0jul0L+rAgC9rC3vwK9IppLU6UkT4cEGIsSBcT2kbYACmTYEtBvt/6hPSRjavRAPnB9YM79R0774M4nnnrOpZlLBQioggAAcqiRb9ZPfEXhgQBAYwNLr19JH+5wEdOkCJDXUTIB2tF7QZw0NJaqwBpragw2+0ERIvGoGQQIkHaRcZKbKG1UduZgabC0wSB92/Ufsxs1ZUiWZqb7AESpBuCRa1jHWbwcBLwWmy12LUyF2qC/kYFWB98ge/CplKllI98/qxZ6OfQkFkAcgaS1tYG4LXDTAieoAuL4C4tw3TGsEQY8RR03psyE9QdMz90gzgAeEcGfMVUooOZhM9ANyx9Ix0/2Y9naFJggQE2lmALHmgk/wABbp6ld9FvBzOZqnS0KiIRcEc0+oPKtjcYZUC1OvMW/cIAv847YDoOb9m6FaiUamrKRsw293Ue8Rjgvtx7InIV9AJNNxqpk77wVJ6kH5gg47LlvaWwEkHaPX/fWcU/6Wai1MtTcm61YB7yrao+AHyGA5RmFv6QPlgnKZLUOsGJgTA6e8kjp2vGGGT4QXOpoWmoBZnMACLTpkiZHqZsCcMWzKOq06IcIBcimo1/FmsL9RAkk3wCqqoH2arqJWCxlj35Ysqj9frMYHq0BSUFhLH7u0eh6k9xygepthrXqilTJLBXcmTzM2kQOWRebjUdItacK6GUR2GuozD8KqA0b7MwAv2nrgFeaeZIUC2wEAWx1vxscszoVAwGme0Gffewx0bxTgOVHGRjWTiZF+XUx+rAep9bTAJ/Vgvh/EamXdalJtLi5tuD0bupG4PfEVOjAmwB+8ZHyn9wxldJO7Ft5AudpA67YDqnsfn1rUjVoEKUJ15drgSPuAQCrE6gG5QQ11ucY9rndMtTzHDadNacE1VCAPTIJF1mwVgwNjBXtijex1UU84CpghKpafLAoudJHXYT6jF5T2mpU8mmbqToq1YVUA1f2f2obV0BFiOhEzeQ5mjHME6mJq3Mk3frv39/TbaMLyMdG4l9HtDMqubyldKVOoNWhhpCm4IseXmBteLQcA5j6OatQeIlanVhRqFMhixjdTOi4g3ae+AooHa57Yck/VacQpzDnm+94aiCBGwcsJMzAA74Mq8Eq0CSAtEruxJd79tCkC34f82BU9nVqpNCoz1ACXR6ZT1GkyReD17bYBG7EkkmSbknrjwe0GMM6vszWWzhKbHZXqIrenKT+3Aua4ZVpgM9N1U7MRY+5tsBhaYKki4Ak/Gw/Xb5YGK2wVw8OzaUVmLAjSokmd7e7DSj7LNZqrimOyg1WI9Vpg6e3MRgBchn6elFqqDo8rXnSTMakOoQSSDfc2wz4vwnUfFQeG7SeUNpcQCGQiSCQSSpAiG7YzS9l6Y5qj1NMxPIo2kCzubi0kATv1xbslm3VGpCiMvTYa6b6m1ksC3LUvDBrWhfhOAqfDuCZpR08FhJSswIfcHSpvIEmRBEC+Nk4ZRADrpDX0odQ8Q9PDKtBva4Fx1NsZzbUgwYrUesSSjKeYtudSgkKwMfw2xO/MWHjulWBqQ1YRTBJk0wFBnoYuW32wAzZipOlxTo2mBqd5n7zhpB97D54DrU9RIXQ9r6qpdj2ICc1p2JON6vC4jxPDZ9gFsT7yxQE/4ZPc4MTgkA6lIAEkU1J+BgFfiWO2xwFfqZGSTKKBvvpBPQHcncwL4crxPRSFGiCIfUaxBk2iCWOkLF9I9LnBNXw1UCmjHe8uTB/wDECm9r6Y2F4kYWnMAnTSooSJFwzR6gmYj/AHOALy/Hn1TTZNa7OeVT6aQdINt8bvxuZFajANyNEAH8aMFlD38wNsI6qw4EBY6ERJ7gEAH0BGD6efqpGipTC9FASR7wqmDgChwulUg0c0oO7a1bUOlyLR6mBe57NstXFGkadem6QdSVk50LdRBnTIsehm/3Wwiy3HiraiaJI2ikgYH8QZQpB+frgpfa0FiKlNqeq5amQpBiCUWBuN11aT2GAb+z/Gm4bm3OnVRqgMYBnSbowEQSAYMTaYOOh5qpQrqlWm4h7qw2nsfUXtaDFscuy2bdhpdKecy4vKlFdLdNmUxurAgx8cW/gXBSmWcUwxpOdVJ2mbqvKQbBhzC1jFpnAMVy0QQQQpmQJ9FED474qXtLxJc5WWiJNKjdmndjAMDqSYVRPU+/FqXNMKC0ikBOZiSbkWA+Jt/s4rdfIeGkMq0645/DpnxGRYPPuSXYEANfSNgMAu4v4QimVbk8yoysNd2YGbSCTJvfpAGBcxmmdZLVaVPYWUCLASEfUbd59O2N2yRpoWRKwJAlUWCAbjW5BMmRYAb3M2wozPHq4JVgqsN5pjV6SxGrbqb4Aqlkg90K1SPNdQCPQsQwjAucyhUQyaYGqARBHedZJwJU4mzxrho7zPzBxvRzjRC6WPRWpq5E9FJBn3WwAVZQZCjoTInoJO5x03xsUKvUUgisKYP5eVgfXQpA9xGLp46fn+Y/lwHMkHrgydPKCdR3/f8AG3wHvwNRrRtjelSY3HzJA/bgNCZNsFUZpkNFxG/Tt1//AJgrhvDoJeoQqqsye+wi2+D+FZdXPiFeRWsGbUWInTy2VUBBJZp6i5wDPg/CTTy1c6R49WiwSbQpuwA7lQPi4G4MH1FReE5Og+1Vqh1fhZ3QK4H5WIEdRq+IHFs9VOl6LADXSpodIkk6qhLHchnPW24gC2GP0i5YDL0KVOFp0UDQJkSASIvAhgRfeZPUAF7J8S+rmplswW0orsVW+tAmrkJiGUgOre8W2xp7S8EqZN0r5ZyqVVU66bEDUZZWUiIDQTpO0kdRhPw/jbU8zpaHTxCApgwCzA6SRIkMR8cXn2c46rZLwwvjZZASUcrrFOwdFm8oSpB6qxG6iQqeS9v2cBc4pzEeVtWlgD0NoPUg2I7nGtSpkc1UUNWzGXH4W+0SdhDFpQx1IIGIuIexepKlbJ1VzFJLsnlqoJ2eme3cb4rBQzEX7f6YC7LmKWVY0gyBYEzWqlm7EQopHuOWD3OMDjGVUE0SqsJJDO4DdDyeFoJ9Iwm4J7Q+GPCqpTq0hIUVEDaCb8p3AJ3F+8YIp8K8aqopZTUjWlahg7mVNlFukdMBM/tDUYFEegOpTlVW6X+yQT/zDAZVtR15alpBkukgL3IemSI9O+2+GeY9i6FDmzOYNGQD4TDU8dQNPm+QHc7jEuW43lqUrkKYFwWesGNVtxyaWgKN9MyZNsBpSrUyy00p1KxgjS7raQCdIYhyvcNy9Yw3OVpvSdELm3KNYUqQIamCzCabBuURAv13rWc9rmJZKuWowTLKqtSBPXUoN574Z+yXG0FULTSlTAbUUKTIABbS5YmYBF4F1PQ4AX66NJWkg0EXJdSV3All5osQYjCTPyACxXTPLpprpncxpYT6zhy3tArAroIBDEBQljvquhLWib9DhVS4Rmc05Skj19ImEWYHrAAAP8MBvwb2kNNoaBTMhoRdUN1B7gwY67Yd1co8FgDW0eZ0WdEAaWKmGAKwYJKsu2k4qOd4c9FylRGRxujiCP4zgzgnHWo1F1SU2MbhTvBkbbgH9+AZtmWpsrHL0TMqHTkue0HlJBgbC+C8xkTmFJpaFRRJWoGDAyAwLMSrkTaNx0xPU4EOesQzUGYsBSlDr/CwiyncPtBBHXCvMcRuHrEQtlp02BI6DU5JMX6Ek78pvgJDw/SPOTbylGK/8qpTPL8RiThy0fOUd1WzJoVEn/EwnvuQbT6YT5Z6tVvspUXMLyKB1O0fvw2r1NcAsjCIDO6uSbFiJbmaY2IUWEmMBNxbj1JWcU6aUyxvopzpUjYFnBB7m0k7DbCv+nnUBaIRVubw7E9Z1yQPRYF+uPV8rTP9q4B8o50JEdAqCF+JMduuCMhkqB53pFKK3LO0t3gKsC8QJ3kYAvhear1ecLQpqvnqslk5goAmeYkwFUfK+CKPt06VqKhqnh6lFV6h1NUUvzck6VUiwG/rgPi3tE3hjQBSF1SmmywwM+8CBIjm1fBRwvJa/tKsmkpIj8RidMnlG6ySRE9zgOgZjjOYy5qM9UIUhQqvpQApy7yW1Eu2zMQq7SMDp7TCqs1SyoXASso0OWIgmCOa33rkAi6wTgbj2YR2p5isFdHQVEAixIAchiQp5lPmtbbGnEMkaQ8So9NWW1MtzEKbhpK6Q5B2CkiPdpCXM8HqvqmrNiEDEo632bVF7i+o6rAEicVLimTfL12plWbTYGpTIkRvpPS9r9sO8t7RUqY8KpUFakSDpKlwhvLU5QDVc2gA7dZw3Oddafh/ZgU5ZS6kA03O9Nm16RqIvyga4tGAqmSyQdWepNNEgHQk3M6QRBA2O5xN4agHwlpg/mqjxDPaNOn3AA4K4jRq7pFTe2snT31Lrvc+aIP6grbO6OWvTV4MrKaQPcVKyPmPfgIq7VRLCmBE7Kp9d/nfF48f8w/V/DFC4hmqVXYvTtsx1jbpABX3X9+LX4g7j5HAUOmpay3JwVkMoGYKXAPff/SBvOPUaC6N+Y7yLARsL3PftgvLZYgcoM9LRPbe4vf4YDFXNILAalB+9IkxZmAMk+mwFo3ltSq+Iwyuy+IDmH2BIAhRFgq8wAH5j7peHcFp5Ys9YTVRZRDYBidKk9ZBMj4dxhVla5LiQ0klrkmYMloF5JA26DAO6lWa6ILotRItALB2FvSEj/mJ3N2Ht1mPDzlTw9VmVVAkCKa6XXf8LKYjYYT+yuRavnctTY7OHcdAqEMWcyQJ2j1F5OGPtnSf65WqA2Vy5Jv5WDzB6FHZexiO2Aq3Eqa1KjNSnxNRJXqSDuvdusDfcdRh37LZ1qVB61pWqrRAuhJ8UEGxVvL8ScJ/6M8c+MvJSZjqJ+6Rcqv4jBtHx2kl1OOmpSrNo8hQJN4SWlWnzDafiOuAZ8azX1LN+JRTw6ZJNJpLeGQWUhQTtK3QmCpG2Dva/wBrSKlPxMtQr0qtJaqysebzBWWDZwYNjtgI1RXWkszRzNPwzNzRzCJy37sFQ/mDEgTgXO5c/wBE0taljl809Nh1VWXWBPQFiTMdsAXwzjnDqihamToUnmQWLlN9jF4Pck3G0GQNx7iGapRTqvoy7yaT5eETSbDSEswEXEzvczitPlgwDUzM7qSNQP6pHqB8sWj2F4bmWFRSn/VWH2qsdN9lZNX3gWF9jMHAVLM0QLh9c9QDHzP8MRNSIjYfEe/F3zfsVUck0Y1RzI/LvFypsovM+X/CRGA63s+9MS2UdhJui6knpHmbva37cAoqcRdkHKrfiDLqvAgg7qCOgIEg49w7Op4tN2002VgSVUwRO/KQwMdZg4Np8TFGdGWIMDUShiJk6gSLH1tjZKfjlWpZULTNjJ5VjeWZdUdbNtYYDfNZZXptWy4DBZ8TRP2cklH0sJ0mGBFxjqv0fqn9HUTQVWZSxqAx5wSRqjfk0AGegjHL8pwyktT7HM1BUN9NKma3UzJBFt9wT3nfHQcpxzKZTLL4s0y9SRp0sWYQIJBIHQEiQIwEH0scIbOGj4NHXXGuQsBtAE9bsNV+28b45tk/Z9kZalRQQsNoN9Q3CmDaY27XPSbx7RccCZk6a9JK0kg1UYABxsCpKlQGiWF49cVHPcGNU6qmZ1sb6ipA6mwNz8hgIv6ZWW8d6lQ1B9oiBdAEyoW4grJuAImLycDVMzQpvGlmAIPlXmWJGpmncHZQBjSr7PIL/W6Ee9vXcBSQbbYkyaZViquzMRChyNINx0BkgSbyDGA1qceJsHqBD9xFVBHQTLTHrOM0/BMvqqso31x8jG/uFu8Yu1P6MyUd6K05VdQNYGDM6TAciDY3mJE9hW63B1kHM5uiNJ/s6S6oHuQAAH+G84DHC1pE6w1RVTmgqgB/CCEg3MW7R3jAufqvWeW1soPLy6VB3JI2J902iScOKnEqaUAiCkqsxLVGapqb0C0yB7xPRZO2IKucQOFpUMrWJ3KtUs23KKjEQPWfUdMAqPDC5DVW000WCSQCWOpgoiRN72t22GJ04XUquIpsUmKNFiVEHZmmIB3PVie1xJxDjrl/+PT3AIOq0noQP1HEvCcpSFUMK7Mbmw8J5Kkg8wb/ANIJ2wB/GcgtDQtRgcxSUBjpkUyWMKqmBImxNhBtgShkVzEtprVnK6ahmxhgyuzxvtNiLYN4jkMuopNVZjVKeVn1yVZpJcgLImObYdjGIKTOxD6XqqPuF20Qdwhpgg77grgBKvCRqKU1QU1uzq+tyP8ALM9IVR+/BPBqtKiQreKyVOWKigo2uB5PnzA/wwLxLO1KbtTFMBSTBLdOhXVF+5af2YHo5mpKmspqiRD7kHoWiQY3g/PAT19DFCi2YHS4qRocEgrceXymDtr9+Iq2Wcc1CoiAmNAYAgm5UyYJmesEbbEAynmdUh6YXVuqvTUavxoIYqe4mD+zzlKZ0sNYeQSRpcCJEqLNBghjPwwFXzuXdfOpBINyIn9V/fi0+L7sKs7RCyTFVBuOZGA2urAx71JHr0wb9fpfhf8Az/8AxwCvJ5cAqrKLDVHm1PA0qQDJ3Fh36YtXDeC1aSmrDNXJGimxA0E2ViswSJso2kWnCbIsKQLBRqCBi4P9mCYAm8Egny3PSLkFcM46FqLo1qqSwbUWOq5ZmkxHuAO0HuBGc4HXZarvSqtqaWJHM2nVIjdRsZ9+1oU5nJ1gk+E2p48iGdIBBFgYA5bHBlVa+bqQiPXKEFZJABMAgKAABIH/AKsWfgvCDl1RmOmo1QxoMwGBaAQbsFBedl3uQowC36meG5YSJzFdJZFMEBjpCVCLgABmIkEsdxoEseLZV2OWzLLrJolauqwINLU2r0DGpEfwGEOYzD5zOqqLCSqoBHJSHID216d2Oxt0w54PxBDTzdAsXJ+0Zp/4bEIy05/DTCv6hJtgK9x+or0JpvqWlYqLDfsPKRYkC0dd8KqWWJy1aq0QxUD3hoae0alxsMnXytc0xJaSI0yrqDckmxWJk9J3GLSMt/1aoFYKh0BaSRKvOt6UqYIcEQxkxY3GAVewVKoztRKnwKo8xsErIC9F1P4gyxaZBOLHxzL5dKGYbxC2k02qU6aQpkvTETsJLL6ADtIpvsxxSo2fyzkgKtQWiyr96B30yO+2Lj7XURTy1UOpitmGW24VJq6lkcw1PMWMA4Cm5niVCkB4GWGhrh6lRmLd1fTpA0noPQ3xevY32goUwaNdkoawrqGdtJMglSWmOX7xgCYGKVwThnhsXqkeEGBQfjf/AIZG4Km4J6idosjqZN2didweZmkXm8lgLzgLl9IvF6bZlauUenyCGqUDPmAgT94ea+0tEzhLksy9V/EDNl6rLqNQHkqdBqE2JI9Qx6CcLaUUYJ0sSCCsgiD0IEk3v8u2DqnBHr/ba6a09MmWICActljUFta19sA2HtfmqQK6vEYmC1OVKkW0xEzPRlj0wXnM4KqD60WLaPEFBCtPxAOrBZVDvcMCQDygi+lE0kVfCRqlR10vq5AVganeL2WDBIUEiROBM5wRKOqrmMx9oIK6AJIPl0rECVvqY7HbuA+UrPmlKqBRorutIACJMyQNTGNpJuZMY09us2TUp0wpWnSTSgM7HmLD3yPdEYm4dnGzJWnRpimegFy91C6n31CBawMWAgyBxbPFtSqFdadTQpK6raNPXYcm4jAHZaq2dypQgVK2Xhh0Jps2hgCLkglDsbA+7CsZBZdadV0qKxApsIJEkWjdu4j54Y+y+Xp1adeUVYSNQ1NBMsti1vIYNiCeox7j1Op4hZKiyQDvBkjm3usGZgxIOAr5ZIILHX/hEH33mfhg7KcMpgCpVYgEagoBH+GWBJExNpMQbSDjehxIt/2lUqKv3iBrPoGG/vM4KTIU6yFqCF3n+zcmYttzjuNu3QkSDN/baq1CFKAUXVaUhrJpbUIP4eWCZIn5VLM5jxKjECNRJ9/X9v7cGOhBFIU2FpIIMhmEHpOnpf343yXs/WjUaTTsNQ0gfmYnp/A4AarBMwQiDSIPw/WdRtjKI1NYU8xsb+UbQJ6nqegt1w5bhqCmvivNpApqSN4mbLvAmRsB0xB46M5KKQw8ocwLdzYBh6bnt1CLIV3px4jjw/vK7Hn6ldP7zcb4b8O8EMK1JyjISxsNPoAwg802AGK5WqXIM6j67/EgR7gMTZxgFp02BFtTXvqJMTb8PfvgHaPUFFFbRUmX0BbRy20kKpJUBo3+YwJUylGqh0Dw3mArahYg7QWkT0IEfHGmdrMAQeXQQFKnYiAD7iNW2Japq1SrsHhgVNQKbXKggi42FukbXnARuGSoUqgFiRpOkQ0WBja69ouO2BKdQkyrEbgi69dtMR/u+Jvr9QclYElFIhhJN+mrtM/sjrHmKetQyc8CJBvEwPszcesD9uAxVpgiCdP+NIPoV6H1uOhxH/R9SIhaijsCQI7ixXB9LgdUXVRSVhJ13InoV3B22WYgzjSpw0lNTuxpDrMKFk6jBuTI6C5OADZDUpkAqCDB1E8wiwBvqKxaLxvjTwx+Ifr/AIYjzubHLywF8qi0R1Nyb7k2k4K+uHsvywDVaOqKCIayzLkmSxEgsqzp0jygsY8xg3xZuF8GpIoZgqqOa2nU4gkQVQKTaAdQUfiY4rmQzVap/Z0jTJOlKaC8GYAnckDzMQoA2OLPw/JhNX33HM51alapYIocnZSQSRMaVHKWjAR5jMO9T7KmaakGYJabAAKLDSCRZQNRjUYudMrxBWq5iT/1fLU4RzAUNUQITNr6TqVR+H1xjM8IIp1izFFePIOdgJm7czM0nmPKoU98C59RWaopAFGiGIpLAXVoHLBgsRpJZmgmSO2ATcBY069Oki6KeoM7tB5LlXYiwkXCg+6TfBPA+GH6xoUgtrLMBaabUnUEA30r5SN+YiMCjN8gV3UJMqQbi8uxAEEEkC3l2BN5c8ORhmC3KDoqeG4nS9NtLLG33nJHxHpgENfPHMVitQECST4gaCq2BsQUOiBaRME4KoZfxKVaH0KzIQSwinoJadQMNBMmIbmmOhEbM6VZS32Tww1SQU6KsnluGuL2GGvCEjLsy0xRpSWLEsUICGCVc6mjlgreSe1g9leGkZqlqo66rVFXxBOlW1CWbRymR79yZscWn2sy9Kvl6FE1NElqlJxAHn5UljySrNciLGYnFd9i0U1quYpS60UBdn5Za4pqo6sYuxMwDYFjhjm6Zq06RYDxOVAAxUmAhq6ACQGCloAmdJF8BTeIZuSaLg0QkrTpxq8NhIYMLmGMEtBNtsA55KlRl5SwI8xPmju0xa/6pxYeK8So1ixrqSdbKa6Ah0P3RVE/aCCBO9vMdsQ5fIV6OsCvQqU3UksjBgAVIRlDLaSsXHpbAIUyyJIZ0LfdVF1QZ3JIAt8e+CuGAmRqS5mWXWZWfKTaevWLYkfhig6HQeKV1CJCueinoTB1WMG/bEuSzD0K0WDCwWAAAfxEe+T7ovOAbZHh/MKjqUpm0M2piSeRmB3jzXsArGJOEHFM+tUpKF6cWfyvuQxYiQxEdQYAAwx4jxN4qFG5WgID+UqeUdI1GfWMA5fLCmk1QjqZdKRJteAx681uXqtzEDAMuD5MZaplnJBV31LG9SbKzAXChZa/XbqQlXNKxq61JdttO7AtqBIiCRbsTqubElhIpstWsWNVrLAlgo3LDoDsOt2tj2XyD0imqwMjxBtyy1QK8QCDuPNcC2AMy3DlpaaSRUDhhWggXIqIoMGwB2gkSLnfGKNcS+XrjWphkZgfISakiL2EsIkeYY2yTWZ3WCvl6TrcDT/iFIArHeb4x4emuqOYUO6oZ0ldLlVaeoKupj0nALcxwikYK1IEEhDeZEgq8qCCI80RBHTAlJggKeFUJ7MxWD12Fvj698F5fJtTOonSLB13sbOI+6QWm/cHEi8FqZlwqQVWOYgwg7GCZEza5v78BmpmWekirSUaYjZiDGrllvXrYemNK/hspPiMrnmMqbHtvEDuFP7MPaX0X1KlLVRqAiIMrvB9CSNj0xWanC69F2VlYMhjmXVbsPMII904CTxNEaoYEQhswNpIJcT12I643zVZaqqEVSwtChVLC0abbi4gDA9Kj4jEaQJHliAALSJNiNwOu09ME5Dh5Gqo40qp5SyEDVI80jp2n9hwGz5daUySQNwTfVMFQQtgCf8AdsBq4bm0mIknVsZgRa24tiXiGSKAa9z5FBj11EMOtz3JIxFl2CoQyuzdACLCLliB+q+A1qZqzkFiTBMrGwIIn3NOIqNeFgEi/lPURG+0g9bY2GY0q0C5HNEmLgRa2DeDcAq1g1QAJRU6WqMVAmPKuoiT6DAey3iVIIXxFFnDAnSRabXEjtaZwVQzdHLkuizUIJVC0hCdw2m35gL7CYwV/RtUDQzJQpMNmaGqerxzMI2Jhe040SnlqKSG8TVZZ5VB7xEu3X92AgyvFSzRUEmxJEuxG8tPLpG9haLYznM4WUkMtSfKqqNSjbtvMSeY+6cD1uHZg/8ADGg3Ekieswpn5ice+pi0toaII8OpMgRYuANiLnr1wCvMMQCWRAx3VkAO24m8fDBv1r8lL/LiPP0GVbsWWDAYoOnYkkH03xDP+/8AYwFn4JSNPwwQKeumWAXempgPWdp3KyBF+gi5xZW4ilK+gqF5KKtYKQNTNpmeUGmskbkwNyaNwnjHPUq1J+7DHm6cluunzBR2HvwVnuL+I6qusIqACb2kM5JJiSxF+4ntgLK3EfE8RlZWYGajmRC7DbYaS55ZEQCTgWpARqwJh000tWkHmBDEhiAOkA/hPfCWlUApMdQl1JhOg1KqgdgNI7mB3Jw0p5emMuKdWQqlWZokktrJN2jcQAS1paBgEycLchuamoFtTmdIWYvemD6EzJJ6WuPCMvU/o4HxXLqxIfVErqNupJBaQIMkbixCDLZirXqqERadJRPitBAUCS2ojSth90TYRFsWOjmn8EFWZlBbQAsGsXUooJIsCzGDEAAbxgIRmaVSnqWnpdXI5hMwASqqr6fEgKCDygnaTGEjipmW8OsVWowD1NRMqWeApUA6VSm1gYu203w0qhszRCKNqxRVkhHAWQ5M2QnmkmSABJN8CGoqqwplnqM3h6iOaq2hmuOgHiKqg+UkH7tgkpVUo0EWjyU6LmpUBEuVakyJUfuxMtEwo0gdyLnHanTZSyhaK06geJgkSgI3glzBiN+5jfMcSRaxooobxQWZty/kQqPy8h95UdMYzLtTFRhDNTprTrNcluWmQQOyqajdBK+7AVutwpqVZXj7N1DMFOowywwVd4gyJG2mbjDDgedanUFCsiLTBIV5Aenq+9Myykw3MCLSOxH9pcg1CqlViHR0pkWDX8NZF9rgmYnAWWzFM6lUFB95zzX7LC/IQe9sBY8x7J5jLs/hOeZjzF9KqurlMXBkSQ8EQOhxsmaWtIbL+K6KuupAXxYgcr6Z1G25GqT3g2Lh2fH1cB0/tVChmabMrytRWkFQV0qTcSLxYIc1wAKw8Jm8Eq5rCeZd1NhOpFtDSdPWCbhlamUGmvWUWTQi8zoWYbSDdY3sYkAE9BeJcMpeNrkki5BqAQbELpEmAsAAAbG2DW9r6Qp6So0uujVpJIPMFbrMwPzAAmTisZ3I3VHDSyLqI5gWspKyOlu3rGA3rVDIE01ufMKtpJM6ggPWbC04Z0qKsoy9JgabMhILlgWky8W0npqDWtqgE4redrBF8PUGUbKDq0tsTqiJMdAfhiwcKo1FUGooYAK3KJYAIxSau09jJAH6gY8VySRTYllVSAU31EayvMfLrZgAWsNMdMVqvnKlV6dm8TUJT8MdBOxIiZ6gzi1rmfEp6szSenTi/ia2j70pLcwBIAAEcx6E41fhozJcq81pkN4aqGOmRIBJI6EECIk7mQr78RGqRBmFY92iC4PXSoA2vEnc4u/s3kCvDA4UB3Lk2HQx022/btig8UyjoU1q1N1MHUBAkkg6lF4IAkWti8ewvtFOVq0atOQralO+8K4+DAm02OAsPst7b06NA0qgMAwPWSD3uSSflilfSFmQVpVksZZTeOXzAHvExhgi03V63g1BTWxeBonrf4zHu+NdznEDnqgWjCogkBrG50lpjT94W3tG+AUHOI4LKSpgyNzP5TMddiJibmMP8zw5TQRhpZlEjVMKYBZn/ERcBYMkz1IwoyfBw1YqadUqkeK6rp0rInkgyegG57YcV8rUrnxqwenTjTTDdjbSKSKxNrkmJJmcBXG4ponRJvLO1zNwSFiASbk3J2neRlyjVLrefzEXP+L9uLUvABVKl9aKAZ1haY02BgF2qP0taO4viTNZ1aXJl0Ipr0gMW7l4Ulpa/nEWGAT5TgTLeu1QCLU1Euw788KiyANbXMWBwwr5+swEIVpr5AukrT6SBfU0dz3sdsRmtm6gO9NBu9dhy23hj9mP8K9t8CqAnNUanm2mRSXRp23LkBz7kAn8QwC/M1ajO2lXhjJgElomDe577YMyHCMwkyXpA2iQD8QTAt6E+mJm9p2SQctSoqw2ppBImYZtWsr3k3wvbioqz4osLDQxSB7uYWwDZOGZS4c6nJ6vDH3RIn0g/DGWyQCxl/DqGbTUWR3sR8PP8MIvqmXbyO8/hYqCT6GIP7cSPnad1qCrInd9U9OaVHzvgI+J5GpqMIFB/MsfOwx76q3p8x/HA+dWjpJQvq6A7Refu/vxHfvgGGXpQBqKLYlVkCFi7aYks2w6j5YwmY1lQdDAsOUyOsCQBYCLAnCzL14BOo6jtYW9Sd7DByM5q/ZAWIAkCwG0TYe/fANskilIqvOrSwp0xGrmIABiRck6ojaJixebr+JShaZKsdw1uXWzxqEEkmfWb7YN4hwejS8BqFRqzvyuRDRIJUh+iyb9Y7XGFGfzYp00VFGoMVDC940mAbSb3PuGAsGS9oadKnVy7UVcspVYJII03Qx93VpFtyGnfDPh2WYU18WpoZgQWbvCF3RPwooIGw3ImRhJwjM0aaCqtINVAC6mMxMOF03liWBuCST13wy5WqVFF6oXUxnmOliWAEwoZtRkmYAgAAQEuYzy5XLijpEULaEuSQCV1sd4qEGIglT0OBstlHop4YK+KJqO7QNRZSWiTIJBpBhPQ364zQymmmXqlales+uFYkadSEMI3CaQJsvLuRuZmT4lOtWpt9q1JRTKXChqsgxA8+gLPZTsNwSZqkC58MFfDpnUfvBFDIRzfd6lxduouBguhUdvtEVWWNbKLPLeUOOv2bJT6yHc9BiTL01daZpcopK1KpTJgEE6mdTOqLMoU3ANu2NFqzlqRAQ+MXriWGqUgC03kBpU9um4BTxKoimmYhWA53Yxq302F1CwDbdAYkRjXIcJamWNbSsTqIuGXyjSBy6iwvHT1w64tlV+psxhxNiGgrzaWIYz0EEm5INpOAOKO2mlRHMhQBWA2fSFul5OpTJEkEDe+Ai4dnDmcx4d0YnlUmxAqU2iOhOk6RN5ItODxxCkBQSrymAqsrQVcACmzRYhkCqwjYi9sJeGsaebpKZLNUpi0ydBG3QAsN/l3wXxHLgDVYoUashW0HSwUg7DeYPUEdMBnivDkrww0gCEjTpdCSSgZAdLqelRDJA2O2Fz5Gvz86OKpsNQgwYDFSJj7lutpnEfs05aqlCqwQSFDESLybdDeGUbahfzGT89kGrKadX+0pksri2pBZogGDYyrAwdQlbSC36l4FdVKAAk+IAH8thEsYAnfqCD2jE2VrmoxQU+Qaml3MNB1EQOWNP3QNgBPTFmr1dADhmZXpQEa5d2UGrp0zIiCQCdhM7FDQKq1Wqy+IFBpKilgsErYRAChTERub3wEeY4tWq1QglQoAUgadOrSoJsdMLJn/Zias7K+kUw5JaeUMwEEnSTFhG4BOHVDKEUjX8VolilOgpEkoNOoj8RMAwZvcjCwO6tz12BDE6RAkQoC22NyIIm2xwGMtxzNIVAZGY8ppsQZg9QxjVsZAB2k4tXsfmWZ6lCpQK1agIapTsCdNiVAABNwWUxMdcJuB8L8RjVrIiIsHUacMTsFBIBMndtMdgTh+faOlladWrSpIpPLrAtUqGJvJLBbkvO4IE3wEycLq0KDUW0sjMQEZgqsxnzE9JtaZj44qufqvR/t67U0JP2WWWR2g1CY3mbsflbenWOdoLQ0ha1N2NNmcXksXSTEE6tQ5tNoGEH1zMUahpM9Sk4byywGrZgy9PeLYB7/wDVyVAoUVqjqphdZQHaAzA66jDoTpgGIwrPHqig+HlUQzJdlas942aoTHugYzSyprkh6LI6b1AhAmYhgBtffcG974W1HqJVgg6tUMT1Ezf39D/pgMcQq1HbxK7TUaF5rHSBAkCInoOwwD4Ex0tMgE/K2Cm4aajRSDMbQsXgiQLdhaYw3yP0e5kt9p9koCkt5yoaYJVTqiATb9eArmXzDo0qxB3kYNTiYaBVRWgyNI0kd5AGmLdpxbMp9HdJlmpmww1FS1L7hmAXQjXex2tONk+iiULDNKCy66QZSocHZdUwH7re+AqVU0LxSqAHr4gYekcg/XfAWlbXI+H8Di3p9GOYAnxaQqFtJoy2q/ppv8AZj44Y5L6PcvSYNm80kASykNRAM+XWwuY6KMBzyoBO89ybY3XNMBEiPUA/tkYuud9oOG5eqwy2V8SANNTXqWRvaopkHeYX9+KZncz4lRngLq6D5dtz7sBFma2o7Kp66RHxIFsSaT3wK23vwdpwEGSzRQNEEkRBuPlhlkiSwapdp2NoBEajHW8AH1wvyS21aYUWLGDJ7AHrHQDDNVAU6gLJq0RMnUVUGOstqNpgeuAeez3FmVH0cq3ViYEBgQIYmdUAi34vTCbOZgBaegE+H9mxt5gQQTA25oHuGDqDDwmC2EgkRAWUZh8dp96/APJUDUlWJUkgraNIAck3i4ifctyMAx+tGlQXSVQuSwm5SNcaQephb7wBjORIOUFKm6irXY+NU1adOlhpUzBFrnoZwnzVTxGgQFHc33IF9zaf8pxJwrJOx1sQlMSuoxsRBCj7zem84Cz5qiqPUeidTeAKdDlkSFQn05VsQLAtOGjZJ1p06BHIKSVKzgyzOwKFZ7KGAE23O2Kvl632/hiVbRVOk3KlkjTvAuBNj1w0fPB6LAEeEoOozYgMopKTuWKqYgdyJvgI8tUKVWVDqdocEENrLV9R6QF8NRI6T6Yx7TqrK9Ok2lUJCHeaaxMncmFJH/Na84VcMz4Wsy3cABWbYspN1AIIUET0mYxItYB3UnerVJM2jSEUCOpEjt8sAdV4myCg4jSCwqU+j6m0hWjzAgEDcQDuRhfxOqabVPq7EUg+pZMnmPMHBNxtcbCD97BWbIZAtXkQUyIG+sVWKn1GloLXkExc4SZ+qtQAA6XAGkdCGWGEjrCgd7XOALfNitWFZOVxMbgqwQ6X2+8Y93ScP6FNauVpLs4uyrBVqbtUJ094YMQNxcdsUzIk069AGTzUzH/OrAdzHpi90KnhO7LJpojiIg3Y1aZX/MAeoIU9cBzrNqVYBvwrM3mwuD8BGLv7PZzxEFerqFFGV9c/aeIsgqkXaQqk+hItsRq/syKgGYrMtGi0lSbeJ1GksDAIMmAb6oGN857RUVcLl/tiqaaaKhFOkNMwATqc6lBJ6817kYDfin1rNVXbL0/P5RT8jU50gEnlRgbaQRfVbu1bLPlaLeJWqAwAxILKjESyqTybkjUZ3uAN6ZmuJ1a7AVqhVjyqFfkHbkQxT6Cwj0F8HZDhlUAF2elqIB/EejcsxpuLkGZETMYBrWVQ0Umd3c8w10Q5AOlVLkWFp26b9Ma0c2BWFPLJl2qFOdiz1CpmWKsBC9BIuSPUDBT58sz06dCl4XhwHA0HQJD1XYEAajIAkTO206ZXM5bLIdAeaily2pTChGIE6ZYuT1sR6WIEUEDEc1JxSlATdFbTIWnrHO8MCTYCQL2wsznDcxmqOkFNVGqdIDrYGNIEwIAXYDocD8WBFVUogFUCkrqlgWUMQAwEiSWLXJM7QBgNMlUWk8KSxrKEPQgIbsRtZ1EnvE4COplIGoV6OpzJA1eZQSV1BSpPNMyOmLR7UcQfwcrmFrMiuCryWuwizKQRBXuAbHtiueFXio9GozAgkpq8WDEHuO5DX2Km+9gy+aNWhmqNyUqt4aqizpoIgYAad9LEjbYwb4ACpnkJWqFFbWvPvSZpJUkHXOwNhscS181WLeFpQW5dWkPBuj02rSet0J3m98KKHFmladRKdQMv2bMpGoEn1E3AMN1B6zgfirFgKyqVVuV11eV003WbiwBg9ZF4wEtA18tW8ZTTR0YoS5SCGn7p3Uw3uxrxDOVqrA1MxSax0qmlRHUINIWT2mTjSpXSolXUGD8pdV8tmA8VARI3vc7/ACUtlT9w6xuR1j3dRHUfqwG+by5B5lj1WBI6cvTGuUeqG0U2cF7BUJGonpAwOtQ7bfuxcvYjM5bKU3zlZ0asCUp0CZby3bTB3JiSRA1d8A/y/E34blB9Yqu9dwV8JmZ9NgVCEMVEKRJ6bY5txHP1KzmpUdmYmeZiY6wJ2HpibivFKmZqeJUYFtgIgADooFlHpgNkI3GA1GMTj0/DHjgNWXD7+jvdhA62+GLL4X+4wFdytQ8igldRuRci8fs6DDLLDw0qXlovbYkrAn/Fv7sK8vmyDIjVsGI29R0tgvWPD0g6Qz77kgDc/E/qwDDKV2ZdLNaJjfr9ox9dJ292DuE5SKTEs2ksELeXlNjBJP4SJ9DhDSqc2lDEx12Fjc+gjbrhvUzoFImbM8gWvpXSvWwu0DAYzeZLsyLT0oInTaLSNUi5uRf1xIK7SHkkKNFMnYAKRqB7nm+VsAHiEwDLRBCiwsWCkqLTOnE2SqGoHiZjQDuYh35e33u1sB7Nq1F+VudjLPBHYlRPS/xJGGClPDFIOVWjqchpjcJtBghpHuGEudWUp6rRqM3JYSAP2HttjNHiNSq7S0tVMEsfzAsWPrgCsrTJFViZYKALi7WkAm56X/jhrm6CjmAGgGnrYGSX2YAg9J1f64S5R9dWlLEKJU+keuxOmDOJ+IcSYVR+BkEruFVpIUdjee8xgIs/n6juqm5BVj7rMsflEr856Ym4/QWm6ECYVJG4uWn39D8RgjhnsxXeqTTp6qY++xAQDqGeSIgQb7ExgzN1Mrl2JBfNVLhdQihYsRqnmchgeiiwwC32eyNXNZkGmsgPqJidAiSS1gonaYxc3oJlQ0hGYJJq1SAi860SESCzwpYyRFhbrijvx+s1F0V9AlSEpAIt2YEaUiTdbmdt8ZpVC9OtrcaCsB26EOjEL1adJNvjgGHtFmqYqL47VsxUBhyCqDUthp1Bjt/htG2J8mi01ZkoeFTIK8wQu9pI1NJUabkkKoFzNsD0KXilXfVTpsIFSAalTZStJSYgkb+u/QOhlrhWYUkUaKVFYJkc1SrVZvMF0liDIgKSBYYASiKVNTWbUVBVVBdqhZgJ5AwgE2I5DAANtS4Jz2ZClC7Az5aaksqEsWaZ5qtSZtMEmSQDpwnz/HKTMSrakEhASwAAGpmJ8z1HmJO09YwJwui2YVqhbRYLJGlVXYlY3P3Qq/iwDTKZqrmH0mpFCmdTljAepqDESoEkQLDYA9xiXibL9ZUUxdtAuANIEaCV6DaB1OroVGCfrVHUaKgmhQQ1Kn5QVDQCfvvpAtaSDJiyLI5kyldgFNWpqWBIMOJb/CG0L71gYDXP6Wz2oD7NAm8coCBQbCLnb1OFj70islFWWuNiwa/zC/AYK4ixIUAQTTDQOvhuKYn3Ks/HAlRwKYK3KlfcRBUkyNiVA7YAzIZ1qDVCrREgb82qQTG0AD54u+RzblgVH2jotYIWsV8QB6Y6jXTcr2Nh2OOfhdTggC2lVEeeYse8yWn1xbM3WIzC16f9nekPQCmPDA9WZhA/LPTAI+LhtQUFYLa01QCyyYYGw1TKsJ8yzvfBeUraqUVQDyjUGWJIcgXAm4nbbTI8sYx7Q55G1AqGRWDaQPIKq66mm/lFUMIsDq6EA4ho0VDJSDgI1MkdQdZBBBImAw07WIGABascu0gEoCUKsBb0kQGUrsbTB2xrmskpQNSaQJIHUCdp6xPpsfWNc7TLIyP/AGisSCDIIDcwP5hLfL1EjZWpyEAwQuoH3MLetiT88AIxkzefXEpqSZ774krqGGtBAPmX8J/h2PwxFSAgg77g/u+I/ZgNQd8e6YjBxkHAbDacYbGDjWcBkixjti06PzfsxUWe2H3he/AV1TjfxSIE2vj2PYDKVCCI74IzzmQOgFh798ex7AYom3uDfsH8TiagxFIwYmdv+UfsJx7HsBjPN9rp6LCgdhYx8yfniXNNpbltFx7wQBvj2PYArgI8RiHuJPp909vfi7ZXgtHwMxWNJWqUkUoWGoA6TfS0qdhuOmPY9gKH/TtevpFWq7KbFZhbLYaVgfqxpxJyEpx+b/3vj2PYCLKH7KqeoUfvH78N/YrKrUzSB1DACYNx03GxFzY2x7HsAfkc475etmnYtXBZVc7qoSQEGyx+UDtiH2kqFFdVMDwwPh42kid4IUW/jjGPYCtJULuga4BA+GqMP3clKQOzOdQ7wUQfJWYD3nvjOPYDGVM0nn/ilQ/5h9lY+nMbfwGIM3VPiOfw0bWsLIthtsTb1nHsewEObqkMLn+ypr8NOqPmAcLKjQrAbHT+yf3nGcewDLhh5lH4XBHodAP7hhpmDyU//wA/7FMftOPY9gFuZqk1aBP3qSaotMgzYd8aZbmo3vp1AegNOoSPdKgx/E49j2AkSqfBNSecFGDepkH5gD5YAz401GC2gsB7tRGPY9gNaa/w+e+MJvj2PYCPqcbKu2PY9gN3QDbENVb49j2Aifri2+CP9k49j2A//9k="/>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pic>
        <p:nvPicPr>
          <p:cNvPr id="1034" name="Picture 10" descr="http://t3.gstatic.com/images?q=tbn:ANd9GcQEJgXR2RGoKZUxcVsLkqhu4sJ-cIEohmeuqMjv7LTvxZ2Qj7fg"/>
          <p:cNvPicPr>
            <a:picLocks noChangeAspect="1" noChangeArrowheads="1"/>
          </p:cNvPicPr>
          <p:nvPr/>
        </p:nvPicPr>
        <p:blipFill>
          <a:blip r:embed="rId2" cstate="print"/>
          <a:srcRect/>
          <a:stretch>
            <a:fillRect/>
          </a:stretch>
        </p:blipFill>
        <p:spPr bwMode="auto">
          <a:xfrm>
            <a:off x="251520" y="260648"/>
            <a:ext cx="3462678" cy="2304256"/>
          </a:xfrm>
          <a:prstGeom prst="rect">
            <a:avLst/>
          </a:prstGeom>
          <a:noFill/>
        </p:spPr>
      </p:pic>
      <p:pic>
        <p:nvPicPr>
          <p:cNvPr id="1036" name="Picture 12" descr="http://t1.gstatic.com/images?q=tbn:ANd9GcS8iNqJPLom5zZGcIHfDCYA92h6rxfIubEQTumU3YSBffJXWSej8g"/>
          <p:cNvPicPr>
            <a:picLocks noChangeAspect="1" noChangeArrowheads="1"/>
          </p:cNvPicPr>
          <p:nvPr/>
        </p:nvPicPr>
        <p:blipFill>
          <a:blip r:embed="rId3" cstate="print"/>
          <a:srcRect/>
          <a:stretch>
            <a:fillRect/>
          </a:stretch>
        </p:blipFill>
        <p:spPr bwMode="auto">
          <a:xfrm>
            <a:off x="3851920" y="188640"/>
            <a:ext cx="2520280" cy="2532695"/>
          </a:xfrm>
          <a:prstGeom prst="rect">
            <a:avLst/>
          </a:prstGeom>
          <a:noFill/>
        </p:spPr>
      </p:pic>
      <p:pic>
        <p:nvPicPr>
          <p:cNvPr id="1038" name="Picture 14" descr="http://t2.gstatic.com/images?q=tbn:ANd9GcQyoxiPbyAdbOK1Qa1q-KRymWbjBK-duNLXE9yb4qL5yuk7DCES"/>
          <p:cNvPicPr>
            <a:picLocks noChangeAspect="1" noChangeArrowheads="1"/>
          </p:cNvPicPr>
          <p:nvPr/>
        </p:nvPicPr>
        <p:blipFill>
          <a:blip r:embed="rId4" cstate="print"/>
          <a:srcRect/>
          <a:stretch>
            <a:fillRect/>
          </a:stretch>
        </p:blipFill>
        <p:spPr bwMode="auto">
          <a:xfrm>
            <a:off x="6444208" y="404664"/>
            <a:ext cx="2466975" cy="2304256"/>
          </a:xfrm>
          <a:prstGeom prst="rect">
            <a:avLst/>
          </a:prstGeom>
          <a:noFill/>
        </p:spPr>
      </p:pic>
      <p:pic>
        <p:nvPicPr>
          <p:cNvPr id="1040" name="Picture 16" descr="http://t3.gstatic.com/images?q=tbn:ANd9GcSjsH4dD2mGP_e1mIH0g_4Gma1beMof9-z79bBbPIGHLdGSmMg8gA"/>
          <p:cNvPicPr>
            <a:picLocks noChangeAspect="1" noChangeArrowheads="1"/>
          </p:cNvPicPr>
          <p:nvPr/>
        </p:nvPicPr>
        <p:blipFill>
          <a:blip r:embed="rId5" cstate="print"/>
          <a:srcRect/>
          <a:stretch>
            <a:fillRect/>
          </a:stretch>
        </p:blipFill>
        <p:spPr bwMode="auto">
          <a:xfrm>
            <a:off x="323528" y="2708920"/>
            <a:ext cx="3276364" cy="2016224"/>
          </a:xfrm>
          <a:prstGeom prst="rect">
            <a:avLst/>
          </a:prstGeom>
          <a:noFill/>
        </p:spPr>
      </p:pic>
      <p:pic>
        <p:nvPicPr>
          <p:cNvPr id="1042" name="Picture 18" descr="http://t1.gstatic.com/images?q=tbn:ANd9GcQqi61iMyb_HZV3PDGmcO0rZPC_BdCUOSAfkgz-reu4GdouIxv_BQ"/>
          <p:cNvPicPr>
            <a:picLocks noChangeAspect="1" noChangeArrowheads="1"/>
          </p:cNvPicPr>
          <p:nvPr/>
        </p:nvPicPr>
        <p:blipFill>
          <a:blip r:embed="rId6" cstate="print"/>
          <a:srcRect/>
          <a:stretch>
            <a:fillRect/>
          </a:stretch>
        </p:blipFill>
        <p:spPr bwMode="auto">
          <a:xfrm>
            <a:off x="4139952" y="2852936"/>
            <a:ext cx="1447800" cy="2019300"/>
          </a:xfrm>
          <a:prstGeom prst="rect">
            <a:avLst/>
          </a:prstGeom>
          <a:noFill/>
        </p:spPr>
      </p:pic>
      <p:pic>
        <p:nvPicPr>
          <p:cNvPr id="1044" name="Picture 20" descr="http://t2.gstatic.com/images?q=tbn:ANd9GcROxRHlV1VT_IDU2Tq7BXnc8TiYK3a254r2Lqaq82ktvaDvTnlM"/>
          <p:cNvPicPr>
            <a:picLocks noChangeAspect="1" noChangeArrowheads="1"/>
          </p:cNvPicPr>
          <p:nvPr/>
        </p:nvPicPr>
        <p:blipFill>
          <a:blip r:embed="rId7" cstate="print"/>
          <a:srcRect/>
          <a:stretch>
            <a:fillRect/>
          </a:stretch>
        </p:blipFill>
        <p:spPr bwMode="auto">
          <a:xfrm>
            <a:off x="5868144" y="2708920"/>
            <a:ext cx="2808312" cy="1990725"/>
          </a:xfrm>
          <a:prstGeom prst="rect">
            <a:avLst/>
          </a:prstGeom>
          <a:noFill/>
        </p:spPr>
      </p:pic>
      <p:sp>
        <p:nvSpPr>
          <p:cNvPr id="1046" name="AutoShape 22" descr="data:image/jpeg;base64,/9j/4AAQSkZJRgABAQAAAQABAAD/2wCEAAkGBhQSEBUUExQWFRUWGBoVGBgYFxwXHRkdHBwYGBceGhoaHCYeHRokHBgaHy8gJCcpLCwsFx4xNTAqNSYsLCkBCQoKDgwOGg8PGiwkHyQvLCw0KiwpLCosLCwsLCwsLCwsLywsLCwsLCwsKSwsLCwsKSwsLCwsLCwsLCwsLCwsLP/AABEIALgBEgMBIgACEQEDEQH/xAAcAAABBQEBAQAAAAAAAAAAAAAFAAMEBgcCAQj/xABCEAACAQIEBAQEAwcBBwMFAAABAhEAAwQSITEFBkFREyJhcQeBkaEywfAUI0JSsdHhFRYzYnKCovEkQ5IXNGPC0v/EABoBAAIDAQEAAAAAAAAAAAAAAAMEAQIFAAb/xAAzEQACAgEEAAQEBAQHAAAAAAABAgARAwQSITETIkFRMmFxsRSBkaEFI8HRM1JTYuHw8f/aAAwDAQACEQMRAD8AyXF8PZBJGlQyK3rj3w+W/bhYBGxj9TWP8w8vXcK+S6sdiNj7GkdPqhk4PBjmXBs5U2IDpxjAr1LevtXDtTncB0I7diNK8tgQc2/SvbCg13f/AA/rSq/KVkWpaYIFozQIOsTr0FRVWaJLfyQNRG/Sa5yfSTIf7GZpp7UGKNYqy+VCpUBpPuNqF4vQkZg3qu31ioVrnVI9eivYk9q5okiKatHArD2LS3nMW21HXNHSqtUn9vfwxbzHIDIHY9Y7VR1LChJ4lwvcxm7nu5V8sKn/AIoG2NuXLWUB99gDBn2pvhoYA5HBUQWA3+U0/wAZ5g8RSFzAaDoNBtoulBrmhKhQO5EOCyS15wGEAW5lm9NNFA9aM8U43bt4bwkjxGAnLsojaT1qs4O1La7AFj7CncavUbHUVbbbC4Yt5aHAkctp6mjvDObHTC3sLcJezctMqrAORwQ6MJ2GYEH0Y1Xq9o1QUVd5pHtXFexUzoqetWpOntTapT+FHnEe/wBKqTJE+pOWGt28LbtW4CWlFsdJyiGMepk/OpGMsFtVn61iHK/xDuJ4niuM34lJG8nUGNPXatEwfPai1aZpJdcxIjqY0rJbIV8uX9Y+MG7zYufl6yzYQXIIcA9jP2OntUnTc1W7XNOe34kgBpyg7iDrPSoPEOaM1ogMJJmegH1mNa451AnDTOxqpbMTZBHftOtYv8V+V7dpvHtKEBMOo0BPRgOnYj596sWG50hCCSWEn8/tFVPnTmf9pssIgabnrOsV2PIWcECpdtMUUhupQCYHTX7V3h8Y6AhSQDvTM14dq15mQ/w/BW3vIlxHP7sMEtwMxY5vMW2XKY71bOYuL3SxVh4a+VWVBIL5fIImCwBB1OlA+V3a7evXJCZgEHlGgMbExAgRprrRbG4Wbluyt6IzELqFaIEs06zr9flSzHmjIcjdGQ79LN0joY39dqVSzcw40LCRoZcj7Zq9oViTZmvcZ4tZwqKb2aHkKERrkxqdhoNRuaqzc08PxbmxeS5qdFvWxBJOkEEwfeq1j+M3cQym45YiQNAIn0AArh8JnXzKSIIMzAiPpWa2Vb6/vN8aIgctz+0z3j6omJvLZ/3YdgvtJihRFaNxX4fK+tlsjjR0YkiesHX+1V7FchYpYhA07ZSJ+lauDUY3Wgefn3MnNhdDyP0ldz+UDrNcu5NGcTyXjLa5mw10DecsiBvtQe7ZKmCCKbFRee4ewXaB7+0VOxJQJGYsxEg/3nah9u6VmOtcVUrZnQ+/ELcWf5gArgDSPfv6UGxaQ7RtJj26UzT5ugp5pzDY9x2P5VwXb1JJuM15SrtUq8rOKce1A3pwKsetMmou5MkcPxhtXFcdDqO46iiPH8Eq3JUeRvMPnQm4ogRR1FN/Ak7tZP8A2nahPwQ35QiDcCv5wEXg+U+lcvcJAB6VzFI0WoKKlSr2pnT1bRIJ7V6G1r1dt968OlROky7Z7dq7spkEnQkRTWGua61y2IJbU0Oj1JE98NgM3TajnLXFsuItLdZjb1twTIXMCF07BiD6UBcnajnCOS8bfUPaw9xlOzQFB9ixE/KqZApWmhUZlNrLpxpwpKh8qgRl7CR//TH/AKfWq1iuYra2ioLZhHljf57CpHMGEv2QDiLbI7idY1I0MEab1TLoBY6x170hg06t3NXNqnRQFNwv/tGuv7s7GPN1jyzptO9CMVj3eZOh1y9K6a0kfjJPtTb2tJUGNp9a0ERFPAmbkzZcg8xkensJhWuOqKJZjApsrU7gt/JdzTEKSD69IoxPEWMsOHueGnh6LlJjoZXud9e/oK6fFuqW1TI1yTmcgg7+VczGIHpp70MxPE86EXAS7tmJgTEaSInTQ796LYa1dS8hyKoLALmzGY2C6GfMI01mBSxFSBZjn7LjDtoOgDiAOkealRK/jLAZgwWZM+W5vOv8VKo49pXcZKXh5BGsqZ1A19RHfWivD/GulAgyhT4s6AKNANzruP0KnYvBG0GW4IGaV0BBB/F+LtExofXapfDLCXCzM5ljJGcKqr0nT12B/KcnZ7T0jZiVswonCkNtimiDzZm1J7kfzD/iMegqp8awSgeKzNaySPEUwQSCfY9wCdprQsHi1y5SdNgJzO3yGwHaKG8wcLD24dU8xBKk9V2ME7+vSahsYUjIvp3UUTKTaN6zJ8fzrxGyMovLctiYZkUZvYfiNVnE82YhxLrbIOk+GP1NXTm7g4a0yIIygssHeBJGncDbvFZoRsCD39xWrpsozJZHUU1OI4X46M8vYotuF+QimBXd0QY7VxTgFRUm4q9UV5XaL0AmpkTvwwevypMQNK7u4V1ALKyg7SCKjkVHc6JjSryvamTFVo5JTM162RKvbInoCNqrKrW1ckctJbweYr53Wdfb1FKarJsT6w2Bba5k2K4HcQmRsaipgWLRFaieXmv2c0agsPoTVfvcrXEaYNATWehjjaNT8JlQvcOZelR2tEdK0z/TbLJDHI0ayf70Gv8AAFYwCPTWiLqvcQL6cDoyoLHWkyZjptRi/wAAytGYD514uDI8tpC8jzMRoPnTAyA8iKsm00YHJGsVJ4fw25d/Cug3Y7Ci9jlcbuwHzgU9juJ+TwrZgExA0ri46EqAZdfhhyBZuN+0XouwxFtd1ld2I666AbaVp3EMTkGUaAbQKz74bcbS1bOGYgMPOpkDNmiUHXMGMx1BPatDa6twQ3asnM5YkXz6fSPIu2rHEz/mu41+3leHX+h6R1FZxieAKD+E/WtvxnL6uNCI9ftQK9ydrJPtrvS2LLkxdzSBwOtGZH/oTMVhIA31kn8qIYXgbgiBl9I0PvO9alhOUraiXO2ummnr9ae/0zDqAesd9409vSjNq3MEMeAHgEzGcbyjiUki0WU6yuv2GtDbNgBoMjoZ0g/l2rdb19ETKp0kxPyP37elZzzrw9HHiJAeRmj+Id/cGmMOtLsEaKZNL5Sy+kqV9jmGoGZRrM6HaY20q48t4tlyq5Xyk5IGVgxTVl2OwIk6npEVWOHlY/erIVoBHl1iNTrIG/5ij3Dri3HQqryiMCFXyZAConaSxPeCfpTr8ipnQj+yf/l/7bQ+xaRSo+uDtRqtiev7xaVB3fKRQ9/2l74vwoXrTI8gNsREg7ys9azxsG9u+bDCCpkE7EdGnse3yrUL95YA3jp0oVxBWa4lwBQQDbj0bWe/SN+tZmUCbWnzMnHpGcDhCtrMGcE7qsKSPQn6xQ2/xhSIR7h7qxE+0FRr/mjr3NIPTTbb9GqvzTgAUN4EeUDMD1EwDPQiaWLXSw2IAtbSv4zGDxCzSUWWJGkQDoR9qye48nTarXxziJS2wO7ysenX+3zqposmtzQ4tikxL+IZAzBR6TmlXR+9K68kkAD0FaEzY7gsIbtxUXdiFHzrT+B8grYgv5m6/nArNOFY/wAC/buxm8N1eO8GYrbOWviRhMbfSz4dyzccGCxUrMSFDaGTGmgpDWLmYVj6jOBsam3Eb43wW3ewLWiQrASmnUGf171imLwjW3KsIIMV9HcS4QwMMu+0Tp7+/wCdU/j/ACsGU5rYYnZuo+dI4dY2E7MgjbaZco3IeZji25rvwqsFzlm8l7KEJWRr6VfbfKlq3irVxUDZVVoiACD17n+1aD6tFFxYaTISQeIP5R+GYVVv4sMJhktxv/zfbStSwLZ0AKZT0Hbt9qVzFG5q0ewpniWPfDYW9dVCWRM8en61+VZrZjlycGxDeGETnuVa3x23hb161dIWHMT66/nTGP5msHN51rP8ZxQXs7PLXGMj/mJ1M0uHcA8d4UZj1J2HfXrTS6UN3BPn2NxJvMfExcMW/Np0qPhuEt4fiO5AH4R1J6gVbcByslsRm80fwjQd9epp3G3UUi0okhZ0H1BP509iwBBQiWXUM/cpuNtWk1ck6ABZ1JqI3GCiGPJGy9T7+1EOI8utdOdSEABJYmPp/c1y3DFtgCxaF85fNdceUE+pIEx2+hohIHEqouVzE8XdxE6VzgsOzMIBYnoJmtK5I+G+Hxis10MotEI2SRnaJIlpkAQZX+YVoXDuWcLhARh0Ck7mNT/1Ek0pmzrjHA/pGsabzMEv8FxCqHZGAOxOkR/Sj3B/iXi7CkXAL66ato2ggecDXTuDtWyXbakax7EUG4xwxXQgCOggCPSs59arCmT945j0/PxV+Uqn/wBabWT/AO2uBgP51IJ94EfSvMN8UnxDFvBCKh0Gcknfc5d4MaCgvGeX0LEOoB/mXShmD4abQIBmTPar3hdPKKMbTS5FcEmxLFxn4rPb8tuwnmUAlnYmAeygbxQm98U3fLmsIMoA8rsNjJ3B1NVri2DuF5ykjuNaGtZI3BpxNNhZRYuZ+XJkRzXEtWN+IbtoloKOktPSOgFBb/G3vGDCAxME67dTQzLXJo6afGnwiBbUZWFE8SyNhsoVAQ38QAkySAc30FWXlPg4Ql7r3VLLAVP4lDZh+ExlYwIPUTIFVflbDPecorDOykebosQYMEzBgdorQ+H+O94KoVcPb8kqRmITYZSdAW3J0gCqPY4i/QjrWlJJm6s6wLLQPQa7ClTuJHnaSk5jM3wOvaRH0r2l7k7PnLnxXDtrLQvXSKE8Cu5LrMWzqRGVvlsO9GsXYYKAzZgRvNUziWOOHfMYI6fWZrLy2MgIm1gG9CstGJxQk5NBMFTp9e/oapfxD5gt2bL2QxN1wCE6AAgyT20qHzR8VRbAWwqs+kncD596zDjHFrmJum7dMs329B6U3ptGzuHfqLZc4QbV7ka/fZySzSfX8qZrrLpM/KvAa3BxM67jtti0KFknQQNaJry27KGUMRB1AkGCQco3IBBBPoad5e4csNef8KggZgMpbsCdCSJERv7V5e4+4UoCFSCCE8ob8RAkbqJjpI0oZazQk7eLgnFYJrZhhE6jpNerbq3cN5abE2UX9obOBmNoy3l6ZQW6aGdvNUPi/LF3CQbqEKSQDEa+o6H+tU8ZSaHcN4LDuSuC/FDHYZFtZlu21P4bq5jHbP8AjA7a6VfsD8WcBeKq9q/aJiZyOo9oaSPlWV2VQ/5rocIzMCnQzQMi4snxCXAbGNwPE2luaOH5h5y/WBbiOm5IFPW+OYO6xC5pGknKP6GfrWH4vipRioM/l6Vw3FgVG8/nSh0ft9oyM+OvW/rPovD4MkxHzqj/ABL54tfszYTDXfEuOctxl/Cqj8S5upO0DpNZZY49iIKreuqh3UXGC/QGKbwjMGHhqXb0UsfkKYwaUYj84rlyl/pDHLfLK3nAuEkABoH+av8AYsi2gW3lQAROgB9z1+VA8Ogwtu3cxJWyG3UybjaAxlUHT0+sUPxPxBzPltWlKjRS/lgAnYToYjWRvrToJETILS1pcTOrXCVBB3kL9DGv/mhWMx6urPZV3ZibVs+VFZtpDkksikdI160Gx18uQrAMHYALmzsQNgWkKq6bTGm/UyHQZGZzcW2oyhkYolsT/CdS7mY0BAga9aqzXJVK7jeLvXixHg+JdEAtnEAggwqd9B0k+s0KxeKa24/abN17g1y3CVUdiANdKfwPOdzDMfBtq2h87BmJbbPmOvQD1jpXOCPjv4mLuO0ycmYweokkyEHahkkcmHVR0JsPw04guI4fbCnK1sm3c0AGc+cxHSGHrpHSjuKwTL2PtWZ8kc0pgrzi5ayWL2URbU+VphWK6CCCZG46TFa8w3zEZei7k+9K5cK5BZhVdkMrTaTP9ah422cs9PejF7CFdcukx/j1NMPhT2H671htjINETSVx3KJxS2WuAEaNABOn1NcYjlNwivIhtuh9DH0q7HBLtl/xXLYAaSP1/arrk2rVRjxjxUpKcoMe339PSu25Inc/YVdreEgaDT+hry9YjQiD61HiOJBzEzPsZyEpEFR77VW8Z8Nrwci06NpIDHKe8TEfetfJgVDVA7jTUGZHT36fOjYtZlQ9wOXGuUciYdwDGXLV9RbEsxCREncbdR8ulXrjHGv2ey6Ky+Mr5cgEkHLuTsVAaRvqFoDi8IycTvPbIAW7cAcAeUFmBOhEECdu1dYnAW8XiL11XKIsZoAn8IVTJhdW1OukntrusQ1GYZXmoPt8yuAAQCQAJg6/99KhlyygJEbGN/8AFKieWVm/8Q4vEidO/b5VQeZuJHw3IOhBXXXpTvEOLkqdQTMGqNzDxd9bYbymCw9en9axNNgbI4JnocpXBjPv1ADGkDp1mvM1OZlgaa/qOteinn5wlskwASfTWiNnhGVgb7BUkZgpDP3gKDAJH80b1E/bDEABR6VxM/qaqbMkVDPEuKreKhUW0ieVVWTC7zqTLRoW/vQzIGdQAQCQPrG01zbXoKtHD+VcXZv2GNkhrqtdsyVklYMnfKwzKxBggEbUOto4lwdzC4QbC3MOQlrOwcFSCdEEqTO4I01HtR1M9wZnUEXCMxYBkKrGY3FGjufNvBXb2B4fjRibjKGzaLMKx7Ex5WPQklTqdN6e4kpS4Gsu9u7mUurkqgIBLSJlmGksszWcVJNH9ZqFgBY69o9e5Pw9zFg2yAsy1pJC6yFCsdpIBjXrtpUzjGXCYG5le2jf+2jas5JAJA1PlEkE6afUvyticPcm5fkwATdn93vrtBVMx6ASdJNcc2uuK8rZGw9gzbVRkDeWCxYnMRMwBG4JzdCqp4Lnj2mXkrI9J1MWcliSdSTJNSMLgnuEKilmOwFXDifCEuIEtWFQm4CxC+YDUaH+XpGgnv0HPg0t22CuA5lZnQxuJ2jTUGnA9ixKmlNGSuD8qWlYftt1Elc+TOA0evYfqQaP3uP4Oy/7jywsMETKNtMzE+u+vU1TLnGWvXUUKCJSZ1BIBGYyNBr06DY03jsSgeWc320/hypp0AG4HrG21dR9ZU8zviuJF1i7OLr6gBQwUQTu7AZvQLvI17x8KjgElhbXr/DI3y6eYA0zcv5zPXUyToo30UCuLt3MB/FEdAPrAk1NXL8CWPhfMK2hLEjOCSwto7g+mffUDUkaba0PxfFRiHAbOw3LMZY9s2oAA2gRpQdrx2Pamxc16x1rtkivUzSeQeTXxrF7sphU8pgaHsqgyC0kGdY9yAdOwnKeAsLphrcrC5nGcydjrpvrIAqj/Czma3bw9yzmzIGzgwcwlVVgyifL5RBE9av+BxtvEq627gLiPKZGg66iTvHpWdlzMG2qOY2uKxuPUKLejRdBJ0Gg1BZTA66VFxOMdWEEfiAEx/KIHpJpq5bdV8xDHuvoZXeNtaB8X5lS2Gny3AobKykScrLoYgnWdKVbOx49YVMFnjmGP9fXMJQ5YBJDSRIkEKREEa7g01f52watkuOQdjNpxHbNpoKrqcdtM1xQwgXPCQA5jcgL5iBrkUBV03k9zTGOwKXGyuAxUEtMZlHRSQQA3UnYZh2qoysvxCHGnQ92Je8LjsPcUFWtODMEOD32+n2rzEYmyWAz29sutxexGgnU1kPGUfD2ybWtvXTUxoQxUnUr5j+tBTbq+Lczvr2H3/XvTOMDIOhUG+DZ0eZ9G2rSxA1I1IBn0O1RuP4qxbyG5dS2SNA7KpMaTBOtYvgLTL5lJU7Spg/aoHNHCWW341wsGJCjMxYt166iBr2qi48bfyz6y+TDkxjxLmvX+I2CmYYmxG5Pipt9d6r/ADDzvYw1phZcXb7CBkMhQR+Jjtoeg19qxYtXuY0yn8Oxq13E21bkVDuA4u1ueubUyAT8ie/eK4wbvfvwEzKCXyE6AbtJ0he/fQetDsLdYmFEnoIB/rVq4fwrwkL3guoOYLPl3EHKZbQ6zOk+lNkBYmTxHP2i0NCtjTT8Lf3pU5Yxi5Viy0QI/cz09QT9zSofPuZTyyt47mFtVSAOp60EZpM0ia7w48wplUVBxDZMjObYzhlI3r1VPSibYUOoqHcwrIQSDlkeaKkPcFcsOF5Lz4fPmIaM57BYJIjvPUnoa45D4AMTi1Vk8RE8zISRm0bKpgzBYAGDtNXblzE2f9KvhWAvMCkTqVPRY1gzPbcdYqNyHhUwuJVxJL/iJIGSA58v8wJyiDM6aaarnLQ5MFuPM5s8lWsHxXDpceA7SmVxpc1aycxUjKWAG06jeauXH8ClhkZndtSfLrm0yxC5SNGI0jQwRqZB8ZtNfxDPlytEEqCMvmnMsjy6wZ01ohd4qcQShtiVIUtr5gQGJXcx/wAuxmJoJygg+4g2Japn/FOA4m3cKqLd20pOUBlIyqSVU9eg066VZuWuUFdFxOO8loAE2g5bOJABMtNpNlyt23ip1vidkKbZS6C0EEpOaCfLNstAiPxQdTpTmN55bD4YI2DYII3tMFOUqFLEkR0En0qVe+wIbxchG2GuL8wqcuFtWmCaZme1ltqiAeVSwyPm0AKgqAQZJqq8ZZAMoGpGgkjSZaBHm20JHbToCjG9iLHi4hIuOulkZYUCCo1AcE7xr7joAXiDZLjX2tKzZSIOuUakA6zA76CIArmezHcWPasqPMHHXa9ltuVCqFO42JIBkA6fmaF38WSQMxOXQEGFE6GAANx061Fx+KN267kklmJ1Mn0n2ED5U2tzLoKcVaFRduTcJYQLIW2knUM9waDfYDQCO813csLbkTLHptlEE+YjTMRHlEULW+QpXoTNTuD8Gv4t2WwhdkUuVUicoIBIBIJ3Ggk1xFcmdVxFgRO3ofKI+Rk7feo74uJjUn+L06QOleYzD3FcrcUow3UgqR7g02luoFdy+2ctrSFHuA8l4vGKzYeyzqu7EhVnTQMxALazA1ArReHfD4HCJaxdnwmTa4pViNddQSCPQ/aq5MoTuWVLMyXCXHRgyFlYaggkH61d+CfETKQcQrK6/hvWhDDoSyzqd5Ij2NTuI/DlrYJtxeQfxJqe+oEwaq+N4XEgiCNxtSbvjymmH94/jwOi7kabjwLmq1iUGd0MiQ66K09xvbbTY79O1ccf5bF5NpnaD/Q1geGxlyw022KnuD9j3Hoa0nlb4sqFVMQdzlffLr+F46diR360vl0xbnv5+squUo3HB9oH4vy/ewz51zKRtcQ7b7kbfOgWB4/ewzaHxEmcjHN6yOxre7b2sQAFg6DykwSOhU7MpGsiqxxn4d2rpZlGU7CBGupoa5CopxYjByLk/wBplE4zzZbuWWyeZnWI1zaiIPYDtMaVXuFYO40FhA6Dv71eLvJDISsHTbTf7Uza4OyzA2Ovf5dYqv4hFBCiNJhBIZm6nGBwmUdS3TsK9x9kOjBwWBB39tPY9aIWsHpO/vpH671FxzBASexOvSN6VDEtYjBKmwZkjLr60polheDu7f4o1Z5PGUkhz9Qf6V6Js6LwTPOrpcjC6gfgmJCXg2TNHQHc9tasnFbmbDll1eNQWHmEidPxEgR00CnpVYtYaMQbayRmI9YFWHDYZ8gygXB/u2AcwQTrMDQaAafaahqsGLHic2OWrrKrZsNqAdWcnUTqV8pPqNO1e0eTGhAF8d1yjLlAYgRpAPUDaa9qu75QdTMfB1rpLDAgjXrT2HTN/aiWGwDdtO+32oxeuJ1wjwnCWnsFzeVWBGa0whj2KnY77aU+3CMxGgddNO/319q9w/BXzi5baGOkdMuxBHXSiIxiLc8JhcL6SUAK699o+9Jvk58kGTPeDYII4sgkmJVivlX/AISwgAR1M0RvYEzB/i0OVh7GCDtp0P0pp1ItlgTABmNCeu50Fd8OwqLattanw2Ej36yehBEEelLE7hu9YMyfY4bd1DsCJASTsAAIL9TOuvr3qXY4rctfhydoYAiJkzEEjXQknaob3Xt3VugxClcohlcHU55kN09orrAYjzszWyEQhpBDSJAIKatJn1iNR2kd+U8yITxHGcuYfs2HbWRct3GtiIk65SSR1996Gca5xXw8ieGvl1yAtIIiGYtv7AfKifMHM+EW2Yw7IR5lPhwW6SNpFUnmDmFcZZ8NbQkEHMcubyzAEbTMb9OtH2c/1jOM0Opa+O8wfseHS8V8ZmJGZo0YAfy+WN9vXvWSY/iPiB2aMzdtZ9NtIG/eaJ8a5te7hLeFy5VSJO8xoAvYevX+texCQqzv2pnHjruMs99RtWI2965Y9965LUqZgZ2jfOifL/EXwuJtX7f4rThgJiY3UkdCJU+hodaIG9SrSF9FBPtVGNQirc3bi3CMNxbCJejRtQy/jtvEukkagExGx0NZ1iPhtfs3CQFup0MgE9pB2NFfhnxK7hGdboZrFwDMo/gaRDgdYEggbg+lafdwgKh1OZGEqw2jf5GsTK74mPhGx7e00VTgeIKMjcg2xbwFu2E8NkL517MSWn2KkbdjRS7iYJnUfaneHYf9yJI3b5anf1/xTOItAdND61GVnKhvp9oJQu4iBcfy+r3M9pjZEEnw5U5ts2mh0gajoKqHNfLd6Ac3ikD8RUBiPWNCes+tXm5dy03fxICyQfWllz8xpQym+5hzcP8A3qq+gLZT6U7xfkq7ahrf7wE9NCPlV84xwq1f1TRtdN/kart/iN/DCNSAevatHFqblc2DdyP+ZaeR3uW8J4dwyyEFPQMdU9hJj39KPHnLwLZ8cZ4Jgg+bKDC5iZljr06VmnC+cHJb3BP3FGLPD3xBzlfUAmABsCZ/W1AykoxJl8WEOtnqWtfiZhGJJS8JHVVMfRp+1I8z4Fx/vl10IKsD32j9TVc/2RcnWJiYzCY9pnrXQ5bMgEAGfpFBfIrdiFGDGvTR3G8x2Vnwgbk+WCCBHrI/WtDf9Pu4rVhlXt37b1Pu4zB4RSbtxGYbKpBJ12CjX8qC474qWgpFqy+0eYhYHyJ9PpU48LnlFlX1GNOB+8PjgtuyARvGxH070A5s5kXDpkSPGmAVYeQRuQJgydB6emtO4tzrisQfNcIHRV8oA2gEa/egRNaGHQ025zM/LrC4oSXhLnmzFoM7++9XHglsXSltJJYklwPwx1KnTLGmbcBjVKwODa64VVLE9h8z9qs4wzWltgg21aCZEg7EkjcwOvrFOZAIjcs4wWGGhxLgjQjOoj01uA/avK7tXsYyhkNoowDKWxdkEqdVkMZBjoda8oVPBce8q2H5RGbV9PSjVhsSALIvW8ifhBUM0fTpRNOHbrcJUn+WqTj8BftXDcTMApIDE7igI7OTZlL3S6JbcW1UlQqz5o1YnqfnTeF4VcR2d7hZGHlWIHuarnDOdmkJcEr1Mdasd3mJHthRey7QCPWqOjg0fWRtIhHwTlnp+uld2i0EQzAycoGkxvtQLjHEbgYG0oeAJKkEesirNwfi+W0pAl2IJB/pVcmLwz3xIriNYfFHxElRbAIBJ1kdZEVaMRg8IxVSyliDBUx27adftUfEYlXTMlr951kaD2qt8U4kygBcNJ1EyBr6gx9qsDt44NyAJN41xLA2lZWvozoYyBcx/wCUdI9JqiYzH22JNhSEGkwBAM+mmvePTSq9xnFO9wtcUIdiIjaoN3iTFco0HYbfSnExDsRlBQkzG4hS3l87D+I+bX2IjvUnhnKz4gjzQTVfDHvVl5d5yOHPnTP6g5D89CD9KvlVwv8AL7jGIpfnhe18Kbh/9we0a17c+F7jrr69flWncp8x2MdbDWyA+UBrZILLG8jcrP8AEBH9KPXeG9wCf19qy3zakev7RxfB/wAspnw+5bs27Rw1+0jPnZ1drYIYEDQkiQwjSrkeVrA2tIvsoH5U0/Bxly9Dv8utRUtYqyfJca8sQUunNHYzM9Z0/wDFBl3f4gnbP9M1PMfy+oUgAD2oRw7iJwt05gzW2BDKOh/ECsmJHy0mjdzjl1UJxOHIAk57JFyf+hiCPqR7VSeN88YBgTmvSDGXwoPaZLQP1pQjiO7di5h0yUCuXqabwfiFm6h8Jw38RHUehXodPb1NTL1oEGsEHP1uzdV7HiyAfP5VOvTKZBGg3/KtS5A5+t4+3lYhb6zKbZlGzL0Om4G0dqeRGK0y1E8oVWtGv7wndwhB9Kg4ixVna1UO/gPbaksukI5WFTUA9yl3+WyWzKckdOn/AJrvGcJzAZhp10BnsJ6D71abmCIGnUVz+wkzp0oaq68VDNm3VzM6s4UYK5cuJZRmdY18sRrpoe/2qk80c1Ym5lViyQSSUZgGPSIOgA6Vt97gQuCCJ/X3qqcb+HHiA5Y9oij4nKEFxYksUyKRdH7zGkxbZwxZpHXMZ+u9Ff8AU2Kf7xiI2LE6DpE7UcxHwpxBcBCsHv094qmcSsi3ce2r51VioYAqGA0mDWmpx5vhiR3YuDOWuFyx7KT+vWohanbVwrMdRlNNFaaAqKGzOa9C0hU7hqS24AGvzqxNCVk3hKlYKZjd2y9vp06fOifFPGLzd3YBcucOZ3PlDeWABpp+KYprC4nNICAjMJga3D0zGZ2B2+0zRV+MkO6qoQMFzCMmdgFzMd52j6RS55NyhMct8LhQM76AD+Af/tSqN+yq3m011/EvXXtSqPzkXHuFc4i5pcOvf/FGrtlLywdV9Kzu5gDbaGBDTG31oja421oiHkDfTT/zS2TACbSccfqJdMFyngyZZSsdMxqu8Y5dcO7Wl/dDYzoNBMzqakYLnBDIfQ/1+1G8LxhLiQGEdQYqniZE+ISoLKZQU4k1iAjH1PT2AP8AU1NwnNVwOCrEnQwRodftRvjnLFu8C1sQ/wDWqXe4XdtNDgrNMIceUfOXsN6TROJfFn9yAtsJe2J0Iqs4rny+4lmAPountQDGYYwAo77TUJNTR/DVhzOCASVxTiz32ljt8qg0RbhBYjKRrvJj2iKHlYMGirVUJeeUqVSsHhc9STQsyygsaE94dxG5YuLctOyOplWUwRWk8sfG29bOXGJ4y9HSEdflorD5A+tZ3iuHncVDgjeh+VxLMrIaM+hMB8XeH3JzPct6iPEtkg//AALAfOKPYPm/A3GGTFWCTAANwKT8jB6GvmAPXuc0E6cSd8+sLlnT8PQdND0NZ1zxyTZuAsqZHncDfr9ayfh/MmJsmbV+6nTyuw+0xVj4Rz/jmIVsRcYanzQ31kHSlcmnZfMpqo1hyG6ruVrH8AuWmIiRMAipXCsf+zMrsmYgypDFGU+hFGeIcUe6Ycgn0UA/9oFDTw1iZYH2q4yllrJGG0wBvH/5L5wr4xssZ5IHS4smPRkE/UHerdwr4p4O6QrMUY99V/8AkPzArDL+HI6GKncu8EW9cbMQMqkhTpmOw6iQNyPbfWopVG6z94JsZJ2kD69T6Gs8ZwzxlvW2O34x9N96cxXFbNr/AHtxEnQSwE1jWF5cy+YqD8gAOn6mn7uHbc+20z13pM6oX5Y0v8PB7aaq3F8OJIv2xMa+IvyO9CeI8+YOyCXvq7CfLbBYk9pAy/eszvYHuI9h1qDf4fPSfTepTKCeYQ6AVwZK5q+J97FI1q2i2LbSGyklmE6AsdtNwN/bSqWLU0bvcuk7SPlNOYfll+xNNjNjA4MWGkyXyOIFTBz0r08LJ6VdcDyxI1Bn0/zvRTDcrBhp8vX6e9D/ABPtLHCg7mU4vhbLsKlcPVUGbNL6jKsaCNJbrr0EH1q+8Z5TgEqp9ev3qh4XDhbpWPMCd9vQ6U1hz+ICIhqcASmXqEuC2S2Uwck5mOvQMD6axsNaaN1VxALqyoI8onMAfKdN9td+tGOBWQtslvMRK21K+VhqWI7j++1QcZxK0uVlLNcgeIpCnLMyQwMEnYiNt6vuNxHuaGOUcA3myk5tZltZ17mlWWf7XXBorEAaAQug6ClV6Pt/39ZXYfeXriPD1aYEE7kb/I9KrHE+BeGsqMx7RoPU+tH14ykDMdaftYlLmgIPpWWHdDdcSFYrM4xtiGJzebr/AIpm1iSPMCdPWrZzByqGDXEJneKp3hlGhwY7VpY3V14hdwaEcNzFcT8J+sn8694jxy5eADAAjtQy4mQ+hEiuTeq/hrdgSaj64mOteWMWqzKAzsetRZryibZMnWsfDSPLEQJ/rUJmJMnc615XSmpAqTPCpp7B4rI09Otcs+lNVFWKMkGjYlvsotxQVII9PzqNieEztVew2Ja2wZTBH0PuOoqx4Tmq3s9kidyrSR/ygjb3NJPidDa8zRx6jG4rIIOucKb+WolzCMDqK0nhuAtX7amyysBMnZpPRlJkRA+9PXuUSTsI21igfjGU0whTpsTjhpmdjDEnartyPyg+IfMHRANDmOp01AQanTvArsJgbdwq18rBI1QwdYkFZ0rjifMeHwo/9Lcz3f4WUkZTrBLaSROw+tWbI+TgKeZQLjxCw3M03hfw6sWRJl36s35DpXPEOUV6Aew6+ntWe8M+OGKtoFuWrd4gRmJKE+pC6T7AVZsN8bcK4HiWbtttJy5XUd/4gYHtNDyaPcLrmBXVuDdyDxHlkrusjuPoKF4ThsXlIOUAhs28AasdewBqzXPibgXkAXSO+QAGPdgao/H+cxeVrWGtG2h0LlvMROoEaAHQH/NLrp8t16TQGtG3zDmXSzeVjCkNsdPMDO36+1TcLwctoAQNvrvH61rJeF8138JeVkbMJGZG/C4HQ6e+u4mts5e5twmKVWtXVVm0Np2VGB7QTr7rM1zaErzfEXOr9FnC8sDSNToPSPT19abbk1AJIP1n9TVtVBE/L6V0vrRDpF9IIazJ7ypLy0ohiDO5/p7V1b4NtuI9v10FW0KNZAqKXTIPXX7/AOaC2mCnuWGpZhAlrARoRB+0/wBqkraEaz8/z7j1qdiCsken9D79Qai3T5Ommn9v7V1bJF7pB4th5tnSffUiNx6e+1ZjxjhCi+LjMEiQZMZuoAnYx37VoeN4rCkCDp+o/XeqBzfiP3akg76HbTcj2219ajC5bKNsK6VgYNA+M4tGH8MALmJBgQp03k/xddIAB6yICXcGEVs5KsCogjWCD5tY02+RmpN9v2i0UBPiKc+XZWn8Rj+eNPWPWgl640+YmYC6/wDDoJ9q3VWYgE4JpV4LlKiS0J4zEF1nt2qPhceUMzSpVQAESBL1hea7QsDNBb31oPxLjNi8D5BNKlQBgUGxKhBK1jL+mUDyjXvUOlSptRxCCKlSpVMmKvQKVKunT3LXuWvaVVuXAiy12LdeUqgmXAiIr0XWExOu8dfelSqJxE4MmvQtKlU3K7RPaJ4XAjKGIknXX7aUqVCysQOIbCgLG53eRRuv060z/qMCFWvKVUQAizL5PK1CMrhGJk70QwnAWYSdF7nQfevKVDfKw4EIMKjmWLgfG7uBYmxeInRljMp7SG0kVbeHfE9xb/8AUILhn8duEY+6kZZ9QRSpUMixzKNV9QknxBw7AfvPD7+ICp6n+EEH61Ltcz2WXMjoywdQ4IneNY+8UqVBbTrV3OGSjVTz/aBCxMgiNwQQOvfvUK9zZbKtbzoHI0Bca7jr1ivaVCXThiQTCHLQuoD4lzFYRgDeXMsMVXzQN4BAyltdprP+N8f8dgoGVAY9SJO/1pUqfwaZMfIiuXUO4oyDiX3KgLlETrLRA6neNdh1rw4pLqqr+VhoHgfc9RtvSpU4BxFak1eWZAPj2ddev9qVKlUXK8z/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pic>
        <p:nvPicPr>
          <p:cNvPr id="1048" name="Picture 24" descr="http://t0.gstatic.com/images?q=tbn:ANd9GcRtag2tjyoP0u_WaRLn9_Tvj8elMTqd6XIZnEB5gal35Q4S37YX"/>
          <p:cNvPicPr>
            <a:picLocks noChangeAspect="1" noChangeArrowheads="1"/>
          </p:cNvPicPr>
          <p:nvPr/>
        </p:nvPicPr>
        <p:blipFill>
          <a:blip r:embed="rId8" cstate="print"/>
          <a:srcRect/>
          <a:stretch>
            <a:fillRect/>
          </a:stretch>
        </p:blipFill>
        <p:spPr bwMode="auto">
          <a:xfrm>
            <a:off x="395536" y="4797152"/>
            <a:ext cx="2466975" cy="1847851"/>
          </a:xfrm>
          <a:prstGeom prst="rect">
            <a:avLst/>
          </a:prstGeom>
          <a:noFill/>
        </p:spPr>
      </p:pic>
      <p:pic>
        <p:nvPicPr>
          <p:cNvPr id="1050" name="Picture 26" descr="http://t0.gstatic.com/images?q=tbn:ANd9GcQu4SEgnjw3sFRbjUWH4lP5b5ygCsq4Ctx1onCiZxK85r5QlW6A"/>
          <p:cNvPicPr>
            <a:picLocks noChangeAspect="1" noChangeArrowheads="1"/>
          </p:cNvPicPr>
          <p:nvPr/>
        </p:nvPicPr>
        <p:blipFill>
          <a:blip r:embed="rId9" cstate="print"/>
          <a:srcRect/>
          <a:stretch>
            <a:fillRect/>
          </a:stretch>
        </p:blipFill>
        <p:spPr bwMode="auto">
          <a:xfrm>
            <a:off x="3347864" y="4941168"/>
            <a:ext cx="2628900" cy="1743076"/>
          </a:xfrm>
          <a:prstGeom prst="rect">
            <a:avLst/>
          </a:prstGeom>
          <a:noFill/>
        </p:spPr>
      </p:pic>
      <p:pic>
        <p:nvPicPr>
          <p:cNvPr id="1052" name="Picture 28" descr="http://t2.gstatic.com/images?q=tbn:ANd9GcTzL_k1lWhJqicqv31yAIEjQpjBP0Yy5bi_BjomKmh1OR11Bripgg"/>
          <p:cNvPicPr>
            <a:picLocks noChangeAspect="1" noChangeArrowheads="1"/>
          </p:cNvPicPr>
          <p:nvPr/>
        </p:nvPicPr>
        <p:blipFill>
          <a:blip r:embed="rId10" cstate="print"/>
          <a:srcRect/>
          <a:stretch>
            <a:fillRect/>
          </a:stretch>
        </p:blipFill>
        <p:spPr bwMode="auto">
          <a:xfrm>
            <a:off x="6156176" y="4869160"/>
            <a:ext cx="2657475" cy="1724026"/>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ECONOMIC IMPORTANCE OF FUNGI</a:t>
            </a:r>
            <a:endParaRPr lang="en-IN" dirty="0"/>
          </a:p>
        </p:txBody>
      </p:sp>
      <p:sp>
        <p:nvSpPr>
          <p:cNvPr id="3" name="Content Placeholder 2"/>
          <p:cNvSpPr>
            <a:spLocks noGrp="1"/>
          </p:cNvSpPr>
          <p:nvPr>
            <p:ph idx="1"/>
          </p:nvPr>
        </p:nvSpPr>
        <p:spPr/>
        <p:txBody>
          <a:bodyPr>
            <a:normAutofit fontScale="77500" lnSpcReduction="20000"/>
          </a:bodyPr>
          <a:lstStyle/>
          <a:p>
            <a:pPr lvl="0"/>
            <a:r>
              <a:rPr lang="en-IN" b="1" dirty="0" smtClean="0"/>
              <a:t>Recycling  </a:t>
            </a:r>
            <a:endParaRPr lang="en-IN" dirty="0" smtClean="0"/>
          </a:p>
          <a:p>
            <a:pPr>
              <a:buNone/>
            </a:pPr>
            <a:r>
              <a:rPr lang="en-IN" dirty="0" smtClean="0"/>
              <a:t>	Fungi, together with bacteria decompose dead organic material thus releasing nutrients back into the ecosystem. This activity greatly enhances soil fertility, thus promoting crop productivity.  Without fungi, this recycling activity would be highly reduced and we would effectively be lost under piles of dead plant and animal remains, many meters thick. </a:t>
            </a:r>
          </a:p>
          <a:p>
            <a:pPr lvl="0"/>
            <a:r>
              <a:rPr lang="en-IN" b="1" dirty="0" err="1" smtClean="0"/>
              <a:t>Mycorrhizae</a:t>
            </a:r>
            <a:r>
              <a:rPr lang="en-IN" b="1" dirty="0" smtClean="0"/>
              <a:t> and plant growth</a:t>
            </a:r>
            <a:r>
              <a:rPr lang="en-IN" dirty="0" smtClean="0"/>
              <a:t/>
            </a:r>
            <a:br>
              <a:rPr lang="en-IN" dirty="0" smtClean="0"/>
            </a:br>
            <a:r>
              <a:rPr lang="en-IN" dirty="0" smtClean="0"/>
              <a:t>Some fungi are vitally important for plant growth and development through </a:t>
            </a:r>
            <a:r>
              <a:rPr lang="en-IN" dirty="0" err="1" smtClean="0"/>
              <a:t>mycorrhizal</a:t>
            </a:r>
            <a:r>
              <a:rPr lang="en-IN" dirty="0" smtClean="0"/>
              <a:t> associations with plant roots.  This enhancement of the growth of primary producers is ultimately beneficial to the entire food chain.  </a:t>
            </a:r>
          </a:p>
          <a:p>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336704"/>
          </a:xfrm>
        </p:spPr>
        <p:txBody>
          <a:bodyPr>
            <a:normAutofit fontScale="62500" lnSpcReduction="20000"/>
          </a:bodyPr>
          <a:lstStyle/>
          <a:p>
            <a:pPr lvl="0"/>
            <a:r>
              <a:rPr lang="en-IN" b="1" dirty="0" smtClean="0"/>
              <a:t>Food</a:t>
            </a:r>
            <a:r>
              <a:rPr lang="en-IN" dirty="0" smtClean="0"/>
              <a:t/>
            </a:r>
            <a:br>
              <a:rPr lang="en-IN" dirty="0" smtClean="0"/>
            </a:br>
            <a:r>
              <a:rPr lang="en-IN" dirty="0" smtClean="0"/>
              <a:t>Fungi are consumed either directly as food or used indirectly in food and beverage industry.  Many mushrooms are edible and mushroom cultivation is a commercially viable venture practiced worldwide. E.g. Truffle (</a:t>
            </a:r>
            <a:r>
              <a:rPr lang="en-IN" i="1" dirty="0" smtClean="0"/>
              <a:t>Tuber </a:t>
            </a:r>
            <a:r>
              <a:rPr lang="en-IN" dirty="0" smtClean="0"/>
              <a:t>spp.) – are rare, wild, edible and very expensive variety considered a delicacy due to its intense aroma and characteristics flavour. </a:t>
            </a:r>
          </a:p>
          <a:p>
            <a:r>
              <a:rPr lang="en-IN" dirty="0" smtClean="0"/>
              <a:t>Cheeses, beer and wine, bread, some cakes, corn dough and some soya bean products all benefit from fungal activity. </a:t>
            </a:r>
            <a:br>
              <a:rPr lang="en-IN" dirty="0" smtClean="0"/>
            </a:br>
            <a:r>
              <a:rPr lang="en-IN" dirty="0" smtClean="0"/>
              <a:t>It is important to correctly identify mushrooms before harvesting and consumption since some are deadly poisonous.   E.g. </a:t>
            </a:r>
            <a:r>
              <a:rPr lang="en-IN" i="1" dirty="0" smtClean="0"/>
              <a:t>Amanita </a:t>
            </a:r>
            <a:r>
              <a:rPr lang="en-IN" i="1" dirty="0" err="1" smtClean="0"/>
              <a:t>phalloides</a:t>
            </a:r>
            <a:r>
              <a:rPr lang="en-IN" dirty="0" smtClean="0"/>
              <a:t>: the death cap mushroom. </a:t>
            </a:r>
          </a:p>
          <a:p>
            <a:pPr lvl="0"/>
            <a:r>
              <a:rPr lang="en-IN" b="1" dirty="0" smtClean="0"/>
              <a:t>Medicines</a:t>
            </a:r>
            <a:br>
              <a:rPr lang="en-IN" b="1" dirty="0" smtClean="0"/>
            </a:br>
            <a:r>
              <a:rPr lang="en-IN" dirty="0" smtClean="0"/>
              <a:t>Fungi produce antibiotics which are widely used medicinally to control diseases in both human and animal populations. The most famous of all antibiotic drugs Penicillin, is derived from a common fungus called </a:t>
            </a:r>
            <a:r>
              <a:rPr lang="en-IN" i="1" dirty="0" err="1" smtClean="0"/>
              <a:t>Penicillium</a:t>
            </a:r>
            <a:r>
              <a:rPr lang="en-IN" i="1" dirty="0" smtClean="0"/>
              <a:t> </a:t>
            </a:r>
            <a:r>
              <a:rPr lang="en-IN" i="1" dirty="0" err="1" smtClean="0"/>
              <a:t>notatum</a:t>
            </a:r>
            <a:r>
              <a:rPr lang="en-IN" i="1" dirty="0" smtClean="0"/>
              <a:t>. </a:t>
            </a:r>
            <a:endParaRPr lang="en-IN" dirty="0" smtClean="0"/>
          </a:p>
          <a:p>
            <a:pPr lvl="0"/>
            <a:r>
              <a:rPr lang="en-IN" b="1" dirty="0" err="1" smtClean="0"/>
              <a:t>Biocontrol</a:t>
            </a:r>
            <a:r>
              <a:rPr lang="en-IN" b="1" dirty="0" smtClean="0"/>
              <a:t/>
            </a:r>
            <a:br>
              <a:rPr lang="en-IN" b="1" dirty="0" smtClean="0"/>
            </a:br>
            <a:r>
              <a:rPr lang="en-IN" dirty="0" smtClean="0"/>
              <a:t>Some fungi have been used in biological control of pests.  E.g. Chinese caterpillar fungus </a:t>
            </a:r>
            <a:r>
              <a:rPr lang="en-IN" i="1" dirty="0" smtClean="0"/>
              <a:t>(</a:t>
            </a:r>
            <a:r>
              <a:rPr lang="en-IN" i="1" dirty="0" err="1" smtClean="0"/>
              <a:t>Cordyceps</a:t>
            </a:r>
            <a:r>
              <a:rPr lang="en-IN" i="1" dirty="0" smtClean="0"/>
              <a:t> </a:t>
            </a:r>
            <a:r>
              <a:rPr lang="en-IN" i="1" dirty="0" err="1" smtClean="0"/>
              <a:t>sinensis</a:t>
            </a:r>
            <a:r>
              <a:rPr lang="en-IN" dirty="0" smtClean="0"/>
              <a:t>), which parasitises insects. The spores of the fungi are sprayed on the crop pests which results in the growth of fungal hyphae in the insects and eventually kills it. </a:t>
            </a:r>
          </a:p>
          <a:p>
            <a:r>
              <a:rPr lang="en-IN" dirty="0" smtClean="0"/>
              <a:t>Fungi are also used to control nematodes in the soil.  E.g. </a:t>
            </a:r>
            <a:r>
              <a:rPr lang="en-IN" i="1" dirty="0" err="1" smtClean="0"/>
              <a:t>Trichoderma</a:t>
            </a:r>
            <a:r>
              <a:rPr lang="en-IN" i="1" dirty="0" smtClean="0"/>
              <a:t> </a:t>
            </a:r>
            <a:r>
              <a:rPr lang="en-IN" i="1" dirty="0" err="1" smtClean="0"/>
              <a:t>viride</a:t>
            </a:r>
            <a:r>
              <a:rPr lang="en-IN" i="1" dirty="0" smtClean="0"/>
              <a:t> </a:t>
            </a:r>
            <a:r>
              <a:rPr lang="en-IN" dirty="0" smtClean="0"/>
              <a:t> is inoculated into the soil and the hyphae penetrates the nematodes ultimately killing them. </a:t>
            </a:r>
          </a:p>
          <a:p>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264696"/>
          </a:xfrm>
        </p:spPr>
        <p:txBody>
          <a:bodyPr>
            <a:normAutofit fontScale="70000" lnSpcReduction="20000"/>
          </a:bodyPr>
          <a:lstStyle/>
          <a:p>
            <a:pPr lvl="0"/>
            <a:r>
              <a:rPr lang="en-IN" b="1" dirty="0" smtClean="0"/>
              <a:t>Crop Diseases</a:t>
            </a:r>
            <a:r>
              <a:rPr lang="en-IN" dirty="0" smtClean="0"/>
              <a:t/>
            </a:r>
            <a:br>
              <a:rPr lang="en-IN" dirty="0" smtClean="0"/>
            </a:br>
            <a:r>
              <a:rPr lang="en-IN" dirty="0" smtClean="0"/>
              <a:t>Fungi have great economic importance as they cause the majority of known plant diseases.  Most of our common crop plants are susceptible to fungal attack of one kind or another. Fungal diseases can on occasion result in the loss of entire crops if they are not treated with antifungal agents. E.g. Famous Late blight of potato (</a:t>
            </a:r>
            <a:r>
              <a:rPr lang="en-IN" i="1" dirty="0" err="1" smtClean="0"/>
              <a:t>Phyptophthora</a:t>
            </a:r>
            <a:r>
              <a:rPr lang="en-IN" i="1" dirty="0" smtClean="0"/>
              <a:t> </a:t>
            </a:r>
            <a:r>
              <a:rPr lang="en-IN" i="1" dirty="0" err="1" smtClean="0"/>
              <a:t>infestans</a:t>
            </a:r>
            <a:r>
              <a:rPr lang="en-IN" i="1" dirty="0" smtClean="0"/>
              <a:t>)</a:t>
            </a:r>
            <a:r>
              <a:rPr lang="en-IN" dirty="0" smtClean="0"/>
              <a:t> that caused death by starvation in Ireland, Corn smut disease caused by </a:t>
            </a:r>
            <a:r>
              <a:rPr lang="en-IN" i="1" dirty="0" err="1" smtClean="0"/>
              <a:t>Aspergillus</a:t>
            </a:r>
            <a:r>
              <a:rPr lang="en-IN" i="1" dirty="0" smtClean="0"/>
              <a:t> </a:t>
            </a:r>
            <a:r>
              <a:rPr lang="en-IN" i="1" dirty="0" err="1" smtClean="0"/>
              <a:t>niger</a:t>
            </a:r>
            <a:r>
              <a:rPr lang="en-IN" i="1" dirty="0" smtClean="0"/>
              <a:t> </a:t>
            </a:r>
            <a:r>
              <a:rPr lang="en-IN" dirty="0" smtClean="0"/>
              <a:t>destroys the corn cobs.</a:t>
            </a:r>
          </a:p>
          <a:p>
            <a:pPr lvl="0"/>
            <a:r>
              <a:rPr lang="en-IN" b="1" dirty="0" smtClean="0"/>
              <a:t>Animal Disease</a:t>
            </a:r>
            <a:r>
              <a:rPr lang="en-IN" dirty="0" smtClean="0"/>
              <a:t/>
            </a:r>
            <a:br>
              <a:rPr lang="en-IN" dirty="0" smtClean="0"/>
            </a:br>
            <a:r>
              <a:rPr lang="en-IN" dirty="0" smtClean="0"/>
              <a:t>Fungi can also parasitise domestic animals causing diseases, but this is not usually a major economic problem. Ringworm and Candida infections are examples of human fungal infections. A wide range of fungi also live on and in humans, but most exist harmlessly. </a:t>
            </a:r>
          </a:p>
          <a:p>
            <a:pPr lvl="0"/>
            <a:r>
              <a:rPr lang="en-IN" b="1" dirty="0" smtClean="0"/>
              <a:t>Spoilage of food and goods</a:t>
            </a:r>
            <a:br>
              <a:rPr lang="en-IN" b="1" dirty="0" smtClean="0"/>
            </a:br>
            <a:r>
              <a:rPr lang="en-IN" dirty="0" smtClean="0"/>
              <a:t>Fungi causes spoilage of food (e.g. fruits, tubers, vegetables, preserves) and other consumable goods like fabric, leather, paper, etc. It also causes rotting of wood.  </a:t>
            </a:r>
            <a:r>
              <a:rPr lang="en-IN" i="1" dirty="0" err="1" smtClean="0"/>
              <a:t>Aspergillus</a:t>
            </a:r>
            <a:r>
              <a:rPr lang="en-IN" i="1" dirty="0" smtClean="0"/>
              <a:t> </a:t>
            </a:r>
            <a:r>
              <a:rPr lang="en-IN" dirty="0" smtClean="0"/>
              <a:t>spp. are known to produce </a:t>
            </a:r>
            <a:r>
              <a:rPr lang="en-IN" dirty="0" err="1" smtClean="0"/>
              <a:t>aflatoxins</a:t>
            </a:r>
            <a:r>
              <a:rPr lang="en-IN" dirty="0" smtClean="0"/>
              <a:t> in most grains and nuts.  Chronic dietary exposure to </a:t>
            </a:r>
            <a:r>
              <a:rPr lang="en-IN" dirty="0" err="1" smtClean="0"/>
              <a:t>aflatoxins</a:t>
            </a:r>
            <a:r>
              <a:rPr lang="en-IN" dirty="0" smtClean="0"/>
              <a:t> has been shown to cause liver cancer in humans.</a:t>
            </a:r>
          </a:p>
          <a:p>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GENERAL CHARACTERISTICS OF ALGAE</a:t>
            </a:r>
            <a:endParaRPr lang="en-IN" dirty="0"/>
          </a:p>
        </p:txBody>
      </p:sp>
      <p:sp>
        <p:nvSpPr>
          <p:cNvPr id="3" name="Content Placeholder 2"/>
          <p:cNvSpPr>
            <a:spLocks noGrp="1"/>
          </p:cNvSpPr>
          <p:nvPr>
            <p:ph idx="1"/>
          </p:nvPr>
        </p:nvSpPr>
        <p:spPr>
          <a:xfrm>
            <a:off x="457200" y="1600200"/>
            <a:ext cx="8229600" cy="5069160"/>
          </a:xfrm>
        </p:spPr>
        <p:txBody>
          <a:bodyPr>
            <a:normAutofit fontScale="77500" lnSpcReduction="20000"/>
          </a:bodyPr>
          <a:lstStyle/>
          <a:p>
            <a:r>
              <a:rPr lang="en-US" dirty="0" smtClean="0"/>
              <a:t>Algae are a heterogeneous group of organisms. They range from microscopic to macroscopic forms. They are mostly aquatic – fresh and marine water.  The may be found in semi-permanent pools, ponds, lakes, streams, along ocean shore lines and in the surface waters of oceans.  Some algae are terrestrial and may be found on rock or wood surfaces living in symbiotic association with other organisms, especially fungi, as lichens. </a:t>
            </a:r>
            <a:endParaRPr lang="en-IN" dirty="0" smtClean="0"/>
          </a:p>
          <a:p>
            <a:r>
              <a:rPr lang="en-US" dirty="0" smtClean="0"/>
              <a:t>Most algae are autotrophic plants having chlorophyll but the latter is masked by other pigments resulting in blue-green, brown and red forms.  Aquatic algae do not grow beyond certain depths since water tends to absorb the sunlight necessary for photosynthesis.  They may be either free floating or attached to logs, rocks or other submerged objects.  </a:t>
            </a:r>
            <a:r>
              <a:rPr lang="en-US" dirty="0" smtClean="0">
                <a:solidFill>
                  <a:srgbClr val="0070C0"/>
                </a:solidFill>
              </a:rPr>
              <a:t>Small</a:t>
            </a:r>
            <a:r>
              <a:rPr lang="en-US" dirty="0" smtClean="0">
                <a:solidFill>
                  <a:srgbClr val="FFFF00"/>
                </a:solidFill>
              </a:rPr>
              <a:t> </a:t>
            </a:r>
            <a:r>
              <a:rPr lang="en-US" dirty="0" smtClean="0">
                <a:solidFill>
                  <a:srgbClr val="0070C0"/>
                </a:solidFill>
              </a:rPr>
              <a:t>free</a:t>
            </a:r>
            <a:r>
              <a:rPr lang="en-US" dirty="0" smtClean="0">
                <a:solidFill>
                  <a:srgbClr val="FFFF00"/>
                </a:solidFill>
              </a:rPr>
              <a:t> </a:t>
            </a:r>
            <a:r>
              <a:rPr lang="en-US" dirty="0" smtClean="0">
                <a:solidFill>
                  <a:srgbClr val="0070C0"/>
                </a:solidFill>
              </a:rPr>
              <a:t>floating</a:t>
            </a:r>
            <a:r>
              <a:rPr lang="en-US" dirty="0" smtClean="0">
                <a:solidFill>
                  <a:srgbClr val="FFFF00"/>
                </a:solidFill>
              </a:rPr>
              <a:t> </a:t>
            </a:r>
            <a:r>
              <a:rPr lang="en-US" dirty="0" smtClean="0">
                <a:solidFill>
                  <a:srgbClr val="0070C0"/>
                </a:solidFill>
              </a:rPr>
              <a:t>algae</a:t>
            </a:r>
            <a:r>
              <a:rPr lang="en-US" dirty="0" smtClean="0">
                <a:solidFill>
                  <a:srgbClr val="FFFF00"/>
                </a:solidFill>
              </a:rPr>
              <a:t> </a:t>
            </a:r>
            <a:r>
              <a:rPr lang="en-US" dirty="0" smtClean="0"/>
              <a:t>are referred to as </a:t>
            </a:r>
            <a:r>
              <a:rPr lang="en-US" dirty="0" smtClean="0">
                <a:solidFill>
                  <a:srgbClr val="0070C0"/>
                </a:solidFill>
              </a:rPr>
              <a:t>phytoplankton</a:t>
            </a:r>
            <a:r>
              <a:rPr lang="en-US" dirty="0" smtClean="0"/>
              <a:t>.  </a:t>
            </a:r>
            <a:endParaRPr lang="en-IN" dirty="0" smtClean="0"/>
          </a:p>
          <a:p>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2" descr="data:image/jpeg;base64,/9j/4AAQSkZJRgABAQAAAQABAAD/2wCEAAkGBhQRERUUExQWFRUWGBcYGRcYGBgYGxocGRgZGhwdHxwaHCYeGBokIBwaHy8gIycpLCwsGB4xNTAqNSYrLCkBCQoKDgwOGg8PGiwkHyQvLDQsLCwsLCwvLC8sLCwsLCwqLC8sLCksLCwsLCwpLCwsLCwsLCwsKSksLCwsLCwsLP/AABEIALgBEgMBIgACEQEDEQH/xAAbAAACAwEBAQAAAAAAAAAAAAAEBQACAwEGB//EADsQAAIBAwMCBAMGBgEEAwEBAAECEQMSIQAEMQVBEyJRYTJxgQYUI5GhsUJSwdHh8DMVYnLxFkNTogf/xAAaAQADAQEBAQAAAAAAAAAAAAABAgMABAUG/8QALhEAAgICAgECAwcFAQAAAAAAAAECEQMhEjFBBFETImEUcYGhscHwMlKR0eFC/9oADAMBAAIRAxEAPwD5uBrrJq8a7bOu3ieDZQKNWQa7Gu6WgWd510LrgOrjQ4iMoU1dKfrro1YDRUBXLRUpGu2D/Y1YDXYnT8RbLDVgdVWdaW++m4CModVOdaFNcI9dHgwJmRXGqldbW+gJ+Q1v9xe260gepxn699BxG5V2BqurnRVPprFbu3qTHt++MauOnmRx75mB6xyfXSviuxXkj7gQOrtt2PCn8tF1a9OmslmMBQRgFicYE4E/U6p1TriogBDh2ClZiVEZwR3xB+etzhWzLnJpRiDJszkCCROAfT34/XWIok5AJEgDB76M+9WCfFVyc4UKBIgGMSPnrHddYq03Ji1WA7CARF1sfpqHxrdJaKRWRul/oHYRz5fnj99UokvJCtbMXRj8/XB13/rqMR4gwB/5DnkTkSMHU2n2nsUqUUjscggzgwDHGONLLK/YsoZK/p2dO3bPlED3yP7/AC1SjSN34i2Cckjge/p89a0+stVqQGRAsG9pEmPYgknSjdbxgzKHLD4ecER6SRGl+I2Ux45y+V6f8/A9I3QvKjBgQ+ZPABOOPXkaT9S3QpuygE8AG4/0Gfrri9Vr1UWiJZQsKsAAR3HGfc6XbouzG+bhg/TGs8jbobDhkpvm0zSh1NqbSQGjhWAKz7jvq3/UixlwHOSLhjOTgcewEAaHfaNap5ungE/PQzIcwDjQs7VCD2jfqPU6ldy9Q3Nx2AgCAABAAHtrOhuLc9xx3H1B50Rs9kpy8+yjE/WDH5aYL9m2fzRaOwmRHzMQfnoXoEsuOGnpCzddTqVGudmLCIM/21U9Uq22hyFE4GOeffXoNv8AZQID4lrkgwA64+oYZx3/AF1VPs2twPPqOf8A3pZZIrbkv8kftOBa9jy3ie+pr2n/AEuj/wDl+p/vqaHPH/eg/b8f9rBSuqka01U69dwR59lbddC67OuzocEEgGrjVdXUaKiKzoGuga6o1aNP8NE2zirq4XXUSedZNv1HAn6j9tJOUYdgpy6N0pTwNX8GPixyZPAA76x2nULmgAznONFreSbhkA2kGAMRmO/GPfUH6ml0TknF7Bep7jwQoCwx8xmTK4gemecfXQp6uqotyAsSZ5i2cd8H+2jq/SZQOzKbeWlpyCYMnt/SNec31Ys/MxAGIwMDHbGuX4zl5OzBCGRV3XYz3fXfKFpi3gyCQQczH0Op06tVeohF71FN0N5xieQR89KtnQvcLMTOT6ROnW267TUtdS5PM5IPMnme/wBNJKTRXJjWOPGEbZ19iUINWqQSWItBI7XHyjA5GBzplU6kPDtoAnIDBpB9CSPSNA7B3rVTVZ/DpkxINkwMACO4B9p0ZvOoU6SGx7iZlWQYBXAx5ie88d9QlkadI5MkHJpPb/L9P3MK+zoyaZYBgckADPOD9deb6qpWoQWv/wC7uR+/5603/UAxlAUwJEk5AGZOZOl7OWPqdNG12z0fT4ZQ22aNVWMTd7n+kf10z6a3i06lNrme0tT4gESSM5kjsOdLdts2eYBMc+2mWz6RURg48pU9pnHpGi2h8soJU3sXrsmbtkYg4Os225AB9dPKuxrHBYjBk5H5xyTx9dZjoleogwYXsTkTz9f7aPNCr1Ee20JUXIE2z3PA16nYJTtACx3Qx52tifMMiTPpA1megqCCRAwfcfX11pX2LBgtOAlgEnkEnzH3OT/o1N5YvSZz5c8MtJOjTdb50IR6qgG60BQxjEC7ERP7+uvL1d7UvP4jZPKk/TA16lujUwq3MajQbrsRxEdvrJPy1Sh0mncGVQCPymT/AOvppJZ49sTFmxYl1f4Izr1KlRKaFypCKahHJOYPlzIHb89ZL01EVpqOw5gkKJPJ5j8/103amq3ntPb27epHOhK5mmWakJgwSwJ9hAJgn1b8uNJH1N6SJwyN6jpfgYbYUwAaYBPczJJ9zwPkI1KvVxOGuOcD39z++sK3UVIKLMeXyEWsREliVBEDmJyBrTbsjr5R5ZI41pxS7tjThXzTTClrVIkpbMGWkz/eR9PfS6tsKlT4mK+waR+2DpkKt2MDgAfp+0aj7YAiRn0nv6ajzjB9UTjk4PSoT/8ART/M/wCeppoSvoNTTfGKfaZ+/wCQvnXRqurAY19LyCdGralTbuIlSJ9ddXkC1jOAeBP9tI8qXZqOjWiapR2FQHJx6HnTGntSB2J/TUvtSRHJKK8gyrPGtPBP+4/polabew+k62FH1GNSl605nkFxOYAnsfl/XXBs1ePIB+mjqaZ1dlUZz+2uOfqOT2H4tdAxoqoiIPtj27awZ6niC0eTuJiffRuW4Aj0jPtB5/OddaiYjj31F5ku2ZTrvZhU2Pic4JyYBz8yOToWv0dPfmZjEfuNNqKsghWicMfUHtjGq09uFEnM+0f+9SfqoRVphjlnHyJ26OjAQLTx5T5SD88g50w2HQFCkkXHB44BEGT2GZ+mi/u4/hmP9/PUrKzi2SFWZGIP0II0i9ZCTpvQZZ8ktXR5jq1N0qHywpEDuCI7H/SNZVNjVCliuCFIMyfYDP016/p1Dw2MEoCsG3EgkHkCYmDpq9SkFc4DSDJ5OJ5JmO35nvpMnr4QdJNnZD1DpJI8TQ+zKzFR3UxyFBgxMETK+kn8tbU/s5SGSWYSOCBHt/nT3b7Zq0lVDHmJAJnv6n8tCBSrHgwYPBH9jqb9XJkZ+oyvzR2n4YFqqQFiBzJ7ye599bJVBy1xHAggZxGfTXDSFvxZ+usWacTHoPy/rqLy8vJyuLew1qflABESTHecZJ44xEnj31tTi3v9BiecnP5fLWW3eDhZH1zGT+3B0UlUcGOIwAMTGcZOedc883hspHHYt3CBmJyZ79z9CI1mwkmRHsB7aY7uuoGRJK5icDHp6dydDVjwqDzevJPbiMaeGb5etGljaMFoFiQIJjiR29JxOtU6a5BPYHkd/bkTrVaTUhFpkxmAJ/vrj7YsfMTnjiMEk4Bg5P6aR5t2uh1jM6O4pWlCc8/C0ZxbM4JEEHjnVK1VWgDK9xx34H99a1vP5TgAi1VmQexu7n24zoYUCpJEA9wOO/5fLRUvZuxml4OfcwpJixWOQGBkDgEiJjV6/TEUdrSZJEg5PB7xxrartSY8vmaLIySCf68Z0OlAYaSD3BPftEc+udO8s5bsO/IDV2DryLZyJjgdx666jtxgKBk927xOPy99H1aXpJwLQMZPf5/721tX2npHl5z3x2P+40/2n3DTYovHv+f+Nc0X4Q9P31NH48fYHASQe8FeZBz8oPfRe1oFgCAUzgkx+Xc/MaFq7WryD2z5jE9xkRro6jUi20Mc8OwMelwPzECOdfRPK2dbhyWmg6urTyrT6sB6Y9CeTk9vlqlKgwICrb3YsC0mexmD9DoKh0quctE9pJJORPGcjMiCQfQ6abfbFRbekyYl2tHcAwtxxP6fWMsnJ7YkoKKqLX8/IvNoF7gdoz5v6+nGqDfwDcAByMHEECSY4E8fpq/hswC0qlFWbvNQwSYxNMlVniD6aq/S3ZZqGkIy5DXeUOAFBuuSDg4BlsnUJUtsnDBFbkVou73RkdjdAEzgkjuR2HHbRpNgtYEmJlJYfmORziPT31K+3ao2WiY/4x52n+JIi6e55jidWvEBbi5EchgJIPZl7+sAkH56j8WNWzPGpK2tGSbgEXFSF7mQAOe+qCqryUN4BjHy/wC4DRCsoIaxLs5Ys4W5bYUOwSMnkE5EnGrLRuaBarGFAChVBMBRgQJ9O+uSWeHaJvBGvl7MUP8Av76B6n1Vkpq6ABbuSZJEenp29tNam1ZYuFy8GoLbfLxPmAHDeskACTI0LuumFxFo4iXyMyAwVgCvtI0U42pT6Gx4XCScloA2nWSQquLXYFlxiDkH3EaaXsYk5gdufy1XY7IUlALXKpuUEFgO5i2bZ9OCdOPvVNgS3I9GUwO5KlpRSW5YAe+RPPmlC/kjY+XFzfyIWvQaO/P111qJUZPmzzj3wPXtnRa1IGLvNB4I58oB9Dg/roDqG6LOSokfxRi2eJHaf6HUrcnSRD4MiwqRz/p+er0UV4BK9stwPr6aHnse+c95OrLV7Y+v59/lpWn4BWzdqnhNchyePbQ5cmDPYdx9ND1HM/rrFXYRPfjv6DVYY3XZuNhb1YBif3/bJ1VSagAtKwObckmec5GtyFOIDA8yIn+30OjOlbVaYlBAmRkEjB4ukR/s40OcIq/IYpUA0qPmAnvmZ54jAI/bTStsRAK1Lj/LBGADJHrBHfsdSpUWZAJb+Jma6RH+550LVY2z6SQe2f8AED6ai5cnodL3MmUz7d4H0OurUAg4ySCcTrjbkekn1/xxrBpA4HPb10UmJSGQTE3ALMgYE/Xt2xrByB85GPzPbWVDcgRMzx7aruKpkSYxHE/rOPlpVF3so/oZ06kkN3E/TP7iNE03UnPOPTQO8qMSvJH9hxP+86Dr3CbYuJE5GP8AfTXSsPPyCK2el3G4SwWevoB+x/poamkeYnHp6j+g0pp1yoAJuPfton7ySuefz/366i8LhpDtxbsNp7uDCiO93EfXWFfdKoj+sydLNxVeCILRx89U24JHmGZ5EnV4+m1bYbdWGfetd0L4B/m//lf76mm+FAW37gQ2L1XbxqiIMyA3/bJjsDj5TGMYNo0VUhaclom4mRnBMmF7D2zEzGgd7QVaSAVPMwMEMjhu5wpBpoI5e4nOBnSKhWqOwVQWJMKoBMlo4VeScCIM69xo9OOPmu9Hqy4EG4kmLbYa48Qo5OYBAm2M5iMa+6W0EMGUWgkEmwFiochRIGVEeWTbAIzoGn9n9xXHiMVVDFzFl8i9yyplQIMggRAmMaMo/ZWklrO7VfKWsVbZiZwWFSpTESWpg4n4YylxQ6xQXYT03cUbVdhIa5bb5tiVuPlLR8RwAcA5Eqc911yaqiwecAHzUxaLYQrU8qjEMLgI9tXr7SgyUqZNYKACoLQfDYhrprALTQywUrgwCTmCt6z0+qlNQtTxKYk+GoMUwPNLLmR5yLjkEMPmtRk9mjCPLYenVUdEBIuEr57PDa0yuA/kOZkwsluc6qeoiqpFM1VBBsFjEtHmtuQmSIMXDuSSOdeXO7cveWJb1PmPEd57a624GYRRgCfNyP4vii49+3trPDF7HeGN2eg3O9Cm4OWtdQQr02EYIEn/AJQACLysA+sjTLo1IbkghnCfiUiEBBiC6CFkNVtu+IqvHnB4VfY6mlTck1UeoiqxKpAdrytP4gQRlpHPEYkker3HXTf+EUFGCBSRArB6eWqgUyzEAUySZJJClgEadTlFLUVsaOOKCtzvPDpkeVS6nzNay5qKZ87EhWJDRTNsrOSBpJvOrFmCSSzTLwGVSJB55BC5m0yZjEkXf7hYD1vMtW+0iwpY0OQSGl6vDQpFpKyZJXWagEQhQEAOvmAEWhhiogHxIyloi4pN1xbXPH09v5ifC+zY75wTDQVtJMgMRJHsIiTPaM86DqdRVDewEkkXAyWAxmDBPfIE86y32wqVXZLPDYB4TxA9QwFYBsgEFW+IAXEGM6ArVLHYM1J0illVEEAQCsAEwGyJEkZmNWjgiZYz0VEMQWPiqCGhlNyyoyk+a55MXYGF4OdSo1UMLWvPiAU6ZDBxj4JQ3TJgjsOCDpX0x1QEh3NJWDAr4dNz+KAtxvLfw32LJBk4Hm1qeo00c/8AGFhpK21fEK4NNCFuoUnBIGM9ye2+BvQyxqwyl1Ap5WVwxE+HFksSIgQzMwHANogevO9alUBItMiJXAI9RgwI7/L10N1LrTsBazq4JIlSUfuwmpDAgeVlbxLyTmDGi6Fa4ebmAMYEADgCQBEYEAcCNc+eKilKjh9TCKpoDbbuRMqMxbBJx/TtM67tqDn4jjiBHYek4jTKpXQDHvOqs8D4SrW4EZMjmIHbv765/jtr+k429UF9PcAjMEcH0+nzzOmHhiobjAGfQ+pGJ156mxme376MpbggcmOfUflriy43doMWkMTSUki0ehbM478xP0iNA7ysFwsAD240T95Ht6kjIOO0caW7kc3fkD/WNLii+WwyqtFGrJBkZjEYzHJ9vpoZN5HEdxkSM/Pv79tY1aZOAYHPv/jQvgFZEz316mPDB+RYxTXY1pbn6j89V3G5JEE+kDMc6F2tfyzxk8RPbvzH+daOO8n/AHjSPHGMtmaadGybsHDGAO+J1HXMkCfSNC0NqJ4k+/66Jq11XLYz8v17aEopOoGavo5UHoPnP+NSjUIXt/X/ANaDTfXnjHrrVGJ+X+/rp3jaVNAcWtMLRgDyfnEf10OKQUkyST6nAHoPbUcj6dtC1q3nAUQCM8wPlowg3pMMU3dDC8eo1NAFiNd03wF7g4lv+nBkw9V6ByFStRRaZOIcy6rIkAsQSBn0026d0anSVFp0b2ckeJUX8S4DKim6MCuYKWhuCHIyFr75goLgqG+EhlWSM3SJgmYAIlhHmjncbwqoWrbzK+JaBJ+JoBhSQYPJB9Rx0yySPZTosNtumakzq71lZocyA9MAtmpRbxiveWk4gEQQe1ugbkC2otiMlwSotBWRyTYgN4ccyHABORaQNZtv2i9lDB2ALBWb4TerYaSZkziTmOZvX6lCkEmCwKi65YAkMXDxd8QEHj31viS8Ibmjq/ZysrlbWeIFRKVQPTa8KzLFMBlUTkFTbnJMa71ToO4222apVol0OGtpU0SmDEH4bpJEFigE/wAUyDhT6o1qsB/HCyTdMjiAQxHwcd5AmSWe26tUpJ94YKi05Hlpi4GopVmYoMVCAFioFy3lA5Bud2/8Cxe7Z5rpn2Ue0PVXBA8pw2TggBrs/I86cdM+xFKrHx2yPNaYIYhecLCme8nOmm46p4hZVAaJtrCsqNUDqoXzLV87oTbILRcoa3QlGvUHl8c+GKbE1ASoSHIBUE21kY96ZM+GTEpmcllm/wCqgNTu2xxT/wD882qUSUeqC+FrNURQCGEi02A5iIZgDyVMaA3n2W8JTQO6qkSGYXIEqVCGEBvEZw2ZJgIbHkiARpta9dKtSgKy06n4IYM1orgBqgNM+GTSPlBuYeUmCZgAunWpKPDJKmm4upt4q2v8WaasxFFmIlhUACspNxtC65R7dssrYt3PQ0arUhosppTf/gW1gZZSTACVJDXqKnIlgNBV/skUCs67dmUtKXsC34kqFuJTw0wrG1RDFQSxx6FuoJTSkpWqQA/xVFTwqgKRdVsuVk+Aqb/LAk8a8zT64v4gqDwSjQyp5WZQeI4ImccD5aR55/8AjYkptdbMB0DDBWRAXBwtzKyzbaxN6qJOJEwJmBGO/wCguaaItR3KSFVj8KtEgAiRn+EHnjOtK3W6I8RkBZ1QNLGA/mAi0RwDOth1Zqc3Uq0sniUmhlVlEgtBgmmIPmB7e+lUvU9kU8rPI7hGRirSCMZ5GOPlonpVMljDhTgC4AhiTgZwJ9eNe13ew8RadOtSD1VJEIHVgzW/h2mkHYqsd2GZHfWWz2dKhmipVipV5tbHeC4JQ+4I1aXq1FVJbKynSooNslOBVWtLGJsAW7mMCAZBMTqtSiiSVLQ0SDjtH+Y0x3e7q+GFZXVQP4iYPMMMcx3+elJ8/fP015qk5O3+O7ODNS6M6bXGPSTqVq1pI9pz/TWKVPDHzwffRnh3p7r8M/t/vrrplUXvo5uKAErM2cx2/wDWnSEC0fKZ7eul9CrYIZZyBd8QB5aM2seOfTUXfQ7mI95nv6Z/PQzxc+kO476HFUpwJE95B0u31SO/+/TQlTqMnmTqlas1RSAfcD1PtpMXppRacugcbBtx1NQecjVF3l4gZOcc6B3Wyuls/Qemjel9NYqbVJkGbebQJJPcDXp8YxVo6njxxjaNBWtXIH6avS3ZKyCCfTW/ggZAtH/bMfMSZ/XWO12IXJ7mcf766i5Qe2Rbg02F0anlHqePXnWO424Y5nAz2/tjRVKnAJBCjPLCeY4wSdUeqp4EQI5Mn31zJ1K4keTT0Y06SDAAUd41pOR+neP6DVFInJgTnvrOuDcVU+U8fXsfU6qoOT7Ck32bNPftjGs1cCcD5kZ1V0KeUjIPqI/MaozjvOmjCujKJ0/+TfkNTVPvA/kGpqnD6D0CNuZBRLApBLHt5jEJJlh7ETznGu1ahrq4QggC4oaYVxauWAUWleJzMdjk61p0TWpUcZLGmDalJHJAIUu0KxUySzZEj2IK2itA8KlSdrlWstUUw61E4td6pa0wSSLVMPIga6OKR6yQO6VqLRVPlYCTRqIyiJgg0mtV5A57g4Omm5oFGoB6cMDUDEmnRp1FJDkGsjQy3G0ljiWE4AAO2KVzVphNwigO3hU1RxSA8zFiQGqIGAhQAQO5OCRtN9VFGluaqhl8RmFWi6iuHEjzc2XAQsrELMGNbiNx8myqtNHVVQ00d18TxDcyNBcKLRJWSyu4Ai+J1u7eBVQW1goDlxcLrmUT4tKqoR2aFLJNpFvmwdYIUFWWR0W4E06kXD+YMECWz2AtIERGu7fr9MVWpMLaak2uqK5ABJQtK/iOAZkkScHGudzk20vBCMnv6DuhthXW0IqXhZ2/h1FollWWtFEzURpF1wvDU0NzQJum/FtaiwL0CjP4tGXT/wAKgaEpvaoVCFQBlUx5sea2XWb91VNXcxQZQCzKxBwLVCD4cg8YEd8aD6XuCagpOlJoLXtVqMlMqbpHlKjzSIbJBAjvpkpeStt9noqx3FWiVDvXRqwG3qgFKniKpJXw2/48Mad64DKeZnSvZV0ekw3bA1lDAMz/AItFaJm0o1q1LpIi5mtDYxGudO3SkmlXqFTUU06dJESoiXQFvUyMcgAFu4IJB07r7lLqdZNmFYsxpV6dR6DMQbHc0hNMkAsxFMlVCgHAIJXFWh4tPZ5wdNd6jUxu6YpVIqShJQhpkLRUCoXBUqRYIgEkAqTSpuKjUa1SpWZ6lMilTqG5lZQYZA3hsCSDIudcCM3QHdreFQWlvEXZBiVqVFCnxkJqyKNRiENxgMhUWmG7gqaG2r1K67Q03DliagAJLBmWqCaSlVkRPIw3IAEPUbszSMqlPwEqIriiGoW1UaoWNR8wvkVhMEN4Zi08mYGiNp1Lc0F8XcL+FXQUrnarTlEQQF8FllSAo4IwJ98Onbjymk34ZNN/EIYF9wBUxSUsGWn3MkEypOfKAdtthuSlRVq0mYVVcVKj0vhCqRVV6gFRrQqg8gCZXM6z+oRx9jN7uWRvCrP4Noa60UyancFvDqNUIQR5SOQZEQWm86FTvJO4J8Qlwqra4S4hmywSVPIBkdwBorY7eqCGKta1MtUr0agNARbKtbc5PxMVlRy2QMM6Gy2bl6yotSoAXrFmlaYJn4mBxbkLM+UTCydebkbctrXgzhySEvV6S1raW0FR1VCoWyiyTabsiXulZJckgtjGvn2635SqQUsIhSpkZHJz7/t219Y699lmog1enuXqzTJohqalgV5ULHnI85Ed2I9NeP8Ath0ipU8CpUphi4N5XwyRBiLlPnYDv+unx3z+dKvBz5ca22jzCvK4Ikt7TgT3x66Z0NwFw2B6/wCdJ990ypQItuZSsnywIJI755BnVFLGAQYkY/p+uqzxLIuzklj6YXBq1Gb3MD27fkI1v90lDLEAyP4jHfgAmMc8Z16Don4ShatNYde4lgQYBBny/wDr56x3VEMeRnlSIAz25yPXXE/VfNxrSH4JbPObTYBqeFhvN5gckyRmcAR+saPo7KxbQAT/ADcEfI9tHFfDAAAXtA/f5nvOsGqwfrppZ5SeujmySk2YvS9dVj09Mx8v2/vrWvVGsalQEY1oOTIlUPrnVXr/AJ98aD3G9t7H56Xtv8ySQB/X99dkMHuXhglLY7TcDnBiMc/mPTWQ5jgTz/eBoCnXLGQRHyz+fMa3BHqPlOqrGohePjo3qVMkftrnjgiP9/zoWpU7d/X/ABoehuZez9ZgabghlisNqV9DmvPfWm+XwzDenGk9bc5xp4pNaLYsXIYeNqaU+MfXU03E6Ps48q0bC9Ot+GtQgo003VCSJvdAWhQfhXvmOxxPU7KyhmWrTp+VSFhR5QL1VbJcQCC2SVEzoJN8Y5EqBbgYI9hi73M6YdK6ad9XWlRSjRNnLOwU2rliWLG4+3c4A0zaSbZaKHjbik9QV6affGWmHcVGKMpSoRdVsI8RyLYCt3EzGqU+rrcdu9E+CSDSpoqrUDTKy9sutxOGk8aXbf7Nbjb7kipt6reEGchKb1FIAMZpkfhsYBYNgH6afqw6jS8TbqE3CG50u8NEObTTao+Sf5ZmRgYnXLkdtPte99AcWugfe9JVS1VVqUGVQ1Xa1C71Ae0sygqCM5H9wO/Wqe6pg1qltUggtToqFx8IdVtEATDKCe0YGs1+0FSlNDeU3LUwAZLCvBIay9ptQg+mJkcmVm6qU6VWnXpUl8NriKNRvEAK4KNwzLlTnn89FY2+/wABXBN7DNz0WlUqUae38Wp4jZqi1VcT5iEe0UmX0ZyODOtd71d0Ao7ql4r5QCpxSp3QnheG0T8RnI4t5JMrq9Lw61bat933ALiiviUULY+AgfCRawA9R2GrUKdJK9Kv41WjSt8tiq1emc2jJAK8gVOYU4BjTX7/AM/Ff6H+8w2G9oCp4m5RiWBVUohKYESA7AqRM9hnEk5yenSd594v8QoKpZGYGnfYyG5jSlSgYTlguTk99A7mulJvHJO4rFgVdmhGBBElR5zUESTdALfUk0dxU3IVL3Wi4sCU6YepMzYAsNUk+aS3r6aDvtdfzoRv2LdM6LT2+7Bq1fw0kUzYjksQfipsWWFm4gE8i05nQu0225r1221NiKj1A5RXC0AAs3Eq0CBA+RjnGoa/3dCDSvqU2NMmrSlCjRItqExVyOACuY9dW33Ttsm3bwqhbcrb4qrimBdBUd2MxJBjB9tFX2/Ogp+5p1DfvW3TpXFGlUWnUpMbDUWCxK2hp8MKDCuMgDudB7ZH8ZyalGsLABUqs7pmLYkXFhEQwiAQcaMtolFqbszgItNKipVCMfK9Q+Gb7RPPmIYTgRpZV3YouqJTps1M2jmolQmPPaxgk9hEZ4xplvSM22Ouj7k0d1Y3hVXNxpBXHgKXMsPw3U0xAYC0yJ+EzGvZ9c6oNt4abSzbszx+J4b0ltS53Ss6HJuCmGYn0B147bFtpVpbhmakUgIiEVIIEkQ7ShMkgMscxr0e5+267um9EbenUsoFlQpxaoaoSwcQo8xEYwJknUZbadBUj032W2VTdAPWpwhtuMvSNVwpN48EKjjIgMsgHkmRpt1foa1CviVT5WFnwvEQAApWST3EniRGgOjdTcbei1V/DCUbmCC5WM8kBS5ExMqVgmG1vtupVaaTuKrtJUh6FOrbBCwZJPJYYGBHY5PHmdx1ovCMap7En2q+zislNaB/EMqBYAnlLsVJDEo4iDjJ5OceE221LS7EAhrD/FmMGB5u/Py19A6rURba1SpKirKo60wvmJuYSACIMlgW4ySZOky7WmTC2taX+AWSxybpWCPNAjGBHroJ8Y214OPLDk6iH7bo5bbeeajEwhLrSFNY5tqE3DGczjBOlG22NQjNB7isweCDwylZkd59D9dTc9eW4wAmIwAfbDRPHOc59daXluXJLguWuVWnseBxnB+Q7a4q5eKGcY9CTrlF6blKkI5AIE5iAR9Y7dtJqtVkEk/I9vr6afdXN1XOHMkqSec9icTzoB+j1KqX0xcLrIBUtMT8MyRHeNd2CaiqaOKcPm0tCluoY9f6aypbtiTHHqf00eelimG8VjTIMAWknKzkyAPccjOr0tmngszKSv8AEUJvWMSBFthOLpn5a71KNaQyhH2Fe43DMptAJicZIjnHt66BCMQCe8wDx89euO/Tbt4VOiQ5FxwCyggzFQEkpESD76w2tCkacl1doY2BbQIEkXXZY8CB2zplOvBWL4qkhRQ2hVMmT9I/PvqhQsQAJJMCNMt3Uo1FBpzTxMGSC0ngkkrjtkY0IivTV3RijrgEXTH8RDDyjkDJzOmTt0Ircti6rWIJXNwkev7a5sKtpZjHb9+2tNlunWqKhIBEmTAJJB9wZ9/fTDqe1RKVRqrg1nIK2gkCIlSYAmDJIJyNUSLul8tdinf768zJyMzEz9NBTqaIp7ZTb+IomZkHyx6/PROhJQVA+prRqQBIuB951Na0Gz1lLcy3hoiVrjaFNFAVAYSIP0Ez9dP63RtkKjt4CpWp2q9E1no0rioN2AXAAFx8wHpm1T5Onv6dRlLVWpLg1AFLEkYgeuOJ41vQapuq33amWWm5tQIt34YJJJAi8yBk9xEga4lGSft7iRtHau63w8KirVLzUZUFOoSzmQFBUG7nIuA50L9pDuUrgb2kUqi0vItdwOCTlSY/iH1k69N1TYUNn5y7HcCaaLVrqtRCx/5x4IYKB2F5gA5JIAVdV+zdWqpdd7Q3WSwl2Wq7H4rVqLcRPckA5jTxcFt0hmvcG3O/o7241mFAp5abincWH8KPZasjm+Jyeda7LZNTo2UatKuzmK1AUwSFmIWowyTgmwiMHMYsK87ZU3JoQnkFFUsr0x/+l1gB8xkgsSfloWn0yvRqr4K3q/nCoyOxVQRL2+angkwY5+R1vFJ19PAl+xr0iq6+I6132yJVQJcSwRvMJPmLeVLhKqxkjidE9V6sBbWc0dw7Fg2ailiMJV4UkxOQSMifNOle+L1HWtUpeCrlgxFN7HK+YLk+YkiDme50w2W/3NWkXrUTX22VUYIpwP4Fm4Ks8LAxzrSjTUjdoWr1ClRaRSTcKQfLVLFB2xFrGOQTHORoSjuShapSbwjGBJmTzafl3PaR30V0/dbdBUpmgtc1GtSozMjIuIK5tDH1aRrHbbfbjcEVmqiiJ+AKXPtny899W1vX/TUuhj0zcVd0DezlaID1HguFSfiIJgsp44mTqu7p7ai3ibepUrUKitScVFC1ULLMwDaZ5BnsR2nSfcCyRTqE037TBIHZlB/xrXo9rORUqeFSNpdrbvhMiF7t/nQUa349g0l0abvZJKt46tcCakKR4Zn4RPx+0Yx9dMv/AJFQR1qpSerUAsY13JwARcpS0q0HuTEaT9Q2SeOU29Q1kkWuRYT8wTCx89NU2Hg+HTMbkOPENOk4ZUYG3zQJuCmIMD5jWlTq3+xqKbLod1DxzUm4MRZLspEiKswKY7yTkHHeDeh1KW2reZiAUKuoIrpVB7EIy4uA8pkSBOOQNx1fd06pQeJRdZU0lUpAjgr8jx6az2+0CNaWem9OS5SKnoRAUyOcmY0HbJ007s+mbvrfj0PGpq1QAk01VadMLUjzF1LMTyVvpgTABidKE3G/ZqjqClKqylqjmEQr5VCCRkCRaqk54jVel9SYU0ADnGTF0mDJa3MckmD89FePUqhfCKqVOfEp3AgNggkGRIIE4wRnnXHHcvmWjSl7MyqtDc+Gzky7hTe9vBN7GT2JWYJ40oanWWoFd6YnKAUw4eThYQEAnMQO3A03r9KarTBNUUTDEGpCBmVVYLarFRebuRiD8td3lTbbejTpgeDuqYNlRKgam1Ty+Z0liskwCIjGcY0+KfHsSEW1Znu+g1LRUqs4ZjIW1ZKt8LEM3iKhzLMo49wdWfpvi1EpVFpqXWVqo6mI9SrEXAwLRiCCY1l1PqFatT8WnduxTQDcFlpkKQcxAHiKBwMkRJ9dKOl1qe6LJTZdrbARzc0yGGQskscy2YHyGtjx2r0aUd6HHU9gBuF29RCKhAtrKSxtWGwilriQYtMxMzGgvtDTan/zuE3KKnh0xBmngw7LAJUAxHPrpdsPtR91U061JKri4Fqgv9LbWuBQfLPz1nsti25PjV6lKmlO6ykzGakG/wAJBmBnF3c++qKFO31+oyhRmnX2NJnWrZUtKsHF7VQZDC6MLBgIZ751fbM67UvURmVYC+YKFDCFNkgsD3bjPvqn2x2pDTV233Wr5fIAAjIwwcYv7GPynWW3q0U24NSKzVFKBRVg0hi0hVPIjN2PbVlSSaQXFUZ9PpK5vruW8rQtxDC6YbPIEkx3+ugQ6s3hqsSbVYevEkf2163Z1tvV2tlUBIH4diJIIkXVKhHBiALuw9dINjSWlTNSnVJ3IyEtEBDzE5L98AjnWjK2wLf7GnUNrQNFhRWuXoxeWPlAJyxWARnEe4OttoI24ZqodQCzU0JlYgC7kR640k3e5NeuWdpui5uTAAk+5gfXTncKtRVTaoGW0IXcKCpGZDAKQGHYz308tVYZLSTBt3uKbpdRUCoJLwbRZ6ACAw44zzpNR3ZVgYuAMhTlZ+R16kUnooaSXCq0kECnYY5BOZEcZ157f0Jby3EqovDCCCOY9tNB2jY2uiqPTa5mFvPlWTJj04UfXQOu6mnOhKiamuhdTRsaz0e1qOUS7a0XucSWi5yeZN10H2gDnR1GpXg0qajZIBDuwZSwgypq25BzCkwTGkNLZVjVW2KlQkG1TdH/AJEYHynGvS0+rbmjUbb7lwVKSVWqllSSvld1JvTBBWcEHXK1XsR+o2IVNrTZ6qtTpAU1J2rVFK+YsVLvhpYzAWQJMGNea3nVNruAKlaadYeULt6VOnSVRMGBlmMz2x66nVerVqDI1OqPDaSKSljTp5ygDE4zyPU8aXJ0Dc1l8cUXKOxIeAFJnMTAP00kMdbk/ufX4B72M12+0qgvUqbmm5geIVDq/wDNUJIUgRACiTjnQlbpgRi9Go1ahIvYfhvaDJBEmJ+Z06frnUtxtzVrI1TaIQrT5KZVCJQEEY/h8vuNC9P2z9RqVF2m3p0TbLhXFOmF4zee54A0VKSvl196aX6Akn/5K7vqNFyHSnUpCFIol6jXjjyMSWBnuOxPGgqvU6a1hWoUVpOIC0fM6q88w5JOIwZydVp7nc9NqsomlWx5uYA/l7Hnka2pbXcb6qlVSKlaozBvNBBH/wBrnhVyJY/y++nUUu+vvAlW0bfazou48Za26FJPFtvemUZFY/zCnIRoHEZg6FqfZHdB1pLSYrVlqbuopCoFEyGqRAjtOcaI6l0Wt06oaVex0ZQwZGvQlfMIPFwIgg9joahvNzvm8MtWrTDNCtUKhTlgBJAAP9NFcqVNV/P52N5aDaP2iVaf3IUaJpMYZyq+IWP8V5EghuOwGONKH6Qa25NHaJVqSYVDazyB5pK+WAZz6Rphu6+0otSrbRHbwyBUp7kKwLZggLGMEFTrXab1KtZq1WsuzFS420Kd1uJAVJ8qlpPOhHScop/9+4z0IRQam5psAjyUa/FsSCCDx+Wi6XS6hreBQqpUmDcj2oZHdntiOM99Z7DrdTb1HdbHZpUs6K8g4OGB59dFrsNudufxmXclpFK0CmEiYZyZDD01RtmBylNXmpXqFhyUEkRAySfT9tF0t6Ke4bwaz1KeAHcFGItAggE4HBWSCBp5Sdqe0WnR3VOKgKVqK0yXCNi44gyYgDIuU5PA3WOmrs9sAdvSPjqbKhctVplSMk4Cn1Akc6gsibp/z9BXtUZ1Ovk10W9oLJm60AyQT5fnxnBPGvXbLqco5NeiiT59uUkgKPiQiJHqAbh5oJ414D7PdGG4qkNWFO0i2QW8QgiVUjExnn016zcdL2dQBBuKlGsHdTUsZ0qK0hR4dxZTEDk9/bS5MkYfL+1klhtoBqbis+5NJKlN6YJqUGeRSWDjDg2RxacZz6616o1TaTTYUSu7hazU3vW6RgwJBGTaBzkToLoXQkH3ham7FArKU2zFQGbgwwy02EDjnnjSrYU6lHdeC484YEZBW4CVaZttzz6aVJXp9L/JSqQbsvs7XVilaqu0Cs9pqytzwIFnxKDjzERrLovUt1t0reBTI8FizVUQMaZJty4EhY+mmfUFBqseoA7p0Ft1KpIcMJDX5LlTMD6aVdA3DNUs8fwqclmLAkNwoBA5BAEj56ZS5RbdfsHQT0/rNBfFrVlWo9VbWpukhiZvKkf8ZmCNDjePQI3W0pMKAVaZNVVqKrMCGGR/FHMd4nV+r1x4071LqhpwLCApBm15X0HAP8udKek7OtuLqavCBfNcWsAmcwDGdV4xSb8fXqjR+oypbBam1aruq9YE3eAoUut3PmY4AMRAM41p07pG3rUSmKdVbbtw7kIGMwlgBmeJ7QDpOu5qF0oOW8NXANMEkSDBwOTk599Mtz0xKpWnsjWarJFZXIVZGAwOIHaG0GmvNfov5+odme56/uNsTQBsCSrKAIaRm7swPIn20Z9juvrsSapt8RgTDSPKOwK5VjyD7aR9X3AZlUpY9NbHnlmU8n37fTWu9WrXp+K9nkUKFEK1vAIXuo4nTOKlFJ+TJaR6DrNNKO1tUUi1ZriCjCtTUksGFRh5lIlTGNAVCRt7aO3rJcVirDw8nAb+E+oMaR1N61UoGbACoOwCj9vfTun9pwT4bMwoiPKCYxwIBj3mJzocJRXuK4lF6RvNrUkC0uoYurAqoP8AMymFI9DGsuu9ErpdWeoKoJFzXgsZAglSZjtOdNV+17UqYsV0puTKXmHHB83M9s6Q1aHi1C1Mt4Yza0sUXsJPxDTQcrtqgKW7F3gyARMcEx31m6Rq9RiCRJEE4nGtV/EEGAV7xz/nVi1tb8A06mrGmdc1hrQ4HRdxTo3AgKzBWQOLge1y8j/Z0x3x2Y8I1EcsBFRKbUwDAhbSsgD1POkG36m6VGdDYWDAhcCG5WP5e0awr1y5k8+wA/YDSODb2Jxd7L7koW8gIWTAJkj0z31s/U6wUUzUe1RAUsYA9I7DQU6f/ZHov3mqxdC9OmjO/wCItPtjzN+wyY0ZtRjcvAWM1+zG6faU7dyjBoK7UVWL5yPJFoY82zOktbqbilT24YqKbOzAgLFRsHIyQAAM557ar03cuK11NHYTmmpYmyfhnJGMTp0252e53vi7lKu3pATVpqZYtwqrcJA4knONQTcW1La70gdtF+kdZHhLU3iivQRwqUiYucKZOPMFAImMMSPfRX2u2zU6CVttQG329X4rMlSxkKXywBtkIxkRxxpd9pOlbcJ942TP4QeCjyWWSYYNwVxGcz66Z/Z3oDbyjVqbvfigKksEqA1HqGR54JECQBcMmD21NuOsl0vb/gIrwgHo3Uax2lYCnQegBDrUZWqFyuXp3ecNGfLgRpL0j7QV9nJoVGps3xFcEgcCeYmT89EUETZblvGHimn8AUwjHsZwbY7e+t/tL1Clu18ejt125SFdaY8pB4c5wZxjVaV1WmZMpQ69ZuF3VSjTqsVkK4FjOGi9lGGMfrnRXVtv95Vd7918GkWIqWAik0CfL/LPwwPXHfSnrHSa9KnRqVkKioCUJtyojsMj6ga231Ku1KkFpV1ouFCg3lHcd0kRn0+ejStOP3dmp1RbqO8G/r0hT29Ki5hLaQtUxwSPUZk/LRBGx89OK3iE+WsXELHxAraLpyJ9SNF9E6LtEhd1ufDvEMUElBANuRyTyR2GkXg0aO6hmNWgrTK+UspyPkY0E4t8Vevv/jB3s503qpp1GqRLEG32MiOCIA9tN9j9rHKjxy1exrqdNxcgJEHBxniDjA541kftMtCq33RSKMgqtSCRwSCYznvpp0j7b0b677mkwNWI8A+Ha0QSIwJ5IjMaTLb3w/3/AMCojnf9O3E0t9TO2pGVcUqDQqtAX4AIvIiSDGND9R6otIVPGXxWrqGrWOvh03LYPw3KVJMj1E5nS7p+03teDQJeoxZmp8WiAbyT5Rd6DSXcbDcO7AUizsSGZRdJIkgnieT66ksfKXzNCNlvtIrIyDxVrUxcUYG7BMmRzM+umH2g6SRRWo5Q1VRZ8JrgP+1lIlSB3GNecTZPADKyguBcQQoPBnHPGn3UKTbWliKi1CQ1ScnmMcrj89WcWuNPr8wOloT7A1HUU6ckhrznAAAg5476r1Gk1GtBi4FWwRHryNFbGtRWk9N5ljhlJB48vtGgaNdVYK6hrW5GSY7e41VXb0a7bZkGNV/MTnnufXA7nTXe707Vx938SkHQFleCTOPqp/qdGbSvSLMxpmlTqD0gXj+U9oOcaTbZqdSRWd5AIUzx857aHfa0ZTt/cWqpTpqjpUbxwQxFoCieCp9QdFf9Z8UNfTLVGAZqqzd5fX2I5/PSeht72tBUc5JgY99M6u5rbawK6lYlSuRkeYHv8xoygnrtj/Qy6rvqdWorU6dhgXCSbjPOe57636olcooqQyLBDKJChv4Z7fLjWmzVPA8wpAM2W/8AsSe8enbQNbq1RbqYqFk+AHsV4HOhH2Xj3B29DDYbKm7mpQI/CS4rUIN7AHgEZkTj140P1rqCblFqBAlRYVgoVVK/wmBkntOhNxRpoiNTqFnnzCIjvIPfQc6MYb5WMvcY9M6fUrMq8ryeSFWYJIHA16H7V06QSKIpI1IC80jF4PBjgn3GvJbbcvSNyEqY5GMaqdx5bYGeTGdM4tyu9Cyg5NUUeoSZPOrU9wyiAcempRpqZlrfT5/01yvRKGDE+xkfnqhbT0y43R9F/LU1jqaNIHCPsc1Nd1NEc5p5037OValVaSvTVmUsZqAAAc3HgH21NTUM0nGLaJTdNIaj7Qf9NQ0dpW8TxVBrPZaCw/hRouK/1zphR6JX6ltvGFJYmA7MgMjm2TJX1nU1NcnqH8KCyLuxscFkdM8hv9nWoCyorKrHuMGP5W4/L213qfWHr1Fd2LWhUVWMhUT4VkRIAxqamuyD5RTAkada6z95WkzCKqLYxAgFV+D6gSPkBoro3WaW3pm6mHZ8Gc4mfp8s+upqaEscZR4vo3Rt9oftT9+pi9KaNSi2xQsrhSMc9j+ehf8A5RuKqik9Z7BNij+E9reLc/pqamhHFCKSS6A93Yu2W2avUVAwBZgLnMAE9yTwNel2/wBkqT1Tt33FNKqSpYQaZPY3dx741NTUs05JtJ+LG4ptfeVPQU3JZFqU1r07lJuASoVxIPGfXHy0g33hkp4QYMRDqeA0x5TORrupo4m3JpvqvzFqj0X2dSpS21SrRrOlTEiPKckRic/kM6pt6+8Vfu6lvMfEIJAEiMgzDfnqampXblZGTpAlXq7rWiope0sGRu93sMT6aFqbiappsStJjB8pEDkcjkY1NTXTGCXRkk2X6hstsKRsY+II7yD6/I6X9Kpk1VKkC3MngRqamnj0a2sbGG5607g0HC2k8jsZwRrLqHSDtijytVTkj0PoRqamg9NIC+VpLyZPvaTIQaYRsQV9tV+9pVM1pGI8gA4wDrmpo8EW4IF3W3KNBIOAQR3B41YUGp2s6EA8SOY1NTRTtIKdpX5NXJrN4lgCiA1sD9Neh2XXNp4VjbamzesEH85xqampzxqevYX3+gP1bqm1qUDTp0bGGVYMceoM8jXmDrupp8UeCpDw8nNcB1NTVShbU1NTWMf/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3796" name="AutoShape 4" descr="data:image/jpeg;base64,/9j/4AAQSkZJRgABAQAAAQABAAD/2wCEAAkGBhMSERUUExQWFRUWGBgXGBgYGBwaGhwcHBcYGBoZGxsaGyYeHxokGRcXHy8gIycpLCwtGR4xNTAqNSYrLCkBCQoKDgwOGg8PGiwkHyQsLC0sLCwsLCwsLCwsLCwsLCwsLCwsLCwsLCwsLCwsLCwsLCwsLCkpLCwsLCwsLCwsLP/AABEIAMIBAwMBIgACEQEDEQH/xAAbAAACAgMBAAAAAAAAAAAAAAAEBQIDAAEGB//EADoQAAECBAQEAwgBAwUAAwEAAAECEQADITEEEkFRBSJhcROBkQYyobHB0eHwQhRi8RUjUnKyM4LCov/EABkBAAMBAQEAAAAAAAAAAAAAAAECAwQABf/EACsRAAICAQQBAgUEAwAAAAAAAAABAhEhAxIxQVEEYRMiMsHwcYGRoUKx0f/aAAwDAQACEQMRAD8A8UKoi8bCImlDGOOIplkxchDCJykQywfClKqElnYsahw4Pa/pAboWwORLzFq1G0PsL7PnNlVvvbahhhhvZ6WCSpbBNgTe1Tl6tSGkjCFSgygSAwcDq1daxOUvAaJSJ2VISB7o5QwqaBWkWSFmpUQDte+vSL/DJAGau97vS30iSZSAku5UE0za1P4iFeQ1kqmyBQkV7hqft4z+nzf8sr2SaV1fyasQWoIIJUOYAqIbJ8e1ovE1JSCBRt29ASzUjjuSaJZQOUFqVcno1ekM8HKyczcxpo/mfOAOHYEqmBTulgQOv1I3MPJ2HqWIqbHQ+m3SM2rKTwg02DzVkB3aum+kVYnOke7nBoCNHHUWrrFkyVlqak7WtYGBZkxRsO7Vpp1ftEKaddh2s2iXMHMQCAwDgZute8VT8QSoISLn0Gp7RNOIZJcgABvw0U8ESuZPM3KAhKSEl/eL1cP0+UaE0oqmaoVGNnVYLCjKEqZwxYaf5gTisoFRNwKM9RE5YGYF6ip2i3FpCrNuesUUd0KVC0c9ieIq9y9bk2OwaBZWLK11UeQEkDfoDoAINnYaUzggEHenSEfEE2BZzUsGpofOMThbSuxNqdJBMnFeLNCBmVntowFSf3eO3wfCfDQVOwAsO0ch7H4QrUZg3KRteregeO1xqQiQoOS4+N416cMO1wVnGsFfD+MS3yM169YXcU4aZyylVCfdW3pWOfxGEUJmbQF6eWxu8dHhOLOWOgFYXS1FOozwQj4kc2qVkUc6SCHHciBV4mwy1Huvr07iGPHyidMalP2sCYeWHGUGj5noEkBgQD734i128EHh0CKWrMhIHvFypyBUsQ27QEpS8zGorrreDi4SWBLkslqJBcaedYHUkLTR5ZTZ2t6axTbaGpMwJSR7wzOwtVu9ow4gFhqP0dXjJeEzAlLlQNTpe+8ZOwrK0tcadOphaaEaK1sQam4ATq3YRkzBkpGVs2vpUxXNSlKqEqBHlT/MZKWoGtOgg2CryTVw4/8AB/WNQZJ4iwY3D69YyBYcHmiJdILwnDisEj+OmvRhDTh3As1VlIHcP0+0OcPgFBRSSMoZmZ6CtbaRplLwGhdguBFjmAJGlulNy5h3hsPkCUBJpq3WxgleHrUMlIBclnfyq0RnTSpWUZqC4Zoi7Z1EJs9S+SooHo9L3ezjWLZCkl0gZXYA5amhqLVi9ck5LkDc77aaPFC5mVmCi9MxcjZz0rCvijiSRkASFHVztpZ942A61kZSpsoJcs241r5RAryiupof4j7Al6xYonLTMQbkFtd71pAGLZeVwkpAe5Gm7AerRIrIoVJrRKWBOw7v03iCc6FFlKAb3WHzeDfZ7DCfMKzmyCjFOUvUkp1b7x0vlRysOkIygXrR2qP34RZIxCc1TbUszWPWGmJkpA0ANgS5JtWA5nBj4ZISFAEGl6dP20ZPhvdjPZdJIsWoFBYBrpIudbGEk7GlNUqdndw4J0DPG8RiWUWJAZiNu+rwm4riWAKVA5qHy1Yh/OE1NTdTXIWijE40+IA6F5lZWLgVuRHYSFoCMoFt/vHMezGCK5n9QuySyepNFFux+cPcXMSTU1emrVFu0TnUeORdVq6QymrTMACQAoeXkd6xWVrJKGAO79HpC5OJD0eljQmjim9axdhuKk1CcxAu3q8UhrJv5ufbsEZ2KcdikSiVLoq2Vi9NjYQnmcXTMJJDUAprt56R0U9aJpdSXKnAJBbr0s3wjm0y0SsSpqiWnMzPUkAUO1THQSSc10PGk93g9D9n0okykocUTU9bn4mDsfiuQgUOj6xx2D4hzgcmZgWLeoIID94bL4ms1KSA7AFviO0Vh6q4vcBajfJqZhUhRNKV86PCidhy+YnKLuH8rQZxVWQ52fWkJ8ZjZhDpAY0JOl7+ULN03Fx/QZto3OYKKilydlGpNK7D7RTiAChySkAvUkF3bbp0iSMwTlABrsXU4uN6/SBVyVqOUqDJqzV/6vX4bxaGIoy92wuVMtzLo6nIJvfoNImFpOV3JZwb6aGzMIrwklqBNDRgPKvSC14dszhSgLAFvxeH3gTV4I4dRrlAo5NQKDfuY2cBLmVUplEM1Pg3pA0icg5hkKTRJKgQ71bu8FI8MkBXIaEHNVyLAbCOtgtC6fgCnUFIIYEaG/nFkyQxYOX/AJfxA+/SDPDAX7/KaMRfYtsKehgWeUpUHdyWDjKDY0q1b1hk+g1mitclL1SCe35jImvDzFEqSWBLsz/GNxTPgNMCw+GFQSCWJFRXUOw32i+TOGVjSt/gz36wLhciyAlxclzYEAEMDYdYaIkpFAg0YvRiWtDuOQ0bSSol2VlBy68ujCLSlSXuSf7Qb2s4gNLMwDLAsB5737wVhFrUkKNK1CToDbtAbaOKpWDUoc6c3y0tt5xKfcJCmFaNZj28/OK500heQJcl1AOf0/kRISVKoCwJNqv8eloV5VgzRLLQB6elNanS0a/qEnlSpJBFWfcl7QJMwk5SqGjCps3WD5CQwysWF9SevxpAStHIhLlgskVKlNy7b9o6zh60Sk5Q1qHc7wmkyhLBUX2Gr921Pwi5EsEEgHberabCt48/U1mpVHo5OhgrEE9aa0Fe8ET+J5JYCNCx/TCNeLSmgLMNQXB06EdenSIYjEZU5SUqUWoPmH/bwkdZxTKKeDWKxKDmUuh94sdSaAjyeOK4nPzTGQLkJA6n7mDuLYtIdWZldKijV2aJcBwCABipyiVVUlJ7+87lydHEdGTS3SOU2jp+E4cSJKUkpbKH2JdySTreNYlaXZxVymjtsa/CBEcXdeZSVCWkFQdJ3YCv2iMjiSlkqEsFFcrkZjSx13MRpvkTLyyeIwCgCpwV2SXY1uSD3io4TEMApR8jXt2eBZ05KZwzLcXIvRwdrXG8GS+LFXup5X187RSCXcRo56JYtBQkrUa3YHTpAfs/IStCprXJJq5LHl1axMQ43xATRkRmd2U5YF9vIEx0XAcCESEpWA+UBvKLqKn9OEV5RXJ4fKMtS2Ad2/EAhYK3S6gBzKu3QDejQfi0rVLKBlASXFrb3sz0hVh5gRyJLpdys+8+1Ks8RlJNxVcf2xLthOJ4yFMAcugBv67wvxckJDBzsBW92i2cEhWZT5heruH0LMzOX6xudiC4UxKUgq5aGrNa0V027alyM3tTTKf6lZHu1FXd2DsKADv5xCZjpiSHSA7pFSSCaVYOXLesGSMZ4j8mVgDXyYU+2pijGTsqkqz5VEJI9GqnbrGt7eCGOClOJIOYkpADEpdnalD/AHNWJyZhcBUwqQpgKsRo76+fSMmA/wAmKnJcDcNU/WKsROokZaVck0FqFTu7OzbtHJUdwH/02ZDJXlVzAcwNQWJS/SBFSKgrBIZLctHYA+X52i9E53SSyVmuVQoHdI3LgAecVYiVNfIlwHcZra9HALwH7Cv2JypCkrAPu3AJcdcp+m8WSsaAB4jZi7J8r6iwtEZWGqPFIBSKge6+rFqnoYjOKcpahFhlqXrbZyA8GKp2zo1ySloSwYt0pG4Wgq29Ej/9F41A3LwwX7BC8NJTleXVgNVEl/5NFo4kQn3SVDRJv5X8ohhsIuarOosA/Zj/AIiviGMTLc5CS4Smzlhow0+kadpSjcnHkEJKVJI0VVvuW1i1CCVpJev9zBQH8malYX4PBzFVWSFrL390bvdzSG54alCDlIUtVdXH0L9I7aGjWJxSUtqSwBDO1HJI9fIRdJSEhxyApUU23r1cu1rwrk8FmulQUEpSXyDU6k+fyhzLw2V0hQUohy5L7x1UcBCWsFqslmS12D1JPW8Wy0gklRSoioAAHSta1icxVKnMBetfROnSCODywkFYFFgi19z6RHW+WDF4DJc8LDtUUcMKj4tVoGVjyCUqUzUolgSaAdQwMC47DkOywkkClk9oUz/ZyZMAq5HNc2JFQ/zEeSk5YsVKx7OxQp4as1HJUXe4HpA07EhGoKsoLCgLA+7YGlbdI5dHB5oWysxb3QaOx0rYt6xZxDijoKVp50sEqezAuGPeHcM4ydQNj8UrEzJctKWWWHQU2AoGqYbS+DMtCRMKkSgxszjWh/5K72jfAPZ2cgmdMyupDJFyxYucupAbW8dBgOHzJcuqQFVLJBIu+UeusNNv6Y9DJXgq/wBTSlK0roRcNpo3rbpFEjHlaj4Q/wDtMI6VSGpF0+aJiwlswfOQoVBD3G1bQNjOFZ2CCpL8xAJPp+6CIX7nUDY3A51BSlDNsBeps1bX0h7g8OlMonWEuDwRzFa0FAFC2+lzZop4vxLwxlQogBy4NUvQGn1jXpzlpR/UorSJ4TAidPWoURLUly2qS5HR7dnjoJPHQtASQMzlmJ9D1eOd4ZjpkqXLSokJKCtRpy5iSmhZ6kW67QwwmFmpynMklTG1Rup6OK07xGc5J0JKTssx+GUpQZWUUISlqh6knTWkbGGZylBVuq5f0t2jSZzlRQlRBDEgtV7n4w74bPcCu3SH0NrlQ+k6EGIUT7oZr76X6QHNJKaqUSSHa9HbysKR03HsKjKTUdfuIR4XDmWpRSygTYnTpSzkxs2RUs/yPOmRnTAUuVBiySCWLUoGdy8KMLxVK5gQAVJcByNGq71enyjpZXCM6nWAHYpGr28g1W6RCfwASuYJD1IKbjq32hoTjfJJVZgwmc5ik5Ql6pL2p52DERXJU/KEpYsCAOVzqQ1YBl4wqKsq+YAABTnuTsdG0g6QkqCFl81QohttHv8AmCo9i57N+EpQUEpSCRmAoxqB9z5GNTQCSCxltUEUBGx1D/WJjEpZioUDE69A2g3MVGagkkU3zHKb7NVzBUl2FNAs8JBJSoAGjAEV0inAYglWRRZ99XNzqzNrG8TifDIzpCtt73f9esVhEyYykkAkE1+TftolKVtNBB56TmNEnsfzG4YyOFpKQVFL1du/RTRqKb2JuRRMEw8qCAnoHApqdT2jJfDAh1DOSXJLuT0Y6DvFo4ZMUlLq8MEe6h6U1OotRtI2nhJCDzKADsA1Sd9rba9I0Dm8KTLGZSuYhmOjxOZOVlTkZQJdSqgttQVroGpFSeDBZzLMx0gFgWu11a0GnWIyMaVIQAg5Ekso3oDl72fN6vDAN45K1ISEugmtRt8QfzGlcMUtlKUoDla5d2p2g5U9JUCklRZulP0xFXFMxKQgjo7W1T0D930hbyBs2jh6k7CosLXcOdKaQ1m4tCBUhutqdtfxEfZV1zapIQgOSrU2Gr7muxifE+GImzC4UEpsAPLS71jF6tXSTGUd3ILJX4ygEcwU2YvYb3Y3N/zDrF8A8OWVpWQX2cnzEW8HwKEJ5WAAZoZJnpQlif3yhNPRgou++yiikefY7BTi60heUDWjDQ16n5xyuPkTJy0oTUE5QqrfilY9Z4jxRGXKkOWp+7R5vxzjCpc4IZKSBlUyd2LhtWcPtEqjBpabtkpVeB97PcPUrJKK1EJNKMpgdSSwGgb/AD3i+IokAJyEga9T3hL7J4BcuSgkZivnzKNQCXA6ULtuTBHFMcjxWBctbQef7eGV6Md15fsUjHGTMb7MoVnmp5Su409fP5QlxXA1yhXMN1CqfQ1EPcPnWEklhqHe0WcX4ilKSFWN4aUNOUXKSoeWFk4xXFCEKQxALso26N8o5LiEpZm5Ev8A7lCx0N3bzMd/h5wUFOAUn3LWrRoC4DwdK8UojmZVae64HL1oG8+kRj/jWXXH5/JG8YCMRwh5CVKSXYBiHo1u1Kd4XzsesDKEpeiXL8qH1L0pHT8fx2b/AG5ZZSXPdhVo5GZ7OlyVTHKrtrqzD/ELKEd9ReEK0m6CsfNmoOWWoABgQOY+RDWDd4KwmO8TmIKGoCWqbdITSeFKkgrBWXPusSFANdjShd+kVY/iKphSAQAlwaMos7eVw2sI4VKkCmng6HiM0qRlJ15iz+g7taI4TCLC6gEJFS29dRtA6cSozOUBsoc0129I6OUvLIGb3lX1asbJbNrT/KK2ryalq+H7SvyMbMylTTT92geVPS1DXf5AmIzSSl6gbu4aM14tE1kXcUsTUPRkgVB0rZ94WJUQSlIUgFOdNf5D3q2PKXb+2DcTPUzOCC4BH567xQmXNCxmUpTMzgD1ZN7giNvp5boZOaKkYxIIE3KFaltKVINKkWgwrBlgLSMwJZhd3+JGoirGsEHMTld8tSWP/XpRh1MB4malQAUrKDUAAuw/fjpFlJLAUFzyUPmICCkAOejWOtG9Y5/G4sS1OgiW7UqT3DAjTeGsrK5TmKrEoNTTvpa0B43DSEsyClTMogseYmty1jX7x1xoFYG2E4IlSElcpJUQ586xuFg9sVpoJgpSyNKbRkQ2SZL5/IWnihc0okMVMzmwFdW2hScdiJs5OUKSlJYqqATT4MGpD7iM2WHLJuaAkgE1LdL06xMTBkStikqqHFSANQbVaNvJcB8aYiWpc0BNWAlqNA2quv1i7C8UzJCUBQpUkpLXBFjr8oWe0PFyfDEsBSgqrhydCCKjUQbJmTEISkpSlRdRCQSwpS1amtRBeDkH8LknmUo2okNY/wArXrcxkmUshRUE1ZjZmJ0/dItn4XJLFWCWBy0Y3AvqD84owsnxZgQC1coGv9xpS3eBXkV8nUcEwg8IJI5lc79GYfD5xi0snLcg07dI3hplC1xp0AYD4CNjGhKCVXFhrHntqb3P3z7F+hVOmqcgJyPer2+8KJnGpuYqQpICaAk3PmWLRdxGaonMpRY0AFyI57i+DBokskVIeur2Na9IxY3fn2IzWTU/2ymFKgQCWYKDjW8LeEgz8TJCg6jMzqepIAf0cW6wPjUZR7wpYO/y/Xgz2IzjEGaGyy016uQfoY1xjGMXJCrk9rlcqA2jP2hRieDoWSQS56wuHG1BwxD1NflFuB4s6thZvrB+LpzaTjg1wvwHokeEmhJYQi4gmatThi+75f3SkNOKY0M2hv8Au8c4ePyw7VSm52vTvEPUtblGKwiOrK3Qxk4eWeQM7VvRmZ2NBTeM4fxASFlISljzEpDAAUcnWsI8MEIUZ+dREw1SLMCaX9QYjguOomCZmCQpRoHAOVIoA9Ll4jFtO49EOBpxDFLJLAlR90hQDO2hvCxKZ6KrClFyXFi2neovDjgmDXOecoHKLJLvS5brT0i3FylA0Zn0FujfWGnBqO6S5KKNKxVjOJTAyVpKQq4Sztd2/bNCmTKOc5kVWX/fQR0GH4SEqzKIJNSSKnZq0H3gP2i4hLlgH+VgGGvWLR018Pd2GMey3g2CSTmVmKgStXNysPdHUEAV7wbMxAUSVg8xpsWq1PKMwyCJIWkEqNSBWm1rAGIoWpTlXMRoHDVuYlrSul1/QXwXOQQkNVsuYAB6XIbV7xFcw1cuauXcDcMHjC9hRPSrdHNfWKVJAcKPkw3idHJAmLKlHKhTE2a25v6xn9IvMkKVqCpiaixLCgGsTkqTmKikFjTLRNOg6kCm8FKxZU/I7s5AZk1d/QUvHoenS2ABVJXdOY0oyiBRwwGv1jCsFAzlhYvajO3QuawdMwyEpDPloaVYerdzpCzEpStKlpVmCVJdg4YuxqC4LNTaKyhjHIrKJsmSShVcz8p02c+v4gDi3BJZStSFgqI+AL77hoZykMlBWmpawFtr/BoGmkreVlY6DYEJJbyD94K3ROdpHIHgKzYf/wBJ+8ZB3+m4rSWW05XjI03IB1UtlKKi4ysavblejVa/kYrxylrzkLdPMEsNmBILVe+0X4PDiYtC1g8odJc1cVBBYVdqwUvCEBKnJNGRmoK67ljXTygjMXSeDJX4Rb3WUB1bU6VAg6biRmdlih0dmrUj+XTYRGsxWYLKZWYJACHf3Qw3T10c7RKfwxD5is5QXKaA9CVahzaAEjhcUCFpmFvGZFLsLLrVwovDHgeAEtRIqajN0so/OKMOmWohxUlhuwvXYlq9IZyymWGZqNSMnqtWkorsBLiE4oLIL9aa9fPSFWNkzlmoAajvc7W/XrF3EJk0j/amAGjBQzP0Z6B2rA6JmKAcpk7WUO4cksBv3jC1u5f7CubBJ8mblJd1Na4AFKb945zHSMQSQUKKHZ8tCa26Xju8P4hSStIGZwQFZvMGzWiSMhprqK6jTyhUtr4Fcmzyni6cnLlKSwvr19Y7vg3CU4dCABdCc6nAJVUkNqxU3YaxfP4ZIWp1S0rKSCkt8A2lLRZicZm5UIzAJZRSCT2r/J3h5azlp7Ujk6JrxKKskVZ+vboL31EUy5ZSrlUlhdzva56/iF87EJsCPUhq/EPBOFSwCaOebMC79PKIxm4lIajiX8T494BTmQVE6d2t1pHH8T4oha1LlpKXL1u4N4Ze0c1PLmOYpuLeXfWFOCwCprn3U1bu++saIU1vkI3bsBlcSW5u1T59oIwuaYyCeV9q332h3M9mAyUpqonmJf6Ut84a8O4MJKnZ+tDTWm0M9SD+lBjTeTqPZXFHw+ahJdthYCM4soTSRltbb/t3vCSZPKGUVEpL5QCHP4gqXilFKVFhv2+8Bau6Gx9GmlQMcKsFyvlAapNvxC5XC0YjEczlMttaEuDr3+A3jXEFrmzFSkNuS7t/yIH0h1hMWhLJCgWYOKu1KDyjOpbVa7M7lSo6HDS0S5NGJCb/AL1hApCJywrKArcu/wBjRonNxgahFf469x1feIYbiiM1i4u/2i0taM3FPCQykUzgAoioG9SdtIGVOAflBcXLesOMWsLQWAF/P86xzeNQtJqASau7fOj1vA1dLO6PA0vKMlyQoOFAkOQ4q4uaHVgPR4lKwyyczOSASAGYh8zsWdx10iyXhEFKQxBtepN66H8RLw2Kk1EtQBLKBBbZVK6EX2jbGDjFNk/cJw8jMDmSNHFRoWJFiGDMdYkiaUWRmDFLuBR37kA2D7wKrBpzBlmgFFG96Kf+If5RdKUhJcgpNUsGSxqbCgo7HSkPdYYMoDxM1TlINMzshgQd2U5vWLJGJUoZPEDJ950ly2hbQdNYjKRykMMxPvNUC1Hu1O8VeKkBiC9HNC4pcncu/eFeOOQS9hgnHEUK36jM3T4RuB5XFMgCWZqfb4RkT3tdiUwT+oVkfKEZlCxJGlO+tIlhQgBXiuoq1Ux7gULD7CAZfEZISAJmarsxNwwanSLJuclOWrszt3dr/wCY2lwjGKIlKUkgJSGAagDuT6RRjwnxEOmiJeZ6AlmD6b6ljFeJnqOWXkKnLEChalSLh6l6QQrBqmFIXLcEhCUg3c0BrakFsCQ04DgFr/3ZigHHKkfxe7n4QyxWHzl+YXFHPlS/5jocH7MKloSlJBDAF/i0Xr9lybKby+cebq6OpOTdFdjOW8AJNsp6D97RqWti6tNVOXbYGx/WjosR7KG+Z1Cz2+Ec7j5RlulYFKV73rf1iE9OenlolODRCfPTlNDcVAcN56PAilFiQ/ahJ2pt5fKMXOJe6Q9XNPj5/rxpCQSVKUQGDlnvU7dt4m3ZEhJwq1EKmLfKSwfncUDsbX9IcYbDJaoBBcVHV7afOFmHwzuQT05Wf9G+8ETSpDBw5ahJfqSBHcdDRyw6ZwgKUCpn0Y+VTpeF+Jw+R/DLl/QuCGpevxhhxOd4UtLGpv8AogTheFM9QNQnM72fan/EGHnC5bFyWem7pHF8Z9mZ4BmrapBI0bvvDHgcxBATLDjoHqCz9r9/SPQcbwZM2WUlKgw/kLxyp9nZeHSqYhIQknmrUAOeXo7ekV1oOvZHSibkT1ZspSRlckkBlBgxqb3sYrkomTVFajlQ75U0UQzUajfmFiceqaT4ZOV3Fa32gmdxlQoZdRUMQ4PXZzq+ojGsdES8yQk0SQCWqXoLi17QHxnHzCnlTlAGjhw+vSloL4fOpmmrGa5SahI0bc6wJxrEsVCpJ90ZWc6PTYm8UjNrA25i72cmqda5hSgLfI9HNiAPT0h/jMKFgLQQlQG9NQ+u4JNXrCFWFn4qUy0uUmnKxd2VRqh29DDfCSFYdASR7gsBWper69orqJRuS/QD8guCmA091ZVR1AkjXS1TfbpD6XhyUuQFNZdnFtfvARw0szEqKATlZ6gDoNT17mCsVxAGWUO6RSuujUiacVdnRCFTQEgJZ2NatfTrcQkxkolaVJBZIcNfu12L3bSMlySkJCCRUuySbDY08+8X8P4klJUT/IuHSqwoKswq9IrovfPIU3wTlTETEp8QjmAfNRjqz1Fj8IonSTVWY5XfMwYNv8nghMxCwABmqXoHSXfvoPSNnBgOpKiMoJY1FQQ5oxu7do9HnAVxQPi5viJKQVIOhZyBo4uKDWCMFhUEhaiXOpp/bmYHqqhD+kA4hM1KzmLoSAaByX6doqmKyJJVYHNTY1A/TCW0/c7rIbiuHpN3Aq2xrWxawBgZU9IBFFa2sP5M2tHausbkTJcxwVFQWHoTysc3lG5eFMtspOWhCQATT/iT6Qbbef4A8lMuapQcAqBsXQH7gh3jIxGKlKDhKiDqrMk7F0g0rGR21+DrYl4RwpPhlDLzMWmDuzCpFD6w19nCqkvmWZZKVKy01apLu3SDZeMQmWsSpbipa4KjU/8AXSN4LhigjOkF0kqJF3sWJ2HeNDyPdFmLwSM4YF0irGt61hz7IcOCp3iBBCUuSVAOVaDU0vCrg3DlzVpTmJUSXNsoer9Wj03B4NKEBKU0Hr3PV47gpCN5C5a42rEgQIuWvQUictQFDftC2aaRYqeN4VcUwCJorfQ7Q2WEnQQHMwo7QJRtUztqZw2NwngnKbXdn8xq/wCvA6pQIBUokKrsKbkE13aOr4twnxEsfIiOQx3D5stbMkoA3PyjztXRcbaWP9GTV0ayieImFABTU0oNbBs23wiMiatRcosxDGgFr6U84AUStYBokULKGmm5FvjBh4v4SXKSBoFBm2EZWQSfI+lsaLN7D7dIZcB4NkWV5iXsNI5vheLFFUOvxr2jrMDxIF2tp9Y1aEoya3crg1QdrIfxMAJNaEEN10reOJ47I8YGUlTAAgkjQV+cP+K40L5Lks3e4+UL5HDiACpsyutgfu2kPr/NL5ePzAZRPPl8GnSQRIUS5uB0Z+l2i/h3GwlAM9BICqlLZvRVC+8elq4ElQAsG0pXeFnFPY6XkJzOwNNz1hXoT7SYjg0cMMQlSQpADuDWpJdwKhmpFE3ELmEnIRMKkgJOwI3Zv5Q8R7OyZZEwEnKzOSyaaRPGScykrKmCQaHcsEm7202jK2jPeRpg1FCaDMSNG+PahgHGzElbtVTMxLuDXXWgjQBLJWGAubPv+iJzVy0e8Ut0Gwp5wm7FBXAJMSwABcKJJowAewd6XHlAGHDTOZTJFhqx1A3Y9oZf6XNxKSoMB8T20hZjcIE0XLYtdqvu/eKbJJbmsB2ugbHTCJuYLzMxylQAYlgw7NT5Q7wcugCSkpIFDvdvuN4V+zeDUsqUUjwklgbuphXsxh2JQzchBpVIY1Bb5x6Hp9KluayckD4iYpBdL3fLcXDF4rK5rDNlzEu1WAf3Q1O/lDA4NSiASAFCpANNdHN9RF0uSlIZQIGUOS9HfQRq2XlhFyFTCkplgOEuL1bQGhF/hAmMkFEtK52ZBUz7AA0dJDMYfSJSSycymykJWXdLgBw4cVb1gTFcJmgFKl+JSgIBGxrex+UFwQBZLnFJGUBlAMtDM9+417PG0rmm6QCDV3FTrWNyOEGWkgFkEEgZmUlQLtW6fwYuncRGuatkhiS+jku272aJUkzuDSZSmrl82+8ZEBNn7Sx0KSfiC0ZHbpHWw2WgS5W5V9oqwcyeJeRCSSocgNqlj1IvbaKsNiSsZG5SKKuXJZm3ePQfZrgQkozEOs6tYHQfUxZWOo7nQP7F+yi8NLeaQZhAFLhN2J3JqfKOsRJAEVoCtouQI5GiqVGlSQRAOJlNo+0MzSKFxzRyYpTiBFniRbPwwP3gQULGEbaLJGEmEHG8I4JFDt9Y6EqhHxyUVhkgvd9OsT1s6bFnlUc3hAl3OU3dum79awZPUlThhXUpfanr8oEyKd8rkOSQz+gjaZxCqjulnPzMeRuaVdGFPoY8NwaTUuQNxTypBGLkhC0kGlzWgEB4TFKINx5U7dIoxuPKiEBLqAb1D9xR4tvitNUs/cp8RB/joz538+sFnGIUpyyrf59IQpWpJCbgsT51FPSIzsShqE32Hx+EL8aXhBet0dkjGJKKU0Y3jmuOonn3QGII94+XnFeGxRyuK5bMTeGMmeVByw1a8Vc/iqpFH8yycTxCdPwpdacySKAWCvzV2gXDYlSmE8qKgRlQgVq3MvVqtHecUKJqSMrhqto2pjlFYyXLHMkOTlzkdxU+TekJOOnF0spmea7Q4kzgoDR9X93p31inDozLcsUpYM4uBdoWYfBpKgTMUyieVRBA1pS3rpDhSABl+rX6DeI/YmpUxqqcEyuRk9RSEvE8WmbLIIfLc7EfWNrxSZSP91St27H4m8A8NxAnzipLpQkWLAqVpe5b6RrWpqajSjjyU33wEYJPhBITapCbG27sfODsNMQCagi5YjONnF9opByBSgE5RVTnqxPx2iJnpURMASo6WFhu166x6CajgHAXJxcsKWXKXL5SH70218zFP+rAqIQodLv1DmuqYgAuYXWlIcW1DeZprA06VblsXChceRveHsNDCQFl86hu5ow+r7iK1z84axGxaneACFJqDRg9B6kUr1gtWMBSEAhTgs9CO5HnHUcK8YmYompKbZiSeXZ9KDWKsJiAzJJC7vps1yNPjDGZMUk/8Emjs4VoNLuX1hdj+FpB8QhwXDIYOdS300ibit3uDF5CDxRCOXLNU1ylkpfVgSKfOMgbDY0FIZaWqKhL0JFXU+kZFNoT0jgHslKkqKzzrJdyLdhHTpUIBXhimorEpGM3EcpJYNigqwMBOiJxHSK04qlo14oMdYK9iX9UIgqbFSpRekRyHaAdhElXimdKeJLfYxtK3FoUNgqkj9MCT0nT4wRiJRFRaAsRxNKR3hZNJZA3g5ye6VrKxYF+u0JsOKFQFVE1JpVm8rwXxeesg1CUrJcv52vSA5MtyE7b1LM+7AVjxZZlgwN5snPx2VNNLsXZu8U4Piqa0On8a/rk/rRXi8JlynNSpIdulal6vSLkTEkUobNp+ab7wvHJ3JcviiSLgnUj0Z9g8LSoqIy1F21JoBXasW4sOXZP0eugrF2AwvM5USQNm006fiAEY4RJQBuNz8LaVgxE3NRiAXNLix+0U4meco0A89LnpeB5MlS15iSBUA6nvo32h+HUR+zr+HYJCZd3JFSf3rHn/tFwBa5ryiK5qHd7bVp6Q6nYhuXNQUPWveKMRj0SrqqGNnA/TGmetcVGKqhZS6E3D+GzJSgcwokGgPoA1IZnioNEkk1faoqx+kLeJe0ktaSEGr7eveE0n2jKAQpIFSXD1Nbd4lsm7cULtYz4khTAlyKkk9bMN/vFnD8DMCUsSCQFF7F+t81WavxhVw/FLxM1KQfLQJv6x2KVKTMZQ0ASA1LXPasbvSabjbYYoFVh1AE5uYA9wSDVxfaFUmWEUUcgvygs/Qb6/wCI6mfLKkUIHfRq+sIsfhhMl0OVq1pqR52IjXJLsY3gsQpKcyy+gD1d/wCQFSfhUQcZ4W5Z2dxRtLUjeLRVgSnOE5mS4Z9A1/xAc/PKWEhizO12s7B+n6ImouLxwKNcOgEK5WFuw6wunYUGYGzKAq6Wu71oadhvDHxSVJL0ZwQPj26xTLKc2ZyFAtSg76/pi43IHiypcspKXJNFk2Ia1BUXtAvDsIJalpKjmJzDMeV1PV3DHX/EPZsgBJckkgkVpsXHnARSUqCggFgKlVW1Z7x3ZzFK8fKf/wCZaP7coLb1yF97xkNf9LK+bJck260+Eag0vB1o9aXLgNmVWD0qiqdLBEK0a4yMCkxTMXtEXKOoiYxIMAPBWVmMTOL2i7+oEaE4GDXuK2VnE7iMRMBpEyQYGVK5qQMgMny6GOK4whSFEpJLOSAWaob5x2OJWUgxx+KxWYuer601NNPPSMnqaaSI6rpHO4glRGYPW2w/WjZUlKSGqde9mJhkqWlyQGBdju9+23nA6MMVOo8tLv1Ao960pHmbGsGezeBlqAdTO2uj9D9I1MlAXFeg6v33+EG4QmtLb09YIngLQdfWhrf40hlG0UrwLkCWTVIrte3nvBEqWkgAHKRXp59YpXJCHKebtQO+obp8YinEqb3aChA0L6/GkL9PJykGjAFa2evemzvBp9nVpS6V1Asajs0A4PGsodtdKbx1fDp2dAJjX6eGnO7WS0EmjisRhFKzHUlyz0N/pAauHzJqwgqSUByWDHzjr+LcFLlUuhN+sB8D4SsKUZgD00aGXpmtRJ8BWjUr6Fkn2Zlljlq8Bcf9isySqWAG7ufpHbTJAEVz1gJJ6RtWkqoefFHA+y/BfDQVn31WYl0gfJ4eTEqCQ7XYqF62LfaLl4Vht1tppAfM9FKLWDEnq9N4oo0qM5M4xrG27sYBntMmyyQyQuoHW4A8hF+DklSuZJB6h9TqdK+UGy5Xh8oA7M9W9fSDVisrnJWFAFi19y9gRoxFogtChUJdLXagZgTTrG/HBqQc1qGoHmfjFckkS2JU7UejVt2r8o4HZXMkIWluYKuVDMCDYkvuzBosUpKQHClWDilDRy5qdX7xdmUQABmFeWxc0oR+ai8aWhkuxIP7+94KGIISkBXO5FWJB8gzfmBMRiEqLZhlCsoel21+neLUcPlksxQncXs4b0hNxfhyxmUk+IpqVqouGf8Auy5o6XAGGqmrBIGVgSzEANpQl43AUrjckpDqALVBUxB1BBN4yB8N/jOPb0xJUZGQ5pIKgdIpGoyEYyIKjSoyMhQkUmJi8ZGQUBkcd7iux+UcMsch7H5RkZGP1fK/cy6gIqx8v/MTkqLCuqv/AFGRkY4/URDCkeLbRP1i9Y5lf/X6xkZFI8BXICs/76Bpt5UgXE0Wlth9PuY3GRCX0fv/AMOfJSFGlf2sdpwA8nnGRkW9H9bNOkMzFTVjIyPWNCB8RaFPFTyeUZGRyAxLPUSWOjN6QNxFR5et+tNYyMhjF2A4OYTNYkkc1Cf+sdDILkdj/wCTGRkdEAr4iWUkC1flG5sw5khyxSXGl41GQHyM+jS5ygZbEhwddhSHcsOUPGoyG7FMx1EfvWFOF/8AkH/c/wDkRkZDPoPRvHyx4hoNPkIyMjINBR//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3798" name="AutoShape 6" descr="data:image/jpeg;base64,/9j/4AAQSkZJRgABAQAAAQABAAD/2wCEAAkGBhMSERUUExQWFRUWGBgXGBgYGBwaGhwcHBcYGBoZGxsaGyYeHxokGRcXHy8gIycpLCwtGR4xNTAqNSYrLCkBCQoKDgwOGg8PGiwkHyQsLC0sLCwsLCwsLCwsLCwsLCwsLCwsLCwsLCwsLCwsLCwsLCwsLCkpLCwsLCwsLCwsLP/AABEIAMIBAwMBIgACEQEDEQH/xAAbAAACAgMBAAAAAAAAAAAAAAAEBQIDAAEGB//EADoQAAECBAQEAwgBAwUAAwEAAAECEQADITEEEkFRBSJhcROBkQYyobHB0eHwQhRi8RUjUnKyM4LCov/EABkBAAMBAQEAAAAAAAAAAAAAAAECAwQABf/EACsRAAICAQQBAgUEAwAAAAAAAAABAhEhAxIxQVEEYRMiMsHwcYGRoUKx0f/aAAwDAQACEQMRAD8A8UKoi8bCImlDGOOIplkxchDCJykQywfClKqElnYsahw4Pa/pAboWwORLzFq1G0PsL7PnNlVvvbahhhhvZ6WCSpbBNgTe1Tl6tSGkjCFSgygSAwcDq1daxOUvAaJSJ2VISB7o5QwqaBWkWSFmpUQDte+vSL/DJAGau97vS30iSZSAku5UE0za1P4iFeQ1kqmyBQkV7hqft4z+nzf8sr2SaV1fyasQWoIIJUOYAqIbJ8e1ovE1JSCBRt29ASzUjjuSaJZQOUFqVcno1ekM8HKyczcxpo/mfOAOHYEqmBTulgQOv1I3MPJ2HqWIqbHQ+m3SM2rKTwg02DzVkB3aum+kVYnOke7nBoCNHHUWrrFkyVlqak7WtYGBZkxRsO7Vpp1ftEKaddh2s2iXMHMQCAwDgZute8VT8QSoISLn0Gp7RNOIZJcgABvw0U8ESuZPM3KAhKSEl/eL1cP0+UaE0oqmaoVGNnVYLCjKEqZwxYaf5gTisoFRNwKM9RE5YGYF6ip2i3FpCrNuesUUd0KVC0c9ieIq9y9bk2OwaBZWLK11UeQEkDfoDoAINnYaUzggEHenSEfEE2BZzUsGpofOMThbSuxNqdJBMnFeLNCBmVntowFSf3eO3wfCfDQVOwAsO0ch7H4QrUZg3KRteregeO1xqQiQoOS4+N416cMO1wVnGsFfD+MS3yM169YXcU4aZyylVCfdW3pWOfxGEUJmbQF6eWxu8dHhOLOWOgFYXS1FOozwQj4kc2qVkUc6SCHHciBV4mwy1Huvr07iGPHyidMalP2sCYeWHGUGj5noEkBgQD734i128EHh0CKWrMhIHvFypyBUsQ27QEpS8zGorrreDi4SWBLkslqJBcaedYHUkLTR5ZTZ2t6axTbaGpMwJSR7wzOwtVu9ow4gFhqP0dXjJeEzAlLlQNTpe+8ZOwrK0tcadOphaaEaK1sQam4ATq3YRkzBkpGVs2vpUxXNSlKqEqBHlT/MZKWoGtOgg2CryTVw4/8AB/WNQZJ4iwY3D69YyBYcHmiJdILwnDisEj+OmvRhDTh3As1VlIHcP0+0OcPgFBRSSMoZmZ6CtbaRplLwGhdguBFjmAJGlulNy5h3hsPkCUBJpq3WxgleHrUMlIBclnfyq0RnTSpWUZqC4Zoi7Z1EJs9S+SooHo9L3ezjWLZCkl0gZXYA5amhqLVi9ck5LkDc77aaPFC5mVmCi9MxcjZz0rCvijiSRkASFHVztpZ942A61kZSpsoJcs241r5RAryiupof4j7Al6xYonLTMQbkFtd71pAGLZeVwkpAe5Gm7AerRIrIoVJrRKWBOw7v03iCc6FFlKAb3WHzeDfZ7DCfMKzmyCjFOUvUkp1b7x0vlRysOkIygXrR2qP34RZIxCc1TbUszWPWGmJkpA0ANgS5JtWA5nBj4ZISFAEGl6dP20ZPhvdjPZdJIsWoFBYBrpIudbGEk7GlNUqdndw4J0DPG8RiWUWJAZiNu+rwm4riWAKVA5qHy1Yh/OE1NTdTXIWijE40+IA6F5lZWLgVuRHYSFoCMoFt/vHMezGCK5n9QuySyepNFFux+cPcXMSTU1emrVFu0TnUeORdVq6QymrTMACQAoeXkd6xWVrJKGAO79HpC5OJD0eljQmjim9axdhuKk1CcxAu3q8UhrJv5ufbsEZ2KcdikSiVLoq2Vi9NjYQnmcXTMJJDUAprt56R0U9aJpdSXKnAJBbr0s3wjm0y0SsSpqiWnMzPUkAUO1THQSSc10PGk93g9D9n0okykocUTU9bn4mDsfiuQgUOj6xx2D4hzgcmZgWLeoIID94bL4ms1KSA7AFviO0Vh6q4vcBajfJqZhUhRNKV86PCidhy+YnKLuH8rQZxVWQ52fWkJ8ZjZhDpAY0JOl7+ULN03Fx/QZto3OYKKilydlGpNK7D7RTiAChySkAvUkF3bbp0iSMwTlABrsXU4uN6/SBVyVqOUqDJqzV/6vX4bxaGIoy92wuVMtzLo6nIJvfoNImFpOV3JZwb6aGzMIrwklqBNDRgPKvSC14dszhSgLAFvxeH3gTV4I4dRrlAo5NQKDfuY2cBLmVUplEM1Pg3pA0icg5hkKTRJKgQ71bu8FI8MkBXIaEHNVyLAbCOtgtC6fgCnUFIIYEaG/nFkyQxYOX/AJfxA+/SDPDAX7/KaMRfYtsKehgWeUpUHdyWDjKDY0q1b1hk+g1mitclL1SCe35jImvDzFEqSWBLsz/GNxTPgNMCw+GFQSCWJFRXUOw32i+TOGVjSt/gz36wLhciyAlxclzYEAEMDYdYaIkpFAg0YvRiWtDuOQ0bSSol2VlBy68ujCLSlSXuSf7Qb2s4gNLMwDLAsB5737wVhFrUkKNK1CToDbtAbaOKpWDUoc6c3y0tt5xKfcJCmFaNZj28/OK500heQJcl1AOf0/kRISVKoCwJNqv8eloV5VgzRLLQB6elNanS0a/qEnlSpJBFWfcl7QJMwk5SqGjCps3WD5CQwysWF9SevxpAStHIhLlgskVKlNy7b9o6zh60Sk5Q1qHc7wmkyhLBUX2Gr921Pwi5EsEEgHberabCt48/U1mpVHo5OhgrEE9aa0Fe8ET+J5JYCNCx/TCNeLSmgLMNQXB06EdenSIYjEZU5SUqUWoPmH/bwkdZxTKKeDWKxKDmUuh94sdSaAjyeOK4nPzTGQLkJA6n7mDuLYtIdWZldKijV2aJcBwCABipyiVVUlJ7+87lydHEdGTS3SOU2jp+E4cSJKUkpbKH2JdySTreNYlaXZxVymjtsa/CBEcXdeZSVCWkFQdJ3YCv2iMjiSlkqEsFFcrkZjSx13MRpvkTLyyeIwCgCpwV2SXY1uSD3io4TEMApR8jXt2eBZ05KZwzLcXIvRwdrXG8GS+LFXup5X187RSCXcRo56JYtBQkrUa3YHTpAfs/IStCprXJJq5LHl1axMQ43xATRkRmd2U5YF9vIEx0XAcCESEpWA+UBvKLqKn9OEV5RXJ4fKMtS2Ad2/EAhYK3S6gBzKu3QDejQfi0rVLKBlASXFrb3sz0hVh5gRyJLpdys+8+1Ks8RlJNxVcf2xLthOJ4yFMAcugBv67wvxckJDBzsBW92i2cEhWZT5heruH0LMzOX6xudiC4UxKUgq5aGrNa0V027alyM3tTTKf6lZHu1FXd2DsKADv5xCZjpiSHSA7pFSSCaVYOXLesGSMZ4j8mVgDXyYU+2pijGTsqkqz5VEJI9GqnbrGt7eCGOClOJIOYkpADEpdnalD/AHNWJyZhcBUwqQpgKsRo76+fSMmA/wAmKnJcDcNU/WKsROokZaVck0FqFTu7OzbtHJUdwH/02ZDJXlVzAcwNQWJS/SBFSKgrBIZLctHYA+X52i9E53SSyVmuVQoHdI3LgAecVYiVNfIlwHcZra9HALwH7Cv2JypCkrAPu3AJcdcp+m8WSsaAB4jZi7J8r6iwtEZWGqPFIBSKge6+rFqnoYjOKcpahFhlqXrbZyA8GKp2zo1ySloSwYt0pG4Wgq29Ej/9F41A3LwwX7BC8NJTleXVgNVEl/5NFo4kQn3SVDRJv5X8ohhsIuarOosA/Zj/AIiviGMTLc5CS4Smzlhow0+kadpSjcnHkEJKVJI0VVvuW1i1CCVpJev9zBQH8malYX4PBzFVWSFrL390bvdzSG54alCDlIUtVdXH0L9I7aGjWJxSUtqSwBDO1HJI9fIRdJSEhxyApUU23r1cu1rwrk8FmulQUEpSXyDU6k+fyhzLw2V0hQUohy5L7x1UcBCWsFqslmS12D1JPW8Wy0gklRSoioAAHSta1icxVKnMBetfROnSCODywkFYFFgi19z6RHW+WDF4DJc8LDtUUcMKj4tVoGVjyCUqUzUolgSaAdQwMC47DkOywkkClk9oUz/ZyZMAq5HNc2JFQ/zEeSk5YsVKx7OxQp4as1HJUXe4HpA07EhGoKsoLCgLA+7YGlbdI5dHB5oWysxb3QaOx0rYt6xZxDijoKVp50sEqezAuGPeHcM4ydQNj8UrEzJctKWWWHQU2AoGqYbS+DMtCRMKkSgxszjWh/5K72jfAPZ2cgmdMyupDJFyxYucupAbW8dBgOHzJcuqQFVLJBIu+UeusNNv6Y9DJXgq/wBTSlK0roRcNpo3rbpFEjHlaj4Q/wDtMI6VSGpF0+aJiwlswfOQoVBD3G1bQNjOFZ2CCpL8xAJPp+6CIX7nUDY3A51BSlDNsBeps1bX0h7g8OlMonWEuDwRzFa0FAFC2+lzZop4vxLwxlQogBy4NUvQGn1jXpzlpR/UorSJ4TAidPWoURLUly2qS5HR7dnjoJPHQtASQMzlmJ9D1eOd4ZjpkqXLSokJKCtRpy5iSmhZ6kW67QwwmFmpynMklTG1Rup6OK07xGc5J0JKTssx+GUpQZWUUISlqh6knTWkbGGZylBVuq5f0t2jSZzlRQlRBDEgtV7n4w74bPcCu3SH0NrlQ+k6EGIUT7oZr76X6QHNJKaqUSSHa9HbysKR03HsKjKTUdfuIR4XDmWpRSygTYnTpSzkxs2RUs/yPOmRnTAUuVBiySCWLUoGdy8KMLxVK5gQAVJcByNGq71enyjpZXCM6nWAHYpGr28g1W6RCfwASuYJD1IKbjq32hoTjfJJVZgwmc5ik5Ql6pL2p52DERXJU/KEpYsCAOVzqQ1YBl4wqKsq+YAABTnuTsdG0g6QkqCFl81QohttHv8AmCo9i57N+EpQUEpSCRmAoxqB9z5GNTQCSCxltUEUBGx1D/WJjEpZioUDE69A2g3MVGagkkU3zHKb7NVzBUl2FNAs8JBJSoAGjAEV0inAYglWRRZ99XNzqzNrG8TifDIzpCtt73f9esVhEyYykkAkE1+TftolKVtNBB56TmNEnsfzG4YyOFpKQVFL1du/RTRqKb2JuRRMEw8qCAnoHApqdT2jJfDAh1DOSXJLuT0Y6DvFo4ZMUlLq8MEe6h6U1OotRtI2nhJCDzKADsA1Sd9rba9I0Dm8KTLGZSuYhmOjxOZOVlTkZQJdSqgttQVroGpFSeDBZzLMx0gFgWu11a0GnWIyMaVIQAg5Ekso3oDl72fN6vDAN45K1ISEugmtRt8QfzGlcMUtlKUoDla5d2p2g5U9JUCklRZulP0xFXFMxKQgjo7W1T0D930hbyBs2jh6k7CosLXcOdKaQ1m4tCBUhutqdtfxEfZV1zapIQgOSrU2Gr7muxifE+GImzC4UEpsAPLS71jF6tXSTGUd3ILJX4ygEcwU2YvYb3Y3N/zDrF8A8OWVpWQX2cnzEW8HwKEJ5WAAZoZJnpQlif3yhNPRgou++yiikefY7BTi60heUDWjDQ16n5xyuPkTJy0oTUE5QqrfilY9Z4jxRGXKkOWp+7R5vxzjCpc4IZKSBlUyd2LhtWcPtEqjBpabtkpVeB97PcPUrJKK1EJNKMpgdSSwGgb/AD3i+IokAJyEga9T3hL7J4BcuSgkZivnzKNQCXA6ULtuTBHFMcjxWBctbQef7eGV6Md15fsUjHGTMb7MoVnmp5Su409fP5QlxXA1yhXMN1CqfQ1EPcPnWEklhqHe0WcX4ilKSFWN4aUNOUXKSoeWFk4xXFCEKQxALso26N8o5LiEpZm5Ev8A7lCx0N3bzMd/h5wUFOAUn3LWrRoC4DwdK8UojmZVae64HL1oG8+kRj/jWXXH5/JG8YCMRwh5CVKSXYBiHo1u1Kd4XzsesDKEpeiXL8qH1L0pHT8fx2b/AG5ZZSXPdhVo5GZ7OlyVTHKrtrqzD/ELKEd9ReEK0m6CsfNmoOWWoABgQOY+RDWDd4KwmO8TmIKGoCWqbdITSeFKkgrBWXPusSFANdjShd+kVY/iKphSAQAlwaMos7eVw2sI4VKkCmng6HiM0qRlJ15iz+g7taI4TCLC6gEJFS29dRtA6cSozOUBsoc0129I6OUvLIGb3lX1asbJbNrT/KK2ryalq+H7SvyMbMylTTT92geVPS1DXf5AmIzSSl6gbu4aM14tE1kXcUsTUPRkgVB0rZ94WJUQSlIUgFOdNf5D3q2PKXb+2DcTPUzOCC4BH567xQmXNCxmUpTMzgD1ZN7giNvp5boZOaKkYxIIE3KFaltKVINKkWgwrBlgLSMwJZhd3+JGoirGsEHMTld8tSWP/XpRh1MB4malQAUrKDUAAuw/fjpFlJLAUFzyUPmICCkAOejWOtG9Y5/G4sS1OgiW7UqT3DAjTeGsrK5TmKrEoNTTvpa0B43DSEsyClTMogseYmty1jX7x1xoFYG2E4IlSElcpJUQ586xuFg9sVpoJgpSyNKbRkQ2SZL5/IWnihc0okMVMzmwFdW2hScdiJs5OUKSlJYqqATT4MGpD7iM2WHLJuaAkgE1LdL06xMTBkStikqqHFSANQbVaNvJcB8aYiWpc0BNWAlqNA2quv1i7C8UzJCUBQpUkpLXBFjr8oWe0PFyfDEsBSgqrhydCCKjUQbJmTEISkpSlRdRCQSwpS1amtRBeDkH8LknmUo2okNY/wArXrcxkmUshRUE1ZjZmJ0/dItn4XJLFWCWBy0Y3AvqD84owsnxZgQC1coGv9xpS3eBXkV8nUcEwg8IJI5lc79GYfD5xi0snLcg07dI3hplC1xp0AYD4CNjGhKCVXFhrHntqb3P3z7F+hVOmqcgJyPer2+8KJnGpuYqQpICaAk3PmWLRdxGaonMpRY0AFyI57i+DBokskVIeur2Na9IxY3fn2IzWTU/2ymFKgQCWYKDjW8LeEgz8TJCg6jMzqepIAf0cW6wPjUZR7wpYO/y/Xgz2IzjEGaGyy016uQfoY1xjGMXJCrk9rlcqA2jP2hRieDoWSQS56wuHG1BwxD1NflFuB4s6thZvrB+LpzaTjg1wvwHokeEmhJYQi4gmatThi+75f3SkNOKY0M2hv8Au8c4ePyw7VSm52vTvEPUtblGKwiOrK3Qxk4eWeQM7VvRmZ2NBTeM4fxASFlISljzEpDAAUcnWsI8MEIUZ+dREw1SLMCaX9QYjguOomCZmCQpRoHAOVIoA9Ll4jFtO49EOBpxDFLJLAlR90hQDO2hvCxKZ6KrClFyXFi2neovDjgmDXOecoHKLJLvS5brT0i3FylA0Zn0FujfWGnBqO6S5KKNKxVjOJTAyVpKQq4Sztd2/bNCmTKOc5kVWX/fQR0GH4SEqzKIJNSSKnZq0H3gP2i4hLlgH+VgGGvWLR018Pd2GMey3g2CSTmVmKgStXNysPdHUEAV7wbMxAUSVg8xpsWq1PKMwyCJIWkEqNSBWm1rAGIoWpTlXMRoHDVuYlrSul1/QXwXOQQkNVsuYAB6XIbV7xFcw1cuauXcDcMHjC9hRPSrdHNfWKVJAcKPkw3idHJAmLKlHKhTE2a25v6xn9IvMkKVqCpiaixLCgGsTkqTmKikFjTLRNOg6kCm8FKxZU/I7s5AZk1d/QUvHoenS2ABVJXdOY0oyiBRwwGv1jCsFAzlhYvajO3QuawdMwyEpDPloaVYerdzpCzEpStKlpVmCVJdg4YuxqC4LNTaKyhjHIrKJsmSShVcz8p02c+v4gDi3BJZStSFgqI+AL77hoZykMlBWmpawFtr/BoGmkreVlY6DYEJJbyD94K3ROdpHIHgKzYf/wBJ+8ZB3+m4rSWW05XjI03IB1UtlKKi4ysavblejVa/kYrxylrzkLdPMEsNmBILVe+0X4PDiYtC1g8odJc1cVBBYVdqwUvCEBKnJNGRmoK67ljXTygjMXSeDJX4Rb3WUB1bU6VAg6biRmdlih0dmrUj+XTYRGsxWYLKZWYJACHf3Qw3T10c7RKfwxD5is5QXKaA9CVahzaAEjhcUCFpmFvGZFLsLLrVwovDHgeAEtRIqajN0so/OKMOmWohxUlhuwvXYlq9IZyymWGZqNSMnqtWkorsBLiE4oLIL9aa9fPSFWNkzlmoAajvc7W/XrF3EJk0j/amAGjBQzP0Z6B2rA6JmKAcpk7WUO4cksBv3jC1u5f7CubBJ8mblJd1Na4AFKb945zHSMQSQUKKHZ8tCa26Xju8P4hSStIGZwQFZvMGzWiSMhprqK6jTyhUtr4Fcmzyni6cnLlKSwvr19Y7vg3CU4dCABdCc6nAJVUkNqxU3YaxfP4ZIWp1S0rKSCkt8A2lLRZicZm5UIzAJZRSCT2r/J3h5azlp7Ujk6JrxKKskVZ+vboL31EUy5ZSrlUlhdzva56/iF87EJsCPUhq/EPBOFSwCaOebMC79PKIxm4lIajiX8T494BTmQVE6d2t1pHH8T4oha1LlpKXL1u4N4Ze0c1PLmOYpuLeXfWFOCwCprn3U1bu++saIU1vkI3bsBlcSW5u1T59oIwuaYyCeV9q332h3M9mAyUpqonmJf6Ut84a8O4MJKnZ+tDTWm0M9SD+lBjTeTqPZXFHw+ahJdthYCM4soTSRltbb/t3vCSZPKGUVEpL5QCHP4gqXilFKVFhv2+8Bau6Gx9GmlQMcKsFyvlAapNvxC5XC0YjEczlMttaEuDr3+A3jXEFrmzFSkNuS7t/yIH0h1hMWhLJCgWYOKu1KDyjOpbVa7M7lSo6HDS0S5NGJCb/AL1hApCJywrKArcu/wBjRonNxgahFf469x1feIYbiiM1i4u/2i0taM3FPCQykUzgAoioG9SdtIGVOAflBcXLesOMWsLQWAF/P86xzeNQtJqASau7fOj1vA1dLO6PA0vKMlyQoOFAkOQ4q4uaHVgPR4lKwyyczOSASAGYh8zsWdx10iyXhEFKQxBtepN66H8RLw2Kk1EtQBLKBBbZVK6EX2jbGDjFNk/cJw8jMDmSNHFRoWJFiGDMdYkiaUWRmDFLuBR37kA2D7wKrBpzBlmgFFG96Kf+If5RdKUhJcgpNUsGSxqbCgo7HSkPdYYMoDxM1TlINMzshgQd2U5vWLJGJUoZPEDJ950ly2hbQdNYjKRykMMxPvNUC1Hu1O8VeKkBiC9HNC4pcncu/eFeOOQS9hgnHEUK36jM3T4RuB5XFMgCWZqfb4RkT3tdiUwT+oVkfKEZlCxJGlO+tIlhQgBXiuoq1Ux7gULD7CAZfEZISAJmarsxNwwanSLJuclOWrszt3dr/wCY2lwjGKIlKUkgJSGAagDuT6RRjwnxEOmiJeZ6AlmD6b6ljFeJnqOWXkKnLEChalSLh6l6QQrBqmFIXLcEhCUg3c0BrakFsCQ04DgFr/3ZigHHKkfxe7n4QyxWHzl+YXFHPlS/5jocH7MKloSlJBDAF/i0Xr9lybKby+cebq6OpOTdFdjOW8AJNsp6D97RqWti6tNVOXbYGx/WjosR7KG+Z1Cz2+Ec7j5RlulYFKV73rf1iE9OenlolODRCfPTlNDcVAcN56PAilFiQ/ahJ2pt5fKMXOJe6Q9XNPj5/rxpCQSVKUQGDlnvU7dt4m3ZEhJwq1EKmLfKSwfncUDsbX9IcYbDJaoBBcVHV7afOFmHwzuQT05Wf9G+8ETSpDBw5ahJfqSBHcdDRyw6ZwgKUCpn0Y+VTpeF+Jw+R/DLl/QuCGpevxhhxOd4UtLGpv8AogTheFM9QNQnM72fan/EGHnC5bFyWem7pHF8Z9mZ4BmrapBI0bvvDHgcxBATLDjoHqCz9r9/SPQcbwZM2WUlKgw/kLxyp9nZeHSqYhIQknmrUAOeXo7ekV1oOvZHSibkT1ZspSRlckkBlBgxqb3sYrkomTVFajlQ75U0UQzUajfmFiceqaT4ZOV3Fa32gmdxlQoZdRUMQ4PXZzq+ojGsdES8yQk0SQCWqXoLi17QHxnHzCnlTlAGjhw+vSloL4fOpmmrGa5SahI0bc6wJxrEsVCpJ90ZWc6PTYm8UjNrA25i72cmqda5hSgLfI9HNiAPT0h/jMKFgLQQlQG9NQ+u4JNXrCFWFn4qUy0uUmnKxd2VRqh29DDfCSFYdASR7gsBWper69orqJRuS/QD8guCmA091ZVR1AkjXS1TfbpD6XhyUuQFNZdnFtfvARw0szEqKATlZ6gDoNT17mCsVxAGWUO6RSuujUiacVdnRCFTQEgJZ2NatfTrcQkxkolaVJBZIcNfu12L3bSMlySkJCCRUuySbDY08+8X8P4klJUT/IuHSqwoKswq9IrovfPIU3wTlTETEp8QjmAfNRjqz1Fj8IonSTVWY5XfMwYNv8nghMxCwABmqXoHSXfvoPSNnBgOpKiMoJY1FQQ5oxu7do9HnAVxQPi5viJKQVIOhZyBo4uKDWCMFhUEhaiXOpp/bmYHqqhD+kA4hM1KzmLoSAaByX6doqmKyJJVYHNTY1A/TCW0/c7rIbiuHpN3Aq2xrWxawBgZU9IBFFa2sP5M2tHausbkTJcxwVFQWHoTysc3lG5eFMtspOWhCQATT/iT6Qbbef4A8lMuapQcAqBsXQH7gh3jIxGKlKDhKiDqrMk7F0g0rGR21+DrYl4RwpPhlDLzMWmDuzCpFD6w19nCqkvmWZZKVKy01apLu3SDZeMQmWsSpbipa4KjU/8AXSN4LhigjOkF0kqJF3sWJ2HeNDyPdFmLwSM4YF0irGt61hz7IcOCp3iBBCUuSVAOVaDU0vCrg3DlzVpTmJUSXNsoer9Wj03B4NKEBKU0Hr3PV47gpCN5C5a42rEgQIuWvQUictQFDftC2aaRYqeN4VcUwCJorfQ7Q2WEnQQHMwo7QJRtUztqZw2NwngnKbXdn8xq/wCvA6pQIBUokKrsKbkE13aOr4twnxEsfIiOQx3D5stbMkoA3PyjztXRcbaWP9GTV0ayieImFABTU0oNbBs23wiMiatRcosxDGgFr6U84AUStYBokULKGmm5FvjBh4v4SXKSBoFBm2EZWQSfI+lsaLN7D7dIZcB4NkWV5iXsNI5vheLFFUOvxr2jrMDxIF2tp9Y1aEoya3crg1QdrIfxMAJNaEEN10reOJ47I8YGUlTAAgkjQV+cP+K40L5Lks3e4+UL5HDiACpsyutgfu2kPr/NL5ePzAZRPPl8GnSQRIUS5uB0Z+l2i/h3GwlAM9BICqlLZvRVC+8elq4ElQAsG0pXeFnFPY6XkJzOwNNz1hXoT7SYjg0cMMQlSQpADuDWpJdwKhmpFE3ELmEnIRMKkgJOwI3Zv5Q8R7OyZZEwEnKzOSyaaRPGScykrKmCQaHcsEm7202jK2jPeRpg1FCaDMSNG+PahgHGzElbtVTMxLuDXXWgjQBLJWGAubPv+iJzVy0e8Ut0Gwp5wm7FBXAJMSwABcKJJowAewd6XHlAGHDTOZTJFhqx1A3Y9oZf6XNxKSoMB8T20hZjcIE0XLYtdqvu/eKbJJbmsB2ugbHTCJuYLzMxylQAYlgw7NT5Q7wcugCSkpIFDvdvuN4V+zeDUsqUUjwklgbuphXsxh2JQzchBpVIY1Bb5x6Hp9KluayckD4iYpBdL3fLcXDF4rK5rDNlzEu1WAf3Q1O/lDA4NSiASAFCpANNdHN9RF0uSlIZQIGUOS9HfQRq2XlhFyFTCkplgOEuL1bQGhF/hAmMkFEtK52ZBUz7AA0dJDMYfSJSSycymykJWXdLgBw4cVb1gTFcJmgFKl+JSgIBGxrex+UFwQBZLnFJGUBlAMtDM9+417PG0rmm6QCDV3FTrWNyOEGWkgFkEEgZmUlQLtW6fwYuncRGuatkhiS+jku272aJUkzuDSZSmrl82+8ZEBNn7Sx0KSfiC0ZHbpHWw2WgS5W5V9oqwcyeJeRCSSocgNqlj1IvbaKsNiSsZG5SKKuXJZm3ePQfZrgQkozEOs6tYHQfUxZWOo7nQP7F+yi8NLeaQZhAFLhN2J3JqfKOsRJAEVoCtouQI5GiqVGlSQRAOJlNo+0MzSKFxzRyYpTiBFniRbPwwP3gQULGEbaLJGEmEHG8I4JFDt9Y6EqhHxyUVhkgvd9OsT1s6bFnlUc3hAl3OU3dum79awZPUlThhXUpfanr8oEyKd8rkOSQz+gjaZxCqjulnPzMeRuaVdGFPoY8NwaTUuQNxTypBGLkhC0kGlzWgEB4TFKINx5U7dIoxuPKiEBLqAb1D9xR4tvitNUs/cp8RB/joz538+sFnGIUpyyrf59IQpWpJCbgsT51FPSIzsShqE32Hx+EL8aXhBet0dkjGJKKU0Y3jmuOonn3QGII94+XnFeGxRyuK5bMTeGMmeVByw1a8Vc/iqpFH8yycTxCdPwpdacySKAWCvzV2gXDYlSmE8qKgRlQgVq3MvVqtHecUKJqSMrhqto2pjlFYyXLHMkOTlzkdxU+TekJOOnF0spmea7Q4kzgoDR9X93p31inDozLcsUpYM4uBdoWYfBpKgTMUyieVRBA1pS3rpDhSABl+rX6DeI/YmpUxqqcEyuRk9RSEvE8WmbLIIfLc7EfWNrxSZSP91St27H4m8A8NxAnzipLpQkWLAqVpe5b6RrWpqajSjjyU33wEYJPhBITapCbG27sfODsNMQCagi5YjONnF9opByBSgE5RVTnqxPx2iJnpURMASo6WFhu166x6CajgHAXJxcsKWXKXL5SH70218zFP+rAqIQodLv1DmuqYgAuYXWlIcW1DeZprA06VblsXChceRveHsNDCQFl86hu5ow+r7iK1z84axGxaneACFJqDRg9B6kUr1gtWMBSEAhTgs9CO5HnHUcK8YmYompKbZiSeXZ9KDWKsJiAzJJC7vps1yNPjDGZMUk/8Emjs4VoNLuX1hdj+FpB8QhwXDIYOdS300ibit3uDF5CDxRCOXLNU1ylkpfVgSKfOMgbDY0FIZaWqKhL0JFXU+kZFNoT0jgHslKkqKzzrJdyLdhHTpUIBXhimorEpGM3EcpJYNigqwMBOiJxHSK04qlo14oMdYK9iX9UIgqbFSpRekRyHaAdhElXimdKeJLfYxtK3FoUNgqkj9MCT0nT4wRiJRFRaAsRxNKR3hZNJZA3g5ye6VrKxYF+u0JsOKFQFVE1JpVm8rwXxeesg1CUrJcv52vSA5MtyE7b1LM+7AVjxZZlgwN5snPx2VNNLsXZu8U4Piqa0On8a/rk/rRXi8JlynNSpIdulal6vSLkTEkUobNp+ab7wvHJ3JcviiSLgnUj0Z9g8LSoqIy1F21JoBXasW4sOXZP0eugrF2AwvM5USQNm006fiAEY4RJQBuNz8LaVgxE3NRiAXNLix+0U4meco0A89LnpeB5MlS15iSBUA6nvo32h+HUR+zr+HYJCZd3JFSf3rHn/tFwBa5ryiK5qHd7bVp6Q6nYhuXNQUPWveKMRj0SrqqGNnA/TGmetcVGKqhZS6E3D+GzJSgcwokGgPoA1IZnioNEkk1faoqx+kLeJe0ktaSEGr7eveE0n2jKAQpIFSXD1Nbd4lsm7cULtYz4khTAlyKkk9bMN/vFnD8DMCUsSCQFF7F+t81WavxhVw/FLxM1KQfLQJv6x2KVKTMZQ0ASA1LXPasbvSabjbYYoFVh1AE5uYA9wSDVxfaFUmWEUUcgvygs/Qb6/wCI6mfLKkUIHfRq+sIsfhhMl0OVq1pqR52IjXJLsY3gsQpKcyy+gD1d/wCQFSfhUQcZ4W5Z2dxRtLUjeLRVgSnOE5mS4Z9A1/xAc/PKWEhizO12s7B+n6ImouLxwKNcOgEK5WFuw6wunYUGYGzKAq6Wu71oadhvDHxSVJL0ZwQPj26xTLKc2ZyFAtSg76/pi43IHiypcspKXJNFk2Ia1BUXtAvDsIJalpKjmJzDMeV1PV3DHX/EPZsgBJckkgkVpsXHnARSUqCggFgKlVW1Z7x3ZzFK8fKf/wCZaP7coLb1yF97xkNf9LK+bJck260+Eag0vB1o9aXLgNmVWD0qiqdLBEK0a4yMCkxTMXtEXKOoiYxIMAPBWVmMTOL2i7+oEaE4GDXuK2VnE7iMRMBpEyQYGVK5qQMgMny6GOK4whSFEpJLOSAWaob5x2OJWUgxx+KxWYuer601NNPPSMnqaaSI6rpHO4glRGYPW2w/WjZUlKSGqde9mJhkqWlyQGBdju9+23nA6MMVOo8tLv1Ao960pHmbGsGezeBlqAdTO2uj9D9I1MlAXFeg6v33+EG4QmtLb09YIngLQdfWhrf40hlG0UrwLkCWTVIrte3nvBEqWkgAHKRXp59YpXJCHKebtQO+obp8YinEqb3aChA0L6/GkL9PJykGjAFa2evemzvBp9nVpS6V1Asajs0A4PGsodtdKbx1fDp2dAJjX6eGnO7WS0EmjisRhFKzHUlyz0N/pAauHzJqwgqSUByWDHzjr+LcFLlUuhN+sB8D4SsKUZgD00aGXpmtRJ8BWjUr6Fkn2Zlljlq8Bcf9isySqWAG7ufpHbTJAEVz1gJJ6RtWkqoefFHA+y/BfDQVn31WYl0gfJ4eTEqCQ7XYqF62LfaLl4Vht1tppAfM9FKLWDEnq9N4oo0qM5M4xrG27sYBntMmyyQyQuoHW4A8hF+DklSuZJB6h9TqdK+UGy5Xh8oA7M9W9fSDVisrnJWFAFi19y9gRoxFogtChUJdLXagZgTTrG/HBqQc1qGoHmfjFckkS2JU7UejVt2r8o4HZXMkIWluYKuVDMCDYkvuzBosUpKQHClWDilDRy5qdX7xdmUQABmFeWxc0oR+ai8aWhkuxIP7+94KGIISkBXO5FWJB8gzfmBMRiEqLZhlCsoel21+neLUcPlksxQncXs4b0hNxfhyxmUk+IpqVqouGf8Auy5o6XAGGqmrBIGVgSzEANpQl43AUrjckpDqALVBUxB1BBN4yB8N/jOPb0xJUZGQ5pIKgdIpGoyEYyIKjSoyMhQkUmJi8ZGQUBkcd7iux+UcMsch7H5RkZGP1fK/cy6gIqx8v/MTkqLCuqv/AFGRkY4/URDCkeLbRP1i9Y5lf/X6xkZFI8BXICs/76Bpt5UgXE0Wlth9PuY3GRCX0fv/AMOfJSFGlf2sdpwA8nnGRkW9H9bNOkMzFTVjIyPWNCB8RaFPFTyeUZGRyAxLPUSWOjN6QNxFR5et+tNYyMhjF2A4OYTNYkkc1Cf+sdDILkdj/wCTGRkdEAr4iWUkC1flG5sw5khyxSXGl41GQHyM+jS5ygZbEhwddhSHcsOUPGoyG7FMx1EfvWFOF/8AkH/c/wDkRkZDPoPRvHyx4hoNPkIyMjINBR//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3800" name="AutoShape 8" descr="data:image/jpeg;base64,/9j/4AAQSkZJRgABAQAAAQABAAD/2wCEAAkGBhQSERQUExQVFRUWGBYYFxgYGBcYFxgXGBcXGBYZGBwYHCYeGBojGRcVHy8gIycpLCwsFR8xNTAqNSYrLCkBCQoKDgwOGg8PGiwkHyQsLCwsLCwsLCwsLCwsLCwsLCwsLCwsLCwsLCwsLCwsLCwsLCwsLCwsLCwsLCwsLCwsLP/AABEIAQMAwgMBIgACEQEDEQH/xAAbAAACAwEBAQAAAAAAAAAAAAADBAECBQAGB//EADoQAAEDAgQDBgUEAQMEAwAAAAEAAhEDIQQxQVESYXEFIoGRofATMrHB0QZC4fFiFFKSFTNy0hYjQ//EABkBAAMBAQEAAAAAAAAAAAAAAAABAgMEBf/EACYRAQEAAgIDAAEEAgMAAAAAAAABAhESIQMxQVETImFxgfAygpH/2gAMAwEAAhEDEQA/APK4HEFrrMkRyhaYrEHOzQIG0/WElSw0b/nzTDKjQ48IIGxufQD7Lny1Tl0ZYSDvOXXWeXNNEd2Rqsw03nNvdmZtxDY7eCnE1iDJJPLl4KPauXRlwkb7SlquDnW/WfXJc+tIBF7aZ/2kRXIJDulifVObY+xcVTkWzCV+G7hGvhzWi1s52y033XB/M8x4ck+ehbWUaBOZvonuxmS97ZmaGJHlRcfsi1WsA75z8T4pnsGi0128JmW1Wc+9SqD7qpmc9vMPw8qgoubldbNTANpiXGTy++y5ployt0I/IVXNWp9YRpuLrg3umv8AQd64tda3w5IIGeWiimT3pyi3L3ZK+Q5oBvZzXQCXWi8aDS+VpTOHAEAy3rcfTx9yg4cQ7UGTB5xF/XzRQCZtc8uai2jY4oMA1OU6XztyQXU9jn6BUcHzGk7fTPkimjPjpfP7X+oSVvYbImQQI0NpJPW6E7MHcwb6b2TPAA7hAvGe4v4odenBOoyF5yzTlIOrBEgE8/L+PJLvaCBN4zyg+I6pyq2BcRfLWTvOeiSNIx14QOcmY9CjYUewGc4j6TMFBe3WNOqc4QSOEbjPh357JmthCQe7DQDcSAItMnToi5aDEDBsuROD/L0P4XK0vVmYbIIt6bZeK59MusZAkWDvr7svWjCUR+1o2sPeiIKzBkB9lyfqfiNdYz28nSwT/wDadDzH4vsqV+x6j3SGu1zBE+K9cca0zy6eKj44OX36fdTPJZ6g5YPKUv0nUGUgZ8Mzfr4Jml+nKgmWtJtcuE816EYsaD1VTiZmAEXyZJ54fGM3sN2vANM5Vx+n6h1YBuJ/C1g8k3jbKPquqVM5udhb1hLnkvG2vP1v0sZn4gHQT6laXZfYraNRroJg3J+w8StCk9ou4xO5/Oqq/G09Xjwv1+ym+XK+j3GTV/S1NwuTPIeqLS/TVFoiXHr6J/8A6kybHi5AX9YQX9tAD5QDpJbbyuo5eSp/6qM7DojIE5WzHl4FTU7OpgHuE8OQyGWQ0CCe3zE922wd/SUr9vE6ug2gRl6omOd9n3+I0m9kMiQxgEAidLSMvNL1sEylJdwAQJiAN53vf2VmjtF2pdGViR73VX44ixAdIO5956bBXMMvtPWX1t4ThqM4hBzHCbEuHM2MxNilMXhqbXFxLQeGx/zsYjITbrBWQysWBwDjkIPoemQ5oGLe4mOIzF9df8tuW/NVPHd+0XHL3sVzWW4R+7MbAiQeIcrTlKU4A2ZAcdSZMTOkZ5Cd0v8AE4RxAnc2tvETspaM3xxNt0E7zpsfDNdGidVrgNIIkmBO0ZwBnkPROdm9qhjXzmYAtJGQN5ENgZaJUtMZH/x8hF+X1S9Q7zfnAjX1RcZZotOL4EgA6C9szHUWlFZ2lUMiQ2bnO+mSWpEkxA8etjbNLPrEOO/K8K+MpHP+o1BYPIAyGy5KiqfZC5HGfgPfvxnCJNgI3P0zQ244WsPIjfc2Sh7ODo73KJJiPurjCBrby4Tp91hqNuEvejmExZdlAjOAInruifEdNnePd0+qzH1dA3LIZeKCMOC8HiPFnaIU6VrXpoYrEERD3fQHyRG4pxESb/dLNpk6fZadKgGC2kaawooxx72Ux9V1hJsLbzrZI0XuebE2Jzz96rXe0OuRPWQPEBDfgycnhotZoi109qurd7Z9WnB7xIjnc9NURrWQYlxzAy6q/wD0ponvTE9b65otLCsZBDoIGdpznXqUbHOfhmVXOcI4SwcgL85GfigvZO9jnf2Fvmkx9zDs9bZzp4IdchuYz8Zi9vXzT2m229RjU6BDjnf35qrKLtxIOQv4WWk7HNJPc09zZcytNwG8h4Qee1oRsfu/BD4fEDBmJ0PJBoUS6eGZBg8t/GAmKhI8pkATp56rnOJ1/PLI/ZVE20vUwxExBMwL/wCM7W0HUqrWMF3GSB3hysTItl4j6ItabwZy5fX3dJYhsmDIBEiDY7ZaTZWiyp+GwEgkFsaTeAJz+qG1oBbBhotMXuL3/cJJKs6mWtGlhYHXXl75IDqJcOEGMtJ2gRpPiqgGoh0EQQJygwNA4beFkmXyXG+VhbXnrcJz4TibkAzO5JEAzE2/KrWguNgDaTM5cjfXUeaey0TqCTnEjS3u6XbhnEWAgZmbja2q0zgSS4tAPCPCYz8il3WtHTqT/eirYsZ3+iO/qpWoaB/2nzAXI5FxerpYRxaRrnrF/fqrswLtSQbiPrPnnySVbtUwb26Cd0Kl2nXfdhBcf28IMjpErl1a6d9HKPY51IufHP0TeG7MbSBkm/mt3C9lhtMOqEB0SQB3Qdt15/t7Eljg0OEkA+E9LJdrsmM2pTrk12gDuDP8nmlMbjalNxEGLweU/W4sq0sc8wcnc/71RcfRFSAe64DqJ3tlkl97RuWbTTruLeIkw63qg4tpIj5cpOp8lem2AGuJgZSbROm2foq4up8MWAtqCIPmI9hH0t79FKVOpBuXCDkddPWEWlh3GO6fMGNsiefgitrHfLY38rbIDKjviBjxIMkHxtlqq3aX7tDUaIB1Bv6bSUxVcZFuIQDBB+oBjxUjDsEk+WuY3TLKdMxLj1sfNTtei1cscJYDpnPofeSoaTps2Z1ifE/wtGNiD0E/ZU43OkXA6dUbHX2soPeCZZ0P2XPp225a9ck//p3G4PkJny+qqeynzcETlaxOmcJ8pEXLGMp2xiDYTAvf8oYp3BkDMEW1Gvktg9jEGIJjKQMjEzP2CHU7HA/a8jKBBJ1tGgzy+01yjK+SMypRaWcRJabg/wA+nrmoZSb/ALoMnQW1trcBPuw8CGgOmOEkDviNCbDne0ZXhRhMI3ibxCzge645Ogba2NtII0VcivkjJxGBeACGvaCJm4B84i224SIBbLSTcOgTIEQeuQK9fisEx0gA5g3c4jdxAvnGi89WYBW4WwQAJ+4BjMibQqmW0zLatSs4TaAbbaTN/EKRQa0FzyJLZa1sm8w4CNbA7QfPS7QBexpaG8LbuJ4eI27pjYg+MjZJY3G/9ow5sDvFvzEuba87x0+pKOVo3/x2obyByLXSOS5BGIJuXXNz8ueqhLdH7mwOxnVBYROpmPL181q4T9NupBjmOYXTLySRIg2aAMutynWuiF1So0CzYJ1zt7lZcutPQ19CxHawHdJvIgCb2uY258lnu7I+O8uIN4HELNcIz1MjJEZTOTjxA2jhNxzuVpUcbwANDAALWsPDRY5cvjHyc7OoDhP0uxg+Z7tpP4Vq36cYbjin/wA3fS49E87tFozn34qXYp3DIa3P9zz68LXeX0Wes7XLw8l60xqnYtMOhw4iIzcSetoTdHsxoFmNPUTruSgYqkS8PDpJMuu4iLQ1oLRAzPiVs0KzXNGR6cs0Zy/VeTHLH2z6fZ7Cf+2wbgNbKYGCp/7B5D8JyQukLLTDkVdg2XHC3/iL+iE3s9gyps/4haHEF0pjkW+EAJItnr9AoqsaRMNiNdszfT+UwXIdWnxC1k4WyQxLW91nCY0lo0ORFiTGUrq2IHE1upnrInzFvRK1cFw/MAQJI4e7bWcss/BJnFGARxAWneZuN8wOVxutpJVHm4kvEtAdchxNovBsfZQsQ5trHiGXCJjMTZVr4oOgObAhruHcyRcjwzUvrsc0jukuve8Zbm8WtbJVBpkueHPDCbE8TYvDpgGbwTIvub/MrGgWvj5ZIvpPECS2cjAkjkc5C0cRgm1AOIAAZAZjX5p5cvRK1cKPldeSXioDYloBsdHQCMsjO4Gkzhh42tIYRENPemOeRm/RIYyiAZYe+S4mx79xbpBFrQIWpiKrWS2oAHZHhES0j5xblEbpKpjC2R87TZhtMAWOo8eQTxpyMum4Q0AGIhxII7tyWjoe8OrtlWow8DiTbhaG63Zl5bolakSJvINoiLA36ExluUFkPaWkQZETk0GDffKB06Trtp7FGMcLQbW8lywsR87rA3N+E3uuV8TfU81SZsPfkrtBN7Tv/ah1Makefu65a79qfDPj0hAqP2cBGyYoVqM96pBygnhE6STYStI0GhhIhrDtHD52lTU3v083WoktIJBmdCOqw63ZlUDu8Tdi2QbZ5L2fCybtDoOfEB4eiZpUg4A8Ibb5YgjrNys75Lj6c/mvGbeC7Kr4kuNN7qjpBjiECNZJbJ8CtnsPGvpABxZ0aREaHORkvTigAodhmGxaPL8Jfq3L/lHNfNuarJq/qG8MAdzyH0V8H2nUeY4RzM5J0dn0wZDB5flXDQMgB0Vbx11GVuPyLh3NSXKhVS5SgQPVX1o1Qy5L1sTuJHvzRo165BEz47JI0pmTB3ED6DmrUse0FwsADY7g5zzBlBq40xIOf3t9VpMaqAYig4kF0uiNpF8ogSoqFpiWAGbjkcwZ0ifHeVOKrRAmDO58QF2KqANIEZTE6bhXpcSKrQ6ZgTfhIta+9vDVV4W1AQ4uggEZAEic7TNrQhvrUwDMHPQRAz0F1lPpkG0iBIOdj0z2yTmJtTEVj8MGzjTjrw8JPThIAEaOHK46uLa6ALECeE6gnyOth4wsz/WloMx3Z4SYgg6ZXByUYLGbOtcQTfhJ7w5XVcFQ/iKEUpDuIRrczqCdZjwgaLMpDPhvp+4GXZSIE/NMDOwTWKxklrf2tbYNvllJGsQfDVIVQaZEXDmjTIi8T0lPGX1VSoNEf7R5N+5XIJaTfiHmpVm+gVcSBrH18kjisRIi5y1JOU6XGiTrYomoRnrGvUWyQn1HA90WvbM/19lz+nTc56Vxpa+eNoHEItItlfbqqYfhawtaOETeXG5N8zrJIRWio55NFrSHRJJOUZRETnnzstHA9iEOLnGZkwPz+IUXOY9McvJMS/ZWFe4nTfbQ2XpabIEW+ipRpBoAFgFcrC25Xbm8nkufS0qpKglQVUYuJXcSqVQlUFnPVHPUSqOcmEPehvNvcKXlArP03VwQhiKLCeIQDOcfXfL0SrsYYLZnMn6SLIleiWnumZvB/Oay6tQzynXn7hbY6rWdmcVjHcIymc+uvW6FUx0CCbWk6mP5S+INo88j5nVZlXDncgbLSSVUPjFhzvmv5X8fqmaeIi0+hk+dysZzSBAJHX37sjUK5AiSeSditSn3VQJkcRPQQDvY+X0SQbDp4CIOfEIvqLfjJTxEmPfuUZlMkFs9Pyp3o50j45dAgWIvc3tkTdKVKMd7PvDM5TrHn7KKCbxEiPKY02II8kHEvhugyIGkaRvuqn8KhsYotsWmRb5Tp0MLkm6o+dfI/wDquT4xWo9W7CEuaQ0E5TcW8E/g+xXEh1RwP+IFp5k5p7s7AhveJJcc5t6bLRDV5eXkuXphfJQaeHAEAQNgihiuApIWc6ZKQqq6q9VsKOKoSrke8lAYr3BpQhUJRSFVzOqexoEn+FUlGDEN9MpzItBOCWqsTJYhvbsq2GRXouE6g+fTosvGUokkmd9v4Xo6rJWdi8IHXIaVcz0crzFUSIDgckJ1Qh12y0WF4P8AH8rVxPZ8ZLJc14dDsvA/VdOGcyazKX2l9MvdY2BFnaxnPLmjU6ZBa35iBcWttfXPml3NkiI7t+om5RaVXvAh0EbkxbIz5K7Ws1o4KnAYPzDTOQdJsP7UuxQa4ESQRByhpvr5+t0uzFggzHEZg8IOeZE68wknYqQ7bLwykxGv1S47E1vprYjQwANpETkeoIMTylB4AQ0NZAbuRrGpN4uVmDHEjh4uECwnQDMfjyWr2S4uD2E8Rs4Tr82pG4bb/MpcOMaY9l67BxO7pzOh3XJ6scO1xBYSQSDY5g31XKl8H0hoRRkqg+nIj+PVdK8ivOWKgrgqCrMwPE2/tTo5FoUSpJVeLmmekFc49FxdyVRqqh6RMKpeL8s9VMWsoi6cCjXAwQQZuP4UOb1XfBvI+yh+f2TLQb2lCIR3tOiEWo2mgOYlqlGU+W7oVSkE+RMt+GCSxWAGwW6cOCl62DsjnDeWxPZw2vv/AEk30y3ovT1sIdlnV8KtscxKwi4FK1G2tnIPlFvey08RS8ft1WfWqAN4YgnXfqu7CtZdFRUEZmZN9Oi3+xqjWua28xoJtnrzgwF5ytQIvy89Fodk4oNe2WnisJ0vEwNvm8gqzm5028eb0lTs+kSTLLkm5g33Gi5WFSpv6fyuXPuujnH0FcChly6V52nmxcuUSoDPeasGqLZDVN7wVWYP9wiQoIRzPas8lDlL4ET7KmE+UGwi7f8AKhyuBcyZnkp4E9wbih0yVQ306eiL8NU8EbgVXFitwKYU2kpwKhailVKjZAuYhuajkKjglsyz6aRxPZwK0qhhCe4Jy2eieXxHYRvGSycb2OWiQXAjr9NV6vE9pAWGfu/JZj8W4k8QbwkWub8oGdpXd48vJ7qtdbeZosa8QGVOKcwf2iJJDra76q1bDhlUAGQIkkiRbTn9MlvufScY4Y0kd3PSRmkq2BDYHCYMkOs7ui5iP25G2y7Jnuq3Pjm48gQCP+IPrqpSZ7M2bUjofwoVaxVt9baFcBVUPqAZ+gJ+i8a3bFeV0rgV0rMOUKJUBwQFne/ZUSulcSgKOYq/D2RZUFqfIBCqRmudVCKUKpTGaqWUIc4FRwxkoDVDnEJ/0S3EuS7nKG19D5pXE5R3FUJQ31kji8SdMk5hs1sdjeGyy8RWJALSImJsYIj+fJIY7FcRzIuNgeUTZA+MRDhJaSbcQsYueG8Cxkax0XVh49ekb7TUY6bzyMwDEZXM6LOc+pxBgAtJmRGW492R34uWgFvFe+m1wJztuM0CvSeYcZp8RmxudJAnKOS68ZZ7aSW+y1fFFpJJNoNhIBgZ7BbWGrF4pvIFIOBBBJLCIiQAIYSHXt9bI4ek8uADiGggTJIE5A3ym1gfBNUcGHzI4c4BtbltJi+Uyl5LNJraOOfo9pGh+OwSNDHDZSgUuyMPwjiaOKBxQLTF9d1yy6PT14MnUdIHqiShB6kvXHSEa+/30VKlXr4SfoFLTO6pVIAJsBuVP8Gv8Tb+FAeTnHmfwh0Ohi58/qrF8RncgWBJvkLZI18PQodurHJAp12uyM56HSx9QiKdaJR+JaDBN841jfpcIyVxeAp1QA9odGUo7bIsnwLgqrgplUeVJBGmVV0o7ihlXBoqocjuYEB9DYrTY0BVdCzcfWPDI5rU+Fa6x+2GSxwC0w1stMPgLiHEgRJ1v6e5QaUTu4mYgSepOaTq4l7e7JuYHhE/ULqJJILiDrYjnacr2XpTFvZPjWZQGboAsQB7t5JaZdDW2sd7TvFvPVcyo493MiDOmxHr6IuD7IfUze3gIJbEkT5yDMT91Nsk7p5Z4ydNPC4On+8gs4Za1rpdB1tEQdDMFK4vBQzjYSRY8LrFtw2Dw2ImLjxAkJZnY1Q1B8N4EfNIhptcWF9ck1XpYigxzXQ5mfd7/C60TFwCAOV+ayvyyua36uMMNyec5+i5YJ/V9QWhtuv/ALLln+n5S7fTGyXEbEc5teNs00y250vKxsMHsMyO9fhAt1E3OknVaIra9dDPgBqeZCwzx7bWU2PJQ+DbMc0DD1pF5nm1w8p0RHZLCzSNBYZw73XmeVkwXHRL06QBmAYEDOefqiZJ2z4ra7WgZW5aeWSsChh65SBRHiuhD41YvQSeKyq1vNS4LlBIcJ3Qajjfhvy/CK+nIzNtiQUPhgATyurlOUuKpkzBHLTkVPxxrZVc2DcX1QKtphaySlaitXulq0OBtJF5nwFo6pfG4vgCxK3asmRxRnGxvYza/j0XRj49kDjOy5cS0SJuLZkZ+iVZghMPBYLzEaa3gclfFY5jTDmkumPmiWjI2EeWvRE4mE91z2zfhPfB4o7wy30uuuW600xv8q4lnC0ObBInOIzkCM4QsN25UEggEHbhHe1gADM/lMnDNDjJ4gY7p4hmbwSBf3stvGfp/DOYWju8QDqbxaSJHC7f5hPis8rjPZZ6289S7ZDfiNdx8bwOGAAGjUHUW5JnB9r13hz6RpmGhvCSSSRALidCY95rFrsc2o0g3Is3OdCJjl1sjihUpsFeeAcfDMklzsyMriMzktLImzVK1ca/iPcbmf8A82f+q5ehrfqGnxOgWkxlvzErk/8ACv8AD3HDudIjSFdpAFksA50RfU/tHmZ57KaVNwzz5fzmvLs/Jf2YrVOHSelh5ruI5gT439bKKLeERJdzKgNgmLTt7solgliG1SQSA47D5def3Vf9QQQ0gydiCPRWLSbkkkc4/vxRD4jWdOirc/CukPqRY5z0I6glcep1m0n+FzmDO3XX8qrHiAQLH3kp/ohlMoLqimnVnkjXRDcSlUhcSs0rSoKrxhQVWjDqvHik67pm10zWcNUnVqbE25e5WuMJidrUXObYx9V5bGTTB1giDNxueq9ri6fECF5HGUeGoQXFxByyAta4yXb4sihZhNV0lvCIEyBf+I0Nrymq+IDILSTAsbEeYHuSk3Y48YyItO5j6lTQEt4nCbnOLCZyk3Ngui/yfdbGFwlWqwGAJ1gXJ3E292UYpz6IaypDbyNRJEHK1/uk6vb5D2FpcGD9oM5Z2iw/KfwXaTcQIrsquEmHtFR7pLcwYIIBi1lllLruFrfQuDY19Ld/EQ0CAALSTyv1KtVrUMTw09GxYiHAj5ognMCLFZxwr2tqMkRdgJsI4SZvZplwN8oz1SeDoupnhe2XuEZ2jQhzbERqD42Uzx/dnZp611fDzbDMjSQJjnZcsRrQBBNSRn/9r89dVKz/AEb+f9/9Lb3THCclPxLpZlWbjL7qQZjWNYEZc5lctitGQTPLdDxDWuBBBPn5iFzql4yMe7KOKHAROZMdNfTySx6VBQBAAuI9+/wrAyIBEjPl6ocNeNwesflB4HCIyBuJtw6Z+FkQSnGGLKXGUMu22zV6I3M5/wAeinRBwYMRmI6aoqG985QrhFoq6gPXOKgNUpRAN4GwUkqjm3UOKobDq05vP4SlQc0erXStQrbGX6mg1FidrskREzmtlzkhimW3W+PVDyVCmWvcJgHKdeQQDjIJDgYsN4Kc7WZw3iYuALGb67LPcOIAEjUW00lds77V/J3DNaHg53GXvKU/2pWqNAhxAkW1yssatWAs2ACYLpM8xvdEwOO4Jm89fD3zRr6Qn+tqNJIuJBIvG+Rv4pnD49k8TXFoFw03gnOBr4ROqrWrMczikcovc/VZwwIBLnZHMZenJK4wezLu0jJge/BcrU8K2BZ+Q0H4XJB9JZbMfZX41nfGMiMtbSUdne3Gtj6HkvMsUZc4nlOogkXuDfYz4ojAbSch4FB+KRzF5tM6ZKA25ImbT4KbPwB/i92Y8EOvimhskSNf5UPqGRcRllHquIDxB8jb6IkhrMAINjHXKI9PrKK7ryztHRAqs4XA8QB0ibgRaNZ+6KRqnZo6lgA8L8kaUpUEgphpU2Jojnrg5DlQakJa2VGJVHFDGIG6h1UJ8aA6rUnUMWRX1SDCXqu3W+MqQatknWqWlNVXWvklKrAtpCeZ7QxPGdRy8Uk5ucgX9B5dE92hTipEBt58P7SLwRmfqLLrk6a2dEq7TrcaCTCJg2gjvSOE2jfmikiSDOVouZ2K6iInrpp7nRX80V9IfTEzpM5RaNESlWL3giIB/dMdTF493TeDwJeQBMXv80GMo6x6K2D7NIeQ5juIbcXFtIjPdK2QabPxaY0of8f5XJV+HMmxz/2z6xdcsv2jT0mHdYHUx9Ew11nLly8++zvsX8fZRTceJo0OfmFC5TPRfDZNlwULlJIcwTMCf6Vnn7rlyc9mpxQQjkrlyqiqvNil3FcuVYooZVZXLloQdQ2VHGVC5UKDwxlzQXrly0gYPbLZe2dQVjVRcD/KPBcuXT4/TfH0jhBDicxxR4GyZw4lpPP3ZcuVprQ7Poj4pgR3HG1sgIy8VoUapJnUcV9dNc9SuXLHMLveZNz5lcuXJajR/9k="/>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3802" name="Picture 10" descr="http://t3.gstatic.com/images?q=tbn:ANd9GcQgpoXg3SlOVyo2YrI_kNgH8aDRheYenrGmKAxX78rwK8IgNX12vw"/>
          <p:cNvPicPr>
            <a:picLocks noChangeAspect="1" noChangeArrowheads="1"/>
          </p:cNvPicPr>
          <p:nvPr/>
        </p:nvPicPr>
        <p:blipFill>
          <a:blip r:embed="rId2" cstate="print"/>
          <a:srcRect/>
          <a:stretch>
            <a:fillRect/>
          </a:stretch>
        </p:blipFill>
        <p:spPr bwMode="auto">
          <a:xfrm>
            <a:off x="179512" y="476672"/>
            <a:ext cx="4133777" cy="3096344"/>
          </a:xfrm>
          <a:prstGeom prst="rect">
            <a:avLst/>
          </a:prstGeom>
          <a:noFill/>
        </p:spPr>
      </p:pic>
      <p:pic>
        <p:nvPicPr>
          <p:cNvPr id="33804" name="Picture 12" descr="http://t0.gstatic.com/images?q=tbn:ANd9GcTErNpuSqqO4v2epDdhGFdktaglJSOaPqdEwkst7ZtRiJ_70mYqzw"/>
          <p:cNvPicPr>
            <a:picLocks noChangeAspect="1" noChangeArrowheads="1"/>
          </p:cNvPicPr>
          <p:nvPr/>
        </p:nvPicPr>
        <p:blipFill>
          <a:blip r:embed="rId3" cstate="print"/>
          <a:srcRect/>
          <a:stretch>
            <a:fillRect/>
          </a:stretch>
        </p:blipFill>
        <p:spPr bwMode="auto">
          <a:xfrm>
            <a:off x="4860032" y="476672"/>
            <a:ext cx="2609850" cy="1752600"/>
          </a:xfrm>
          <a:prstGeom prst="rect">
            <a:avLst/>
          </a:prstGeom>
          <a:noFill/>
        </p:spPr>
      </p:pic>
      <p:pic>
        <p:nvPicPr>
          <p:cNvPr id="33806" name="Picture 14" descr="http://t1.gstatic.com/images?q=tbn:ANd9GcQ46_IkWzdhu9NBhSDNpvJvz9JxQVAqOX3tfapS1vrnUQcjAbN8"/>
          <p:cNvPicPr>
            <a:picLocks noChangeAspect="1" noChangeArrowheads="1"/>
          </p:cNvPicPr>
          <p:nvPr/>
        </p:nvPicPr>
        <p:blipFill>
          <a:blip r:embed="rId4" cstate="print"/>
          <a:srcRect/>
          <a:stretch>
            <a:fillRect/>
          </a:stretch>
        </p:blipFill>
        <p:spPr bwMode="auto">
          <a:xfrm>
            <a:off x="4716016" y="2564904"/>
            <a:ext cx="3305175" cy="1381125"/>
          </a:xfrm>
          <a:prstGeom prst="rect">
            <a:avLst/>
          </a:prstGeom>
          <a:noFill/>
        </p:spPr>
      </p:pic>
      <p:sp>
        <p:nvSpPr>
          <p:cNvPr id="33808" name="AutoShape 16" descr="data:image/jpeg;base64,/9j/4AAQSkZJRgABAQAAAQABAAD/2wCEAAkGBhQSERUUExQWFRUVGRgXFxUXGBgYFxcYFBgXFRcYFxgXHSYeFxkjGhgYHy8gJCcpLCwsFx4xNTAqNSYrLCkBCQoKDgwOGg8PGjQkHyQsLCwsLCwsLCwpLCwqKSwsLCwqLCwsLCwsLCwsLCwsLCwsLCksKSksLCwsLCwpLCwpLP/AABEIAQMAwgMBIgACEQEDEQH/xAAcAAABBQEBAQAAAAAAAAAAAAAEAAIDBQYBCAf/xABIEAABAgQDBQQFCQcDAQkAAAABAhEAAyExBBJBBSJRYXEygZGxBgcTUqFCcpKzwdHT4fAUFRcjNdLxJTNiohYkU2NzgoOTsv/EABsBAAEFAQEAAAAAAAAAAAAAAAMAAQIEBQYH/8QANREAAgEDAwEGBAQFBQAAAAAAAAECAxEhBBIxQQUTIlFhcRQzUrEVQlNyBiMyQ4E0YqHB8P/aAAwDAQACEQMRAD8A1uP9NsSNozMKgyUS0Eb60EkDIgkn+YkGqtNB3xnl+trGAkZZFCR2F6Fv/Eim9YQ/1LEfOT9WiM+DHYaTs2hKnGcop3isevn/AJOfr6qqpNJ9Wbn+LmM92R9Bf4kdHrcxnuyPoL/vjDw4RdXZmk/TRXerrfUzbfxaxfuyPoL/AL4X8WsZ7sj6C/74xMKH/DNJ+miPxdb6mbb+LmM92R9Bf98L+LmM92R9Bf8AfGJMcaF+GaT9ND/F1vqZt/4uYv3ZH0F/iRwetzGe7I+gv8SMS0dERfZukX9tC+Mr/UzafxcxnuyPoL/vhH1u4z3ZH0F/3ximg7C7IWsEtT9AfGBVNFoqUd04pId6ysvzGm/i7jPdkfQX+JCPrdxnuyPoL/EilPo0QKqq7MB5HwgSbsVQN3+B+MU6b7KqScY2uR+Oq9ZM0n8XsZ7sj6C/xIX8X8b7sj6C/wASM0NiK8Lnx+6A5uFKf1xt8KxahpdBN2jFMktZVfEzYH1wY33ZH0F/iRz+MGN92R9Bf4kYpaDDIP8Ahukf9tE/iq31M3B9cGN92R9Bf4kc/jDjfdkfQX+JGIMNJhfhuk/TQ61Vb6mbk+uLG+7I+gv8SG/xjxvuyPoL/EjDGOGG/DNJ+miXxNX6jdfxkxvu4f6C/wASGn1y42u5h/oL/EjDGGTLHofKIPs3S/QicdRV+o9RyphKQWuAfGFHMP2E9B5Qo4jBsXfmfC/WH/UsT85P1aIzwjQ+sL+pYn5yfq0RnhHoOj/09P8Aavsc7qPmS9zoh0cEKLRXOvCeOQoVxrHXjsNjrwmKx1UEYLBKmFkj9c4I2XsxU02IBLPpz+yNTgdmpkpYXuSb04aaiMHtXtmnoYNLMvIbLdkQYHYiEnMQSzs9Qw6U0+OsFzWSAwFN48Azs51LjnQRMV5Q4sH+0DnUn48YFKy1SR7x4mg720/Ovm2s7SrarNRu1+OnoHhStlg6124nX/kqtOkV+IxASSoniBxYuPviScos9g9+ALeNNeD8Yrp8wGYOA06czpxgenk4u6DSpbkXaFDIDpUVuT9gH61iEhLOUjv1FBXmwaGSVZ66AMBpybSrU1+JhuJmkKroOtTbuHDWCfFVIyvF2AqguAXbEgKACQzAmnGxdhXheKGdLyltfKLqYpqn48KmpfUv1Z9YA/Zs6lKsLvpWpjuewNdKdJwqPgi1sdnwAGGw5ZDlraQxRjrOSSOQ0w6GmHJHDDV2PQx0iGmx6RBhYI9R4fsJ6DyhQsONxPQeUKPODesfCvWF/UsT85P1aIzwjQ+sL+p4n5yfq0Rno9B0fyIftX2Rz1f5kvdjoTw2OvFortHXhPChQwjsE4DBGYsJGpEDpjZbA2cEJCmLli45h6ePwjK7X160Wnc1y8Ibl2Df2cS0MgMQOGn6Hxh65lUN8p7cAknxdocs0t8m3wby8eUKeN5Jd2UBx7WV48ilUnVk5Td2y2oJdCOYH+JJ7t0Dk6ngSfMGV7PZuAav2+PCLL9nZIe4Z34ix8atFdi0Bq24aq1A4N2eTPA2s5CpWKbbE4JQSC1q37NgB3/A8IBwEp6k1NWN7P5MerRJtVOaYkO4cdHI04kAjxg/CYS5Na9niTVjycjwHGt2PhgrB5YQT7UJS54O3AU4avRuY5xX5nUFKuXyjz5n8xxgvGyMyiCd1JTmPFTOzksGu9vCKXaW0SFEJcNQGx5t7o53YUuYhGneVlyChFsZtfFh8rvx6mn5d54QOJxUnKKcu60AKQSoDp+XfpyaLeTlloLu/FvEDXqY6rsiG2cY9OfdkNTDZFeYBOSAW4RETEkxQP3xHHoEVjJWRwxyOkwxUSuSR0wxQoekdMJVjEGFieo8P2E9B5QoWH7Ceg8oUecG8fCPWJ/UsT85P1aIzwMaH1if1PE/OT9WiM4Y9B0fyIftX2Rztf5kvdj4UcBhExaBHY6FNDXjsIYOws4Kmg5QkE9kW4WN43aA6WFrUp2SAB4CPm4jeoOVKFBQqEm+hB+D/bHE/wAVUm4U7cXJU0lP/AcVAi4e99Sx826NEc2zjqOr/eBDDvORQNXv84hnTgCpLsRV69TTSscJ3Ur2Ld8XLFSszjTd8CCYqdpBzlcu5JPi3cGHhBuFxQKFaWfwJLDi32RTbTdasoo48A7EeDDveIbHezCQs2VEtYVNLBwDU8Myi7X0J/V9Bs+VlFQHqo8nbdT5ePKK3Y2ACVHuci2luIDgQVjMXUJFz8nRNzvcWDlrUrdjYlJ8ILUW7CBNqYljdkjh8pRqo+Jv90Z3EVoNC5L69KDKKfqkWm0ZVbEl9dB+tdTFBi5mU7xD+6GblY1P36WFvSryC04YOzF6CpNzqTTuHj8BEgWTR6CggOTPJNKC36498FS46/sfTvf3jXsVdU/ynQmGPDlGGR16ZSEY4THYaYWR0caEux6R2GzDunoYiw0Vk9R4fsJ6DyhR3DjcT0HlCjzk3LHwb1iH/U8T85P1UuM68aD1i/1PE/OT9VLjOvHoGjf8iH7V9kYFZfzJe7HwhHAYUWgB0mOhUchQhBuypAXMALty46VjWbWCkJRlKlpADUBUKagO48bxkNmqIWCHpdm+D6xrcPP9rlSUqQ7V3S+tQR0s9xSON/iC9Soqd8c29Q9Cm3Jy6IlG0imUFzBlGoqG4ODV/J+TxUT9ppmKRl3ioBLu1jw6J+PMRNtAhachmskFXFReoITmAIBpWgYGnAbE7HkSJSpvtxnGQpkkFyKuxSstaraJNqRzncrJrUKdLh8smw+KWsKUkEpSrtBy5dy1OPjSBZ2OLlTsBQd9ia1+9u5vo/ixRCgAl1KU5UhCnY5Szl8pAFdQYfi9oIVOU0uqAosAEoKk1ZKQRuiwAIOtzEJaVSbsWPh0kw3Dk5WSDmYs4sWo5NAGBPcIGGPSEk7rh8xd6gkVrxbqwgWXtQzVJAZGYXUyQSN1wQwZwA73FbkwPJzlSpaWSQxYgOS/vANZRNx4iKzoXVgXw7Su+CHaGMUTY15XAsO+r9wjO4p1Kcmruzv+vui3xmBYvmVVwVZSxULIBNakM9amOY/ZCpSUFSFJJuXTcgEOODVfV+UXqVPYia2xwgeQH0H66wWJXAd0QpUAWcdGr8fshw2qysqXJs44vwFY6fs3UKlTvN4MvUU5TnaKyTHATPdNeAh42aR23SHyuQbxHO2muUpzmSQ26XA5MCbNSCMFtFSpaUqGce7mZLPRyogBzrxIi4+1rtRSsQlpKiV0wSbhSFFIBLcAaiD9m4KWZWZaSpRUwqUpAAuSOcEKx60gIQPZulOZVfaORmIKjzPlD17TPsrkXIajKJU9bgn7AIav2jvjKMcNWFChLw36hOM9H5RkIMs5VE9pTgEDMDX5RJHIBozO0MEZYqQaaPTrSJ8bt4+zQk3GjnS1+kdxs5WTf9mrMwJAYoNwHIHQmusC0vaMmvG+v/ASVCVJrJ6Vw/YT0HlHY5h0bieg8oUc2a+fI+EesKSFbUxIcZipBGl5aAznX74osbsxcoJK2GZ2DuacWjUenAybUnk9lZDnl7JAPk/dGdxE5CioLWClzlVUkAGzGv61jpdDr9sYxnhIy9Tp2ptx9yvBhwMEYySl9zs+cQS5RLsCWv0jfhUUluRntCiTDJBUAWat30BOkQvFjg8EoZVkEBXZIZ36PENRqI0abk2Na+CylzUS5RQlDmYHK1AOHbKEnQ0NfEQxOICAlOVw1WdJcOSli5LhiXYGgGkTYtS1hOWXlWBQdkqygZnA4cyzhos8D6Oqb2lcyQQlJ3Sws4NRoQagbt6twVWc6snNmpR2045Kibi1LG6iVLTVDrukjesDu1A6FoCTO9kjdyLzBWXOhxlsAQo0qHFNBegg7a+zVSpIQtRDknKEgEAhIDqAJqx6Ze6MycPNUcpWRLSU5slagHKS1O/hWKz9TUopWwOwPtUrSRUAgTFk6EjVVqJLHqIsNn4xSVFKnIU5By5iLKzJCgRW2n2E/YciV/MADlLAHOWIUWoHFQHDxU4zbSUoVLElJVbMQ6gcznLZu99eTDp1d0uC9V0u2PudkzR7XMlJqFJRLClBYAFCWFuQvZos8iAFqJJypSaEOWyJVlJBYVoeXjl8HMUHJSUknKolwLuEqBpoXBi02VikIWPazCoAgBJJYZQ4ehLUZuWogk4/m6lNNrw3wEy9tIRvZCSnslTBhYFwxIDGxLkxUYvbpW2ZeZiTlNGKgkFrsGSkNyh2MWtYUsIOVS8r0KCmrvR3Dgig4tFLMwxftJTrUt4gWppE48WYHulyEYnaMxSw56WH+IL2ZLClkkgKtWge7kgGtCO+KZCCpQSC+gZ25npGkwuxQgZgcxNWUyWejgBXn8YswbfhXBGSjGzJMSyt1QJFFFQunvqGIIpSJ9j4iWFqQQJgYB1WqFMSHuKD6XWKjaayHCKCx7nqObPxrE2ycGZbLzkKIchqXCk1BPlcw/eSXPKFKCax1L/aWIcOEpCQC4BBKGpQXCWB0o/QxXrx4OUAJAoza7tQR3u8D7Q2kpIIJJKi6v8AkeFuZimWspmBI5EUaJxrXV/YD3O3wmhRJlFKZgS5erVerMecDYzNMUUU3nDcVEnhaH7Iw2eUWUA7lr6aDjy5RYL2UEpzFYU7kqAo5S1DTiD0LxGlCau45yTrVIO27y8j0Xh+wnoPKOw2QvdT0HlCirZljcvM+GenhMzaWJQQwSpLGgd5SKk9TrGa/cJyneSBUlzUlIqBzqPGL30w2vKk7bxRnSlzEZ5bpSrKf9qW5BcVirxHpLhlzAsYeYAaKTn7SaAJfNoB3/CLndSklZAXPa2VkuWUkhJcWdLtZ9eQi6w+NTKlH2guHSE0fUOw3quO6Il7dwj7mHmJFKFQLXe55jw7oFn7YlLY+yUFA3cVABygm4Z6tfk0W6fxMFaKYCoqVV+IOws7DlJfMFFIynTODXPwSz1EW+HlJTKSJgGTtNmIO8zGhY2401d6Z0bWlLmZ5spZH/FSQaBq+b35xaYD0wlJBTMlLWgqdgUv2nvx58usSrR1NWNmmyu4U1/Sa1GLTMEsiUTmBdiQLZsxJozDmLiCsTLUFbrKTRKhmKhmOWhIbm5F6c4zB9YsoLzIkLH/ABKkszktrXnBeP8AWuhcsy0YdUsKDEjIS2rCgivLT1rf0g1BX5LaZtmSVALSwNDMSpIUGUAAxFhb/EM2nsLDlRWlJWoJzZASpQUkb1c+rdlhSoaMLP8ASSScg9kvKgqNVBySzO17cbQJiPShZ7IUA4UXUSXYA6gVAGmjWgUtNUtZxLNFqOUywX6O+1WoyVOU1KEAlg4ckgaJck9KQHP2WjMpJW++QKpSWDneJcDs3dgeLtEeI9MZqiCSrMHq4Zjo3S8DYn0glLDqlrCqmmRlKJclTMeJDf5BLTTTvtNBVk4W3WJcLh0KVSaQFFT5qkAtVRernNdqAVDxZ7PThhLXlB9o5GcOd0EBG6eySodoPQl4z+H9JZcsEJQt1EZjuhwklWUVJZ21iD99ozDdOUkEswL0c+A+J4xCSi+eSEXNP0LWdNmKsEqdXyU1rRJKUkXOoAJbrFFiVuS4q9qv0tx6HrFt+2fyioKZHYJSAColyAAAwFakvXXhUGUkKUgPmzGxzMlLk1Aq9LRFyVuQkYu/BzDgghuP6v8AbFuueZqkoJoN0n7C1tLc4q8WtUhfs1pUFJ+TR05t6vNiDCwe2UozZkqKiQxDUb/MMncnJKxptsLyhTSxlCQ5OV1JAIsKkWpVmvFLsbFFS8lWDl7kIHKjm3WkDY30hVNu9KB2tZqfqkD4HEZVOK0qKi7X6KAPdB3O6VyuoON7GvKJRQ6gAbVUQpjrR+lm84zO0whM4FJJT5NS+t3h07aQN3prpfn+qxHJkLmnLLBJUUhNKOohLObX14CFGduROHqWOw5plqWUqLgOGtV3cHTK78nh2P2sTLagy5iwGpFbRV5V4eYEqDqaoSQpw5FCkkUII8Y4vEJWFHKoipZ68ftMKc05XiOqf1HrfDp3E9B5Qo7hjuJ6DyhQHISyPP8A6XYeUvbuJE9hLOZ3VkGYYQGXvmif5mQOacXEZXaWGlonTEyl+0lpUoIX7yQaGl+ut4vvWUP9Vxfz0/VS4zgjpdLStCMr9FgzK8/E16iAjoEICHRoJJIq3OCOiIBiN48IISHDwOlqKdRtRfA8otciJhkPKY5B2RGkQxQiUwxQgckOmQqTEK0QSRDCmK1SCeQ0ZA2yMJKmYhCJy/Zyyo5lOAwq1SCEuWGYggO5tA+NlJTNWEHMkKISXCnANDmAAV1AYxHO7R6nzjstQYvy8a6xy8142jYTwgyftHNKSgEAC6WZzbvNSYDkTSk5hzrpWhibZ+BMxaRYEgFTEgPqWBg3H7PMpShMIJ0ZQI7iLdCxGogF1HAVpvJVzlkklTlRq51hjxJMmlV9ABzaw6xGERNEBCHyZmUv8fugiXs90gnXhVjdiOMTYzApSgFN3Gpexo1tHg3cytdkN6vYin4gFQyFQ+cxdhUlgKci8E4fF5XeqFUWBQKF3D2OulhbQfByVcKHiW4d7O0TKmk7qGATctV30PdENmLDOWcE2L2gjMP2fMg6kJCC5dwkpLhNTR+6kVkyVlqObVGlfuMWGDMorHtArK29kDKI4h2D682hwwmZExQ3kpFTwFQOQENaMUSUm2etsMNxPQeUKG4Y7ifmjyjsQuiR519ZP9Vxfz0/VS4zYjS+scf6ri/np+qlRnGjrtL8mPsYlb5j9xJECTJ5zFL0JZ4evEHMAaMe4iJpgBLNfXWK1earpxhKzX/Y0Vt5B5ctolSCwEQT1EFiOh16wSgk9R+vzjnvHRk2vZhZK9mSmEREScQ7jXwiVJeOoh2hQk1FPkrOLXIyOGHqENVFuTGQxoYoQ4mGvAmTQPPkpIDirniKPrx1aGTZADJCXqwarsK3D8PjD5JKiUlQyoJUxN2LkDVtW66mDpRC3YpzEg5ioBFKkKZzwFhflHLSklKV/M1cpIrkzJkqqWAJ6gsbHixjuKxOZ3BWMoCFKoUkM9AaihFesGIwBIIJ7TA5ags5Di5A4xY47Z6UIlJkkTRlGd0b6VsApLiikahQGpBqHirUjZ3SLUJblZsz6cAwCyMyQ2YagHWmjawcrDiooU6UYFxu26g0gtWMlpD1zJotrh3DgG44184amcFncYgBso5agGrM8aNPZayZUqOd89CLZkhUt0FKVpmNvPVBFQwehqxd4k2gvLLtULST/wBQP66RIcahJdSd2xZ3B6HT9de4rBBY7W66TxDVPc7vDuey8IgOZKTBJmBUAsAuQBlGt0nXlCGztzKLAEqPFX3WA431iwxMlSspbNmpw1oLcCLmzRNLw7BlU3SQGYkqZO89QQC/Ct3FZuUJMbvJJFMjDZRUEt2X0zUpqdT3QLiscWyITlSHNA6lEaqOvTmYvJ8sg3ZKaBOqiaKP/EWALPTnFJtlKArdB7PAAEtoBoDTiwijWobXu6FylU3I9e4YbifmjyhQsL2E/NHlCgQY87esf+qYv56fqpUZLEqKRWqT4iNb6xv6pi/np+qlRmpst0kfnHTQhv0y282Mackqrv5lcZmjvwP2QXIBWrpSA04VTOxbSLnBboT2Qe57eLxzdbvIRbs7f+sEqWtjkWNwpzJORy1Tar693lHFISipuSKdbQdjMSlCCVB+AH6pDMfs4zZctcpiS2YahtX7oze8eFLCYKF2vFwVeQ+0LjR9OOvdEyn4U1MHrQlCWUQnRzTNl0L9X74DVNCuzUcYvaKSnWjudl5j1OL2IzDVQ5QhhMdnvTRXQ0mIzD4ZEJMIgRWAKnKS5JO6L9w1/wA8IFzlw4dtK6dKxf4UOkOAwCi73AUc1nNngmXJ3xbM75yAFAvYG/x1jlqkfE8+ZrRm7cEmzZaihKVJG9Wj5gFPlSrpakDbSw+QZVKU6XZ95R8BbmfjFth5eUgqsaEsoO5qKjq/fBM/ZUrKVS95ZZLAgBkswoL/ACn5VvWqqubPj7BoRv79DHJw+8ywQFWJeutYIVgksFDMeDHnlv4xZ4tJQQ6WJrUMaUqxZ+n5QDOAVvFKhoXJUB36PzjRhCEY+fuV5OVyvmO542IOoa48/jGg2MomWsJ3sqWSk1JISojg7lgzRUS5oUpCiGZ01uMth0YjwiZMqiSU2cOCEgPQA66O2r8oFKLS3p39BmlLwvBdYDZakS05t5VVKd6KVvG2oFO6EZRqtT72UANVq6aEvQcEuaRDInzZIRUrlm/GXmOjXTy4xZTFAgAOXKkggZVPQMCX4A92htGh4pWTsCqQks83AcbLoSEsKArUQb6jMMvwPWB9r+jhShE3eWhQcgneup0EM6S4PKoNQRFrIWjDzT7ZBNC6FDeBuDmJCXqfddrgtAG09pKnJJ9utRCAEZQlJSJZqlTHMsJBYEjgztAa1eVWe23HrgvUqKpx5PS2HG4noPKOw3DA5E9B5QobJI89+sJv3pjHLD2ifqZUZtM5Na+Eab1ho/1TF/8AqJ+plRj9qLyBJCRX9WjpIVZUtMpLyMOa31nH1CVTQ1CQdGb4vpECZS0Zi2fV2JFelRA+FnA1JPLSDpWMA4Bmjn9Rq6lV2kgsYbMINwuylTlJSosDyUb6K92lXtGp2JISZZCQQUkoUk3Ck6fbFTsyYbOEmjEMr4MwjRyMchIYl1MKtvKAADqNzrUxz2slNxx06AXLc9rMnjfRwZlJJZ68QFHV1XprxLQJI2GZTm9Lv90X+1dopUsMXBASQ7uRViD9kUc2eyixI4irfbaLdGrUlBDve8NgONU1BWIVKh82Zmq0QqjqdBCdOn4uo1lwceOKMcUY4Yvb+jJJFrg5SVSkZlFIc1FflKYt3fCJ5aSlKEqLqJJcMXBUyRxZgL8bRR4bajMhtVDN1qnXi7x3EY8uCC2UJbiCK6c4wpJuTZftLg0cnawADsoGocOOBqagi3KHSselazlBQkAAhPde7gl4yKccUZkkbqjmy27VXF2o0dw+NJVSgNLsQ7uzcQSNaRGLVN7wkabeGanFrTdIJL0BILg6swY95ij/AGycpwcrCpBZuTh3Ju0SoxqgChaHASUhIUUpGWtRV1PWvBor581SljJmFBS3fdoi6neeZNU9rDZ2FmpAzKqjdT2SGKipg9WdRIfjpSJsJIMxcsJUAJlCVFhmO6GNwAbs0CKxBCUlRWxzFrhqAZa+89uMWezVZiRlBdmWq4U4qzEWo3OJQcXC17Maae5NLBHicSUbhrkLBRAJUUlicwenKL9WwFypKpqnCAELUQ68oV2SSbNajhzVov8AZnoMmfJT7QlKyysxFMy91KW+V8ovwFYlxnosZKV/tyjMCErXKlyyyWLAJzk1W57NbveKneyavHgsqnd2tkyu1tpS1Skys/8AMUygooclb5TmUti1CG562FTiZkvDibKlqJSTeYgFaaFL7pINa0fqWrHg5czN7ZCglObI63WWFQajeNqCpOjOw+LmhC3JTNRLJUlSQlLgDM+Xn1LeMDjBRdkTbwersMNxPQeUKO4c7ieg8oUWgJ5t9Z+Py7VxaR76a/8AwyoyX7TmSxuNXPlaND61Uj984t/fRo7/AMmVwjMBQFBX9c4tOs9lmUZ04qTa5JMJPBLKBPQPTp8IsZuyyovLDDUHTnXyiTZmBcuTkPd4Wi9Rh0KISqzCoNaMDzJ5WrGPVrbXgrVKqUvCUOExypCwFhq6hw2rdbV4wTtbaZUFqT2kqSElmU5AJD6i48IKxmxkLJ3mIDEO7E2JGh84rMSJgTkZJBaoDEG9e4fCIqcZtPqEjtllckSs59olqKObprS/D4RDhgojeUelYM9m5JGmvDSh1iCehQr3fl0izRqJSV0SllWQ9mjlODx2QglBVepB+BqT+qQHm3o36dbCZUUMtEykw1UlV+MSSoeUwfDH3WKlch3KS5q41FdOMRoq44OfD8ostnYJU6cJSACpRUEuQLOokqNAAkEk8BBG1tnfs2IXLUpKlADeSNw5kJVQmjMq+sYc5eJ4NeN7IqcoIF8xFD0oB8G74ZIBJZOsHYLEpS/tEuLAWbjbV/OCMJikpL5EEElyoAjh1HGIymniwrtFrs+UA4mdsBJSpNinKU2AIJIIOZw2XmYKVgZSkFCwrOaoUAMxKt0Zi5cal+PhTTMBNCPaBSwAAO0QU5lAACrkO3TWBZUuasP7YvoCtbg/rnDbPDZsXeRvdFlj8GxSkK9oBugZqBuGhGbNWxfSLPA4H2YyTEsUaAsElJbQEEO7udaRjlT1pPaUCKXNIlm7Tmq7UxZe5K1EnxNYLGNrro0Ju7ufcv39JxYTL9oqTKQQJpsoqJIBSoBk9lNbByKxmfS30mTOC0BS1S0FMsqVUqyghgrtAklQJ1bSPmadrTmIE2aEqdxnWxcuXD1ckmI1bQmEJSZiyE9kFSmTV6B6VgPcNK1y1GvGPQup+z5Zkn2ZmBQSFqSojKVZj2U3YDKXv0hy5SZkpMkJLlJchYbOkKLlwKBJdnbq0Z/26ndy/FzHRi1pBZaxQiiiHpyMR7p+YLvF5HsXDncT0HlHYbhk7ifmjyjsTsyN0ebvWZMI2tjGDkrR9TKjGheUlyzGsa31qzina2KysCJiK6n+TK+EYdSCqogzV42Kuxbmyz/f6gghFH+UzEDrx6QXs7bADH5WpNa+ZesUUuXTpeJVz3DIGXiz21irKjFq1hnSjxFGq2dtlKQVuyQzvZ9epLnxeAcTtJCpisiisE5g979A8Z9UtTfKKb2o8PwSt8eHwgfwyjeQ3cJXdy/mbUSAHdjcgaRXYnaSSQkBwdagjxhmHnoN37tCeIh2IkoNUi1x9vGHp0oxfBFRSdmFYaapBY0B53/KGLAd9bQk1FTUfruiCZNrGrSe1AHHIUma0Te1EVwWHrWDJUoGppF6lNvAGcEuTuDdCxNSpSFBRyzElspBqQbhQDeMOm4ozFFcz+YoklSlkqUoBgLm7Bn6RWqmVKQSwUSEk0vVuBLDwETz5akhCikhKqvZwOBJLi36MYVW7k7GtFKyOTWzKUlLJDEA1Ym7PzgrB4xnBSCdFVt3QOoKUFZXPGtxQG5pXhD1yQlQqGYMBUhuPUwF5CqGA/FKStGRZ4EZWBccrK+6B8CCElDNwU4c+HV/GI1S1KFTdlGgFCTYA2pEuGJAchyQwHOvleErpWeQ0dPf0Ihs1K1EqdHJIDcHZ/gBrDDssAA7qhXeFCDe3h4GLA4QlGYHecAElgO7q0dl5uyWJ3ipQJOYAserl784n3jsO9I1wyhMgE7rnu1hs2QU3jWYHBSwogAEN2XYvqQbM9eT8ozuPcrPAmnlaLqlGyaZRanGbi0V5EcmCh6GJ5skpZwz25xAux6Hygb5CHsvDdhPzR5R2OYbsJ+aPKOxEkea/Wan/V8WSAd9FDb/AGZXjFDhcMFpUGSDUs5B7mBBjS+sfD59rYp7Z0fVSnbnaKn2aJRJuLDi+tYtU44uzPqyW63Up5OzBmGagNr/AKr98FYrDhABygcwPtg+XgELOYrNUlXxYBmu9KD4RJNw5IDuBSp1p51NjrDpJoXeK4Nh5PtAQp2qGDW6eHj4Z9KAni+Y9wAr8Y1MxfsxVJYWIs/Nq/4ijxksBbhjnNGelQTeuvwitNrjqFjMgThcswhIfMAQOv50grDooSblh0EWi8MlgXpxDOB+cZ2fiSok8X+MT7va7tDKW9i/bGJ+ENluo8XgZIMW2DmJSBUOavrBYZeR6vhWCdOzQkB3fi0QInMSNRByMUAmpd+dOUVuLS1ddYuTtFJxKVO8m1IhMorWwuTqzXuSaARPMkLBqywng7DSmsDINN92NU1b5V+tDF9s32Yb2mVT0CbFNDUgneNoxZPxGslgBw05SlpewGVPSmrB2e8JSgVm7Bydf1+cE7SwSUTEKlt7NSXBzPVNV0VUEdGJtwA2FSCRqCzgV0dvFhA5ray/RV4qPqSJRcFTksR9oPS8E4OWMgIDN4VNdOFIgyhZL3cksNPdHM/aImSohyKCxo/iYG+C5BZuEqWkV8H08LwpE8CYXZsoZrPV+paIwQaqOVJ115u5/KFNkAJSZbkqJDkO78AkW+ER4CNq+Og84gOWBfRhfW7s0NxEsKLqDqIAB4cyw5mjRLKlKQwISDqxoeJLRIsAs7k10bm9BT8odSaGlBSV5AkzZi1gICxly3Z3PCm94D7YzeIltmBNnFQQfA2jTy8SoAjdLmg5juf4iM1i5mZSyzO9PHjFuErxyZFeKi8HsfDdhPzR5R2OYbsJ+aPKOxIEfCvTTCg7Sxijf2iQObSZX+IzxFNyWBlHNzmdzfUDwEXHrAJO0cWDYTEkDrKlv1vfSAcJsCaZaJvtE5VBSsilZWCBMKt5YCT/ALSn3qApdgaX/wCXsjFmNOEnUkwOWutAHYfNpTTqfGJMHhy+8aXJ1pq5t5mCf3DPCVBKWUGcFSAon2iZYSA/aJVR7gEh4ajZc5OVRQcq1CWkBaVEqUnMnLlJCkkFJCg4OZ3tClKKVkEUZWvYBxIBIBUOyVJ4HK9+QHD4xW4rEBRSum6GANKXtoav3wXiMHPSFTMudICnImSyAEJUsqGVRdIyq3g4cFIOakCz/Q7FrGVKElWYp9mJksrP+4aIzuEj2ag5Z6M8U5FmFJ8FbitrlYyh2rrfnEMlFDBX/ZufLQFKQwKBMfMiiClcwEsolLpQoh2dmvSCpfozP9mpe6gfywkKWkqWqcd1ASHZTMohWVgUk3DkU11JOnZWRVroGiFMsk7oeNBL9GVrSr2a5U0oUEEIUxzETCQ00IKiBKUTlejGodmr2BOlDOpKQjMlBUFIIzKsKK3r3SCOcEcou2SNpJPBSFxen64Q5WKjWbV9DpqSUll5U5izgiqwwTMCVkkS1qAALpSVCggJfq8xICnCErCsolqWkLUogKAD07Lqd2ZJ1YF3LasMaHiw0UkvGHKlKaUZTB3qpu+sTTZqVzBlcVYhjyr4+UG4T0QxNCZQykFSVKWhKSkE5i+YOLGhdq2LwJtX0fnYcAzEMFKWgKBSXMsssMknKQeOkZ7WbltLJJjMSVJFFahLuzZcpCXpwtxiWXhlJAIDkgF/dDX826coBVNUECrhQccE3SW4FvOCRj3OVXZF0ijlmY8QPs5wOb3M0aDUeeegRIVTd+mXCRx60/xDkzGtcgtaoHM0I8bQFP2m4ygW50DcANeflDcMorLqc6UJf7zp4wNrF2ElXjBWWQ/DypkwKCapAdQIcOKwydtJYlpZbAvRIFhZ9R33iFE8VSQ9Gck0IqCOjd8LDSmFXKSR8lyNQWtU0vx70AlqH+XApAWsuVEa5lPbidS798WZwqpswZFpZmIFNCTRVFKJMDzjnC3QxKgQokgsWBT072FeMWn7f7NIBCMo0KQWFn4mgGrvDOaTK/eTbEiUEhaMrBRABILgZRUm4PIHQWeM9jdiLe2UEKCT7wQlyoNcavz5RdjFS1TMwJymyVVbkQLA377UjqsSlKQVkEOTLD7yXf3S5H3xbjKLROa3xuz0zhhuJ+aPKFHcP2E9B5QocDZHn71hYOb+8sWpMqaoFaGKZaiD/KlChAaKKXLxIVWVOYJUiktbhC8zpSQLb6qczHqNoTQdVmkl5FeVBNt3PNX7zxalBk4lCRmqUzHqr2hrlFcwB4gimggTFYjGKSc/7T/uJWEiXMqoBgqgcFIoGs9I9QNCaIupfoJULdTyVO2htEkkDFNmK2yLZykoNMrNlJDWqYg/atpOpX/esyi6jkmVO+K7v/mL+kY9eQoEHSPI37ZtAylSlInqQpCJbGWskS5as4QKdnMATxyjm8E/9vWkIUnEqSnKACiYwEt8jU0c/oR7AhQ4rHk+XjMcaqGKzaK9nMcUUKbv/Nb8c6uMRYaXjlJyKGJ9m6TlyLYlBdPydCH7hwj1q0Jonv4wQ7vmzPL+XFhBSBiQFOCMkyuZSlHTVSlH/wB6veLpM/HkktPCnzhRQt8zZc3Zu1I9QNCaDOun+UB8P/uPJMxe0CSFDEq7STuTC4VmcF01BzK8Wh+0pOOmhKJiJ8wJdQzImEArJUfk0cnyj1m0KKjV2Wlg8fDY+IAH8mdzHspjD/p74lRsme1JM5PE+ymf2x68hRFwuSUmlY8eJ2LiH/2J3/1TG/8AzBkjY+KQoFMuc4aolrfuLUj1vCaG2DHk/FbNnKKVJlTisOVPJXlUXfhe4+2JtiYCa5zyZuWm6ZcwOz1BahAduDx6qaFDuF1YR5Sm7Lng0lzlJcH/AGplr6p0+MPxGDntSROYsQ0qY9O6h8o9VNCaI90nljp2weVBs6e+ZMuaVEi8qZwrUitWHOGz9lTsgaXNcOA8pbh0lz2dXMerYUOoWFfoRYYbieg8oUSwonYYUKFChxChQoUIQoUKFCEKFChQhChQoUIQoUKFCEKFChQhChQoUIQoUKFCEKFChQhChQoUIQoUKFCEKFChQhH/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3810" name="AutoShape 18" descr="data:image/jpeg;base64,/9j/4AAQSkZJRgABAQAAAQABAAD/2wCEAAkGBhQSERUUExQWFRUVGRgXFxUXGBgYFxcYFBgXFRcYFxgXHSYeFxkjGhgYHy8gJCcpLCwsFx4xNTAqNSYrLCkBCQoKDgwOGg8PGjQkHyQsLCwsLCwsLCwpLCwqKSwsLCwqLCwsLCwsLCwsLCwsLCwsLCksKSksLCwsLCwpLCwpLP/AABEIAQMAwgMBIgACEQEDEQH/xAAcAAABBQEBAQAAAAAAAAAAAAAEAAIDBQYBCAf/xABIEAABAgQDBQQFCQcDAQkAAAABAhEAAyExBBJBBSJRYXEygZGxBgcTUqFCcpKzwdHT4fAUFRcjNdLxJTNiohYkU2NzgoOTsv/EABsBAAEFAQEAAAAAAAAAAAAAAAMAAQIEBQYH/8QANREAAgEDAwEGBAQFBQAAAAAAAAECAxEhBBIxQQUTIlFhcRQzUrEVQlNyBiMyQ4E0YqHB8P/aAAwDAQACEQMRAD8A1uP9NsSNozMKgyUS0Eb60EkDIgkn+YkGqtNB3xnl+trGAkZZFCR2F6Fv/Eim9YQ/1LEfOT9WiM+DHYaTs2hKnGcop3isevn/AJOfr6qqpNJ9Wbn+LmM92R9Bf4kdHrcxnuyPoL/vjDw4RdXZmk/TRXerrfUzbfxaxfuyPoL/AL4X8WsZ7sj6C/74xMKH/DNJ+miPxdb6mbb+LmM92R9Bf98L+LmM92R9Bf8AfGJMcaF+GaT9ND/F1vqZt/4uYv3ZH0F/iRwetzGe7I+gv8SMS0dERfZukX9tC+Mr/UzafxcxnuyPoL/vhH1u4z3ZH0F/3ximg7C7IWsEtT9AfGBVNFoqUd04pId6ysvzGm/i7jPdkfQX+JCPrdxnuyPoL/EilPo0QKqq7MB5HwgSbsVQN3+B+MU6b7KqScY2uR+Oq9ZM0n8XsZ7sj6C/xIX8X8b7sj6C/wASM0NiK8Lnx+6A5uFKf1xt8KxahpdBN2jFMktZVfEzYH1wY33ZH0F/iRz+MGN92R9Bf4kYpaDDIP8Ahukf9tE/iq31M3B9cGN92R9Bf4kc/jDjfdkfQX+JGIMNJhfhuk/TQ61Vb6mbk+uLG+7I+gv8SG/xjxvuyPoL/EjDGOGG/DNJ+miXxNX6jdfxkxvu4f6C/wASGn1y42u5h/oL/EjDGGTLHofKIPs3S/QicdRV+o9RyphKQWuAfGFHMP2E9B5Qo4jBsXfmfC/WH/UsT85P1aIzwjQ+sL+pYn5yfq0RnhHoOj/09P8Aavsc7qPmS9zoh0cEKLRXOvCeOQoVxrHXjsNjrwmKx1UEYLBKmFkj9c4I2XsxU02IBLPpz+yNTgdmpkpYXuSb04aaiMHtXtmnoYNLMvIbLdkQYHYiEnMQSzs9Qw6U0+OsFzWSAwFN48Azs51LjnQRMV5Q4sH+0DnUn48YFKy1SR7x4mg720/Ovm2s7SrarNRu1+OnoHhStlg6124nX/kqtOkV+IxASSoniBxYuPviScos9g9+ALeNNeD8Yrp8wGYOA06czpxgenk4u6DSpbkXaFDIDpUVuT9gH61iEhLOUjv1FBXmwaGSVZ66AMBpybSrU1+JhuJmkKroOtTbuHDWCfFVIyvF2AqguAXbEgKACQzAmnGxdhXheKGdLyltfKLqYpqn48KmpfUv1Z9YA/Zs6lKsLvpWpjuewNdKdJwqPgi1sdnwAGGw5ZDlraQxRjrOSSOQ0w6GmHJHDDV2PQx0iGmx6RBhYI9R4fsJ6DyhQsONxPQeUKPODesfCvWF/UsT85P1aIzwjQ+sL+p4n5yfq0Rno9B0fyIftX2Rz1f5kvdjoTw2OvFortHXhPChQwjsE4DBGYsJGpEDpjZbA2cEJCmLli45h6ePwjK7X160Wnc1y8Ibl2Df2cS0MgMQOGn6Hxh65lUN8p7cAknxdocs0t8m3wby8eUKeN5Jd2UBx7WV48ilUnVk5Td2y2oJdCOYH+JJ7t0Dk6ngSfMGV7PZuAav2+PCLL9nZIe4Z34ix8atFdi0Bq24aq1A4N2eTPA2s5CpWKbbE4JQSC1q37NgB3/A8IBwEp6k1NWN7P5MerRJtVOaYkO4cdHI04kAjxg/CYS5Na9niTVjycjwHGt2PhgrB5YQT7UJS54O3AU4avRuY5xX5nUFKuXyjz5n8xxgvGyMyiCd1JTmPFTOzksGu9vCKXaW0SFEJcNQGx5t7o53YUuYhGneVlyChFsZtfFh8rvx6mn5d54QOJxUnKKcu60AKQSoDp+XfpyaLeTlloLu/FvEDXqY6rsiG2cY9OfdkNTDZFeYBOSAW4RETEkxQP3xHHoEVjJWRwxyOkwxUSuSR0wxQoekdMJVjEGFieo8P2E9B5QoWH7Ceg8oUecG8fCPWJ/UsT85P1aIzwMaH1if1PE/OT9WiM4Y9B0fyIftX2Rztf5kvdj4UcBhExaBHY6FNDXjsIYOws4Kmg5QkE9kW4WN43aA6WFrUp2SAB4CPm4jeoOVKFBQqEm+hB+D/bHE/wAVUm4U7cXJU0lP/AcVAi4e99Sx826NEc2zjqOr/eBDDvORQNXv84hnTgCpLsRV69TTSscJ3Ur2Ld8XLFSszjTd8CCYqdpBzlcu5JPi3cGHhBuFxQKFaWfwJLDi32RTbTdasoo48A7EeDDveIbHezCQs2VEtYVNLBwDU8Myi7X0J/V9Bs+VlFQHqo8nbdT5ePKK3Y2ACVHuci2luIDgQVjMXUJFz8nRNzvcWDlrUrdjYlJ8ILUW7CBNqYljdkjh8pRqo+Jv90Z3EVoNC5L69KDKKfqkWm0ZVbEl9dB+tdTFBi5mU7xD+6GblY1P36WFvSryC04YOzF6CpNzqTTuHj8BEgWTR6CggOTPJNKC36498FS46/sfTvf3jXsVdU/ynQmGPDlGGR16ZSEY4THYaYWR0caEux6R2GzDunoYiw0Vk9R4fsJ6DyhR3DjcT0HlCjzk3LHwb1iH/U8T85P1UuM68aD1i/1PE/OT9VLjOvHoGjf8iH7V9kYFZfzJe7HwhHAYUWgB0mOhUchQhBuypAXMALty46VjWbWCkJRlKlpADUBUKagO48bxkNmqIWCHpdm+D6xrcPP9rlSUqQ7V3S+tQR0s9xSON/iC9Soqd8c29Q9Cm3Jy6IlG0imUFzBlGoqG4ODV/J+TxUT9ppmKRl3ioBLu1jw6J+PMRNtAhachmskFXFReoITmAIBpWgYGnAbE7HkSJSpvtxnGQpkkFyKuxSstaraJNqRzncrJrUKdLh8smw+KWsKUkEpSrtBy5dy1OPjSBZ2OLlTsBQd9ia1+9u5vo/ixRCgAl1KU5UhCnY5Szl8pAFdQYfi9oIVOU0uqAosAEoKk1ZKQRuiwAIOtzEJaVSbsWPh0kw3Dk5WSDmYs4sWo5NAGBPcIGGPSEk7rh8xd6gkVrxbqwgWXtQzVJAZGYXUyQSN1wQwZwA73FbkwPJzlSpaWSQxYgOS/vANZRNx4iKzoXVgXw7Su+CHaGMUTY15XAsO+r9wjO4p1Kcmruzv+vui3xmBYvmVVwVZSxULIBNakM9amOY/ZCpSUFSFJJuXTcgEOODVfV+UXqVPYia2xwgeQH0H66wWJXAd0QpUAWcdGr8fshw2qysqXJs44vwFY6fs3UKlTvN4MvUU5TnaKyTHATPdNeAh42aR23SHyuQbxHO2muUpzmSQ26XA5MCbNSCMFtFSpaUqGce7mZLPRyogBzrxIi4+1rtRSsQlpKiV0wSbhSFFIBLcAaiD9m4KWZWZaSpRUwqUpAAuSOcEKx60gIQPZulOZVfaORmIKjzPlD17TPsrkXIajKJU9bgn7AIav2jvjKMcNWFChLw36hOM9H5RkIMs5VE9pTgEDMDX5RJHIBozO0MEZYqQaaPTrSJ8bt4+zQk3GjnS1+kdxs5WTf9mrMwJAYoNwHIHQmusC0vaMmvG+v/ASVCVJrJ6Vw/YT0HlHY5h0bieg8oUc2a+fI+EesKSFbUxIcZipBGl5aAznX74osbsxcoJK2GZ2DuacWjUenAybUnk9lZDnl7JAPk/dGdxE5CioLWClzlVUkAGzGv61jpdDr9sYxnhIy9Tp2ptx9yvBhwMEYySl9zs+cQS5RLsCWv0jfhUUluRntCiTDJBUAWat30BOkQvFjg8EoZVkEBXZIZ36PENRqI0abk2Na+CylzUS5RQlDmYHK1AOHbKEnQ0NfEQxOICAlOVw1WdJcOSli5LhiXYGgGkTYtS1hOWXlWBQdkqygZnA4cyzhos8D6Oqb2lcyQQlJ3Sws4NRoQagbt6twVWc6snNmpR2045Kibi1LG6iVLTVDrukjesDu1A6FoCTO9kjdyLzBWXOhxlsAQo0qHFNBegg7a+zVSpIQtRDknKEgEAhIDqAJqx6Ze6MycPNUcpWRLSU5slagHKS1O/hWKz9TUopWwOwPtUrSRUAgTFk6EjVVqJLHqIsNn4xSVFKnIU5By5iLKzJCgRW2n2E/YciV/MADlLAHOWIUWoHFQHDxU4zbSUoVLElJVbMQ6gcznLZu99eTDp1d0uC9V0u2PudkzR7XMlJqFJRLClBYAFCWFuQvZos8iAFqJJypSaEOWyJVlJBYVoeXjl8HMUHJSUknKolwLuEqBpoXBi02VikIWPazCoAgBJJYZQ4ehLUZuWogk4/m6lNNrw3wEy9tIRvZCSnslTBhYFwxIDGxLkxUYvbpW2ZeZiTlNGKgkFrsGSkNyh2MWtYUsIOVS8r0KCmrvR3Dgig4tFLMwxftJTrUt4gWppE48WYHulyEYnaMxSw56WH+IL2ZLClkkgKtWge7kgGtCO+KZCCpQSC+gZ25npGkwuxQgZgcxNWUyWejgBXn8YswbfhXBGSjGzJMSyt1QJFFFQunvqGIIpSJ9j4iWFqQQJgYB1WqFMSHuKD6XWKjaayHCKCx7nqObPxrE2ycGZbLzkKIchqXCk1BPlcw/eSXPKFKCax1L/aWIcOEpCQC4BBKGpQXCWB0o/QxXrx4OUAJAoza7tQR3u8D7Q2kpIIJJKi6v8AkeFuZimWspmBI5EUaJxrXV/YD3O3wmhRJlFKZgS5erVerMecDYzNMUUU3nDcVEnhaH7Iw2eUWUA7lr6aDjy5RYL2UEpzFYU7kqAo5S1DTiD0LxGlCau45yTrVIO27y8j0Xh+wnoPKOw2QvdT0HlCirZljcvM+GenhMzaWJQQwSpLGgd5SKk9TrGa/cJyneSBUlzUlIqBzqPGL30w2vKk7bxRnSlzEZ5bpSrKf9qW5BcVirxHpLhlzAsYeYAaKTn7SaAJfNoB3/CLndSklZAXPa2VkuWUkhJcWdLtZ9eQi6w+NTKlH2guHSE0fUOw3quO6Il7dwj7mHmJFKFQLXe55jw7oFn7YlLY+yUFA3cVABygm4Z6tfk0W6fxMFaKYCoqVV+IOws7DlJfMFFIynTODXPwSz1EW+HlJTKSJgGTtNmIO8zGhY2401d6Z0bWlLmZ5spZH/FSQaBq+b35xaYD0wlJBTMlLWgqdgUv2nvx58usSrR1NWNmmyu4U1/Sa1GLTMEsiUTmBdiQLZsxJozDmLiCsTLUFbrKTRKhmKhmOWhIbm5F6c4zB9YsoLzIkLH/ABKkszktrXnBeP8AWuhcsy0YdUsKDEjIS2rCgivLT1rf0g1BX5LaZtmSVALSwNDMSpIUGUAAxFhb/EM2nsLDlRWlJWoJzZASpQUkb1c+rdlhSoaMLP8ASSScg9kvKgqNVBySzO17cbQJiPShZ7IUA4UXUSXYA6gVAGmjWgUtNUtZxLNFqOUywX6O+1WoyVOU1KEAlg4ckgaJck9KQHP2WjMpJW++QKpSWDneJcDs3dgeLtEeI9MZqiCSrMHq4Zjo3S8DYn0glLDqlrCqmmRlKJclTMeJDf5BLTTTvtNBVk4W3WJcLh0KVSaQFFT5qkAtVRernNdqAVDxZ7PThhLXlB9o5GcOd0EBG6eySodoPQl4z+H9JZcsEJQt1EZjuhwklWUVJZ21iD99ozDdOUkEswL0c+A+J4xCSi+eSEXNP0LWdNmKsEqdXyU1rRJKUkXOoAJbrFFiVuS4q9qv0tx6HrFt+2fyioKZHYJSAColyAAAwFakvXXhUGUkKUgPmzGxzMlLk1Aq9LRFyVuQkYu/BzDgghuP6v8AbFuueZqkoJoN0n7C1tLc4q8WtUhfs1pUFJ+TR05t6vNiDCwe2UozZkqKiQxDUb/MMncnJKxptsLyhTSxlCQ5OV1JAIsKkWpVmvFLsbFFS8lWDl7kIHKjm3WkDY30hVNu9KB2tZqfqkD4HEZVOK0qKi7X6KAPdB3O6VyuoON7GvKJRQ6gAbVUQpjrR+lm84zO0whM4FJJT5NS+t3h07aQN3prpfn+qxHJkLmnLLBJUUhNKOohLObX14CFGduROHqWOw5plqWUqLgOGtV3cHTK78nh2P2sTLagy5iwGpFbRV5V4eYEqDqaoSQpw5FCkkUII8Y4vEJWFHKoipZ68ftMKc05XiOqf1HrfDp3E9B5Qo7hjuJ6DyhQHISyPP8A6XYeUvbuJE9hLOZ3VkGYYQGXvmif5mQOacXEZXaWGlonTEyl+0lpUoIX7yQaGl+ut4vvWUP9Vxfz0/VS4zgjpdLStCMr9FgzK8/E16iAjoEICHRoJJIq3OCOiIBiN48IISHDwOlqKdRtRfA8otciJhkPKY5B2RGkQxQiUwxQgckOmQqTEK0QSRDCmK1SCeQ0ZA2yMJKmYhCJy/Zyyo5lOAwq1SCEuWGYggO5tA+NlJTNWEHMkKISXCnANDmAAV1AYxHO7R6nzjstQYvy8a6xy8142jYTwgyftHNKSgEAC6WZzbvNSYDkTSk5hzrpWhibZ+BMxaRYEgFTEgPqWBg3H7PMpShMIJ0ZQI7iLdCxGogF1HAVpvJVzlkklTlRq51hjxJMmlV9ABzaw6xGERNEBCHyZmUv8fugiXs90gnXhVjdiOMTYzApSgFN3Gpexo1tHg3cytdkN6vYin4gFQyFQ+cxdhUlgKci8E4fF5XeqFUWBQKF3D2OulhbQfByVcKHiW4d7O0TKmk7qGATctV30PdENmLDOWcE2L2gjMP2fMg6kJCC5dwkpLhNTR+6kVkyVlqObVGlfuMWGDMorHtArK29kDKI4h2D682hwwmZExQ3kpFTwFQOQENaMUSUm2etsMNxPQeUKG4Y7ifmjyjsQuiR519ZP9Vxfz0/VS4zYjS+scf6ri/np+qlRnGjrtL8mPsYlb5j9xJECTJ5zFL0JZ4evEHMAaMe4iJpgBLNfXWK1earpxhKzX/Y0Vt5B5ctolSCwEQT1EFiOh16wSgk9R+vzjnvHRk2vZhZK9mSmEREScQ7jXwiVJeOoh2hQk1FPkrOLXIyOGHqENVFuTGQxoYoQ4mGvAmTQPPkpIDirniKPrx1aGTZADJCXqwarsK3D8PjD5JKiUlQyoJUxN2LkDVtW66mDpRC3YpzEg5ioBFKkKZzwFhflHLSklKV/M1cpIrkzJkqqWAJ6gsbHixjuKxOZ3BWMoCFKoUkM9AaihFesGIwBIIJ7TA5ags5Di5A4xY47Z6UIlJkkTRlGd0b6VsApLiikahQGpBqHirUjZ3SLUJblZsz6cAwCyMyQ2YagHWmjawcrDiooU6UYFxu26g0gtWMlpD1zJotrh3DgG44184amcFncYgBso5agGrM8aNPZayZUqOd89CLZkhUt0FKVpmNvPVBFQwehqxd4k2gvLLtULST/wBQP66RIcahJdSd2xZ3B6HT9de4rBBY7W66TxDVPc7vDuey8IgOZKTBJmBUAsAuQBlGt0nXlCGztzKLAEqPFX3WA431iwxMlSspbNmpw1oLcCLmzRNLw7BlU3SQGYkqZO89QQC/Ct3FZuUJMbvJJFMjDZRUEt2X0zUpqdT3QLiscWyITlSHNA6lEaqOvTmYvJ8sg3ZKaBOqiaKP/EWALPTnFJtlKArdB7PAAEtoBoDTiwijWobXu6FylU3I9e4YbifmjyhQsL2E/NHlCgQY87esf+qYv56fqpUZLEqKRWqT4iNb6xv6pi/np+qlRmpst0kfnHTQhv0y282Mackqrv5lcZmjvwP2QXIBWrpSA04VTOxbSLnBboT2Qe57eLxzdbvIRbs7f+sEqWtjkWNwpzJORy1Tar693lHFISipuSKdbQdjMSlCCVB+AH6pDMfs4zZctcpiS2YahtX7oze8eFLCYKF2vFwVeQ+0LjR9OOvdEyn4U1MHrQlCWUQnRzTNl0L9X74DVNCuzUcYvaKSnWjudl5j1OL2IzDVQ5QhhMdnvTRXQ0mIzD4ZEJMIgRWAKnKS5JO6L9w1/wA8IFzlw4dtK6dKxf4UOkOAwCi73AUc1nNngmXJ3xbM75yAFAvYG/x1jlqkfE8+ZrRm7cEmzZaihKVJG9Wj5gFPlSrpakDbSw+QZVKU6XZ95R8BbmfjFth5eUgqsaEsoO5qKjq/fBM/ZUrKVS95ZZLAgBkswoL/ACn5VvWqqubPj7BoRv79DHJw+8ywQFWJeutYIVgksFDMeDHnlv4xZ4tJQQ6WJrUMaUqxZ+n5QDOAVvFKhoXJUB36PzjRhCEY+fuV5OVyvmO542IOoa48/jGg2MomWsJ3sqWSk1JISojg7lgzRUS5oUpCiGZ01uMth0YjwiZMqiSU2cOCEgPQA66O2r8oFKLS3p39BmlLwvBdYDZakS05t5VVKd6KVvG2oFO6EZRqtT72UANVq6aEvQcEuaRDInzZIRUrlm/GXmOjXTy4xZTFAgAOXKkggZVPQMCX4A92htGh4pWTsCqQks83AcbLoSEsKArUQb6jMMvwPWB9r+jhShE3eWhQcgneup0EM6S4PKoNQRFrIWjDzT7ZBNC6FDeBuDmJCXqfddrgtAG09pKnJJ9utRCAEZQlJSJZqlTHMsJBYEjgztAa1eVWe23HrgvUqKpx5PS2HG4noPKOw3DA5E9B5QobJI89+sJv3pjHLD2ifqZUZtM5Na+Eab1ho/1TF/8AqJ+plRj9qLyBJCRX9WjpIVZUtMpLyMOa31nH1CVTQ1CQdGb4vpECZS0Zi2fV2JFelRA+FnA1JPLSDpWMA4Bmjn9Rq6lV2kgsYbMINwuylTlJSosDyUb6K92lXtGp2JISZZCQQUkoUk3Ck6fbFTsyYbOEmjEMr4MwjRyMchIYl1MKtvKAADqNzrUxz2slNxx06AXLc9rMnjfRwZlJJZ68QFHV1XprxLQJI2GZTm9Lv90X+1dopUsMXBASQ7uRViD9kUc2eyixI4irfbaLdGrUlBDve8NgONU1BWIVKh82Zmq0QqjqdBCdOn4uo1lwceOKMcUY4Yvb+jJJFrg5SVSkZlFIc1FflKYt3fCJ5aSlKEqLqJJcMXBUyRxZgL8bRR4bajMhtVDN1qnXi7x3EY8uCC2UJbiCK6c4wpJuTZftLg0cnawADsoGocOOBqagi3KHSselazlBQkAAhPde7gl4yKccUZkkbqjmy27VXF2o0dw+NJVSgNLsQ7uzcQSNaRGLVN7wkabeGanFrTdIJL0BILg6swY95ij/AGycpwcrCpBZuTh3Ju0SoxqgChaHASUhIUUpGWtRV1PWvBor581SljJmFBS3fdoi6neeZNU9rDZ2FmpAzKqjdT2SGKipg9WdRIfjpSJsJIMxcsJUAJlCVFhmO6GNwAbs0CKxBCUlRWxzFrhqAZa+89uMWezVZiRlBdmWq4U4qzEWo3OJQcXC17Maae5NLBHicSUbhrkLBRAJUUlicwenKL9WwFypKpqnCAELUQ68oV2SSbNajhzVov8AZnoMmfJT7QlKyysxFMy91KW+V8ovwFYlxnosZKV/tyjMCErXKlyyyWLAJzk1W57NbveKneyavHgsqnd2tkyu1tpS1Skys/8AMUygooclb5TmUti1CG562FTiZkvDibKlqJSTeYgFaaFL7pINa0fqWrHg5czN7ZCglObI63WWFQajeNqCpOjOw+LmhC3JTNRLJUlSQlLgDM+Xn1LeMDjBRdkTbwersMNxPQeUKO4c7ieg8oUWgJ5t9Z+Py7VxaR76a/8AwyoyX7TmSxuNXPlaND61Uj984t/fRo7/AMmVwjMBQFBX9c4tOs9lmUZ04qTa5JMJPBLKBPQPTp8IsZuyyovLDDUHTnXyiTZmBcuTkPd4Wi9Rh0KISqzCoNaMDzJ5WrGPVrbXgrVKqUvCUOExypCwFhq6hw2rdbV4wTtbaZUFqT2kqSElmU5AJD6i48IKxmxkLJ3mIDEO7E2JGh84rMSJgTkZJBaoDEG9e4fCIqcZtPqEjtllckSs59olqKObprS/D4RDhgojeUelYM9m5JGmvDSh1iCehQr3fl0izRqJSV0SllWQ9mjlODx2QglBVepB+BqT+qQHm3o36dbCZUUMtEykw1UlV+MSSoeUwfDH3WKlch3KS5q41FdOMRoq44OfD8ostnYJU6cJSACpRUEuQLOokqNAAkEk8BBG1tnfs2IXLUpKlADeSNw5kJVQmjMq+sYc5eJ4NeN7IqcoIF8xFD0oB8G74ZIBJZOsHYLEpS/tEuLAWbjbV/OCMJikpL5EEElyoAjh1HGIymniwrtFrs+UA4mdsBJSpNinKU2AIJIIOZw2XmYKVgZSkFCwrOaoUAMxKt0Zi5cal+PhTTMBNCPaBSwAAO0QU5lAACrkO3TWBZUuasP7YvoCtbg/rnDbPDZsXeRvdFlj8GxSkK9oBugZqBuGhGbNWxfSLPA4H2YyTEsUaAsElJbQEEO7udaRjlT1pPaUCKXNIlm7Tmq7UxZe5K1EnxNYLGNrro0Ju7ufcv39JxYTL9oqTKQQJpsoqJIBSoBk9lNbByKxmfS30mTOC0BS1S0FMsqVUqyghgrtAklQJ1bSPmadrTmIE2aEqdxnWxcuXD1ckmI1bQmEJSZiyE9kFSmTV6B6VgPcNK1y1GvGPQup+z5Zkn2ZmBQSFqSojKVZj2U3YDKXv0hy5SZkpMkJLlJchYbOkKLlwKBJdnbq0Z/26ndy/FzHRi1pBZaxQiiiHpyMR7p+YLvF5HsXDncT0HlHYbhk7ifmjyjsTsyN0ebvWZMI2tjGDkrR9TKjGheUlyzGsa31qzina2KysCJiK6n+TK+EYdSCqogzV42Kuxbmyz/f6gghFH+UzEDrx6QXs7bADH5WpNa+ZesUUuXTpeJVz3DIGXiz21irKjFq1hnSjxFGq2dtlKQVuyQzvZ9epLnxeAcTtJCpisiisE5g979A8Z9UtTfKKb2o8PwSt8eHwgfwyjeQ3cJXdy/mbUSAHdjcgaRXYnaSSQkBwdagjxhmHnoN37tCeIh2IkoNUi1x9vGHp0oxfBFRSdmFYaapBY0B53/KGLAd9bQk1FTUfruiCZNrGrSe1AHHIUma0Te1EVwWHrWDJUoGppF6lNvAGcEuTuDdCxNSpSFBRyzElspBqQbhQDeMOm4ozFFcz+YoklSlkqUoBgLm7Bn6RWqmVKQSwUSEk0vVuBLDwETz5akhCikhKqvZwOBJLi36MYVW7k7GtFKyOTWzKUlLJDEA1Ym7PzgrB4xnBSCdFVt3QOoKUFZXPGtxQG5pXhD1yQlQqGYMBUhuPUwF5CqGA/FKStGRZ4EZWBccrK+6B8CCElDNwU4c+HV/GI1S1KFTdlGgFCTYA2pEuGJAchyQwHOvleErpWeQ0dPf0Ihs1K1EqdHJIDcHZ/gBrDDssAA7qhXeFCDe3h4GLA4QlGYHecAElgO7q0dl5uyWJ3ipQJOYAserl784n3jsO9I1wyhMgE7rnu1hs2QU3jWYHBSwogAEN2XYvqQbM9eT8ozuPcrPAmnlaLqlGyaZRanGbi0V5EcmCh6GJ5skpZwz25xAux6Hygb5CHsvDdhPzR5R2OYbsJ+aPKOxEkea/Wan/V8WSAd9FDb/AGZXjFDhcMFpUGSDUs5B7mBBjS+sfD59rYp7Z0fVSnbnaKn2aJRJuLDi+tYtU44uzPqyW63Up5OzBmGagNr/AKr98FYrDhABygcwPtg+XgELOYrNUlXxYBmu9KD4RJNw5IDuBSp1p51NjrDpJoXeK4Nh5PtAQp2qGDW6eHj4Z9KAni+Y9wAr8Y1MxfsxVJYWIs/Nq/4ijxksBbhjnNGelQTeuvwitNrjqFjMgThcswhIfMAQOv50grDooSblh0EWi8MlgXpxDOB+cZ2fiSok8X+MT7va7tDKW9i/bGJ+ENluo8XgZIMW2DmJSBUOavrBYZeR6vhWCdOzQkB3fi0QInMSNRByMUAmpd+dOUVuLS1ddYuTtFJxKVO8m1IhMorWwuTqzXuSaARPMkLBqywng7DSmsDINN92NU1b5V+tDF9s32Yb2mVT0CbFNDUgneNoxZPxGslgBw05SlpewGVPSmrB2e8JSgVm7Bydf1+cE7SwSUTEKlt7NSXBzPVNV0VUEdGJtwA2FSCRqCzgV0dvFhA5ray/RV4qPqSJRcFTksR9oPS8E4OWMgIDN4VNdOFIgyhZL3cksNPdHM/aImSohyKCxo/iYG+C5BZuEqWkV8H08LwpE8CYXZsoZrPV+paIwQaqOVJ115u5/KFNkAJSZbkqJDkO78AkW+ER4CNq+Og84gOWBfRhfW7s0NxEsKLqDqIAB4cyw5mjRLKlKQwISDqxoeJLRIsAs7k10bm9BT8odSaGlBSV5AkzZi1gICxly3Z3PCm94D7YzeIltmBNnFQQfA2jTy8SoAjdLmg5juf4iM1i5mZSyzO9PHjFuErxyZFeKi8HsfDdhPzR5R2OYbsJ+aPKOxIEfCvTTCg7Sxijf2iQObSZX+IzxFNyWBlHNzmdzfUDwEXHrAJO0cWDYTEkDrKlv1vfSAcJsCaZaJvtE5VBSsilZWCBMKt5YCT/ALSn3qApdgaX/wCXsjFmNOEnUkwOWutAHYfNpTTqfGJMHhy+8aXJ1pq5t5mCf3DPCVBKWUGcFSAon2iZYSA/aJVR7gEh4ajZc5OVRQcq1CWkBaVEqUnMnLlJCkkFJCg4OZ3tClKKVkEUZWvYBxIBIBUOyVJ4HK9+QHD4xW4rEBRSum6GANKXtoav3wXiMHPSFTMudICnImSyAEJUsqGVRdIyq3g4cFIOakCz/Q7FrGVKElWYp9mJksrP+4aIzuEj2ag5Z6M8U5FmFJ8FbitrlYyh2rrfnEMlFDBX/ZufLQFKQwKBMfMiiClcwEsolLpQoh2dmvSCpfozP9mpe6gfywkKWkqWqcd1ASHZTMohWVgUk3DkU11JOnZWRVroGiFMsk7oeNBL9GVrSr2a5U0oUEEIUxzETCQ00IKiBKUTlejGodmr2BOlDOpKQjMlBUFIIzKsKK3r3SCOcEcou2SNpJPBSFxen64Q5WKjWbV9DpqSUll5U5izgiqwwTMCVkkS1qAALpSVCggJfq8xICnCErCsolqWkLUogKAD07Lqd2ZJ1YF3LasMaHiw0UkvGHKlKaUZTB3qpu+sTTZqVzBlcVYhjyr4+UG4T0QxNCZQykFSVKWhKSkE5i+YOLGhdq2LwJtX0fnYcAzEMFKWgKBSXMsssMknKQeOkZ7WbltLJJjMSVJFFahLuzZcpCXpwtxiWXhlJAIDkgF/dDX826coBVNUECrhQccE3SW4FvOCRj3OVXZF0ijlmY8QPs5wOb3M0aDUeeegRIVTd+mXCRx60/xDkzGtcgtaoHM0I8bQFP2m4ygW50DcANeflDcMorLqc6UJf7zp4wNrF2ElXjBWWQ/DypkwKCapAdQIcOKwydtJYlpZbAvRIFhZ9R33iFE8VSQ9Gck0IqCOjd8LDSmFXKSR8lyNQWtU0vx70AlqH+XApAWsuVEa5lPbidS798WZwqpswZFpZmIFNCTRVFKJMDzjnC3QxKgQokgsWBT072FeMWn7f7NIBCMo0KQWFn4mgGrvDOaTK/eTbEiUEhaMrBRABILgZRUm4PIHQWeM9jdiLe2UEKCT7wQlyoNcavz5RdjFS1TMwJymyVVbkQLA377UjqsSlKQVkEOTLD7yXf3S5H3xbjKLROa3xuz0zhhuJ+aPKFHcP2E9B5QocDZHn71hYOb+8sWpMqaoFaGKZaiD/KlChAaKKXLxIVWVOYJUiktbhC8zpSQLb6qczHqNoTQdVmkl5FeVBNt3PNX7zxalBk4lCRmqUzHqr2hrlFcwB4gimggTFYjGKSc/7T/uJWEiXMqoBgqgcFIoGs9I9QNCaIupfoJULdTyVO2htEkkDFNmK2yLZykoNMrNlJDWqYg/atpOpX/esyi6jkmVO+K7v/mL+kY9eQoEHSPI37ZtAylSlInqQpCJbGWskS5as4QKdnMATxyjm8E/9vWkIUnEqSnKACiYwEt8jU0c/oR7AhQ4rHk+XjMcaqGKzaK9nMcUUKbv/Nb8c6uMRYaXjlJyKGJ9m6TlyLYlBdPydCH7hwj1q0Jonv4wQ7vmzPL+XFhBSBiQFOCMkyuZSlHTVSlH/wB6veLpM/HkktPCnzhRQt8zZc3Zu1I9QNCaDOun+UB8P/uPJMxe0CSFDEq7STuTC4VmcF01BzK8Wh+0pOOmhKJiJ8wJdQzImEArJUfk0cnyj1m0KKjV2Wlg8fDY+IAH8mdzHspjD/p74lRsme1JM5PE+ymf2x68hRFwuSUmlY8eJ2LiH/2J3/1TG/8AzBkjY+KQoFMuc4aolrfuLUj1vCaG2DHk/FbNnKKVJlTisOVPJXlUXfhe4+2JtiYCa5zyZuWm6ZcwOz1BahAduDx6qaFDuF1YR5Sm7Lng0lzlJcH/AGplr6p0+MPxGDntSROYsQ0qY9O6h8o9VNCaI90nljp2weVBs6e+ZMuaVEi8qZwrUitWHOGz9lTsgaXNcOA8pbh0lz2dXMerYUOoWFfoRYYbieg8oUSwonYYUKFChxChQoUIQoUKFCEKFChQhChQoUIQoUKFCEKFChQhChQoUIQoUKFCEKFChQhChQoUIQoUKFCEKFChQhH/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3812" name="AutoShape 20" descr="data:image/jpeg;base64,/9j/4AAQSkZJRgABAQAAAQABAAD/2wCEAAkGBhQSEBUUExQVFRUVFh0aGRgYGRoaGhwgHBodGxgaIB4YHicfGhsjGhgYHy8gIycpLC0sHB4xNTAqNSYrLCkBCQoKDgwOGg8PGiwlHyQsLCwsLC0qLCksLCwsLCwsLCwsKSwvLCwsLCwsKSwsLyosLCwsLCwsKSwsLCwsLCwsLP/AABEIAMIBAwMBIgACEQEDEQH/xAAcAAACAwEBAQEAAAAAAAAAAAAEBQIDBgABBwj/xABCEAACAQIEBAQEBAQFAwIHAQABAhEAAwQSITEFQVFhBhMicTKBkaEUQrHBI1LR8AczYnLxFYLhY5IkNEODosLDFv/EABkBAAMBAQEAAAAAAAAAAAAAAAECAwAEBf/EADARAAICAQMBBQgCAgMAAAAAAAABAhEhAxIxQSJRYXHwBBMygZGhscHR4VLxI0Ji/9oADAMBAAIRAxEAPwDXXuFqw2pXiOFAbqGXoa1mDw8rrVeLwyhgvNpgdYiR7wZiuqOq4nly0lJWYjG4HJl8q5cQNuoeRPKBcMfKR2qrFpce0EZQ5QypNq4jjqNAUYHpNPOLXrNolXa3mO9tmH3EGPmKU4fAyC9qzZdRutq8+cewgCexiqOpxOanFirE41CshIPUCJ7Muon2j2qOB4hltkIJzSHRvhI/KVjVWGuvf3FP+H+HLDuqyVW+pazdGgY7tbcNMMORESJ3IoW5wHCsy2hde3ezQzXCnlCBsGTRiSRGs9QNq4J6VN9rJ0wbrjAq4biEmcuYbFTofcQZBFF3MEjAsLkWp0Yj1I0aKw3gxGagbvCmsXihcFhsUYMrDqCP0qN7bXU8+X61Jz2quQbVZo/D/GPIVsPfZWw+JQ+oHMEZhuRy1gMI3AI7tMRiWw93J5pKXrahEuN5lsakG2xPxW2DStwHMAI1AisOt4gAAGFMjUEa6HQ6aijLt64MMU3tEys6hWXeDyJBMjnPzpvfY4HU2sB+KxqPgzauIUu2XJskyTkLkMhP5spBGvTruDwq/ctRibfx23gjeNIll3yEMRPXTmKItXgbM63V8pp3DW2dl+IxquZZB/1d6Aw1zKSyZpEhhofQRHzOpG0Glckn8hfEb4rE27tpRaUi4yw4UxMHM2YbMCIg/wBKU8WwT2Xa1cEMuvuCBEe4ipcPxa27qOp5EH7iefYke4rQccxYxhs3ntm0rzbNwEMh0IBkajK4XQ8iabctTnnvBWDR/wCGFtWwZMksLpzDlOhX5ZSD7zWgPH7Yuupdcq2y8/7CfN+gNs+zCvmHg/xX+CustxZsu0ORupEjMOvccxHzM8Wkm3gzZANxrTWrgkEuilCFPUErI6ho2NOpbvM6Y6u3Tx0DOE8ftX8TiXvjLZxs2kZtCuRYUEnQBgWI6MscxSzgeEU8SZHxJt38rxdtsPU4YMHP5WVrZ+H/AEmthjBafhDNh/8A6K+YsiGFyyfMYMOTZlII7ms1/iTw1GC4q2IJt29hHpcPB05yF+tNLCx07xJRaSk89fqe+F7zWy1+9cNtsYxK3mRWsOCSACRDWX3IkgGRvQmL8Pqtu/ZXKt/C+udhet/Gran4lzR3EU/8J8UVuGLay5zh1y37TLJKhjmEczkOYDqIrL8Vu2beKW9hbiXrdt1RbTtm0yhoBbXy5YqJmCPYUHPs/ozilFCprpt3Tew4yrmHpPqiTIGvKBHzI516qFrZUWmLsBcRgRlygE3AddQBG2xBHaqrim5cuCz6QczKjQJAIbJ3OhjrFdiMa2VVDSg1QEagOoJg9JnnEiedczbVvn5/okE2bl57AQWw6lbjSBmYDOmY76EMi94bvQnDeJ+RfS6p1U6jqOY+YkU+4DjLVi/hrof03FdLqz8JMjbl6fL15xWfxeCPmFMsHPlAOh1OgPyIpdRRcVXTx719sjcDRLdvH8SAZvLS4Z0idF0XpJA36028aY+3aT8DZyqqKM7EgAQM2X/cdzzJIHOkGJvpibOHtWbLfiEUhnXSQskQB0GpYxFMvDnC8JauG7jhcdCfRdYM1hyGOZswGo2jNI3muzS3cp38s318/MLr4V/Qz/w88E5sM128I81CqDnlP59eZ5dveq8djrl1k4ddgXFuAXLv8yKC4f8A9qiZ5x3rb4TxrgmtKxv2VlZyl1BEbiJ0r5rx/HLisXd/DHNcuX1RHGiFGt+XBboxJEdAapCScXXyG1IqKVfMWcbskMloDRgHXncKvAtqTyMQY0AmtXxFmRra3codmULaX4UBOUM7bseQ2BPWCaz+Lwrm15pY+fcxRtPPLKEYaDQAMDHaKY+Kb6+Qgstma+wzu5l86kRm6R00AG1XilF7mqx9Kv8AhkVhDjiV1VZQ+VSxOu0x9gdaT4LGh7b5mErcKchIOqn3ipeI8aWw+ZlBzQp627iyHEdDvWZwzZNCx9WUk8lIOk+39KXV1fcxi+vPr10Dy6D8DlNtcwUmIJMTpp+1dVtzh+CclvPZZJ07zqfmdfnXVxylFtv3yXhnAvuZf4/g+iY7h17Mtywyh0UrluT5bAwSDl1VpAhh7EGlvEuEcRxCZWfC2YYMGTzS6kcwx2MSPYkV5h/Fl60+S/azf7VKXfcIzFbn/wBtye1aLhfHLGIkWrgLDdDKuPdGhh9K6XFx5RZbJ4s+d8QxOLwh8psPZKDXPbW5DdyZPq6zVFzj9q6INryb3K8GYFe/pAY+xmtf4gwq4gkWsSfT/mJbcEnpMGV+W9ZzFeFrXlswDDKPU2Zjl/1kH4kB+ICCBJG1CUXOPxfW/X3OaUXGVIRWroGe3eZ3TU2ypIUOdnykbE6kaHen9nj3D2tgNgjmIAJLZUk6H1ZtBPaqsT4WXyUxCm6LHw3QIa5ZdTDSNM9sH5x2pfwkm2zFbdrEZZLW3HIfnAMbg++4jSopuD2yePAdJrp9cnvEeGFWhSiKxm2FurdWf90+nfcgVC1hL72rl7IrBTDkKIQjfQHQbajvUsVi7LnzBhlRj+Uf5RGx0jMCeoI9qEtXirPkLKjbgE7RqD1G41n51CUlx/KGSyGYq2psiFtKdNfLvAz0mShqi3wW8zEWlNwrrEZWMb+hjm/XlQ9t2g6gjUQTqRy5QTFHWsBca2LiN5jAiCrzcUnRVIaH7SJEc6Xc5ZcfuNSQAHUM29tv5T3+Ie08jy0r3AyGAAzMSVAyhp55dd+1W457lwMLiEuujE6MpB58+2tBWbrIytqpB0PccweXSpqVS7SYMBNnBK3mKxyOolQdJjdddmA1AO8R2qeFxGVCr5zbYAkoYAhlbMV2kAEfTpRvE+KW72HUOsX0czcj4lJ1BjciZ+Xel9jFtbuN5ZzBQRmWRofSTqB6TPMc6dtJ9nIeAvj6H8TdHmLc9XxjZ/SNTHPae81Tw7iAsYm05BZLbq0c45juV/ahLLhSIEhTEHmuv32q9rqebnCkIGBysZOWdRPPSdaXdmweKNxx/itu3cvPaOa1i8NqU1/jFbi2jA/nVch7hZoHxPduWbBw1z1ZsFaymIjI65511yxp1zUo4ddt28eql2exav5lyCSxGqwOctG3eifGXGvNNkrKuLDJdUjbMVMfMa9verudxZSTtNg7ucPibGIDnLikEgXYZWygAuw2BOs9J6U08TcA8lPPtFFS7Fu/lMqpY6kEycvIneQDzq/h3h9MTwYrnVrkM6BR6lZZhSd4O2sb0Et+ziMHw5FS1bu3LwW42RSYt+liwjUMSpg6a06wr719wVjPmhfjPDoTiFvCs8o7JkcRqrbHpOhFVcU4HdsYS1cORrYuMJAhkaSrIx/lzLp36TTTxl4UXC38MuGL57h9IZhoysuUidpJ22oPifiEth79l/MW67yUmBmP+bIjmQCByJ7SVxFu1h93r+gOKV2LbNvznsrbssHRSWNuXZoPx5ToI9xNT8Real92uhw5AcF0CMYGjZQSBqvXlTjww9q1gL1xGJxbZQEggwLijKs/Hm0zEbSBTL/FZEvWMNiEIh5UHqrLnB+UfetHTUtPtc/wNt7NizwPjrdnB4tgQb7KEtzuc/pUD/vMn2FfRfDKzhQvpNtfRb0mUQBAT1zFWb2Ir5H4V4VcvnLbAJsA3I2LQQCs9WgfevqnhHjFu+cR5Z9IuKwB0K57aypHIh1cEdRT6d7W/ErpO3RifA6WExWJw+Ks2muZ3dGZFOqEh01GmgDAdCahjsJHD8DdSBdY3L2nMyb3LpEV54/4a68UTJob5QoR/OYtt89F+lD4HExh7FtyYti8I09LKjLp0+JT3/Xrupu/hefqnj8nM8JxrKFtnjhfiDXFXMrXWuIpIHqYFEnlAJBPtRFrhb4rFeQTaR1geYpOX0ggBY0YkjVuZ9opTw+1N9F5FgpiBpOsToNOdO+L+TaceVmhVKCTDId0BHUMp20MyK5NLU3ObbA+ECcYxTqctzLKjIYG8EQ3c6HXtSa/fmQF01176f0+9OsVhwzTlJN1C4Bn0gsRPcxB/wC40uYr5MeoMpII3U9COh61tbLtPHTnutAQzs8Cw1xVdbjKGUGMw0MeoajrNdWZW33NdUY+2asUo1HH/lGcE3efqfYuK38XcTTAC4OaNdtujDnpuGHIisHxa6RcCX7V3DwNFYeZl/2eZ6gP9rxTXiPCMfhEhDea3G9l7lxG/wB1tyXtk9VJHtvS48ewlxCmJwr2rg2uWyx17pdO3USflXc/D9mk75w/Elb4w7FbJvW74WPLds1t1nlnlWSOhJWm/DRxO1mItpdXmHh9PdILD61l8SuHuQyIbfpAYC5+bmyyD6T0JNUJee3GVw4/ldZH01BqLkuGBc2McFxC/bd7ZFw2mYlrNpyoOkESJOULAjoKnfxOFe0VTDlLk6P5jEjsFIgiNNTNV2vF2KVSE8pB/otWh/8Ar+tCXVd8zOjMxgsxbXXYiIEfWoST20uPXrke+/JZfwN+yMzo6KeoMHvB1j7VZ+Ge0ov5Ua2TH5WXXkQDI68qXXHM5S7gc9TEfvRWC4Vh7jZTiEt/6mDfQAL+9LFZxh+ZgvG37ZUfh7VwMwi56g6nnoMsqZ10NL7F11bMhKun5g2Vh11kUfjMOuFGbC4w3JEPkDIY766j9KouCy4Uy+dmbMzkACRpqBJIO5pW7fPr6DStFeL4obzC4Sc4EEklp5fmJNV28SLhbzH+KTMTrGnzmK7E2cwb+JbPl6SIVmnTSdWECe3zqeDvEFFRLYcAqS+qODyYXDl+YjlSRirtissw2EZrZZUd7agS/wDJ/MDuImYOn7VS9lrYW7baM0wVYexVlBlZBO4gir8DwzEHDvcUTbttluZT6l5mR8WXX236UPZsIVuTcy/wyySJBZRJQ9GI2PahJOwleGxBVj6FYQRDCRqOWujCNDNRN4Abdx26j2M1eQMqg6OIMiQZ7j4T2I+dE4PFI15nxKG7bzSxQZTmhgBIjKDuQNZUcqWNPFgoEs4gjJuIOhG4PxAz1mjuJ8Y/E3Fa+xD6KxCAemN4ESZqzj/DcOLNu7h/NXOT6XhgI5qwGuukHXXlVHDeOXEs3B5dt1f0HMBmBaCD1/Jpy3qyST9fsbwY98L+MrWHs+S3plTLL/MM2VgOZPoB/wBtE/4Y8OsXb9+64XOGm3bnQBpJIB1MEZe0Uu8K2sFjMViPxCi15pm0uYqFJJkAiBm1ECPlS4cDHmWgbjWi7DI8SuQkqGkEEEMuuuxnlVVdYdlLSptGx/xQtscRgvK/zczBIiZzW8v3+VZTDcCv3Gu3mDXMrlTe8zRXGuYkKSyiNwIEjUVf4js47BXrL37nmZJW1d+ICQZHq1zQSQGJ202r6d4YvWBZS1Y+AIGUnXOp3eeZzSG5g77iXS7VyQ+3fJnzDgnEFkYS43ln8UtxLohgjAESG1BBcW+xBNHWbPnYPGWr5VbmFVxbUbDLdNxyPmFTsI61LxXwmzd4sLYIC3QJKECHKsAdNvUEJ+dZu1xJ2Dpdhna6bjNEsDlKvt+UwCf9oqjl7vK4TVfmvIk8YfijS/4R/wDzV7tZk/Nl/pT3xTe/6bi0xttf4d8G3fUbFgC1p/8AdIIJ6TWE8G4m4uLyWWRWvKbZL/CAYJOhGvpgDvX0XjPhC7ibVz8ViXuQrMlu0gt2wwBymNWaO5pNHrHv9fkqr2Lasmb8QW8RxK7avWlC2cxSw5JUlhLG5G8EoQs6bVkL+OY6NObMxb3bLm//ACUmmtvjd3DJaw7BkUReQzJAe2QQh6HMSDyMjlQnDbgS/bxFy2fK80sFGxI1CgneCVpdZ1Ha+f1n18znbt33g+HwDLiEWCWynMvMGDpB5jp71ZxK7aJGQEHKM2Ya5uYHapYrGPevtcYlWPqYgwTJhoMDKIO29NcDwm3cHmJcRS2ZUttGaBpr0Zj/AHrUFtbcU1nvBTYFwy7cFxUJW3mT0l+akyI5TQGOLJcZVYNPTWveK4N7bZbqmU5E7DfTtRnB8EjXLlu45tErKSJJ3ET11oPcv+OWMr5dPKg88CI92g9IrqJxeGTOcqmPeupX7Or+MG7wP0DhRC60k474lSxM3MGw/kuXRbf5aPm+gpbcHB2aG/Dgnk0qp+sKaf8ADOD4S2M1izYA5MiL+oFelSjl39DrTclSa+phsXx7D4lcw4ZdLD8wRQh755Ej5VVgPBmIxThxasYa0IhTF0nuV2PtIH61r/EuI0imHBEJsAA5T1ifsabdStL6sgtNS1Kf2VGIxn+F10NKvbuL0A8pvloy0m4pw3D4a3dttZxBvKFaSysq+rUMbRyhSARJg67Dc7bi7hGy3b3EbsmAllAgPUA2kUkd81J+JeKVwSL5OCeypJzeaUXPI3ZQzOxmDJ7jnU5Oo/0Fwgnj+TP2vC1u5azpdj0ggQGnqSQQEHKJZusbUnvWkSVZTmHMMpX3giR7TXmJ4qc7Gyxto2pUCFnb0qWblzkU24Ng8HfK23cozGWu3Hj5L+WT3+9RltnxSILmhXaS2wKqlxnOikMoHsREmdtxUMdgr2G9N9HRGBOQtlBMQG5gwSP0pz4i4DhsPdype8xHWVIZWKGdmyj1D2g/uuw1iy5KXLwt6aNkzBumq6j51BtcdSjTjhg2B4mAGE5ZJg5F1BAkGBMekaTFGX+IrctgXAoZT6W9WfLEATBDKOUwRtJpbg/K/iK7QVErAnMQRI1OhyyR7RTDxH4eSwEeziVvKRqFYZkPsCfT3A050rVq7BTAsJjLlksQ2h9JgkBhy2IP9mhseRIYFdSPSs6Ty1H7mimw1oWxc80m4BqrJKnqQRt7a0JctSMwAKggkrMCeUkaE7D96lSTrkAwv2kFtWRlbPsQfUhG4cct94g8qlZYWrilg7WH+IIYJjQkHYkEkwesc5pUcQUaVDKDoDt77aGrb9oqFdWVpJ0Bhu8g6gnTXY/WinQywaFOHlL/AJtmMRbX+KQfzWxuzdDupG4IOmlK7Btm4cwIQ9N1naOsGPpQ2A4w9hibbQLqlHEcjp+9WKqshAnMoJmNx6dD7eozTuV8YM0O8L4VFzAm+rxcRM7IQBKgkFlYHqp0PMe1BW+IXfJCXQzYdgQhGXQpMQTtDMZGhg+1W8Ix4t2bVxVLPauerMfRlJJCx3Ob6e1RsY65ZurdRVIukhkcqyZmJkFQdFgrqY2qqknnuCaXhvi61jMMcJjSAWGVbvIH8rN/KwMa7Htzz/hXGXFLWrLsb63M1oAjI0SH+IiNB/3AwRoCG3CPCdu9naFa7LEWzK2mWFLKpX1W3QtBBmJEgjWs1f4HltriLLlsseYsQ9tuU/6Sdm2O29V2yS58h7eGw/j3FbmKxhZrYtuq5SvQoCTv7H60quIAfMAMNt3X84PfbT3rruMNy55nqNwyWYc4mYA+EC2II/096ZeILKm+34UMLQEIQDq3lkt7FsrHvqah8Usev9E5ZyK8EJvMBZN3NmhVliByIIB1XTWP1rZ+FvFuOu4cYaxbD3LchrlwyQCTlnMQJjTUnbasd4exd6y/nWLttHX0AORqGUkwDy9IHuRRN/iGL/E+fnS07j1XLLD4SAMpCtpGUaGDPPnVLW1tuvmv9lIvb1POL2ms32S6VuNbUpqSyjTTL/tBiCAAeWleY5gwt5SSVkhBJCCNu7H4idh76Aw2Bib2GwltSis0521ds2r3GOgPpTQDQARJ3pnwzg1u1icVYvsENuwwVp+IyIOvUFdP6VpLfLs8Yvwsk76C29wIiwLj3EB0PlgywBEgk8pHIUpW0yEwNtfaif8AqFy4yv6gERImDJt6Df8ALm0oziKW7bkK/mAiSRzJElu2syKnPShVd33Au8ha4ily2yNYL3CNHLkgdNOdLb63HuopBLCFUHft7AVet9gC4Yj8ukdvpypfdxN17rXMxzaeqfUfn8hUXJOFP5cBsKu8HuhiGABB1mf2rqX3eKmTLsT3Y11P/wAP+L+v9AqR9x45iMOZW5ivL5FfQQPfOjAH3rAX7XlXGexxHDWgOSypb3W2gRj3C1ob/hzD4himHxoQEzkS+7x1AQXQoHaDXtn/AA7W0CVvIxO5uWEuT7ljP0NetGkufsHU3SdpfcyqcT4ndAbR0J0LBNfrB+tMf+r8YsIHKotrmwRHVR/MwSWA760Bx4iy8FcOG5PhrhQjuU1/emOD8S3rVlD+OR7cw2RF89Z6Ld+Id4rNxS/slDduy2E8WwmMcW7l3EtirVwem3g2FliYnQQS6iJ3ntRHB+AYTJ5lu5hlcGH89MzqeYbz2DBvkKyRxSpeUpiL1q2xMhGBuidSQtsKiBjHpB70fgcVw9Xb8Vh8TcY6q9wtmYciVzCPqRU3Ko2sFU1J5/Iw45fwloHy7uEdzvktEx1PpJUfSs2AbrZbS5yf9IA/v6VbxPilnMzWLRS3yDQPoE/TMaswPBb922z3Lq2UKm56ywDZRJygDUgDYma5ZOU0+qXyFq5YCX8P2MPkGJvLmY+pLZkoNN8smaXY44RLp8o3LtsRAYZJ6gnQx3gUf4R4ThmGbFaORNtLhKWmB0BzrscysNdNNjRHH7mHOIw64awpMy9sL6SxYKACoLMuhOhI6CTWcVhYXkh0lVmYxVlgRcFpraMZTRiNOjEa70Rw3iy21IIIYaA5VZT/ALgw3jmK2OGsYdLp8/D3UUiWu+SWRH7eg/wyDsy6Ea70q47wexm8y3cFy28SbdkoywIBg5bTKecQZ2FZ6Kq0xtvUT8M4fdcXWtKHRCCYO2eQAAYJmNgOQq3EW1tnLFzYFldAmvMZZMiqMNffC3BcsXUcDWGWDptmtt76Nrz1FO8D4xxd/wA0G3hbgiXN3KoA2AXMw+QANSWnGWOoqimZ7EXHCeX6hbz5wpHOCNOmhjvAmYFdw+w9+9atLkBdsqk6Cd9SNeVV33uXHJIWwjGIAcWx/wBxzfc1PA8Om8VW+iFG0fMcp9UZlI5c56VJQd5yai7jfBLtk5bnkwxZlKyCYJGWDqsgZlB3AGs6Utwd4htdNI/b9Kf4njdyzns3TYxCssEwHnmGDrDSDz3rNXL+wmQsxyOu4+uvzptSpPCozdhVyyVHUTMxOnPSnGN4y15VVyuUEwSCWAIjLJ1gculLVJDZVOfplBMyOXM9IjrRPD8E99vLzopiAHOUsegJEZuxIqUNywAv4ZxJ7L5rd0oVYssyQxysBIH8wJWeUjlsSviaw1izbZXS5bJi6uUkgkkqQwAYSfhY0uwfC7rXcqIbrW8xYQWVQDEn+brGs7Qdq1WM8H+RZt4nCXhdJIkQAGj1MAeSgJqG1GXcbV06e58Dx3NGGxTtnzKMh5gSOUGP6d6IwvHMlk2nXMBmcQfzG2Utt2ykz/euhxnGcPibF25cT/4i5fzAiJRYACyTqIHSPY1m/wDpcsWuBkBzKpAkBlAMEHUAzE7iZ1g0t1LcmLwS4FhPOuJbVQXYyskgemSVMbghSBznat5wHh1puHWsYlpWu2mLuG1zqpOdSG0nIZGm4FfN0ZrT7QysDzBBBn3ArRcP4k+GwV1Ff/5hAY3UhiRcj+RlAKzzhhGgNPpSSl2vSGi0rNR4Cb8ZxDE4wj0qMqTyz/CPcW1A/wC6gPGzDCY4uAW8zDMrTJ9TBlmT09NX+GRiOG2bVw5DZxIzlXOQK51C59kZkCxm9JIjQwSq8e+JbGKuW2RWV1kNmynmuUegkEaHY86tFyUJSfXP7X4NOtiXUAxmFtjC2fLlrgANxtYBb8nyMfel6p+XcAnfTQb0bxHHeZmbyyk7HKUGmxMnf60nt4jv89649aeEiTCLo5agAaCPuaDU5jl5TLHoJphiLyemS5aNQdPp1oHhuGZmcCCZ6ge2/euaUlVhQ7Xh9gCPNB9l0+9dS/EcJfMf4ZXsDp/fOuoKLa5F3H0DjfhKy7+Xbw6h4lYvlWjqEYZfvWVxfBWwxy3EykGVFxJzLzMqWQwfn35UFdxgZJSyVYH1OGcjpJDTB7zXr3LlxAHZmjYF9B8jXsz1qYrUXmgx+JwP4flgzsqAgf8Ac42Per+HcLw0s+LdiwPwLCjkZLd+ijlSg2jcMquVRzAJP23qi25kkyQh3gkfMdKl753b++Tbe4f2eK3LLvewNrJa+AsQGAO+mYkg6cyfvFVYvGAeTfuu928zSy3FDKRuoAzSRPsOlDcR44bihQtkkrB8uU5fmGiyAOVL8Pi0RlZlkrsp1B7GOUT/AOKnvafl1KK0hjirzYh2u3cq5YK200RZG4Akco996NxGIGIs2sKgY3GZcxZ2yACfy5ss89uWmppBibxuMWtoQCYiSw9pO9eWrFxRIAGbnP2jkay1KXh1Bw7NnhOCYeyH82xmuWAH9ZGS4k5SQrGZPTUho3mlHDOCribtxha8s3LkWipyWlPxFTG7BYgKQTqaQ3MWxZVLNvGsCJP6c6eWL1q1aLiWZZEBmKFvysDI11M6aU6ludvgoleDS2OAcQtAHD4kmSwKM5dBlH/qA6adelZXivF76XCrsgY7iwVyE9whyk/KaUvj3d2bMy5tCQSdDyPUcoozh2IgDyo8z8xaBljUFWzSDoDoAfeklJNmbVYKr+DvPPmLl1M+YcpE6nTlvR3DPBN65bLm4loDRZmWPIADUzpy50fhLF20pxF5VuE6pmLHXm2hAjudatwfiBzfOIVLWYLsmZgzCRPqJ1ggaHpSVTz9DJd4hbF4ixdFu67IqMVOUAfCYYKYhmExJmibOEwmIxyIHuiy0ZncLmzQSZyiACQBPepYO1cxLlnXziHM2QWD+pyz5RBCanc666a1bxHh9n1m2l3D3GkW7Qlg+sMCxiFBBBjUdDWWPX7Mmi58FhLeKYAA2V0H8TNOkTIad9eWwqXiXheCdFuYJiWn1IdZHJgT30iedDcJxj4JRNwo7GTl9Wg2EQVPzFepaF1b2MGQsjgmSE1YgSLabDWZMTrVFtafeMkhJYx0NnU5bmaRAygGZ0jb22o3H4xsTde7cdA53kZQeUDKI+p+tNr/AIJJwhxCSYti6xeFBJEsqjdgJOpgGNJofwp4b/G3LqMwRkXNmGo3IAyjSCYPUUktPoLtd0ivg/iU4ZcmUZhJS4npdSepgi7bPNWHsRys4zxB2N0s7IzvtaVlstKgMZJBkqdRlnUzvVVnDXbV9sNcM27b5iuhEjYqTquaQdCJqOBxDi9cu5R6dg/wgnQZuh0360kk1HbfBndF3DuA2yzkXjbCkG07gAE7kkHlp/ztXcRuO3mBrlpyz+Ych/NlIJGp3k0+4CqNbZr6q5Es0gPHtyiOlJb+DbE462qolkusqAo9CwxzEAb5RPzFRim4ttdRIlvjjw+gRb9ncBRdAMj4QAw6CREbbVmLOKLJ5ZOiSQI11jMJ6SAY7nqa0Nvhf4a+cNiEVp2YsyqQdttCp21Gh0NIOI4I4fEMp5adZB217afShcmmpLKwZPOD7HjfEGFex5V8MiugAJU5dvSysoIBGhB0ivlC8UuHFLeuE3Hzq0yAfToNeWw1pmvG8RatBGhkiBmE+2vMUr4TbVw82w8/6o9/qYqur7SnpKP1DLUcnbDfEGIu3hNwQDsJzN9eetD8HsrdwwQLqup/mJnX/j2oJCwJUuylT6QdfbWg8NfuC7Fo5TBk9hXLPdNc5QqQ3JC+l4eRCudfrzBHSlfEcPkIyyGG/T3HuKux6GBmhTHyIjf30oNMzfFJgdZ9q0FSsK7yf/UAfiLTz1/rXUGXHMiup68x6R9EwfiC7aRsPbtJiLZnVA9sEc9dNP7mkd7gmIYlvJ8temYQO2Zjt86qw3G3UBfMuZRyBA/rFe4i8bgkLcPdndx9AIquvrylK/v6oim+D38Y6An+ECAEy5QSY57FZ7g15+GtCyWa4xumDlgZd9Qflz06RVN1QW9RJMRstsDppFDX7J2BB7iY/wDdz+VKp94Sxiiq2xfaIBWD0mY996YYHFotpVt+WXYMpBUc41LNAgEAjXTtSZ8HctkZgpJGgmfsDIPvVLXwTvEDt+21UUu54GoPuO4comZgkmBDRtmb0yI0Guo0qFwNAd2AVjB1GbTqBty361RetOm0ANsdQSPbcA9xrXqYAhhntl0J3Vozdg7LG/Y0E01ybAXwrhwvOBkdgdgpAJgiZY7DKG+EE9qM4rhktZEW4o8syylWOo5nTUb7iglxdy18IKLJCBiGIHMBsonflG9Qw9xQwdgHIOqNIVhzBIMr8u9PGdUl9RrrCNPb4+PwpW9aw9xIOW5kOYTsNCpEHmDptWO/ElHzWmOZTp1P0OhH2oqziFVnOWGk5F0ZFBJlQTuIOh3Ed9LsFfg+Yx1ECCDDrIDWzBEJlnuedO5bpq3RmxriME1/yw5ZwbYY5ICyRLTpqwAMgCNzNNcLhzbtXLbJZyumbKLja2wCIUoRnaZlZ366Vnb/ABBFuXAmiZyUCklQDuomDl3iRtR/FfFStbseUpW7Zg+YY5bKBEQDBk60YzWcZCpZKrePsZUS7avNlB8lLQthoLGMzQzkyDAO3IHnXwDD+fiDnW9CksVUEvofUMzRBHMx9N6P8M+Hrty6iLNprire86ZuBYZZWNgzMRrrt0rU47D4RLDYe8vl3LNsmyyswzgjRkMwWJOs9elWWm5q2uOg3KtmaKW8RftA2MiqC+VjBvIxIRiwJyIvpnsSRvUOO+CRh7yKt4HzNWsrm1E5gokkssgfF0pn4P4HZZjYxKst85ilxLjqLi/mT0mJUjURtFCeJAlnE+UwuBc6ywZpygSdtG0IidRRilLlAvG44+JbQsNbv2cpIIBzEk+kgQkwkEqdOh0ruF45bV4S7WrJQq9wGNIn06STIXXpUPFvAsKwS9hXZ0kC68tcyzGVjOpjUEe1Ib3Cb1p7Fu6oa2z50uLBRhpmhh2UaHapzUk7YW8j7C8Tt4e+l0DKrlt9W1UhDJn1aq0nag+IWvKi5bnNHrVjmzZtWBnck0T4nFq9hfNtH1SCRswCkiQP32qjh3EGuZXGXMfiBE67GI2rk1faG8LgjqSBbGFyMt0E2xEsp09wBzU9DT7w1xdPNuYnV3c5SYAygAaAd4H0rO8Sc/iDnOWBKncDt7GgbOfzGawSgIBZRt/xMxUnOTVaf3Dbrsmz8Z8Wt4trdlYXKMxuHcSPh01g8x/SstxLBzbSYLqSrGfiG6t7zNQt4ZtWLEE84k+wFQfhlxhIYiNfURJ+Q2+Zp9XWTxLkXdXLLuH4Z8QoDv6bQyADf5/KPpQOHsFCxmCh/v8AQ/avOD40LcIckK0z2PXT6fSrrFjzL7kzkABE7t0+W5rmdq0xXaZLDhrgk5QsmDrmn5HSgGslXad+v9+9EXz+HfTUNuP2P7Gr8ZDot1ToTH996CZk2srgDbENeYAgEINpA/U/pXlnFBXLfFAgT16nrFQs4VXzSSCOlVlQFA15mnVPBRdwO5QnUAn515Qdx9TXV0Uy203rWiw9So3uTQTO9hvQSs6wGzCO46dzVl7ixAgRp+YSR9OZrzCY5RIRWYn4mbQn/wAdq8iEZp+Bwq+pceI5v84ESNHgMP79qDuWE1bzhA6Kx/Tb50TYs3kRoRCuphtYHQTSwYoAxDcjkPw9jEAR7irQWXtfryKLjBS90ssCcu8/8aVHBt6pUCANSYg+w6U2fiCN/mKznkmYhR9JZj9qBxhdiCRkkQIAGwjn251daj4aGQ+s4HCKqkqrqQJkkOOuxAI7UtxCWhce2rO6R/DIYgA982nvp0oIWLoA1BA2BZf0mvbXC8QzSEiNZlQKMey+TJUVeTBYMCWH9zJ5V7cI1KjT6x211qGPL5pcydidOXtVRYjcGOhkVRMYrvqSNJH6VyXrsZWJZRJgkwCefvtTq74ouNa8s5QAIEKv02paLySJJAPxGNu460ym+GFMnaTMpaNgB84Mn7VG7dGSIE/KfrVK4gqdduRBolbGa2WDKQDtIza846UbrIBjwLxHdwjaDdSsGRofaJA3A2prjvFQxFhbN20CUC5WG4ygCRPUCs6qW3t5YyuBOZmOv+kA6CusYQNZLZ4KnUE6a7R79Ksva3FAtBFvHFYAdvS4ZDsQefsY/SmfE+Mi/irRcho3iFnlzIE+8Vl7dzqYIqd8zBmTVI+0Si7YaNZjsXZD3Ws3RYmAVAaG0ghk+E660rw3iQohtgHKw1tsZQNydeY+VArhxcdEshiWgdyT25VDGFk9LJlyE7qJnnrEnlS62tufcBWiF20zklnAPSOXIDtFSu8Ku2oJOUNsZIH2oa9emCOXOmmI4k162FIzQNIrhnKSfh1BK0Sw/DTmGZpMT/c1F2KXcgOjT9qs4fezAE7qI967iliFD8wdarajC+vQG6kH27gAHtUXvcutD+aoVZO4FVXsaqnWf0/WvKjv3N0cjUm+BZxXh2R8y/C32POqsPjnt7HcRrr/AMVPE4xrjZdWk6KNv77mrL2BKxmPuRqBXdu/yOxPaqkSt8VInRJO8gn99u1DWL+jCFCk5oHI9u1FrwuPVlS4p7kfaR+9C3wocnJkEiQJoKqwMpKsHiXwJgASaheuKF+vvR9rA2GEiZ6BjSHHiGI6VXTyxoNSfBSBXUVh8GpUEtrXtVeoiu9GltWsh1Er15irruIQnUA/rUMhj1tAHSqTlPwyB1O5ryNm+VtnnVfUoxqGZX0dFkk+/ai7PC2YZneXO4M6e/WqA6C4oG4kn9qvbGAbkj5GqanvUkoY+4ZSkqSJ3cE6CYVwekiO8CofikC+u1LbSp+8DUfeojHroPNBzGImI6bwIrnui0fSUJ6JJ+ZOwowjqOPb/aGTfUpbElD6FcnoVgffWrfxjsJffpXi8TEyNXO7dPbl86tOJUDMQY9xXUm1yVQMnD2JFxmyjtE++tD4houT5rmdJYg6fMQK9u4/MYAMVUCpb1iQeWsfbWt2uobZ1/CFToZB56a+1Ra0oGq69Rua65hpOjSOUTH3q7C4YllQn4ojp8+lBukC6KvwtuD/ABI6SDrS65cKnXT9Kd4rhoS4qsYB3I1gdYoK4Ayshg6jX22itp6l5GiwrBFWt5lILqTKnmvWDuKlgMCTetlgwtOYkD5GJ0MEjSla4ZlYACZ2j9KLt4lsyrmygHnsDz/QUXHLphaCOIuiYorIZeZyj9v1qjIBcOUZgDsJ+nWq7qsJOWS2mbqegNUzdtPlJa31gwY+VNFJcMyRL8eVfMpKsDII0IPyqdziGcMzOS3Q6z/SrsZYsW0R7Tl2n1K8Edf22okcHsXba3A6p5hPp2CNyX25z0npVHJNILrkU2XBQ6/KvcJjI95rzB4EEOskusmNIgc6DQgPFFpOx6TsdW7jtqs6ak7/AFop+IeYhU6MBr3+dAYXHvYcGD7MN+RqGJxQfUKFPPX9Ki4tyIuDbGFjHJbtLEG4ft3NAKpZtWjXVt/+TVWEVW0LBRzOs+w/rTv8agTKAYG2VdPrU3GsCNbeCqzi0tjLbVj1JGp968a87Ajy9D1oK7fXMNWFF/8AUYEZS3tp/WlnGuETcX3FSebZ1iV58x/4rzAkPcLHlqZ+1XXMRd2ZMinrufvQNzCvbYMAwJ7aUyVqnyVjByWT3il5QfQMrdRpSs2yzADUmrLt03LhAAkn5CmuG4cLe+pq7koKupVv3cc8lC8NMa15RD3TPxR/ftXVO2R3z8Bpg8A9w+rUdBtXYgRdKj1MNAvMn9gKOPFH1SyrW2Ywq5SbrfIjKi9ySenWmWC8G5UOchrrasSTEncSNfn9q6V7BeVn10IxRnzhAujwWOp9/lULwKaAPrsGG/QDWab3b5wx9dv09Ctm7+hUke9LcbxJXJYWLYdlAAVGXLB3EGCTzPypX7JCOXL7jxj1BLtrOSjKiHnmER9efvU7PDLVtMzElDoCCJkdR0q+3iLN5SLudG1yqCfLHf1EmfelDYNiC2mUHfaflST01HDfPcVSvqXm8ub0g/Mg/oK8v38xidKgiFdYgdedeX8s7z9TU8LCMsHFVgldIGs/t1qzCorMBmyz12+Z6VTasOdVXQc+X3qjEKQCWInoZBPWNIP1pU7dWar6jPF3Ldp4KDVNs0iZ0IO8UBewzjKdddYO/uO1DlBlzT8jRKY5isL8RMTux6AdqVQcePmamjzzup1qOH0bMNxrBAI+h0NE3eCMtkMWQOTAB+89I9qWLfdZE66yQeu/yiqQqawNGpLAZexJBlTzmRp306UMz5iTrO/uasW9ca0VLgW11CmRJ+Q1b3NV4fCuVZ1iEgsSQN9oBMk6cqpFIqkhg3FQ+RrhuZ0O0DKI2gT11NBWeKB7jNeUvO2sftVF/EArJqWBFrXzC0coE/XUae1DYkuAbCeOvW3MqgQDoZ+vX/xQC3Y50xv8NU2/MRl31Tp9ar4Tbw5LC+Tt6SDt/WqRa24yOqSFovGd68a96hG9E4C4iXFa4mdQfhmJ+lQxuIRrhKLlE6L0qvyGxwHHiUr6l+dVKARII9udV3cZmAERA+veqbTmdtu1TjChVEuzEUwsceuQFclgOUx9etLwCx0+9c1sjkaLrhmcU8Mcf9YUsM9pYHT/AM0yOIwrL6GyN8xr7bVl+kb9KmcBfj/KYjqBP6VnCL5FemmOV4kHxAFxwQnMc6p47xfMxy7DQUjtsA4JBB5g17iDmaBzpdiUrY2xJqjsBdIfORodJp+qgruT7bV55VpLOV1ZDGnNZ6yKW4fFACJ0FJOLl2qJT7fAwzL0NdQ34te33rqnsZDZI1lvxO1u4blxP4zDd1Ihf5VE6DvuauveNGMekJO7fFHss/qaV4riT3CSdZ6DT78vearThV8rmOW0h5sACfaYNeg/aZLuoGxdQm7xu0AfLzz+a6wBuN2HJFpIcXr6JUTI1P686sbFFPSIeP8ASI9yOZ96EvYok5mOtRc3J2ikV0CSj3AWhmA0JEwO0jQVXh79sKc05uQ5fPWZodbpysAWykiQCQp6SOdQVY6e0UjihtpcbtshpZg35REjvOtS4XiUFz+KCV6jSO9SvDDkAr5mbmfQF9gAP3qrHW7Pp8prh09WcKNe2U7e9LOCaa/YWk8DDE8QBzqjkr9Z+gkUtOI0gNM7yB++tDuY2lT86qVZ3mpw0YpGWmkSuLEidO32qzDWQxAB3WTJA1naovaUxladp7de/T71xwvqhSGgTI0+x59qrVoflF96UbeRv/z86uwkLaZioksMrNGmWSRr3yz7Ur8/X2ojIbtwB3Ckk6udBMt8pJPzNbZjJtmCzFcTLNcKfw1uEFkU+nQzEdAdQOVNcW3kWAiMl23dU+vJlf1FSwIOuhSAeQnrSB7arcyhgRIGbWNxJ9qOdALIfOp9TL5ZmRpow19/mKMlwZ4oMFu3esJZWFyK1xnIg7fCOuwFJsJhlyPnMMIyiNDvm15RpRj4q3bsAI7m65OfWFy6QI56/pS/8Uwhipg7SDB/rRimOrotvcLuKFJEBtp3g7GOh5Ubd8Mm1bc3m8tgoZVJEmdtOvblVScfkk3V8wkg+onl1g6zAGtT8RcYW+Fyi2sckTL9+dOk3yZOXBVwq5Z1Fy2zmdCpIPtUOIYRVY+llBEgNv8APtVnDfEjWAFtAISBLbk9xO1eYi8GkklmYySTJotUbO4AtPlgjcHQ+1E2MYQSebbnr1BGx11+VCMADrrrrUZE0asYacNwjMTGkzBJABjUgToT2pzw7gWKyebbUb7fmHaCNNOVZVLpWIPOY/v2p6/jW8QuU5WChSR+aNp6x196VaSlK5MnJPoLcbaZbhDAqZ1B0ii8LxYrsxDDYjSgsXimusWcyx517isIgCeWxd2idI1P5QN6MopsZq0kwfHYt7lwu5ljzp9wLCNaXzmRblt1g8yKUYzBNbbI+4H9iiuHcaNu2be6mmrdVmldYGb4vIT5Y8y035SJil2Hwdu5cgnKD9ulWcMxxtvGwY86L4rwchfODLPalfawid0Kb3BHDECSOVeUX/8A6a4NDGnavKevEF6gxxmIBIS27sAdWOx9lHL7+1BXnaTOYkfzf0NF3rlpLH8O0xc//Uc5QP8AaAdfvQlu/cQESVnfkfvrUpdl1YqRBWJB1jrVDYUFS2bYjeefPpFcMOzEIupNXYJAbotXLuW3nGZgcygbFhyOlGMW8LkbCK0YEgAeoTJnT39hR+E8O3LtxLYgM65hJgARInpMUuDDkRAYgaQSOp+2h/amXDlxF3MtgED87/pJ35bCsorrYZWuDzD+W9plyIrZx6yfhAEFRvJY6xrpS/EXSsKRBXWSCDqNN9hz+dO+M+HrWGWVxDG4FBj0/EeQjUc9aWcLZFYtcysSpGusSND7iklHPAtpK1lERwm6chuekOSADodACdOWhqWNwD3LqIoCgrA1EALILHoNCahjuIvdZM/wzvPPQOZ7xNU4yUaAxgfIx39+/Kp7ZXYVubRZg+BF2ufxAq2xox0kmY76xP0pcXhSpGs786gbxM6k69etQYE786rGL6sqk+pLJ6dGEnca6a6co76VVnG30qbWiCAeYmiUw6IJOpp7ochh7xVgwHwmfptXYjEeY7Mxidfc/tXmPvgMQGDRzWY9td/egRdmio3lgSvJY0SBMD60dbxqpcUgZ0TYNsfly15UsABNSW0STlBIGvXt+tM0O4hWOxfmOWIAnkBA+gqgdquv4J7TxeQqSoIB0OuxryxdAYSJEifah0wYrLDSBXNdM6014nicMy3GQMHNz0j8oWBy6zNKGtHejVcgWSyzhmcnLrlEnoB/Zr21hnaPSYJgHqeW9GcDxVtLim8hdAfUoaJHIHqJANOuK+ILF3OEUqGOgPLQaiOkfc1qbsWUqdUZe5tT3gdhbNtr11UZmX+Gratr+aNgPes5deW0otcRprvp+n/FaqDJOsE1cu5gbnarfMa1cBiGUyP2NeYS75ZDCc2/tU8cLt0eawlds21Bq3kBO+7XM1wmhMCAXAYwK9F85Y5VQU1o9MmG+MUKOUqdxzphYxiXbWXZ5j370itknSa9saNvFKlQjjaoIuJBIgV1WnOdYP0rqGO8GR3wNQ2KXNrAMTrssjfoaWqxIcnU7ydT3NdXVOXPrvI9QTDscx15fqdaoxagHQRXtdTS5XkXQKh1p7axDLav5WZZVJgkfm7V1dXV7N8T8mR1uPmhKjTv2/epYtYIiurqhJ9suuCzEf5n/d+9UXGnU7z+9e11CPAUaHH2wvCrRUAZrhzQIn0843rMMa8rqlo8MSHXzGlpB+BdoGbzgJ57daWXPhryuow5fmHT5fmB2Fm4Adpry1+9dXV0vk6XwervRA+Cec/tXV1CXQ3QljrzM8sSxjcmT96jY+Ie9dXU8/iEh8JAD9aIP+WfevK6oy5MyhedQuGva6m6hKhvVwrq6iwsIG9bHiK//AAf+r//ADB/Wurq3/dfP8HPq9PMyTjQVBt66uoFWWWamu9dXVmKHptXV1dXOSP/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3814" name="AutoShape 22" descr="data:image/jpeg;base64,/9j/4AAQSkZJRgABAQAAAQABAAD/2wCEAAkGBhQSERUUExQWFRUVGRgXFxUXGBgYFxcYFBgXFRcYFxgXHSYeFxkjGhgYHy8gJCcpLCwsFx4xNTAqNSYrLCkBCQoKDgwOGg8PGjQkHyQsLCwsLCwsLCwpLCwqKSwsLCwqLCwsLCwsLCwsLCwsLCwsLCksKSksLCwsLCwpLCwpLP/AABEIAQMAwgMBIgACEQEDEQH/xAAcAAABBQEBAQAAAAAAAAAAAAAEAAIDBQYBCAf/xABIEAABAgQDBQQFCQcDAQkAAAABAhEAAyExBBJBBSJRYXEygZGxBgcTUqFCcpKzwdHT4fAUFRcjNdLxJTNiohYkU2NzgoOTsv/EABsBAAEFAQEAAAAAAAAAAAAAAAMAAQIEBQYH/8QANREAAgEDAwEGBAQFBQAAAAAAAAECAxEhBBIxQQUTIlFhcRQzUrEVQlNyBiMyQ4E0YqHB8P/aAAwDAQACEQMRAD8A1uP9NsSNozMKgyUS0Eb60EkDIgkn+YkGqtNB3xnl+trGAkZZFCR2F6Fv/Eim9YQ/1LEfOT9WiM+DHYaTs2hKnGcop3isevn/AJOfr6qqpNJ9Wbn+LmM92R9Bf4kdHrcxnuyPoL/vjDw4RdXZmk/TRXerrfUzbfxaxfuyPoL/AL4X8WsZ7sj6C/74xMKH/DNJ+miPxdb6mbb+LmM92R9Bf98L+LmM92R9Bf8AfGJMcaF+GaT9ND/F1vqZt/4uYv3ZH0F/iRwetzGe7I+gv8SMS0dERfZukX9tC+Mr/UzafxcxnuyPoL/vhH1u4z3ZH0F/3ximg7C7IWsEtT9AfGBVNFoqUd04pId6ysvzGm/i7jPdkfQX+JCPrdxnuyPoL/EilPo0QKqq7MB5HwgSbsVQN3+B+MU6b7KqScY2uR+Oq9ZM0n8XsZ7sj6C/xIX8X8b7sj6C/wASM0NiK8Lnx+6A5uFKf1xt8KxahpdBN2jFMktZVfEzYH1wY33ZH0F/iRz+MGN92R9Bf4kYpaDDIP8Ahukf9tE/iq31M3B9cGN92R9Bf4kc/jDjfdkfQX+JGIMNJhfhuk/TQ61Vb6mbk+uLG+7I+gv8SG/xjxvuyPoL/EjDGOGG/DNJ+miXxNX6jdfxkxvu4f6C/wASGn1y42u5h/oL/EjDGGTLHofKIPs3S/QicdRV+o9RyphKQWuAfGFHMP2E9B5Qo4jBsXfmfC/WH/UsT85P1aIzwjQ+sL+pYn5yfq0RnhHoOj/09P8Aavsc7qPmS9zoh0cEKLRXOvCeOQoVxrHXjsNjrwmKx1UEYLBKmFkj9c4I2XsxU02IBLPpz+yNTgdmpkpYXuSb04aaiMHtXtmnoYNLMvIbLdkQYHYiEnMQSzs9Qw6U0+OsFzWSAwFN48Azs51LjnQRMV5Q4sH+0DnUn48YFKy1SR7x4mg720/Ovm2s7SrarNRu1+OnoHhStlg6124nX/kqtOkV+IxASSoniBxYuPviScos9g9+ALeNNeD8Yrp8wGYOA06czpxgenk4u6DSpbkXaFDIDpUVuT9gH61iEhLOUjv1FBXmwaGSVZ66AMBpybSrU1+JhuJmkKroOtTbuHDWCfFVIyvF2AqguAXbEgKACQzAmnGxdhXheKGdLyltfKLqYpqn48KmpfUv1Z9YA/Zs6lKsLvpWpjuewNdKdJwqPgi1sdnwAGGw5ZDlraQxRjrOSSOQ0w6GmHJHDDV2PQx0iGmx6RBhYI9R4fsJ6DyhQsONxPQeUKPODesfCvWF/UsT85P1aIzwjQ+sL+p4n5yfq0Rno9B0fyIftX2Rz1f5kvdjoTw2OvFortHXhPChQwjsE4DBGYsJGpEDpjZbA2cEJCmLli45h6ePwjK7X160Wnc1y8Ibl2Df2cS0MgMQOGn6Hxh65lUN8p7cAknxdocs0t8m3wby8eUKeN5Jd2UBx7WV48ilUnVk5Td2y2oJdCOYH+JJ7t0Dk6ngSfMGV7PZuAav2+PCLL9nZIe4Z34ix8atFdi0Bq24aq1A4N2eTPA2s5CpWKbbE4JQSC1q37NgB3/A8IBwEp6k1NWN7P5MerRJtVOaYkO4cdHI04kAjxg/CYS5Na9niTVjycjwHGt2PhgrB5YQT7UJS54O3AU4avRuY5xX5nUFKuXyjz5n8xxgvGyMyiCd1JTmPFTOzksGu9vCKXaW0SFEJcNQGx5t7o53YUuYhGneVlyChFsZtfFh8rvx6mn5d54QOJxUnKKcu60AKQSoDp+XfpyaLeTlloLu/FvEDXqY6rsiG2cY9OfdkNTDZFeYBOSAW4RETEkxQP3xHHoEVjJWRwxyOkwxUSuSR0wxQoekdMJVjEGFieo8P2E9B5QoWH7Ceg8oUecG8fCPWJ/UsT85P1aIzwMaH1if1PE/OT9WiM4Y9B0fyIftX2Rztf5kvdj4UcBhExaBHY6FNDXjsIYOws4Kmg5QkE9kW4WN43aA6WFrUp2SAB4CPm4jeoOVKFBQqEm+hB+D/bHE/wAVUm4U7cXJU0lP/AcVAi4e99Sx826NEc2zjqOr/eBDDvORQNXv84hnTgCpLsRV69TTSscJ3Ur2Ld8XLFSszjTd8CCYqdpBzlcu5JPi3cGHhBuFxQKFaWfwJLDi32RTbTdasoo48A7EeDDveIbHezCQs2VEtYVNLBwDU8Myi7X0J/V9Bs+VlFQHqo8nbdT5ePKK3Y2ACVHuci2luIDgQVjMXUJFz8nRNzvcWDlrUrdjYlJ8ILUW7CBNqYljdkjh8pRqo+Jv90Z3EVoNC5L69KDKKfqkWm0ZVbEl9dB+tdTFBi5mU7xD+6GblY1P36WFvSryC04YOzF6CpNzqTTuHj8BEgWTR6CggOTPJNKC36498FS46/sfTvf3jXsVdU/ynQmGPDlGGR16ZSEY4THYaYWR0caEux6R2GzDunoYiw0Vk9R4fsJ6DyhR3DjcT0HlCjzk3LHwb1iH/U8T85P1UuM68aD1i/1PE/OT9VLjOvHoGjf8iH7V9kYFZfzJe7HwhHAYUWgB0mOhUchQhBuypAXMALty46VjWbWCkJRlKlpADUBUKagO48bxkNmqIWCHpdm+D6xrcPP9rlSUqQ7V3S+tQR0s9xSON/iC9Soqd8c29Q9Cm3Jy6IlG0imUFzBlGoqG4ODV/J+TxUT9ppmKRl3ioBLu1jw6J+PMRNtAhachmskFXFReoITmAIBpWgYGnAbE7HkSJSpvtxnGQpkkFyKuxSstaraJNqRzncrJrUKdLh8smw+KWsKUkEpSrtBy5dy1OPjSBZ2OLlTsBQd9ia1+9u5vo/ixRCgAl1KU5UhCnY5Szl8pAFdQYfi9oIVOU0uqAosAEoKk1ZKQRuiwAIOtzEJaVSbsWPh0kw3Dk5WSDmYs4sWo5NAGBPcIGGPSEk7rh8xd6gkVrxbqwgWXtQzVJAZGYXUyQSN1wQwZwA73FbkwPJzlSpaWSQxYgOS/vANZRNx4iKzoXVgXw7Su+CHaGMUTY15XAsO+r9wjO4p1Kcmruzv+vui3xmBYvmVVwVZSxULIBNakM9amOY/ZCpSUFSFJJuXTcgEOODVfV+UXqVPYia2xwgeQH0H66wWJXAd0QpUAWcdGr8fshw2qysqXJs44vwFY6fs3UKlTvN4MvUU5TnaKyTHATPdNeAh42aR23SHyuQbxHO2muUpzmSQ26XA5MCbNSCMFtFSpaUqGce7mZLPRyogBzrxIi4+1rtRSsQlpKiV0wSbhSFFIBLcAaiD9m4KWZWZaSpRUwqUpAAuSOcEKx60gIQPZulOZVfaORmIKjzPlD17TPsrkXIajKJU9bgn7AIav2jvjKMcNWFChLw36hOM9H5RkIMs5VE9pTgEDMDX5RJHIBozO0MEZYqQaaPTrSJ8bt4+zQk3GjnS1+kdxs5WTf9mrMwJAYoNwHIHQmusC0vaMmvG+v/ASVCVJrJ6Vw/YT0HlHY5h0bieg8oUc2a+fI+EesKSFbUxIcZipBGl5aAznX74osbsxcoJK2GZ2DuacWjUenAybUnk9lZDnl7JAPk/dGdxE5CioLWClzlVUkAGzGv61jpdDr9sYxnhIy9Tp2ptx9yvBhwMEYySl9zs+cQS5RLsCWv0jfhUUluRntCiTDJBUAWat30BOkQvFjg8EoZVkEBXZIZ36PENRqI0abk2Na+CylzUS5RQlDmYHK1AOHbKEnQ0NfEQxOICAlOVw1WdJcOSli5LhiXYGgGkTYtS1hOWXlWBQdkqygZnA4cyzhos8D6Oqb2lcyQQlJ3Sws4NRoQagbt6twVWc6snNmpR2045Kibi1LG6iVLTVDrukjesDu1A6FoCTO9kjdyLzBWXOhxlsAQo0qHFNBegg7a+zVSpIQtRDknKEgEAhIDqAJqx6Ze6MycPNUcpWRLSU5slagHKS1O/hWKz9TUopWwOwPtUrSRUAgTFk6EjVVqJLHqIsNn4xSVFKnIU5By5iLKzJCgRW2n2E/YciV/MADlLAHOWIUWoHFQHDxU4zbSUoVLElJVbMQ6gcznLZu99eTDp1d0uC9V0u2PudkzR7XMlJqFJRLClBYAFCWFuQvZos8iAFqJJypSaEOWyJVlJBYVoeXjl8HMUHJSUknKolwLuEqBpoXBi02VikIWPazCoAgBJJYZQ4ehLUZuWogk4/m6lNNrw3wEy9tIRvZCSnslTBhYFwxIDGxLkxUYvbpW2ZeZiTlNGKgkFrsGSkNyh2MWtYUsIOVS8r0KCmrvR3Dgig4tFLMwxftJTrUt4gWppE48WYHulyEYnaMxSw56WH+IL2ZLClkkgKtWge7kgGtCO+KZCCpQSC+gZ25npGkwuxQgZgcxNWUyWejgBXn8YswbfhXBGSjGzJMSyt1QJFFFQunvqGIIpSJ9j4iWFqQQJgYB1WqFMSHuKD6XWKjaayHCKCx7nqObPxrE2ycGZbLzkKIchqXCk1BPlcw/eSXPKFKCax1L/aWIcOEpCQC4BBKGpQXCWB0o/QxXrx4OUAJAoza7tQR3u8D7Q2kpIIJJKi6v8AkeFuZimWspmBI5EUaJxrXV/YD3O3wmhRJlFKZgS5erVerMecDYzNMUUU3nDcVEnhaH7Iw2eUWUA7lr6aDjy5RYL2UEpzFYU7kqAo5S1DTiD0LxGlCau45yTrVIO27y8j0Xh+wnoPKOw2QvdT0HlCirZljcvM+GenhMzaWJQQwSpLGgd5SKk9TrGa/cJyneSBUlzUlIqBzqPGL30w2vKk7bxRnSlzEZ5bpSrKf9qW5BcVirxHpLhlzAsYeYAaKTn7SaAJfNoB3/CLndSklZAXPa2VkuWUkhJcWdLtZ9eQi6w+NTKlH2guHSE0fUOw3quO6Il7dwj7mHmJFKFQLXe55jw7oFn7YlLY+yUFA3cVABygm4Z6tfk0W6fxMFaKYCoqVV+IOws7DlJfMFFIynTODXPwSz1EW+HlJTKSJgGTtNmIO8zGhY2401d6Z0bWlLmZ5spZH/FSQaBq+b35xaYD0wlJBTMlLWgqdgUv2nvx58usSrR1NWNmmyu4U1/Sa1GLTMEsiUTmBdiQLZsxJozDmLiCsTLUFbrKTRKhmKhmOWhIbm5F6c4zB9YsoLzIkLH/ABKkszktrXnBeP8AWuhcsy0YdUsKDEjIS2rCgivLT1rf0g1BX5LaZtmSVALSwNDMSpIUGUAAxFhb/EM2nsLDlRWlJWoJzZASpQUkb1c+rdlhSoaMLP8ASSScg9kvKgqNVBySzO17cbQJiPShZ7IUA4UXUSXYA6gVAGmjWgUtNUtZxLNFqOUywX6O+1WoyVOU1KEAlg4ckgaJck9KQHP2WjMpJW++QKpSWDneJcDs3dgeLtEeI9MZqiCSrMHq4Zjo3S8DYn0glLDqlrCqmmRlKJclTMeJDf5BLTTTvtNBVk4W3WJcLh0KVSaQFFT5qkAtVRernNdqAVDxZ7PThhLXlB9o5GcOd0EBG6eySodoPQl4z+H9JZcsEJQt1EZjuhwklWUVJZ21iD99ozDdOUkEswL0c+A+J4xCSi+eSEXNP0LWdNmKsEqdXyU1rRJKUkXOoAJbrFFiVuS4q9qv0tx6HrFt+2fyioKZHYJSAColyAAAwFakvXXhUGUkKUgPmzGxzMlLk1Aq9LRFyVuQkYu/BzDgghuP6v8AbFuueZqkoJoN0n7C1tLc4q8WtUhfs1pUFJ+TR05t6vNiDCwe2UozZkqKiQxDUb/MMncnJKxptsLyhTSxlCQ5OV1JAIsKkWpVmvFLsbFFS8lWDl7kIHKjm3WkDY30hVNu9KB2tZqfqkD4HEZVOK0qKi7X6KAPdB3O6VyuoON7GvKJRQ6gAbVUQpjrR+lm84zO0whM4FJJT5NS+t3h07aQN3prpfn+qxHJkLmnLLBJUUhNKOohLObX14CFGduROHqWOw5plqWUqLgOGtV3cHTK78nh2P2sTLagy5iwGpFbRV5V4eYEqDqaoSQpw5FCkkUII8Y4vEJWFHKoipZ68ftMKc05XiOqf1HrfDp3E9B5Qo7hjuJ6DyhQHISyPP8A6XYeUvbuJE9hLOZ3VkGYYQGXvmif5mQOacXEZXaWGlonTEyl+0lpUoIX7yQaGl+ut4vvWUP9Vxfz0/VS4zgjpdLStCMr9FgzK8/E16iAjoEICHRoJJIq3OCOiIBiN48IISHDwOlqKdRtRfA8otciJhkPKY5B2RGkQxQiUwxQgckOmQqTEK0QSRDCmK1SCeQ0ZA2yMJKmYhCJy/Zyyo5lOAwq1SCEuWGYggO5tA+NlJTNWEHMkKISXCnANDmAAV1AYxHO7R6nzjstQYvy8a6xy8142jYTwgyftHNKSgEAC6WZzbvNSYDkTSk5hzrpWhibZ+BMxaRYEgFTEgPqWBg3H7PMpShMIJ0ZQI7iLdCxGogF1HAVpvJVzlkklTlRq51hjxJMmlV9ABzaw6xGERNEBCHyZmUv8fugiXs90gnXhVjdiOMTYzApSgFN3Gpexo1tHg3cytdkN6vYin4gFQyFQ+cxdhUlgKci8E4fF5XeqFUWBQKF3D2OulhbQfByVcKHiW4d7O0TKmk7qGATctV30PdENmLDOWcE2L2gjMP2fMg6kJCC5dwkpLhNTR+6kVkyVlqObVGlfuMWGDMorHtArK29kDKI4h2D682hwwmZExQ3kpFTwFQOQENaMUSUm2etsMNxPQeUKG4Y7ifmjyjsQuiR519ZP9Vxfz0/VS4zYjS+scf6ri/np+qlRnGjrtL8mPsYlb5j9xJECTJ5zFL0JZ4evEHMAaMe4iJpgBLNfXWK1earpxhKzX/Y0Vt5B5ctolSCwEQT1EFiOh16wSgk9R+vzjnvHRk2vZhZK9mSmEREScQ7jXwiVJeOoh2hQk1FPkrOLXIyOGHqENVFuTGQxoYoQ4mGvAmTQPPkpIDirniKPrx1aGTZADJCXqwarsK3D8PjD5JKiUlQyoJUxN2LkDVtW66mDpRC3YpzEg5ioBFKkKZzwFhflHLSklKV/M1cpIrkzJkqqWAJ6gsbHixjuKxOZ3BWMoCFKoUkM9AaihFesGIwBIIJ7TA5ags5Di5A4xY47Z6UIlJkkTRlGd0b6VsApLiikahQGpBqHirUjZ3SLUJblZsz6cAwCyMyQ2YagHWmjawcrDiooU6UYFxu26g0gtWMlpD1zJotrh3DgG44184amcFncYgBso5agGrM8aNPZayZUqOd89CLZkhUt0FKVpmNvPVBFQwehqxd4k2gvLLtULST/wBQP66RIcahJdSd2xZ3B6HT9de4rBBY7W66TxDVPc7vDuey8IgOZKTBJmBUAsAuQBlGt0nXlCGztzKLAEqPFX3WA431iwxMlSspbNmpw1oLcCLmzRNLw7BlU3SQGYkqZO89QQC/Ct3FZuUJMbvJJFMjDZRUEt2X0zUpqdT3QLiscWyITlSHNA6lEaqOvTmYvJ8sg3ZKaBOqiaKP/EWALPTnFJtlKArdB7PAAEtoBoDTiwijWobXu6FylU3I9e4YbifmjyhQsL2E/NHlCgQY87esf+qYv56fqpUZLEqKRWqT4iNb6xv6pi/np+qlRmpst0kfnHTQhv0y282Mackqrv5lcZmjvwP2QXIBWrpSA04VTOxbSLnBboT2Qe57eLxzdbvIRbs7f+sEqWtjkWNwpzJORy1Tar693lHFISipuSKdbQdjMSlCCVB+AH6pDMfs4zZctcpiS2YahtX7oze8eFLCYKF2vFwVeQ+0LjR9OOvdEyn4U1MHrQlCWUQnRzTNl0L9X74DVNCuzUcYvaKSnWjudl5j1OL2IzDVQ5QhhMdnvTRXQ0mIzD4ZEJMIgRWAKnKS5JO6L9w1/wA8IFzlw4dtK6dKxf4UOkOAwCi73AUc1nNngmXJ3xbM75yAFAvYG/x1jlqkfE8+ZrRm7cEmzZaihKVJG9Wj5gFPlSrpakDbSw+QZVKU6XZ95R8BbmfjFth5eUgqsaEsoO5qKjq/fBM/ZUrKVS95ZZLAgBkswoL/ACn5VvWqqubPj7BoRv79DHJw+8ywQFWJeutYIVgksFDMeDHnlv4xZ4tJQQ6WJrUMaUqxZ+n5QDOAVvFKhoXJUB36PzjRhCEY+fuV5OVyvmO542IOoa48/jGg2MomWsJ3sqWSk1JISojg7lgzRUS5oUpCiGZ01uMth0YjwiZMqiSU2cOCEgPQA66O2r8oFKLS3p39BmlLwvBdYDZakS05t5VVKd6KVvG2oFO6EZRqtT72UANVq6aEvQcEuaRDInzZIRUrlm/GXmOjXTy4xZTFAgAOXKkggZVPQMCX4A92htGh4pWTsCqQks83AcbLoSEsKArUQb6jMMvwPWB9r+jhShE3eWhQcgneup0EM6S4PKoNQRFrIWjDzT7ZBNC6FDeBuDmJCXqfddrgtAG09pKnJJ9utRCAEZQlJSJZqlTHMsJBYEjgztAa1eVWe23HrgvUqKpx5PS2HG4noPKOw3DA5E9B5QobJI89+sJv3pjHLD2ifqZUZtM5Na+Eab1ho/1TF/8AqJ+plRj9qLyBJCRX9WjpIVZUtMpLyMOa31nH1CVTQ1CQdGb4vpECZS0Zi2fV2JFelRA+FnA1JPLSDpWMA4Bmjn9Rq6lV2kgsYbMINwuylTlJSosDyUb6K92lXtGp2JISZZCQQUkoUk3Ck6fbFTsyYbOEmjEMr4MwjRyMchIYl1MKtvKAADqNzrUxz2slNxx06AXLc9rMnjfRwZlJJZ68QFHV1XprxLQJI2GZTm9Lv90X+1dopUsMXBASQ7uRViD9kUc2eyixI4irfbaLdGrUlBDve8NgONU1BWIVKh82Zmq0QqjqdBCdOn4uo1lwceOKMcUY4Yvb+jJJFrg5SVSkZlFIc1FflKYt3fCJ5aSlKEqLqJJcMXBUyRxZgL8bRR4bajMhtVDN1qnXi7x3EY8uCC2UJbiCK6c4wpJuTZftLg0cnawADsoGocOOBqagi3KHSselazlBQkAAhPde7gl4yKccUZkkbqjmy27VXF2o0dw+NJVSgNLsQ7uzcQSNaRGLVN7wkabeGanFrTdIJL0BILg6swY95ij/AGycpwcrCpBZuTh3Ju0SoxqgChaHASUhIUUpGWtRV1PWvBor581SljJmFBS3fdoi6neeZNU9rDZ2FmpAzKqjdT2SGKipg9WdRIfjpSJsJIMxcsJUAJlCVFhmO6GNwAbs0CKxBCUlRWxzFrhqAZa+89uMWezVZiRlBdmWq4U4qzEWo3OJQcXC17Maae5NLBHicSUbhrkLBRAJUUlicwenKL9WwFypKpqnCAELUQ68oV2SSbNajhzVov8AZnoMmfJT7QlKyysxFMy91KW+V8ovwFYlxnosZKV/tyjMCErXKlyyyWLAJzk1W57NbveKneyavHgsqnd2tkyu1tpS1Skys/8AMUygooclb5TmUti1CG562FTiZkvDibKlqJSTeYgFaaFL7pINa0fqWrHg5czN7ZCglObI63WWFQajeNqCpOjOw+LmhC3JTNRLJUlSQlLgDM+Xn1LeMDjBRdkTbwersMNxPQeUKO4c7ieg8oUWgJ5t9Z+Py7VxaR76a/8AwyoyX7TmSxuNXPlaND61Uj984t/fRo7/AMmVwjMBQFBX9c4tOs9lmUZ04qTa5JMJPBLKBPQPTp8IsZuyyovLDDUHTnXyiTZmBcuTkPd4Wi9Rh0KISqzCoNaMDzJ5WrGPVrbXgrVKqUvCUOExypCwFhq6hw2rdbV4wTtbaZUFqT2kqSElmU5AJD6i48IKxmxkLJ3mIDEO7E2JGh84rMSJgTkZJBaoDEG9e4fCIqcZtPqEjtllckSs59olqKObprS/D4RDhgojeUelYM9m5JGmvDSh1iCehQr3fl0izRqJSV0SllWQ9mjlODx2QglBVepB+BqT+qQHm3o36dbCZUUMtEykw1UlV+MSSoeUwfDH3WKlch3KS5q41FdOMRoq44OfD8ostnYJU6cJSACpRUEuQLOokqNAAkEk8BBG1tnfs2IXLUpKlADeSNw5kJVQmjMq+sYc5eJ4NeN7IqcoIF8xFD0oB8G74ZIBJZOsHYLEpS/tEuLAWbjbV/OCMJikpL5EEElyoAjh1HGIymniwrtFrs+UA4mdsBJSpNinKU2AIJIIOZw2XmYKVgZSkFCwrOaoUAMxKt0Zi5cal+PhTTMBNCPaBSwAAO0QU5lAACrkO3TWBZUuasP7YvoCtbg/rnDbPDZsXeRvdFlj8GxSkK9oBugZqBuGhGbNWxfSLPA4H2YyTEsUaAsElJbQEEO7udaRjlT1pPaUCKXNIlm7Tmq7UxZe5K1EnxNYLGNrro0Ju7ufcv39JxYTL9oqTKQQJpsoqJIBSoBk9lNbByKxmfS30mTOC0BS1S0FMsqVUqyghgrtAklQJ1bSPmadrTmIE2aEqdxnWxcuXD1ckmI1bQmEJSZiyE9kFSmTV6B6VgPcNK1y1GvGPQup+z5Zkn2ZmBQSFqSojKVZj2U3YDKXv0hy5SZkpMkJLlJchYbOkKLlwKBJdnbq0Z/26ndy/FzHRi1pBZaxQiiiHpyMR7p+YLvF5HsXDncT0HlHYbhk7ifmjyjsTsyN0ebvWZMI2tjGDkrR9TKjGheUlyzGsa31qzina2KysCJiK6n+TK+EYdSCqogzV42Kuxbmyz/f6gghFH+UzEDrx6QXs7bADH5WpNa+ZesUUuXTpeJVz3DIGXiz21irKjFq1hnSjxFGq2dtlKQVuyQzvZ9epLnxeAcTtJCpisiisE5g979A8Z9UtTfKKb2o8PwSt8eHwgfwyjeQ3cJXdy/mbUSAHdjcgaRXYnaSSQkBwdagjxhmHnoN37tCeIh2IkoNUi1x9vGHp0oxfBFRSdmFYaapBY0B53/KGLAd9bQk1FTUfruiCZNrGrSe1AHHIUma0Te1EVwWHrWDJUoGppF6lNvAGcEuTuDdCxNSpSFBRyzElspBqQbhQDeMOm4ozFFcz+YoklSlkqUoBgLm7Bn6RWqmVKQSwUSEk0vVuBLDwETz5akhCikhKqvZwOBJLi36MYVW7k7GtFKyOTWzKUlLJDEA1Ym7PzgrB4xnBSCdFVt3QOoKUFZXPGtxQG5pXhD1yQlQqGYMBUhuPUwF5CqGA/FKStGRZ4EZWBccrK+6B8CCElDNwU4c+HV/GI1S1KFTdlGgFCTYA2pEuGJAchyQwHOvleErpWeQ0dPf0Ihs1K1EqdHJIDcHZ/gBrDDssAA7qhXeFCDe3h4GLA4QlGYHecAElgO7q0dl5uyWJ3ipQJOYAserl784n3jsO9I1wyhMgE7rnu1hs2QU3jWYHBSwogAEN2XYvqQbM9eT8ozuPcrPAmnlaLqlGyaZRanGbi0V5EcmCh6GJ5skpZwz25xAux6Hygb5CHsvDdhPzR5R2OYbsJ+aPKOxEkea/Wan/V8WSAd9FDb/AGZXjFDhcMFpUGSDUs5B7mBBjS+sfD59rYp7Z0fVSnbnaKn2aJRJuLDi+tYtU44uzPqyW63Up5OzBmGagNr/AKr98FYrDhABygcwPtg+XgELOYrNUlXxYBmu9KD4RJNw5IDuBSp1p51NjrDpJoXeK4Nh5PtAQp2qGDW6eHj4Z9KAni+Y9wAr8Y1MxfsxVJYWIs/Nq/4ijxksBbhjnNGelQTeuvwitNrjqFjMgThcswhIfMAQOv50grDooSblh0EWi8MlgXpxDOB+cZ2fiSok8X+MT7va7tDKW9i/bGJ+ENluo8XgZIMW2DmJSBUOavrBYZeR6vhWCdOzQkB3fi0QInMSNRByMUAmpd+dOUVuLS1ddYuTtFJxKVO8m1IhMorWwuTqzXuSaARPMkLBqywng7DSmsDINN92NU1b5V+tDF9s32Yb2mVT0CbFNDUgneNoxZPxGslgBw05SlpewGVPSmrB2e8JSgVm7Bydf1+cE7SwSUTEKlt7NSXBzPVNV0VUEdGJtwA2FSCRqCzgV0dvFhA5ray/RV4qPqSJRcFTksR9oPS8E4OWMgIDN4VNdOFIgyhZL3cksNPdHM/aImSohyKCxo/iYG+C5BZuEqWkV8H08LwpE8CYXZsoZrPV+paIwQaqOVJ115u5/KFNkAJSZbkqJDkO78AkW+ER4CNq+Og84gOWBfRhfW7s0NxEsKLqDqIAB4cyw5mjRLKlKQwISDqxoeJLRIsAs7k10bm9BT8odSaGlBSV5AkzZi1gICxly3Z3PCm94D7YzeIltmBNnFQQfA2jTy8SoAjdLmg5juf4iM1i5mZSyzO9PHjFuErxyZFeKi8HsfDdhPzR5R2OYbsJ+aPKOxIEfCvTTCg7Sxijf2iQObSZX+IzxFNyWBlHNzmdzfUDwEXHrAJO0cWDYTEkDrKlv1vfSAcJsCaZaJvtE5VBSsilZWCBMKt5YCT/ALSn3qApdgaX/wCXsjFmNOEnUkwOWutAHYfNpTTqfGJMHhy+8aXJ1pq5t5mCf3DPCVBKWUGcFSAon2iZYSA/aJVR7gEh4ajZc5OVRQcq1CWkBaVEqUnMnLlJCkkFJCg4OZ3tClKKVkEUZWvYBxIBIBUOyVJ4HK9+QHD4xW4rEBRSum6GANKXtoav3wXiMHPSFTMudICnImSyAEJUsqGVRdIyq3g4cFIOakCz/Q7FrGVKElWYp9mJksrP+4aIzuEj2ag5Z6M8U5FmFJ8FbitrlYyh2rrfnEMlFDBX/ZufLQFKQwKBMfMiiClcwEsolLpQoh2dmvSCpfozP9mpe6gfywkKWkqWqcd1ASHZTMohWVgUk3DkU11JOnZWRVroGiFMsk7oeNBL9GVrSr2a5U0oUEEIUxzETCQ00IKiBKUTlejGodmr2BOlDOpKQjMlBUFIIzKsKK3r3SCOcEcou2SNpJPBSFxen64Q5WKjWbV9DpqSUll5U5izgiqwwTMCVkkS1qAALpSVCggJfq8xICnCErCsolqWkLUogKAD07Lqd2ZJ1YF3LasMaHiw0UkvGHKlKaUZTB3qpu+sTTZqVzBlcVYhjyr4+UG4T0QxNCZQykFSVKWhKSkE5i+YOLGhdq2LwJtX0fnYcAzEMFKWgKBSXMsssMknKQeOkZ7WbltLJJjMSVJFFahLuzZcpCXpwtxiWXhlJAIDkgF/dDX826coBVNUECrhQccE3SW4FvOCRj3OVXZF0ijlmY8QPs5wOb3M0aDUeeegRIVTd+mXCRx60/xDkzGtcgtaoHM0I8bQFP2m4ygW50DcANeflDcMorLqc6UJf7zp4wNrF2ElXjBWWQ/DypkwKCapAdQIcOKwydtJYlpZbAvRIFhZ9R33iFE8VSQ9Gck0IqCOjd8LDSmFXKSR8lyNQWtU0vx70AlqH+XApAWsuVEa5lPbidS798WZwqpswZFpZmIFNCTRVFKJMDzjnC3QxKgQokgsWBT072FeMWn7f7NIBCMo0KQWFn4mgGrvDOaTK/eTbEiUEhaMrBRABILgZRUm4PIHQWeM9jdiLe2UEKCT7wQlyoNcavz5RdjFS1TMwJymyVVbkQLA377UjqsSlKQVkEOTLD7yXf3S5H3xbjKLROa3xuz0zhhuJ+aPKFHcP2E9B5QocDZHn71hYOb+8sWpMqaoFaGKZaiD/KlChAaKKXLxIVWVOYJUiktbhC8zpSQLb6qczHqNoTQdVmkl5FeVBNt3PNX7zxalBk4lCRmqUzHqr2hrlFcwB4gimggTFYjGKSc/7T/uJWEiXMqoBgqgcFIoGs9I9QNCaIupfoJULdTyVO2htEkkDFNmK2yLZykoNMrNlJDWqYg/atpOpX/esyi6jkmVO+K7v/mL+kY9eQoEHSPI37ZtAylSlInqQpCJbGWskS5as4QKdnMATxyjm8E/9vWkIUnEqSnKACiYwEt8jU0c/oR7AhQ4rHk+XjMcaqGKzaK9nMcUUKbv/Nb8c6uMRYaXjlJyKGJ9m6TlyLYlBdPydCH7hwj1q0Jonv4wQ7vmzPL+XFhBSBiQFOCMkyuZSlHTVSlH/wB6veLpM/HkktPCnzhRQt8zZc3Zu1I9QNCaDOun+UB8P/uPJMxe0CSFDEq7STuTC4VmcF01BzK8Wh+0pOOmhKJiJ8wJdQzImEArJUfk0cnyj1m0KKjV2Wlg8fDY+IAH8mdzHspjD/p74lRsme1JM5PE+ymf2x68hRFwuSUmlY8eJ2LiH/2J3/1TG/8AzBkjY+KQoFMuc4aolrfuLUj1vCaG2DHk/FbNnKKVJlTisOVPJXlUXfhe4+2JtiYCa5zyZuWm6ZcwOz1BahAduDx6qaFDuF1YR5Sm7Lng0lzlJcH/AGplr6p0+MPxGDntSROYsQ0qY9O6h8o9VNCaI90nljp2weVBs6e+ZMuaVEi8qZwrUitWHOGz9lTsgaXNcOA8pbh0lz2dXMerYUOoWFfoRYYbieg8oUSwonYYUKFChxChQoUIQoUKFCEKFChQhChQoUIQoUKFCEKFChQhChQoUIQoUKFCEKFChQhChQoUIQoUKFCEKFChQhH/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3816" name="Picture 24" descr="http://t1.gstatic.com/images?q=tbn:ANd9GcSEwDPVVd96T-OwAWFxXfpPAGY2f4S8SNdluvFqTscpZwe51xH1Zw"/>
          <p:cNvPicPr>
            <a:picLocks noChangeAspect="1" noChangeArrowheads="1"/>
          </p:cNvPicPr>
          <p:nvPr/>
        </p:nvPicPr>
        <p:blipFill>
          <a:blip r:embed="rId5" cstate="print"/>
          <a:srcRect/>
          <a:stretch>
            <a:fillRect/>
          </a:stretch>
        </p:blipFill>
        <p:spPr bwMode="auto">
          <a:xfrm>
            <a:off x="395536" y="4149080"/>
            <a:ext cx="3172433" cy="2376264"/>
          </a:xfrm>
          <a:prstGeom prst="rect">
            <a:avLst/>
          </a:prstGeom>
          <a:noFill/>
        </p:spPr>
      </p:pic>
      <p:pic>
        <p:nvPicPr>
          <p:cNvPr id="33818" name="Picture 26" descr="http://t1.gstatic.com/images?q=tbn:ANd9GcSVNs-D-F7mIL1JRRd4wjdwiOSw8HQQOoIgfYDkqDnl52-BiDkKpA"/>
          <p:cNvPicPr>
            <a:picLocks noChangeAspect="1" noChangeArrowheads="1"/>
          </p:cNvPicPr>
          <p:nvPr/>
        </p:nvPicPr>
        <p:blipFill>
          <a:blip r:embed="rId6" cstate="print"/>
          <a:srcRect/>
          <a:stretch>
            <a:fillRect/>
          </a:stretch>
        </p:blipFill>
        <p:spPr bwMode="auto">
          <a:xfrm>
            <a:off x="4139952" y="4221088"/>
            <a:ext cx="3168352" cy="2373207"/>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32656"/>
            <a:ext cx="4716016" cy="6336704"/>
          </a:xfrm>
        </p:spPr>
        <p:txBody>
          <a:bodyPr>
            <a:normAutofit fontScale="77500" lnSpcReduction="20000"/>
          </a:bodyPr>
          <a:lstStyle/>
          <a:p>
            <a:r>
              <a:rPr lang="en-US" dirty="0" smtClean="0"/>
              <a:t>Reproduction in algae is by three main methods: a) sexually, b) asexually and c) </a:t>
            </a:r>
            <a:r>
              <a:rPr lang="en-US" dirty="0" err="1" smtClean="0"/>
              <a:t>vegetatively</a:t>
            </a:r>
            <a:r>
              <a:rPr lang="en-US" dirty="0" smtClean="0"/>
              <a:t> by fragmentation.</a:t>
            </a:r>
          </a:p>
          <a:p>
            <a:pPr algn="ctr">
              <a:buNone/>
            </a:pPr>
            <a:r>
              <a:rPr lang="en-US" b="1" dirty="0" smtClean="0"/>
              <a:t>ALGAL STRUCTURE </a:t>
            </a:r>
          </a:p>
          <a:p>
            <a:pPr lvl="0"/>
            <a:r>
              <a:rPr lang="en-US" dirty="0" smtClean="0"/>
              <a:t>Non motile unicellular (sedentary) form – the cells are commonly small and spherical without any flagella.  E.g. </a:t>
            </a:r>
            <a:r>
              <a:rPr lang="en-US" i="1" dirty="0" smtClean="0"/>
              <a:t>Chlorella</a:t>
            </a:r>
            <a:endParaRPr lang="en-IN" dirty="0" smtClean="0"/>
          </a:p>
          <a:p>
            <a:pPr lvl="0"/>
            <a:r>
              <a:rPr lang="en-US" dirty="0" smtClean="0"/>
              <a:t>Unicellular motile form – single celled, oval /pear shaped with two flagella. E.g. </a:t>
            </a:r>
            <a:r>
              <a:rPr lang="en-US" i="1" dirty="0" err="1" smtClean="0"/>
              <a:t>Chlamydomonas</a:t>
            </a:r>
            <a:endParaRPr lang="en-IN" dirty="0" smtClean="0"/>
          </a:p>
          <a:p>
            <a:pPr lvl="0"/>
            <a:r>
              <a:rPr lang="en-US" dirty="0" smtClean="0"/>
              <a:t>Motile </a:t>
            </a:r>
            <a:r>
              <a:rPr lang="en-US" dirty="0" err="1" smtClean="0"/>
              <a:t>coenobial</a:t>
            </a:r>
            <a:r>
              <a:rPr lang="en-US" dirty="0" smtClean="0"/>
              <a:t> form – colony of flagellated cells surrounded by gelatinous matrix through which the flagella protrude.  E.g. </a:t>
            </a:r>
            <a:r>
              <a:rPr lang="en-US" i="1" dirty="0" err="1" smtClean="0"/>
              <a:t>Volvox</a:t>
            </a:r>
            <a:r>
              <a:rPr lang="en-US" dirty="0" smtClean="0"/>
              <a:t> sp.</a:t>
            </a:r>
            <a:endParaRPr lang="en-IN" dirty="0" smtClean="0"/>
          </a:p>
          <a:p>
            <a:pPr>
              <a:buNone/>
            </a:pPr>
            <a:endParaRPr lang="en-IN" b="1" dirty="0" smtClean="0"/>
          </a:p>
          <a:p>
            <a:endParaRPr lang="en-IN" dirty="0"/>
          </a:p>
        </p:txBody>
      </p:sp>
      <p:sp>
        <p:nvSpPr>
          <p:cNvPr id="38914" name="AutoShape 2" descr="data:image/jpeg;base64,/9j/4AAQSkZJRgABAQAAAQABAAD/2wCEAAkGBhMSERUUExQWFRUWGBwaGRgXGBsfIBwdIh0fGhoaHxodICYeGxsjIBobIC8gIycpLCwsGh8xNTAqNSYrLCkBCQoKDgwOGg8PGjIkHyQyLDQtLCw0LCwyNCwsKSwsLCwsLCwsLCwsLCwsLCwsKSwsLCwpLCwsKSwsLCwsLCwsLP/AABEIAL0BCwMBIgACEQEDEQH/xAAbAAADAAMBAQAAAAAAAAAAAAADBAUBAgYAB//EADgQAAIBAgQFAwIEBQQCAwAAAAECEQMhAAQSMQUiQVFhEzJxQoEjkaGxBhRSwdEVYuHwM/FygrL/xAAaAQACAwEBAAAAAAAAAAAAAAABAwACBAUG/8QALxEAAQQBAwMDAgUFAQAAAAAAAQACAxEhBBIxEyJBMlFhBfAUI3GRsRWhwdHhgf/aAAwDAQACEQMRAD8A6wY9hapnRhSpxHDCkKmXGMNWHjEZs953wtUzxmBJ+MVRV1s4BjRs+MRPxIkqcbig5MaY/t98WAJVdzVWPEx3x4cSGJCcLqTufB6YMOF1B7jvsRH5G9sUa5rsBwRNDwn/APUxjZeJzhF+CPA547i2FXymi2onELmt5cFBnwVbGfxuueGI1HIO4Oki3zjz5GqsEX7gHbziwIIsEFQmubVwZwY3GZGOd9SoDBUj9cEp5ljY7joemJRPClj3V8MuNg3xiF/OMBgi8T6xiVXIRsFWgRjIHbEpeJDBRxAYhpSlQAxnCiZ8HBhm1PW+IgizjM41FYYyCMRRbTj2MBcejEUWwxqVxnGdWIosAY2BxicexESs48Fx7HgcRBexnGMbRiKLGPRjwxicRRcdUqEnY4JS4PUf4xQaoiX3iCb/AJ4ap8SuCsQZ/wC/8452r1zIgNuUxsbzzhS6nCzTAJNjhiiESCb9/wD3gPE86dY9zRzEATbqY3i/6YRzyl2hTawJ7T9R8eccif6nqDTW4HurhjG5OVcXilMAgCRtPb56/BwlxbOuiiBBIkEbkA/vHTEOhmoddDqxZogGT5BXqpO2GMxxUOQhUqkW1AzTPefqpzbxhTJ53OAB/VX7awFefM8siCDF/wBRbzthVONNtp1HSXiwGkDckkfEd8R6D1VU0yQWWn7Y3MTAPUW3xEzWUggVCWJiSepN/wAuw8YXpmOgeSSh1RwV3FTOyy0wZJpyCR7hvI+LDvfC9aoPSL9QQP8AI/fHK5PiBplabDUoIYCYKk7wxNge2GszxXWCqBi1tSmxjcNaxHScHVB0pFcIb/ZWMlxCGUiZPKYPToY69sP5fOQ4UzDLufG8eDjk+BZ/TU/EUy0BQLwwsY7yMO8X40rEUk1wOpUhljdSP7jEZviOxpx7qxfxa7OjUXSVsSD/AOv/AHgHrLCsBfbpEm36Y53+aqU09QPqiD16bqw6TjTJZ5mVWPterJn6DqsG8Nq3xq0kknc9pulDsPKtPTVmIgRsT5/xjalk0ErvYRJ26YNUy1hut2QuRyz0v9h2xNo5ocu5BViQPB2B33xXT/UdRLNZwFQsZVUmE4WKg6iDb/PxjVuGlCOb9f8Av54Z4VxBVKIWGooPcQLwep+0Y2r57WCYj8JmveCJmfykY0/1Ccy0OFOmwBLVMrDWM/r5tjSlTZvmYicMcK9mtrnr3E7T/jBKuaVXBWZ9tu5/x/fDmfVt85i2cIdDFgpN6zoDv2sMZTirdZ++HmYKWWSSOwmOpF/3wCppAllBH5R8RjW76jpmv2ONKgjkIW1Liw64cpcQU9cKPwpCBNpANux6Ejrhd+E6TCsIPfGkTRk0HKtEchWlzQPXBAQcc8oqLsJjrHTvg1POsN5w2kLCuRjGJ1PiXnDlPODER5Rsex5WBxnTiKUszj2MTjIOIos48Bj0Y9iILjeJ1gr6hyH9/kdsFqcQXTAgSAYBFj3EnEpENZiGBsPqFvAEYZagEUMy3gG4PwD+Yx5ZmkbQDjkLQXErSvoqVEbSSYPqAMR6g8kGB9sLcRyrrQBQiC7Npm+j+kD6lXFCnXUVWLGY9wZdIE7R56jDByK2sVkyL9Y3tscbegHCqS7rlc5wnhPrvMsKYMzNyY9oP6z0xep5MPULKCWWQpB2Y77yCDtGAZp6gJUHT0B2EdTbFThT00VNMiTvBO25P3I/PGaeB8Q3gqNypHEuJUqRALAVAApABYIe48xYjz4wqK9FiXVgQGgGLE9AFPMvwcSuOZCqKjLpMkxMe6TYg7Qd5wtkuAutSKs6SCDB3B9onvq2xTpsDO8oeUTMVGqVdQGsROmPzn4wWjnClRSU5hJE/wBOxAPX4xSyWQWmwuSv1SLg/wBQ636gYb4nkaaU2JIIaLNdnEhnAH0QAPuZwpj2OeGVhCkOrkxYgAEgsknTzAe4dQRa2E6lZEYEwxIFyJ1AjcHvMziTmf4gql29Pk1nZQD4XmYTIgc1tsUMpl9QgxqFx9M9WB3g7nzgvhEYyVUi8JyjnWcELMmEt2JC7drz9sO1kIRFpmYQ6isaWvoVAfqgqWJNh0xjgCFQzNFMGbueWNlqFtiASQR3jGKnEaMoq1KcBdJNxLgwCJEAG5k2E+cb4WiKIhpyUzaf2QcjQqEEX9WZhtjsD4nyfGGsyb1DTbaoaYY9FABVY6XY/OGaKnXT1LohiCszY2DSLBZwL12dy66YqNYMNOqPYZ7iDftGENa58BAIu/sKO5tTmpOFOsGD56fvvihwlGajTUkwQ6VCBzaQ0kSehsA3bAeIZsGm2koG0/UwHyZggkbxaYwzkqy06VNALEB9Q2YnTsf983HSDhMBcxpc7lWvFLZvWpwKUFSzGZAEqbgMxEhbSRjGXZ2IJOhQ3vf3FjfVpFysiLYU4tnC4gwVG07RMkgdpwXhNGmGOggPFiCPm3QTi0WoYX2W8+VBZwFUyeYJSd2gl9xeTO/2/PCeazvp0nZwZ02XuSQAPAvgNYcxKPop6mMEtLEfTqI21GTgtfhRekWZlcC3qydJaC2lUjftO5xP6aOruLsE/YQ6nmkfJ8VqaEJMGIsNo33w5luLamhv6SxPgCTPnEPMrtBKSsw6tIBA79cHyeXHNuwnSRfm2JLH6V6R84RHHI6TcbwmiXlXqefDJJkAgMb9CLCMLLmQY5AV/qA/TvhXMQVEssz7QY8Cx38Yxm2OoqsSG3Oy/P8AjFh9TmYdoFZVexxshUK3CQbyV2289Jwu1IoOpHfG44moADSbX33iwJ2BwUK1QagQABb48f8AOOuPqYaze9UMQvBWtLPdMNUeJf8AeuEPSVCCdu5v9xHzgj5Wbg3PjbtON2n1Mc7dzSqPaWqvTzCtjeMc83qJ7lPjDOW4v3ONBBCrYKs49hehnVbrhiR4xAQiQuNyoLcrJqseUWn47HGHyxloDUwaTKZO8cy9bEfrhnJVZ1ems8oOo7EnyPj74zmaJ0EsVB03OksB9hc44MbadRTrW1XMCWBKcq+pUmWaT2WI269MHpZT0iwhggPKWg3PSQdr4VqZrSqIruG0hwVjUTOmJIhQZ9pxgcSRSUZWUi5dWkMw6sCJMdrY0PmYwDcavwgG3YTdaosk9LT8HEvPcMemzJpPuV1i5E+4Dvt+eKdDNIy8t1urAj7wfzH5jC2ZUahyoR0AGo/rAH3wzG3GQoOVMzLVRdwVRWUN/wDA21eIIv2xilwf19C6gwT3jVswJKmN+0YdzNVTAJRmJ0/hprsdwR2+0YWr5dA7a1IDEFHojSwI6vcco7RjJqItzBnafCmLwoucp6FBG6zzg3Jmx7jFfM02KiozFleCQQBokAgT5IC/cYpU+HU2OmaNQqpNRub3g8o0HdT3nA6dUPKPpZxIZRcFe8R26YMWmDKLjaXmlzdHMoCab+D8EftvbBuHsHqKR7QAWJ8Ajrv0GLGbyNKztBiArEjSt/azAzHSDOAiiFMhUCatDU1GtTPtLLureScJfpW0aKNXSl56k5DKrDTrM6dpgSR3PMb4kMk1SFsnKO/W/wByMdtxV0C6VMkEmSAItYaQLxG/fHM1+FVDUVSQDUuskCfI7jGWCRzyWqEm11DuvpUY5QCRcbCD3sADe+APTK0kBOnTUgluZ2EWgidIJPTaML16oXSgBfkaxNiNoYbFf164lV8/WklmKSeYJAkbDbqBtgMiMHaTlXLrCJUAZtyDqgj52P8AxirwshsuwIBNIkrL6QhPugRfUR9pOFOF5RXkvHujVqAJO4BX+437YYfha06oSmbiQhU6gzEqfbYoQJFxM7YoG7nbFUYUlyHYoIJ2jV7bHcGCYuLWNsVeG8I0g3HKVBsTEkC8dYvinxTJZco2pV90AFdmJEKzGCTe+EU40EVVBCMk6dEgAzMkbEz1PTFg5jvBHwrBpHlbZvipFTUAH1Fig0kIoBIJC/1GMLrnKi1E1MzaiJWZm4tG3WxGxwKkxqk916hhzKTvG5JJNsLU0qpUVoGkGwqahN4v2Ajae2HSBznCjhBpN0rFYxqZgNJJZoN27XbYDxhXMVqjJaRaRTVrAG94iWO+GeJ15o6YB1cqxEAfAvYd++A8KqLUaQyuViQD1AA27W3wpz5xHuI8o1mkhl2cVVBdijFUcOJKw2tCDuAG7XvizRZVA1a3OksAZVJJvUa0t2Ax5qia5kSrLUc6gsKG2k7ztAB+2B56ovqkM+tdABN9KuCYWd40EeJIxpdG+SEl4yOPdUJqiEKpxSakGqAu0JY97bn9MVcrnSqtplrTtIUdWJnpIxyj5HS/qR1AGmJZjsFA3Jti+K6+mAW1BZBUrygTzCxBYkib7RjMGNezaePdXvAKbNc1CIEqN2iAe0T0w2+d6AADpNyZ+o/sMTFqU2UtTEsu6MxmOpSLQbgDocGXSwmCt5g30DeC3U4D98cX5XCJcmauZflJ5lYwV/v4jDeYytJyYHSBE79BHU4m5isawCU1JEGXge0bkCZg/wBR8YocJZZGkrIEMDUX4k3ktFjh+g1k0MRdIf0Cu9jZBnlJtl6iEcp/PGn+qkW7Y6CuwAjYRJYkfp4wPLZXUoIpLH/xnxM46um+otlBL20lOhcPSf3XI18wyKAJ1oSeZpVAOUIqiAwA6nacU6GdBUTyvF42PXbEHNUgGqC7qxMMd5u323uME4Bkz6hqs5CIpsT7iRFp+he+OW17nPJcjxhU83XZldE9zJqPMFOkMJid4MGB2wvmJA06CSRJaOU9JH1X3ggb4dCQiHUjEMdJ5OYG0MW8SIHcG0YHWCgP7dKkaNE+2Ovme2Gy9Of1eEKISlNlSlqdnAn2iBqMRJP2G+NctxelEEMk9dQIv3iCB5vhLiXFNKshFtiCLR3wnQyQA6iBMWAvsL74S/UFp7cAKfC6bNDTTBUssuNQUAaVHMzGPdMDfvhXO5geqogzouAve4Hi2D5agxCSakGmFhRImd2/pGmMNUsqYQMD6iuA1MNqhSOUki+i43iDbGuaL8Qxpuv+qZCmZ3MMKSUQSCBdhaZJIBM7AWxOymZaQ9M9YIGx8MNvjri7xzhCuIVQSvuEXAmQ1rkYn/yuuIFwCSQIkdz3GOfKXNdtAN/f8ohx5S/Fsy5oqV5izM0MgkFTG3g7Ngf+o1DpStULq5BqdxcAHVYmNyDYgEYs1shTqFCz6itMDl2ZSTpM9DJIPxhen/DkNLLFFeZmncC8AbknbDpd7cFAuJKR4pk6gq6RGu4kGR9+x7Y2TNOkar3AJgagZjfbr0OArxn1HIKAJqJHed74oq6vTZSQNX9VxP8A3pjL1n6choH6qYK24GjPTB1K5VnBDLpcECdNuhNpi84HxXh0zpUAjTOozAbtFmidvGBcP1vqBYhVqRTAGmCFXUdRuROwOKWWqMzBK1ysgEgT3hiN/B3GI8NfqAScqbUjkOFsANGmNOp03LFWsxJ9pvNsMZvLT6ksDT061BJXTUj+v3OwiYxRrZpaZCwWYdrR9+u+CJmw/uUDbb9/nHXZC9jtxGFWwVFr8OaqkKwDQGDMSFDC5JUbk7XviPUy8H2lSbkEGwPa1xjvQlMCxG3b9/Pz2xo9OZKxIAggwR587A4xyv3OotpWr5XL8I4eG/G9s2SbB+YFoP0kCCJ3vgnEgpdQCDAlu4Hy1pMecWGyZpmxIEQdMdum4Mjr+eJzZFi5DS0gSNyAOw+P3xRumc928nAU3Uh5agtVjqiW2V3hgO3LabSet8AzmSRDrKAMhG3W8BT3mYPfFFKRIAQlgrMTJABMcrBtwYtGJdZS3NVdmVYOnRuT7VMH/nCSXSy2DQHj791AVVfMUyIcIupzVWmmhobSAJ1XVFjYd9sSq+YqAguTNQgsQIAna0R0GGq1GgFAK05YwYgRa0dcK8NybvKNqbRZSBMieUG/u6YdJO98ZoEV7+3whwcK2tBTzKF1C5FNRq5VnUNgB3xHWBSWWOhksSt9W7Th3IZEyZ1CNaIFgsGIGltPUBjEY3q5FdTF9ZZj+IRAOoRqBT2yJm1jhTIt0fc5Wckv4fou1QsGamSrBGABuQAAQbad57Ww1muGpLBKRjaWZgpJ3aC+p/gCBg+WyyinyIrtpcCpUUEiagBWooMKdMEFd42vifmGioy6tJBGkHYbwVBnTsNsao52wtxlQgGgUTONR03GpSYCLS0KWFyXMydPRTbCJKiCOUSICrpImwiNrnbFOpxQVKdR31E6xq0LOl9On2r9LAXiSCvnAf5OCDCj5Mn5g/thGqkc9wNGvH37qgBBpOcNLVKfpqFqsCGBYH2Xlmb/AGsII6zii3EiLepTSPp0RH2BxFoIaZ1hdTVDoB0cuj6RBuDJJJ22w1/KaeUIzBbSWBJi2KyS/hmt3jJTd98LOYzLQgMoOZX9onSLEeGtffEri+fmk0MDUBAMGSBaVHe3T5w9mKMMRcwsi4ntA8dcctmqRRhJ0nUW2J1T2jYjscdFzbbjKLaJzha8L4hULvTvUU2J/Wxi0EDHQFnNVjU1QCI1aRNjtFgTt5w5wjJsKalgJ67fqMT83lQ5lSfTJKOk2mbMvYg3woDq20Ywl+lYzmVWopYT0gkGx/fGMnkoMF4ChWsQSYPMonabX+cNUKlVgoCGpAOmqrABo2BB2ff8saVeHKtLUylHdgCGsx8Wt9xjJp9M9ri1/CBxlaHjbO0+mp0mRqaQD2NwDbpfDVL+IC7GmQKbubstpgXvJhgNoJBH5YmZbhtR1YjTuSBteOhEYXyVB2qIeogj8rg/ti8U73Opv6I17q7XUUqileZl+pwTP3HS+GqLyECgAGX1EEqo6mTBAHY4RNDQZAbUbAn6b9+sdMe4rmmp0FQl2UMVZmINwJUEAwBvhsfVjB6hz4vlQlp4R6v8RIzMprKytEA04uDPvGy72PfDr1fo0zqVi2kkqBHtB8g745FKTVfxQoKqfaABP9yMdNw3Js2WQ6ecEgXIOmbDtizXb3Upa5vMcBqKw9P8SbqQw22uDeR3wzR4Yy0TrUVWZl5VM6b8pkbmbkjHTZbhzIXZlDKoB+lmUmxUAeL4icSzyI3po3NUCgkXhfq1DucMLW3uOVUCk6lF6WpnUEa1ZWcMWIMLU0xI1A3ODBGDyyBNHMRqQmZ5QdJt8Yl1c+QjNRBGqEGjUCqAGRbfUcTaOUZ3RaSgPMqT0Nj6jD/bc4zDpPeJAMq+4jC6mjSktNyTv3PaepHbDKLoMiMACrtBFNUD6iIBmYKnqxION3MgajbuB/8Artjrl25oSSKK2zlAPqYWwlRzDAQb4ZVp+OmNKlKfOMpbWCr2gVMyzHDuVqqSTEE2t++E6gvjYtpg4ZgCkVnN5NvUCyAsb2697bYUqZMCWNlW56mIu0Wm/bFGnm1kBtu/9sT+JuREe0naSJG5EjpjBqI9zrbhHgKMKTsgYrJuAqRYdzIO/wCeHeEcSZEImqVUjWAijQSYB1Ex8Tg2WzShVWdJi/zP64xS0eqeZRtHuuwBOi1j3BnC4pZHuMT29qAHlN5ERKk1IM6o0oQTsJO9wCSMezVcsdMFWUTpJHNe+lgb/BvfGmZuoJJSbxpJm9jN5MWwDIKHK6iTpYC45isHWwmAIIAg33xdzJXPLCO3j/z3U9Qu8ovDKMu7MSoAAnSDzHqL/SOu23bBuMZVXXYlkiHItEb6tgO+JlLLEuWQqNCkMUtpAuSwH2+T98Fy7OD6gZrAkwWFj42v8YxzRNjlDS7hXB3DhH4LkyiKxYSza/U1adM8oUbQzXMmbRbDVSqlITpp6h7QPxG67s8Fb9RjBrh/aDUCifUqm4YibKRc+T9sK1qzVEA0sbldTRAcX0swttcfGOr2taWN9XsluJ9SAM41VlIXQzGVclmm/tYHofERbDtcwx1emp6gMwj7QY/PE7g9LRUGomxnU2wGoHcCL7RM4YzLkuxtc9SP745Go3urcLCJIHCbzxUIzyYF5mL9PnGnBuEZd8utSo3qsxP1H8onEL+NMwQlNT7WBJvNx9Mj84xK/hhs0H/AlUJuSOT5v1HcY6TtzobDqKtuAcARYV+pFOsaMuRYqJNgbEE9haCcU6zhUVV5v3J7nE409FZnqOar/p/jG1PiyrWP4enWBohjDN9QjZSYtgRahp+SAg4A3SR/iVm9VJRxRCzCn6puf2xZ/h/NepliSgqstRlUE3A5ZAJ+bdsZWpqBSojaTseo+e3nA+AUaFGoGSqy0S5fUxhXMR6c91MHbC9NqjNJTxx7cI7a4Vr/AE96ZKjnmQjAAemQJam5m7DvF4x7L5MNWBpmj6akq5Ezqje3WehwxUrk029NqKoKhY6CG9TcR4aYJPnxiVxAeply1JmBFaapvL6RDQfq0nTMdPjHabG0MttJd5yipknUq9SWUrpdBf4dYvEbjA6z02p+mo9SmWVQwIhiZEmL6l7HEduIVFVWNQlrkaZkfEbdPnti42W1BNaozmGJIlQ+nmBK+2e/fHOLBO8SPFV/hXBoUEP0qeWpBtDB5IVOpubk/riUOPl6gNSmAnslSRHm2KnEa5dCR9DNGkbjoAfmROOb4Xwl8xq1a0WSxBsFAJMyb7ftgObtdaAJ4Xd0QdOjanMl5hrCFDndp7+Bj57neG1KeavChibk746nibKWpoHWCoYbzpAsY2v5wDM5aFItpY7EzHn7YVLqWx/lnyFHM3qbw+k1NiAw0kXY2AM7+ThynxISRNhub/iA2IeLx2jDGXyoGk1FUJo0So2cNzMwFhqgX6ecc7xjiYWqRS0swsCtyTsB2gb4S3dG6mjnNqenBXYfy50AgIAEanMu8CNSPHtBgRBi8zjaswBI137RJgCbkbncxiD/AA/xKoYpOR6gBZXAJ0x75URrtAE7YZrZ5WE0nqay0alYr1ljG6sTb4tje7UNa0k/CNcKhTYDmuUNt9v+O2N6lXsPvhfI19ZcMBqvq8gnf/vXGWQgwZI6YIIkAcEHDaaRVTGlTtjKVYGNKt8AA2gl6gw3RQMsNc9PAwJxglF9j2wmVhIwoCk8xlOpWk0sLONoP5QdjiTTFQqVpH06UsWUGVarJ/EUGbAbYqZ3mlRIWN9/sPM4lir6aDVZokqLjv0vPjxjKZnxt2t5U8qrks65NRmXnWKjNSUSRZQQpOlQOoHc4bShR9M6tLxtaJ7E3ljiSSHTUsAFSiuXKMrGGDx7WSxEE3wo/GquxUlTA9Qrp7Dc2j4w57JJYA2wD+yZfdwq3CmCNUXUI1gQTBCxuGG8G2k4ZdCpYA1CWEkhTyrtIBiTe0YkZFrOkdTqJ8H3T2i+K1Rl0I0lyQp0eoGcEDcSDpUjp4wuOBskxD+R/dHdTbQf5ZqZFNRrQn3VCBFuUEjcxv2xvkJ/EOkurMBplOciQSFY2Xu0RAwBsvSqg2EbyRGm+19o79cAbNsAtMgcpqw4US0qCwL7mBJt1w9k0b5S8NIIH715VOGkKumaBIBKmNQVVWFE7oO/zbC1KgWEyKYkwjGSBMATBm2JWW1TIgf07/E/Jwb+abrjA7Wy2bQBb7LmsrX0sRGtFuVYWJm/3jqMdBx7OmhTpBBCGY7bTHzgdb+H2quERStNd3NrD3R3OHeIZbVKEKyFeUG3NsL/AEm2+G9r6L+PZBoNrk8vxYks0kncAYucNoiq51arLzEiAJvM7TtjXIfw6iPIDrURlDBucIW2Nhzf2wxxLNlmZXOhEJECeaLS3ziaiOq2efKLRtslFp8NqsV/HlW1F1T3UyBpBJ2Oob4Wr0yarIpXk1KoiygGwC7yfcW8jE+nxepTcGlssEgmx8GPFsdFn+D06oPORVWmtRniRBOlVKyCWuBPWBjdF+aC0Cj98ok4tTMlxMj0jovqWR3BYWjuROOr9IMEFKoqmi9XQqJZF1TZJlu3ycS04UKC03Zi9VrKWp8tOLdPri4BNsUqeQKE1Fg6hBJn2/5643wQmNuVTdfKfNanbMIKQWVKuKah2iRUULbSxixwFcxTfSlN762NRSNLEHYQPdFsc/xLMCi1JGYkinysQJMtc+SJ3xL4exNWnpVg2qZJN/PnGCWR7XlquCFWz+bgFV5ADpsIjzGKnAR6qw3uUiCDE3/UG8z3xjO1KFRiwQva7KO2/g2w1kqR/BNJZokiNHm0HtBviRjd3WjdYXFcZy7rmmJUnn0MCfpJsPAFsUuG5keoVWWdR7qlgo6gkYv8Z4XSrN+IjAiV1Ib8p/7GF8vSWkzheVlCtKqATIMBpBkwBbvheoZG/vd4VWNIKZbLFE1F1IWZtAmb745nIcMRartTKODJ9wlb3F8Z4/n2fTqZjpJ1SB+cgD9cJ8G4hTSoUKAljE2g+CO2FSSB8ZDbr/ShrdlUBT0NqAZwQIKHlA1841HuLm2NsrmUDHkqklfUC6CeSeViyysHvinQohyqMkOBEbCO/wAeMC4PTVEhTKUqlQlF2Kkw0rYuikE+MI07ItQKcOFcjbwj06canqpUBbSxCrYKRKKWHUzJHTBFUG0MfM9e3wMb0dOkqPxtLe4EzzSRUUA3/pg7WGBDiCEwGZfLgiZ38DHWjLI20MAIEElH/wBNnHhk8b0s3bl2HWLn/OCFjhgyEspVsqcBq5SL4r7jAQuqdrDri7R7oUplFYPML/v/AIOEeMVkVXYNBgkc0HVtqBHUdtsVqpj2e4fpa9ziYnDBXILCAtuhnufi+2OVrdOGnrHACLTZU3hmSRjTZyDoY04BmWYB9bDbrFsacTC01YLdnEBUk3JsO2Hc9lCFZVudMEiBYXI/T5wxkcslVmLGSICgMIuJidxE2PnGF7iamde32V+CvZOmopaGqPqHvXaSZ0qYXUFHzvgVfJ1G5nqHU26sFkedQA27DBc/CLpkm9lHT4/KLYA2bDalJk6S9oOlP6dTQSR1m+NMuoMsYMXvn3VaNlZ4fSTUNXM2mEkapI+kk3gyY7HDmcyqBZUekllR3iVYmWOkWO+9pjE3KsZpVE9snSQw1WHuYfT4xU0BRrIgsCTMnVsOWZE72tGLxTdP1nKLgCElSyDzCgmSyghTBi2sEn2Gd4xn/TGW3pzHUvH6YJBImSiMOUEEPp33VoE9sLPmXmzKR0LliY8mbxthJdp9xRbYVUu2kIwVnYHSVFlMEkM1hFt8TsxnOUsNKgc0NeBswI+RYdZxnM5jVTR2QNqUMKaWLEC7HoEtiXmsxUr+oIcs9NXgEaQyEkrG+qNo7Y2PjjkFWiLGaVDh3GEUuytVQmprBOx5dIUzsu3nA+N5JnkqvqEmWA/q3IjeDuDiLlqOpwplS0iBcs/kWI/fHQVJ1UUkhV5WIAPMt9xe2xGF7BWfCqDfKiUOHu7Q6CkgmTtM7jybW7XOOjyXE2NSlUZVXWzUyAC4sJS2waRaca1+G0wpVugmeh+fOFeCMGqIi6k9NzVOkEAgDSB26/phGn1lPJbx/hWrGU7W4ytCmoVWIcahTYwB5bqSTsN7YUyfHDq1tSSOpplvudJsbm+2J3El01lcMzIRysSTAhV69tLDBOA1pqPTaYaWWd+g27nfzjXNqpLtqDVZ4xSWr6SmmtRGgrfYHqCOmEs7mEyyh15FBAKDdp2AYycHoO1JKKFSYBXUFPKdRInrENhL+I8oSr8pPpkE2sREGPF5wrUzS9ZrD6f5RAAFhNZb+MaZFqbU1Y3dCDpvcxF/74rvmkp0KjqhA9QMhB5Xb2q1vpMgx3xxfCclTNEvqAbUZAjb+0463grK2TWnVEBi7KT0UNqA+dyMDTMaxxDAecqWSOVDzeaqlhrqNqY3OwHaBh3h+bepSLMdRRipIIBYxKrB3NyMMca4S9VgUUMhUBdJAtbmnecH4Zwv0QBDFSdZ9ODddkg7k7YJPIcg0FBVTpZmXSXBGlhfsSR9rfbEsUwrppVSPqgRHx+2HeNccCFkpoCZJnmGki8QNyNj0tbCmUNN9Rqqy1dOqFPKwF7D6T+Y+MZpowAAz9lBRKr5TLqo0l6hXR6aquwkEgltwAYGNc3mQuhQpBWmNU+5QSDytsy8xM7ziPTz5UEgsGiRc83Toelvyx0Do2YVSkWUN7v6hDKw+kE7RjREDW0/6yiTYUIsGDaLMDHKxNovJBv2jFPL0w55RYQNw1o7gfodsaLw3QrKTTQaoYhi0GLgGBLBbxjfUS8rFRhCsAILKohG6D0r3IvO82wv8I98ZaTXspdEItBIqkA7aTHaen5XxU2g7G/72IxOyiczGCXRoGgqwtd2t0IEAi9sbLxMXdQXDAQzDob7duvnGyG9PGGyFF3ccKhUrRF/P/fOFsxmYMm8f+4GDU3F9JVzJ1NIAiJkE/kPywrWAN7aVVd95PWOv/GNwONyWUpXrsCw0yCOkGMDyecmUjSwMaieUDuesXxQFQUwpA1dzH6+fnE+qrF9SwBs3kHcgdccmPX9WbpPbhM6YpT89kjWekiwAzuruG98X9vSwsfOGgqUWAAgG1/iAT5G+GuJcLBVXoxKFYb6lOxkdb79IOEM/UzA1lqNM6Y1sjyBPWCLEdftjV9Q0k0jm9LLa4+flJYRkHlKEa25hJUQOwmQWHzGGMxlCSVksYBCx17A7hiP+cY/lyoAqSKiEDSpM1NR7gQIBBA8Y2OZcA+mmo2AqXXaxbSblosdtsYNRpnwuBugi0g4RMrxBDBd5LtMmFaygEMI6EY2z2cpuRohtrrUHL5Exz7+MK8NyFNi4Y6dVMQoIMSSbzeDefjCXEOBgSkjRqVunaGC9wI/XCGNY6S84TCaCsUa/wCHohzpuDpAJHfVsY7WwvWztEH21G8jY/rjHBssPVRKao5IYFHgrMRJ7wYxRyRyyIFLIGWzAg+6eb9ZxrEWnc3cWHnwqOu+VFr8disyqo0qNEmdtt+kxOBhKLISJMn6d56EEdRvjNHJ0cwwZtQLcz6DyG8C/wDV3HnDv8plxpinqQNzNr07XiJGok2wt0bGvFkj3TMoXDcwdaK2k1pharbugF3D9W7/ABjz8cCgCigCJe4N5uTA773w3lyRVULyq5cOiJrChrQGuVN5nE6VpakqAqTYzEGOWVO1wBtjfqiAwbBgqgRaPGDmAUQBD7n66ljoemA5biD6bHTEwAO21+uDcFoKXLoOVVKgdyegjeAP1wpmuDPJNIhtV4JAZZuAROOYIgTQFI0SE8ufFSjFSLMQDsfJH9M4Dw+qlKorKjyQ3OSWMRMaSLE98CymTQqFNQeo7yATALW5B/2+GeI5UUoLSC502mSWMe0dt8XDnRTBgJz4Vh8qslIvzwSJXmWoVKqVDHWDYm4thcU9LKWqpfV705oOwDzED4x7jWYqZcpTptCKikuROsyRJn4iBjn+NcTNYLeCp6A6fmTv8Y3O1BI2nz5S7FrpT/DiI2o01Lm5MSu4EiLHeYwxkqxJpM6+pz1FLAFQqjlBKzcYhZLiddMsX1BhRYKgIADFgImN43E4UHFK7EF2bWZgh+vbTsDGKROc1hMhtXJGNoXT8Uz2mhpQp6oKrK2IU2DQRa04g0+MV6Q5b3BDtN+oHaDGKuW4mtWgwqBdWpFLBTcEkqx03DA27YxlOA02YL6rVArEaAIuBMEm0RNxiju7NYVCCTyl24ejJ6t0Zhq0n6Tvt1Ek4T4SdddWYjQurX2VSIb4np846DO1KbFg7J7bJI5DHsLCxE+cEy9NUUWVFNMkBP8AyaxckKLMt774EemBzf8AxM+VFP8ADKapNcOs3RJLQenjpjpFy59kKoBIdQsawQAA17R0IwXLZfSUACgsJO4P2O0jeMc1meIVsxU97BTIAFpXYMW6k740SFrMnwq7qwE9nCqsBW0n03cWnSpgKGIjcpYHycAzWWVzIA0AGGFo/wBy9ZAxtwnXr0V2Y04JLTBATmIJ6g/n23xRq0yaf0IHRrrJYncOoMFVC9DPXCxEydwfZwjwFPzIepTsV0PDBVkAMg9OTFwWBneDglHMh1EnSwEFSIvtbxhg1V0wDGqWe25idIG3MLrFjjfL1Qi/jKwFVghKoASQLItrOI++A2N2qc5sgoDj78qWGi7SeXYlaaAOV1HWwVbNeADuTHe2B/zlUVFFUwANINNNtyARa09cM5TPBX1VFKuQBMqqi50k9NRsCfjGc2FAZqgJUkao6E2C6hIF+vjAknnY8NhFtCLQD6kz6LQWZiGa9wLCJB3ufjCWWphmltxtqE6r9TsDF742pOGSACEnSDqBPKBMgXg98HrVqRo6dShmgTcdJ2NxbGp7mRuaQ2z/AAqgG/hKZ5mquURPTZfcRG2xkeQfjE2vl6lCXn1kYGVMyLSD1mNz2xWpZeovMSQsGCFnYTe8xB7dMBztUqgVgZqDlPQyAInpM3Bxo1B1ZkDofTjCW0NGHcqdm82PQ1Fp1xpbVddPzfTH74czOeR0U0jKnfuD1xnLcPdMuFmQwDOrAGLwBPTYGemJpyzLV0lQgZiQdRInsPnudsZvqTIZw23U4IsadxATOTy7pVaogYjSRy+7VFjBBkCbjtOG2pI2gOQ0kcrU5RRBLv4vYfOGcsqDSyh1O06ibnqPEb4Rzmc9BpKgobzbl7z3GEQN2sO0ZVpPAKPleHqtIrzKlSzhVuFEskzfcgd743TiFCB6iVFeOYSN+v2wvX4/TIbRLTa0kAkWv0BwANTH/kFQP9QPf74zad2pkJ3A/wAfwrYHhTuD5dGqoTKqJKqp3IMEwMPcaq/jkAgiBpjtAn7zP3xD4VlqpbVVQgadK0wbx5Iv898PZh9QRWEi4VNjPggTAthUjNzw27KlWETKVfUrIhkEyCVMcsSWPhYm+LSZleZSNdIjVq0goCBzEdVJjYC5viLlnorq/DlLIxWXNQzdZ2RAegueuKuYUEKXmVIIRDCgD2hiLnvAxu3N0zKflD1Jvh2WLQSTpIDKX0gqL2VYmPnHq66Q7BkYyBreLyYAhRMCeuIWc4wxpEECfVu14Egkf3GNuCZ1mrHlkKDMjlJsVE9DYm+A9wcQ4DCLb4VniuUWiGdiinVC6RzGN+sSNvGJdLj1MBlAqIzEQ7kNpHaBcA9Th/jI1U1caWCs3qBGBAZr79D82kY5cOKbMTDM3tAgm4iIHU9htglzuOSgbtdXxbJq4pqgLVSzaQdiNyobYXuPvjnV4TWaEcBVsAzaQDe8mYuLSMXEQBQ76StBACscwcqBZgYG+5HTESrxSrUhHVAkSiwDIHfrgSRhuShY5V2twwHLsgBIJ3IgtUnoNwIEfA845vJ8HqvWAK1FCHdgfyFox12RzrVVOqQo5agLALTHVx1vOJOf4vS0vRV5WFFM8y6mm51mwP6YVCd3aVHDymlanSYCmyh6h5tQJBC7iR7TuYwtxrizBdX1sdBCEhSkyCJuHMwT2w1kqGqSAVYQWSZGoCL+Y7YS4tkNVRVYmXOmBERdpjuI/KcFuqjMnRpQg0pNXOVUYBoH1aY6T0+DF+oOOo4XnvUpNyhjS5lAIEyYi/WJ28Y51uB1KrHQ6tpA5ixFo1KAW3ESYWdsU+H5X0qZVoqD/wAlQQQZsV09IuJnBibtkFHKs26KvJxIAGooZgbtMCIgEkHY7AxviLmeDn1WNF0UAaijNdZNu4ImYw6EVnJL+pTemogadGo3gAGQe89sKVtZqRT0qChYmLwJg6h1ADH7d8bpAzbbjhL5VDKE5ZD6j/iVFBVo1InyTczaTG1otjOfqSxkgSwuHsCwix3AcSB0xDytddbKxkiRJOouOl+464Zp0AyEACNJ+0GQo/cDxjDFOxhLW4vymGyE3w9ER6apZQSrU2mCCDcEGQynmGDV3aKbBtdUnWWLmGI5SWpmyvEReSL4litVUa/wzpvIBB269PyxvnOLoRrI1BkClSRCxHMJgzOwPnGjRT9h3uvP9kH5pN5/NrMCUYOqHWpUU2JBh2ggGBb5GBZkEElkqUaZJIGsOCpH4Z07k67z5FsJUuKjlKMdubWrQzJdEIkrcGxPjBMz/EnIFWAWE6IHKTuAd4GEucNM3bAeeb8Inu5V+kCyAz+MVV5BA2Gm0RcR9+uIjZWrUIioUVrQu5HQmdjIG2MZDLM9FiYUMoKgyJizwf6pvHjBOD5g+p6bxKmJawAix8YTEJnbhE4bvvhXNXlUMvXakypU6hgKg9x6gEdfnrONmyQGlgjFgsEM3cTyT2O+MkNVem1RdKw8aWBgqJme22++BVKep4bUYA3IGktBaANwCBjsQyTQ6fdPyOUqTaXdqNlM5T0yWghZ0sDuN1+fOEs6nqsV5lkBtVvaWN469fvgHFMuwbliIjba/wCne2DcBzI0AMTqBOokebAfbHCe6PU/nMHcPCu0FqUfMGkvMquFPcgydnG/b4GDJQFQeoTINwN72EdicE41mln06Q1ll26iDf8ALtgWQpKpCmg3uspPumGIBFgQemNDmmeMbjtd/hQDN8ptOAIqklfcbrse9o6ecS/5ekbkMx7lmv2w/ns3ZQS6TMmNoggSNzc28Y24bw2j6S+7bs3f4xAH6Ztvs2rA7itauX9MyBc79f3xz3Gq50t6fughnH0r2H+47SNhjsqVEVQNXW+J1bKiYtE9v0ttPXCdPpdsm9/KBGFEdgi8pKqqAKOg6/md5wDP59+VhsVGr5Ful74q5ngYVZUiCTClZ09QAZ2G0GcLUKOh9CQGjUXYajJttYDx2wyGFrnODyqla5ZxUMMupbSAPEAdDbv2GKJqikh9JOXcQCQ5/qYn3Beg2viXxVjTDAMxCMFAMbtEsYA6WjDFVQb3mmrkHW17hTIJiOsRjS3YW7WceFKPK3/15lgtLoG5gQo+SAoEfqMUc8npEubMrAlqdADlOwKi/mcJ8N4YGOpmlQJ0xv8AfDWczIc1FVdGqSSCSSdNzfqf0wYLae7KB+FmkqGk9NidbnW0oA0A8rmOZkAiewviNmuF1Vqg6bqYJLLpA2HNMR874vcVzsKCkowKnUDzQq6d4iTqN4+2EcrSXMFX0qPXswYarIYW9gT5jD3sEgBKri0pxLMEUxTVhGsmoRvPSR9zHwMSOLBXDabwbfYXv13H3x1zZdWBUooRg0qoIPKYENJi4U/bziHlOErTZnBZiuweCB1mABJxhkjDBvb4R5K1zH8QVKKIrqL011G8zEAT++JuX4zVdzU1RokAhRAtH7GMF/igFkWTPXG/CqISkgF9Ukz1kwftjM1zQzq1koeaXScFz66E/DWaQgc08wX8NRNypWYnvGJ/G80zMBJKmOUiI+ficE4FTQUoKBg1QKQdoBOm3cYXz9CASTLISs+FMAx3g7+MaemOmZhyi4+FMDVBzC7Jfzae++xkdrY6DhFZ2CsulVIsqqAR/UkHcahNt98TeGLKldrkMe4Mk/BvvitnsotMKPdqpU6gvGkyUtH3PycZmnqAsKINJAVE9Qa2h5+tQrRtpJXf5tbDVGuApRnBanTDMtKbw0Cp5MNdeuJVVxAtfeQSL9/nB+BVQrMzAsApMTF5AB2P9W3WMPic2QbSFAS5PlfTpsAxboIBMk9BbaDiHm6Q1aSZKnr1/sYx2VaaNMsx1lnYHTyfVpsBIFiPy84UzPBAWqSQSrourTcgjUZvE+QMZxp3RE5QPdSV4NpWiWYHRJ09iRYn/wCojl7HCX8mprqwGo3sgJnTcwAO24xtxCEEUhpC66kElpuBHToTfzhnI03NEsKhGjnWNwQsb7kFSVI6jFo9MGuJc71YTD/CepVilGb2Bqco1qA9ypj2m1z0xnL5ZW1M4IUqLt+p/wC+MDpZhXVV0BYBUwSAysmoAgdj+hxo1GnZVVxJgfiMQCphiF7MDEHbG5307cOx1G1UPo2U5k6hairMWAVSqsq3LSdGruSwG+EeIUySDJdyQ+oFSDqP4qnqI6YdfOlyoiGYvUmTEqBpGnYwbzjDKGploAtMfN98M1mr/DNa12bwqAB9lL1aDmQx0AAFSeeQbA/8Y1ytRqcK7LNMNAfaLmx31XwPL58ijqA9rKp87ifB/wAYGi66kNe+qTczOOdpZAxxNYTCMUm1qKmYDOzElIJcXBAsZ7XI/LBs7mQwERIgWMbbEd98Ta+bIf0yWIKgqdUFVbdNr3vON6lAUizXcLUZNLHpsJI63/TG/UaZj3tmJzSoxxGEZjCgBy2k6VEdwZIPbCYq5ke1qgHQasHbOElVXlOkid+0fGA1uIFWI3i02H6RjPPrZWABgFfKm0Xlf//Z"/>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8916" name="AutoShape 4" descr="data:image/jpeg;base64,/9j/4AAQSkZJRgABAQAAAQABAAD/2wCEAAkGBhQSERUUEhQWFRUUGBgYGBcYGBwYGhoYHBgXFRQaGBoYHCYeFxokGhQXHy8gJCcpLCwsFR4xNTAqNSYrLCkBCQoKDgwOGg8PGi8lHyQvKS8uLC8sLCwsLzQsLCwsLCwsLCwsLCwsLCwsLCwsLCwsLCwsLCwsLCwsLCwsLCwsLP/AABEIAL0BCwMBIgACEQEDEQH/xAAbAAACAwEBAQAAAAAAAAAAAAAFBgIDBAEAB//EADoQAAEDAgUCBAQDBwQDAQAAAAEAAgMEEQUSITFBBlETImFxMoGRobHB0RQjM0JS8PEVJGLhFoKSQ//EABoBAAIDAQEAAAAAAAAAAAAAAAIDAQQFAAb/xAAtEQACAgEEAgICAQIHAQAAAAABAgADEQQSITEiQRNRcYEyoeEUM0JhkcHwI//aAAwDAQACEQMRAD8AKYq0tdlL7X2t2Q2TM02B03ButNZXiV4dbQLPHF4soaO/2XjNOrHAmFcVJ8Yfq6SWWGORpuQNR6IC1zy4DXfa6fIxlYGjYCyCx4URNm/l3TKEcWFfXqMuQEAjv3LMAjffM6+mnKLyyOvv91wv+SrJP0W8mSBFgBRiS8Y9yueIe/PdQAIXiuYEyQZxxLgW3NilDFsMkgIPmczWxubj3TRU1RYLrzajO3WxB4Xn7AVtO0/qPOGXB7ibUYvna1rXOJ7C62RUsjcj5f8A1Zf8U0U9FG03DR9EuY5W/wC4d/xaLJJdidijEDZtXcTNDIi5xc8kuPF1IXvZxtbbVcppCWglpBPP6od4Ekk/mNm97oVsY5BPUE9Aj3N87ZXiwBt3QQlwOpNkzGsLhki3AshdVhr2HUi5/NTRqGBx1BtrBGRDPS2IOlY6NztWbHkt4RR7j3Sv0qC2oDSdbG6ZptCbr0lJPHPcFWymTOGQ+qgZndz9Vw/ZcLVZ5kZkvFd3P1XQ8+v1Vd9F5x0UCdmWB5F9Tr6rjZDe1yqvdeJK45nZl+Y9yu5yeSqRfvv/AJUrm67mTJ5td/uuZioPZovAkhT13OzJEm+/3XTJoNVSGqTWk+inmRmWBx2uvAuVkcdhcm1tyUCqetmtcWsjza2uf0VSzUKG2g8xmAoy0N2dyvBzkGputL/HGLen/aJN6ggI3I9LKBqAeBJGw9GJ8PTcxNibJlwXAmweY6uO5W8TXXfFKraeh/8AVIIQdS0yHsoC66HG686UDcgepVw7K+5HLSVlwfioU9fGAQZAVqEeYXaQfZOFiHqDtJmdcsrnNVbQiIzIEqc0c7FVsga3UBaSoHsqR0yhsxm+QYd0t4ywMqA9wOV4t8wmVrlkxmg8aIt54PYrM1Vexs+ujGDyWAqnHrNs0KvCGOkzXO/PZDmQ5X5JNHX52PsnGGERxANsNNSsy4CoYUdwUDO3l0IvUMhhqvObjbTsieKVYNzf2VNXAxvn+JyF0ULpnFjeTr2A91Ypr+Zww9RbMUG37hjpKHNI+Q8Cw/NH5X6qNPTtiYGNGw191wlekrH11IA2riecVEDZSBXHfgnCCZwhRuu3XLrj4zu50NVrKcquWqbG0uebAapSxDqaWV1m3bH2G5HqVRt1QBwsZhUGWjTUYlDEfPI2/Yan7KyPFad40kb89EnUtEHg3CpxHCyzUE2AvqqY1o3YJkGwgZC8R+kpdLg3B1BVDr8pR6e6hfD8RvH2PHsnQTNlaHsOhWlVfu4kDa4yszPYfZWQjXVcJPK4HEartZYaqiw7k1jLQD1HjL3SeCzRumY++wVOH4S7xnGwIA0v3WaCoLqt7S24zf4RPEsQMRyttcj6LytjPwo7IjuCSzdCZZcELT5ntBPCwSUbQSM9/VRpKaSol+K3c+nomIYKxulibcpiWmo4ZuYoV/Jyq8QhFJY+bZaiVnn1GW266H5CG2uO69GNUm7b7klCJ2prmwtLnf32S4XSTuLuOBwEbxZrXs1sbHbug9XKQQ1ug7BZBtLsSJNgxx6l0NVGGloaS5YYsYkY8FjiANx+qKUTWxDM7uro8PY9rngam6iu41sX9QDWWAA4MM4fXieMOHz9157dUI6Tns9zOLI7I0By9InP7gq25c+5ncVByvkb6Kt7PuuIE4iVFSBUgF7Mk20K45hK2JkqsLjk+NtysFZ004izJXtHa+iNtKyYtjbYB/U4/CPzPZY19IqIwY8YIyYPpej27yOc75o3TUDY22Y0ABKja6onzfvMo10boFip66WMn947MO5ujpYZIZv1EtYi9A/mOzgVBoubIb0/1EJDlltmOzu6u6ixcQABnxu0HoO6ttqlTw9wgoYbweJsqKmOL+I8N99/os7cepj/APoPolKJwdJd5LidS4oxV4fCWgAWPBSjqwuM5gBy2doH7h8RhwzMIcDyDdVOFtEtslNKQWOuOW8H/tNFLVNmjEjefsju1IWveOodYDnHRiZ1Vid5Aw/C3U+/CEx1drWGhWnHpW+PI0i97KymaTlAbc+yyc4QcSu/k+Jrjqyy1tzwqMQxaSTyWFj6IvWMY1gzAF3p3WTDZGkl1h5d7qqrjG/bHFSDtzAE9gC138qbOiq4nMzi1wEAxGRriSG/EiPRTrVBttlN1r6Ry0rJxZxGyZ2qrburpyqgtaxPkrwZYB2tAWPDwj4zRvo7v6FCIW+MLuJtfhN1TC14IOoPCGQdO+HcxnQ8Hb5LzDUtVnI5+4xl3nI6k6KFsDLtbc+vK47q6xsY9lkdDUF3mZcDaztFaMDlOpIB7KK6NxJYZkmxwMJxIVHWpJ/dsAHd2/2W/C+rGvOWZgbfZw2SOQCQOT9ltkhymwN7W2V5dn8cdxH+IszmN2O0lgHMvbc/NZoqMNizu39USwzEGSRhg8xtYgoBjOFyxk/E6I7AbgKgoYHYeOf+ZbsUY3iSqq7OGH+Vp1sjeDzjwpHWs3+W6CYFizImlpYTr/StczpakhrGFjOePsrIqZm+PHH3EqwHn7+oRwSkAeXjndEK3FoYhmcRrsOSu0lK2KO1723/ADSbNUxySPc8G9yGgcBXL9aUb416AkhPjTJ7MMTda2PljFu5K9T9bA/FGfkhU7WeGbcb91VTvZkzs3/NKr1zdkRLNZnuO9JVxzNuw69lF7Mu6RKPEXMmz7G4v2K+gzvDmg9wtuuzcu77nIwsz9iUaAEpHlqHOkdLbMLkD0A0TpVW8N2vBSZSxh7A0EC11g6hybSTHWDxAEJUFDeMkeUu1WYULTq7futNe5whAadNiQsOHxOzWabgjW6zQSctmC2AQuJVPQWN2m1tVbiMpltmFzYWcozucz4tNVyrxgOsWDQAXTcsSD3/ALwBgAiGaPC4mtGa21ys9fi0TfhF7ITTVDpb2vfa4WibppwsfE33vwhK4bNjRgYlf/msuEcU4z/CAFf0lLZ8kYN27j8FbRUAEbmEiw+6o6eLGVEhuMrRuurO9XQHj1CA2urH9zB1VQhkwktdrtD78KzBwMwJIaO3KaKimZUMI3BSpi2E+DqSbDYj81OG2hG4M6xNrb1hDEqTPI0RbEXPus5w0MaWk+Zx+3KjhWJsaLE77G6w4rUZDfPfndKrrszs/wDGC7r/AD9wvV0UUMWtiVo6PowGvmtbPo32QijoJaotzXbGNydyPQJvblYwMboG6Cy2dFp2r7OSYAwW3YwBOON1wAcrw0XWWutwLiDnM423K7G8dlIjdRFkLVq3YkgkS0OAUTMBwouKkLKFqUdCFuM+bOqfYLTA4Bwc8XH9Pf1Poo1mQvJiblGmp3vytWGYO+YXtYd15jeAMniBtO7C8mEKHqDwnkta2x4Cb6KrZPHmHzCT8Soo44w21iOe6J9Fu+Iel1c0qJeOuRDWx632E9w5+zsB2+y6yQcLr26qsEDdaqaetOcQi5kpvM0juCkqipGF7g42sU630Sj1FRGN+cAlrtyOCsHVri4ge4xxlAfqYMWhyHyuuDor6drDA0RHzj4liw+MSOsXWBU62j8F5yOu1Aq9JnmVMkZbEtmpm+QAhznEbcJ9czKxo7AfglfpXBbuE0gsB8II39UyzyX1W9RWVrwfzJqGMn7lczQRZKNLRiKcteNyS3sR2TeWLBi2DtmFibEbEKlqKCST6Md3+pnp6kAlhaMpUC5g9LaaLHJSTQNIA8Ts7YhU0mHVE7hmGRvflZY0mWyDJNh6xM2I0xkkDIyfMfew5JRLGcGyRNMYBMYs4f1DlMGG4IyEeXV3LjuVofTi2pAv3THQqBz1GJTwc9mKHTbow1zuex3HyWisxRrn7kBE6/peOU3Ycru7T+PdYJukpbBviAj1bqlFVdt2ZBSxV2iC6mvLWFrRfMdLalbsOwkRQfvSGl2pvv7LVU08VHECfNJxfv8AkleoxB8zyHEknYIanYk7OBnv7i7MVDy5P1HegxmmYwAPCISxRTt0IcCO6+cvwSVrczmn6LuCYs6CVpv5eR6LSq23Hk5MWNSVwrrgRof0hAD8K0jp+EWOQXHoixIewOGxF1nexaC6RT2YbYHQnDYAAC3soAC2l114XA3RXEqCwC2Zy68BqvZd10hNgYnnt5XMoXcll7NqoMmcaxWNjH9lQU7+qFs+oQx7nzmZu4P9Wv1THh+Klgb27LdiPTTS45ALu39+49UvVuESRHzGwXkQyXDbGtXZUciX4rXB7iW66ph6MpssTnu3cUr4dhL5XgMacvLuE/xQCONrBsAtnRVbF4iVBZ95nHqJsu5O5XQzvt3Wk5CDJhgEmRiYSrHUtxYi4QXGOqGxeWMB7u/AS9Pj1QdS9wv20Fll3BbeDDNq18dxxqOnI3j4QD3GiopenIYzexcfU3sgtHjc7BckkepTHhld47bgZXDcJ1GjRfIHIgfMlhxjBlrx/gKDmLlTOGnfVXx2ABc4D3K0MKBO7OJTkXirJMRi2zKUeV3wkFcQGnDjoyl4up07QBqoyRke6y4nP4cTnHsVQ1SrUm4DkxiEk8wRivWBzOjiG2hd+iF0tHJPckusNySdVHDJmPkAy3GpJstVdipicWRgZe6x3tceKDmJzu8nPEDxPfDNbM4ZexKa8C6t8U5HjXYFBKbDjKc5N78BRrrUwblHmvfVc9ofw9yK99Z3A8TZ1fCbs3vc/RYMEpQ3NKfiGwTBjEBmgjd/MACfYpdpI3tJ0OqpVEmrbmNvXFu6aIsZkuQ8+U3S64gvPuidW4uFjpbZQwfBHSSgC9hqSVpaVQp3DiU33PweY/YRN+4jB1JA4V0keq5SDL5LbDddevRVknylg8ACQJ0UD9lMNXPDToEgu5V4t19FMM1UThK8i64Kbo7rng/3+CESZ7KvGK/ZdDF0MQkmFiAf9XJIOoVlRi7/AIiA5g7oF+3tDsm9lCWqLiBezRwvKJSuRxDNzD3HzDMVZLHeP5gaWVpYUA6QkGZ4aLaJkcz1Xo6PjQBRODGxdxlJQfqnFDHFlbu82Rl0ZtfdK3WEJIjdsA5U9c/kq+oS5CkzJgOGNecz9QOCjUdVTDy6dvRUYPRBkRLrEnsgE2DStNxYtvp335WIxFrnc2MSASiAgZMZ8Uw/NbLt6coZhc74qloadDoQt9QJBTAN+IDVBcJaZKiPk5rn5K1obXwVzxzAvA3qQOeIy4qwQ5pnahvHc8IFLBJODK91rjyjgIr1VUAOiDhdhdr2UqdwkaQwCySdTcEyT/YR71oXKiK/7R4T25ruPNkVfLLEBOz4TxdY24GTI6zuVvqoSIsh4B3VuvWMpG0/mVBXjORGSkrhNGHt5Gv5hDuoIS+BwC90fIfBcO39lEZoyVc1qsU/EsVHeufuI+DVojsCN9DoiOLywmMNFg46i291zEem5GvLoxcHW3qhL8JkBLnNIA9FhkI7bgeYBDoCpHEnSTPgIIeSLrTiswnexx25/NYHMLwN99lGvf4el7W3/RGVywPuLDEKR6huq6uY0hjYyWgAX/RZx1JHI8ZmZfVYaB8OQPkcQ4nQW4WbFYG3DmfCfrdKSmvdtwfzzDe+zG7I/EfqOnjcwFgafXQq2Gks7ZIGA40+CQEXy7EcWX0Cqqi+IPi1LhpZX9JpxS25jwY4XLauQORPMe4vLbad1N0ZWLCs4uZTYAbnRQquq6dptmLj/wARf77L0IsA4WIHIy3E3tj7/VRLCsEXV9OTY5gfUIpDVxyfA4E9kzecZM7CngGUuC4DwrpITfVVgcbIs5GRBxgzwuuDlSGijYqPUmQyn2vuu5CeCpNXPGIQcycRNosIDyNfcqqopsjy1uoHKvjzxtN3DzcLVhWBPlNzo3k915ipGLZJ4kMuRgDmEOlYHBr5ObWCtqa6QNs/S6PU0McTMjbAD1QnqE6Cwv7LSFwrsURrVEVYBhHDZc0YWTGsOMsbmjfj3UKPF44ILv37coc/rvXyQ6HlzlGscXHwhVsqIN5g+kr/AA/3coIcOP0Vn7W0EnXUK+XqKCewniA7EHb6arS3pWGXzRyut2Buspq8nyUj+onbd3+WQYpOr5fFIDjbt3Tn0xgvhtMrx53DbsFswrAoYjoy7u51K2YjiUcTbvO3C0lrC15xjMGuradzGDsawYzMHdpuEuuikp7uDrNvqizevGkkNZYdyeFlxjqOKRuVzfi5HdUbdysEUcQmNTc7uZKhjD2Z2Xv3Kz4hG/IX3vbdFKCld4FmWdcaW/vRY8MwiYk+KMrBwTclRRWzucQXU7Rx3N/SMVoSf6iV3GepWU+lszjsP1W2VzY4zlGgC+X1lUZJXucb5j9Art15stKjoYgO3wVjHcZ2ddSX1Y23ojmGdQR1AtYA9ivnJZpv8lbRPdG9rhffVVjpqrPWD9xNessB55E+mvijawua0X1SDhtCKiUmTbMSR6pznxCMBrTudrJOx1r6d5y6Mdrp67qjUmCwXgnqXdQwIB+p3qvDg0tdGRbaw4QykzvcABcdlidWue8XNwm2jqo2NuABcc7qw26qsKeTKJxY+eoJxRvh2bbXkpy6YqvDoQ9+gFz8ksSsNVK1jNz+HN0axptmspY9mi5sha07Ah7PJlmhdpZx16mCbFXVTznOWMahu1x3PdY5oGeK2w8oRCmoC85XaW0RU4K0N03slvqsHuQKns5MTMYqGul8jbWRWkpZLB4da2txuraHA7v/AHjdj9fdSxqjdH/DBDRuLqzXrmQitGlc0HBdhGLAcb8byP8AiGzu/wD2t0zbEr59SVrmEW0LTdfRWTiSNr/6h/leg09u/mHW+9cHsSpoXHGy5pwuXVvH1CzOOcvNkXSon2CEToLEFPTeZ7bk7X1/FS/82jtlDDfYWQPqeT/cWOwbcKvAYmOc5zj8IuAvJL4pvOZYe1g+xeJqrXOkdchw7KNFiTo3hslyw9+FKbqGzgQBbkeiz47jTZLBjbXtwhDWNgMOD/SIO0EsG5lOL1AfK63wt0CwyxWAP4q+tonREZ22zgEFQL22AKcp4G2KtB3cjuZmvveyL4Hi5icDra4BQ9zWgaDVQYzYgci3qfRW9PbtbJ6lfaQeJ9PxCuywl7RrbT5pMex8jwH7u1KYcWrhHA2/YX+iVqLHmZibXJvZUHua4sy9ZmpdtBCtKcWw+Nj2hhvff0XamOOR8bY9+VfiNE8ta4i2bb5rXRYGIY/Ee65GwHChbQFBJ5lf4yWOBxLKGZ1PUBubymwtxqm+tr4o/wCI8NukWRhklaWkHUFYMRlc97nHU3+gHAV6vU+IXHPsyVc1g/niO8uNU8l2tkFyDbhfOZaS0hFtjqrC8FE8MoPFvb4wNPUeqpsPjLPnuC1hvwpHMF1VPl432soU0hztadroo/DZy7+ERbuRZF8I6bDP3jyHScDgJ1fkMdxQobd9TTFh5fI1xbla36lZOomO3sC1MwkGl+y5JGwtOYXHKY2gZAD9S8drKQPc+ff6A2bWPyEb22W6k6Re8+eTQdgm2ljia2zAD7LgdubWsm/4Sw+4lUQcmU4PgkdMDk1J3J1KERVtquVx4sPsj8NSHN0ST1BFlqOwkH3CpajS4sIPsRzWbUG2Hg5spcWO1Hbuhc2KzsFnbd+6rwQmPMGg5bK6eoY4C/0VEJsfGMiLZyy56Mng+PO1u0lXYnVPkhzEW1W7p5seRznAC+yxY3jcJ8gH+Us83eKxn8acu0GmJrozbym2/fumvpo/7Rl9d/xSIcQDrgD/ADwvoeFQiKmjbyACfcr0uhRlU59mVKeWJljiueJ6LjnBezC62QYclm7qNgvOcF6w7KMyYJrKWKrZmHlc29j+RSvUULozYtd7t1B+iMQVoAyrb03PmeWnXkLy2nqckgdfUbYyuQG7+4u0+ESy/BHa39WiK0nS5jHiyWJZqGhNddVxQtzPNuw5JQaXrAa5YvL3cbfZTZXYeFhfHVXy5nKtjKuLK4WP8p5BSfV4LLGbPYX2Ojm/onaj6hg5blJ7aoo+pGXO1uYHsgFTadf+v7wjsuHeZ8xEguBleD6gpn6a6eLnCaS4DfhafxRSjqC+UuLMrW9xqt8eNw3yNOpT6UNp24x+4pa0Q7szFjUAlikZ/NbTTskmFsbLXbYt3Hqvpr2ArBL0xE9/iEC/f9UltK2mBHYjrE+bruKWL4m6RrDlcGDd1vorH4gySPLra2990zy4OCf4gybFpssEfQcee/iHJe+UbJGnVXwuMQbKXzkQZ0nhWdzpDfKL2vyg1fdkjmEkan5hfS207WNDGCwHZBsWwBkxBO455Vp6LEsLEZEF6ga9o7iPERbcaot0lf8AaBbUWN0Uq+jmODbHUIrg+ECEWTKk+TIIldaWVwZdVUxcfisFGGMN0zbbq+rkjjbd7gLdyskVbA/VpBJ9Vc09VdJG2WbDk89yYeS/QLU6EFpB0vuqYpBnLQOL3CWqivlNQ9jddbBWrtTWPHMVjYM47jDTwQwAm9r9zf6KDsZpdQXJUrIZS8RuPyVdT03IwjUG/KorrEyAT3ALOP4L1HeAxuH7twKC9SYP4rLcjY+q2YLTNa3LcZ7ardJqbFW7qfkGV7jFO5fKKmA4g1jXRSgNft7/ADVmG4eXSHMzyoxW4FHKDca9+UL/APH6iP8AhTewOqwL6ChY9E/fUMA8AjIEz4pUZJAy3l47W/NSxHAw9mZpDbDfcqyuoajJmllYA3XZAzj8g1Bvbk/okVqzYKHkQLCqE7xxDfTHSxc4SSXDWm4B5Pe3ZNsw1Xzun6sqA4XeSOyc8Bxn9pZcixG69Jpc4BYxVdlZ8FmvRRtqpvCgyy08SZ0ruQLlu66APRRwO4UR4oXEtO5PKPUVIYX5zwNVbTU5LQWtFhsoY7VPbBawDpDb2HK8cNQwbCfiWFoAGT65geSu8V7pHa8NHYLe7pwyMDxKO+WyE0VC83zCw7rc+KcR+TbumMetrYiAckl1zOHAyWl3YcLf0vVOZJ4bjdrrn2KD0NVMzMCbi2tyrqVznPcQR+7BJKcLWQMCQQYC7dyle5t6gxR75THFs3cjlLgc9j9Lrf8AtWXXclUvxK+lggqser+IgXEWHLGNWBYreJ75DowILifVJkOXMWDgDS/uhVW9zaZzhcBzx7WQkRZnB19k82G4lmMlrSiBZtMjmk6kj3KPdPY66PRzri+t0us1crJo8vKs0X7Tg+5U3NnIM+sMma4DKRqLqmSD1SzQzZYozc5jv7I3BiDcti4ErVUoy7hNAWbuDLwBe3KFdRYx4Ava5Pw+61hzm3cBm7JO6tndJMxrxawJt7rP1toBFa/uSSVQse4KqZ5Z3EvcXfgPRVuoZmDML/JGxA2OEE2uuUWMNJDX2sswamwcoOBKmwZ8jzN3SPUGY5JD5ltra9sMznZbk8pOxIBkuZpsNwnR7BLSNkAu6yTqdoIsxw3EuUOzKUB5HMET17ZTnaPMDcrXTxyzuBd5W2+azYE1gDs4GbNoidVjbWHKwAuQMCOEHUlcHycwKZ3Q1O5IHdOVDHeIOOmbVKuG0r56oF48o1PZH8a6jjpxkb5nW0aPzW7prG+MBu4mtQpZvUItplJ9L6pDnxyplBJu1vZun3Q6Stfe5c8DvmKRqXVwVB5hDUqp6MZesqJxiFjpcXCTXRZUaixx+XK452nuiDemWVEeaMnNbYnZY9RNA2v19yLVGpbcnf1FhkV7ntrr2Tn0ZTu8MvtZp29UHi6NnzZXkBvJHZO0EPhxhg2Ast3RDccqYmqkoct6nHbqJbZdBK8YtVsgRhOZwtXhF6KXhLlj3QmTiLbepiz4IwG8X3WieuFTG02yvY6/v3WeKAEG+wBKEy1LgRY21XkUQNwo5j2tdP5Hg+owVU4aQSfKfxVP+oEA2+EjRXvgzU5N/sgdTGco157IVo3cGEwf+S+5iihkLnG5A4Thg3TuWmcDfxJBc+nYLXgOBsaxsjrud67D5LH1Li0kLmiM2zalRaTcfjTj+0ZVV8Q+R4DbhjmE5xYjgoc6lMkgY0XcdgPzRSn6gkcbPs8diE24XQxsj8RrAHHfRczWVDLj8RNdSWthYMxDDGCmELiALD/6SG+lc11iNAd+E7Yk7xGgn+pDoKQXOpta9t0FAapTn3O1AFhAA6gKKO5vwtP+nOmdZgNr6u4CP1uHxsykMBJ77fRUzYw6xaAANtNExLWYgqIo0Kn8jCr4hkbGBo0WuEPlHhStafhPKr6dxBwdYnMHcFaMchtJurGWXAzG8Om4Q3FUDQBKPWVFJcTAaNNj7d0QaSXRDMRchH6ynBblOoO6VY9mQ55jQBYhWfOI3GRurtFk/ZDm3CJdQYOKfzRuIBv5ePkgbKgk27/3+atVIXG5eplPSwOJqdEXkNGpvYL6dhmH+HAyM9tUD6U6fYLSO8zt9dgmeWLW9yjatbF2mXtLWa/KL2M4QALxkA9u6xYN05I6TM8WG+60V7C6axcd0wUxLWgXTE0Xxru3ZBkeL2cjqZMVnbTQuI+LYW3JOyX8Pwa1pJHAvdqb/ZWdYSkyxtvpcn5jZD8WYWta7MblZ1meFU4zDsYZ66hmTCnPLQLAKqrwFwu3cEIFh1ZINc5Ntltl6hmzHzfZV/guU4UiL+WkjJBmR2DOieARoey2UGLOp5QANOR3CO4fKZYg5+4KXa2S8pv/AHrZWtIzWWbXGYu1BUA6GP4kD2Nc3Yi4Vfhd1Vgbf9uwX2uFKpJzWvovSqBUpGI4ncAxlxawalwA91nmxWFo+IE+hSP1HVPdKWZiGjgIRSw5pA3MVUOsHeJXa4g7VE+hw9SMJsWkC9rooGtOoO6TKqhEVP5SdTyqKTEpAweZHp9Ut6k9Ykmx6zhuZ//Z"/>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8918" name="AutoShape 6" descr="data:image/jpeg;base64,/9j/4AAQSkZJRgABAQAAAQABAAD/2wCEAAkGBhQSERUUEhQWFRUUGBgYGBcYGBwYGhoYHBgXFRQaGBoYHCYeFxokGhQXHy8gJCcpLCwsFR4xNTAqNSYrLCkBCQoKDgwOGg8PGi8lHyQvKS8uLC8sLCwsLzQsLCwsLCwsLCwsLCwsLCwsLCwsLCwsLCwsLCwsLCwsLCwsLCwsLP/AABEIAL0BCwMBIgACEQEDEQH/xAAbAAACAwEBAQAAAAAAAAAAAAAFBgIDBAEAB//EADoQAAEDAgUCBAQDBwQDAQAAAAEAAgMEEQUSITFBBlETImFxMoGRobHB0RQjM0JS8PEVJGLhFoKSQ//EABoBAAIDAQEAAAAAAAAAAAAAAAIDAQQFAAb/xAAtEQACAgEEAgICAQIHAQAAAAABAgADEQQSITEiQRNRcYEyoeEUM0JhkcHwI//aAAwDAQACEQMRAD8AKYq0tdlL7X2t2Q2TM02B03ButNZXiV4dbQLPHF4soaO/2XjNOrHAmFcVJ8Yfq6SWWGORpuQNR6IC1zy4DXfa6fIxlYGjYCyCx4URNm/l3TKEcWFfXqMuQEAjv3LMAjffM6+mnKLyyOvv91wv+SrJP0W8mSBFgBRiS8Y9yueIe/PdQAIXiuYEyQZxxLgW3NilDFsMkgIPmczWxubj3TRU1RYLrzajO3WxB4Xn7AVtO0/qPOGXB7ibUYvna1rXOJ7C62RUsjcj5f8A1Zf8U0U9FG03DR9EuY5W/wC4d/xaLJJdidijEDZtXcTNDIi5xc8kuPF1IXvZxtbbVcppCWglpBPP6od4Ekk/mNm97oVsY5BPUE9Aj3N87ZXiwBt3QQlwOpNkzGsLhki3AshdVhr2HUi5/NTRqGBx1BtrBGRDPS2IOlY6NztWbHkt4RR7j3Sv0qC2oDSdbG6ZptCbr0lJPHPcFWymTOGQ+qgZndz9Vw/ZcLVZ5kZkvFd3P1XQ8+v1Vd9F5x0UCdmWB5F9Tr6rjZDe1yqvdeJK45nZl+Y9yu5yeSqRfvv/AJUrm67mTJ5td/uuZioPZovAkhT13OzJEm+/3XTJoNVSGqTWk+inmRmWBx2uvAuVkcdhcm1tyUCqetmtcWsjza2uf0VSzUKG2g8xmAoy0N2dyvBzkGputL/HGLen/aJN6ggI3I9LKBqAeBJGw9GJ8PTcxNibJlwXAmweY6uO5W8TXXfFKraeh/8AVIIQdS0yHsoC66HG686UDcgepVw7K+5HLSVlwfioU9fGAQZAVqEeYXaQfZOFiHqDtJmdcsrnNVbQiIzIEqc0c7FVsga3UBaSoHsqR0yhsxm+QYd0t4ywMqA9wOV4t8wmVrlkxmg8aIt54PYrM1Vexs+ujGDyWAqnHrNs0KvCGOkzXO/PZDmQ5X5JNHX52PsnGGERxANsNNSsy4CoYUdwUDO3l0IvUMhhqvObjbTsieKVYNzf2VNXAxvn+JyF0ULpnFjeTr2A91Ypr+Zww9RbMUG37hjpKHNI+Q8Cw/NH5X6qNPTtiYGNGw191wlekrH11IA2riecVEDZSBXHfgnCCZwhRuu3XLrj4zu50NVrKcquWqbG0uebAapSxDqaWV1m3bH2G5HqVRt1QBwsZhUGWjTUYlDEfPI2/Yan7KyPFad40kb89EnUtEHg3CpxHCyzUE2AvqqY1o3YJkGwgZC8R+kpdLg3B1BVDr8pR6e6hfD8RvH2PHsnQTNlaHsOhWlVfu4kDa4yszPYfZWQjXVcJPK4HEartZYaqiw7k1jLQD1HjL3SeCzRumY++wVOH4S7xnGwIA0v3WaCoLqt7S24zf4RPEsQMRyttcj6LytjPwo7IjuCSzdCZZcELT5ntBPCwSUbQSM9/VRpKaSol+K3c+nomIYKxulibcpiWmo4ZuYoV/Jyq8QhFJY+bZaiVnn1GW266H5CG2uO69GNUm7b7klCJ2prmwtLnf32S4XSTuLuOBwEbxZrXs1sbHbug9XKQQ1ug7BZBtLsSJNgxx6l0NVGGloaS5YYsYkY8FjiANx+qKUTWxDM7uro8PY9rngam6iu41sX9QDWWAA4MM4fXieMOHz9157dUI6Tns9zOLI7I0By9InP7gq25c+5ncVByvkb6Kt7PuuIE4iVFSBUgF7Mk20K45hK2JkqsLjk+NtysFZ004izJXtHa+iNtKyYtjbYB/U4/CPzPZY19IqIwY8YIyYPpej27yOc75o3TUDY22Y0ABKja6onzfvMo10boFip66WMn947MO5ujpYZIZv1EtYi9A/mOzgVBoubIb0/1EJDlltmOzu6u6ixcQABnxu0HoO6ttqlTw9wgoYbweJsqKmOL+I8N99/os7cepj/APoPolKJwdJd5LidS4oxV4fCWgAWPBSjqwuM5gBy2doH7h8RhwzMIcDyDdVOFtEtslNKQWOuOW8H/tNFLVNmjEjefsju1IWveOodYDnHRiZ1Vid5Aw/C3U+/CEx1drWGhWnHpW+PI0i97KymaTlAbc+yyc4QcSu/k+Jrjqyy1tzwqMQxaSTyWFj6IvWMY1gzAF3p3WTDZGkl1h5d7qqrjG/bHFSDtzAE9gC138qbOiq4nMzi1wEAxGRriSG/EiPRTrVBttlN1r6Ry0rJxZxGyZ2qrburpyqgtaxPkrwZYB2tAWPDwj4zRvo7v6FCIW+MLuJtfhN1TC14IOoPCGQdO+HcxnQ8Hb5LzDUtVnI5+4xl3nI6k6KFsDLtbc+vK47q6xsY9lkdDUF3mZcDaztFaMDlOpIB7KK6NxJYZkmxwMJxIVHWpJ/dsAHd2/2W/C+rGvOWZgbfZw2SOQCQOT9ltkhymwN7W2V5dn8cdxH+IszmN2O0lgHMvbc/NZoqMNizu39USwzEGSRhg8xtYgoBjOFyxk/E6I7AbgKgoYHYeOf+ZbsUY3iSqq7OGH+Vp1sjeDzjwpHWs3+W6CYFizImlpYTr/StczpakhrGFjOePsrIqZm+PHH3EqwHn7+oRwSkAeXjndEK3FoYhmcRrsOSu0lK2KO1723/ADSbNUxySPc8G9yGgcBXL9aUb416AkhPjTJ7MMTda2PljFu5K9T9bA/FGfkhU7WeGbcb91VTvZkzs3/NKr1zdkRLNZnuO9JVxzNuw69lF7Mu6RKPEXMmz7G4v2K+gzvDmg9wtuuzcu77nIwsz9iUaAEpHlqHOkdLbMLkD0A0TpVW8N2vBSZSxh7A0EC11g6hybSTHWDxAEJUFDeMkeUu1WYULTq7futNe5whAadNiQsOHxOzWabgjW6zQSctmC2AQuJVPQWN2m1tVbiMpltmFzYWcozucz4tNVyrxgOsWDQAXTcsSD3/ALwBgAiGaPC4mtGa21ys9fi0TfhF7ITTVDpb2vfa4WibppwsfE33vwhK4bNjRgYlf/msuEcU4z/CAFf0lLZ8kYN27j8FbRUAEbmEiw+6o6eLGVEhuMrRuurO9XQHj1CA2urH9zB1VQhkwktdrtD78KzBwMwJIaO3KaKimZUMI3BSpi2E+DqSbDYj81OG2hG4M6xNrb1hDEqTPI0RbEXPus5w0MaWk+Zx+3KjhWJsaLE77G6w4rUZDfPfndKrrszs/wDGC7r/AD9wvV0UUMWtiVo6PowGvmtbPo32QijoJaotzXbGNydyPQJvblYwMboG6Cy2dFp2r7OSYAwW3YwBOON1wAcrw0XWWutwLiDnM423K7G8dlIjdRFkLVq3YkgkS0OAUTMBwouKkLKFqUdCFuM+bOqfYLTA4Bwc8XH9Pf1Poo1mQvJiblGmp3vytWGYO+YXtYd15jeAMniBtO7C8mEKHqDwnkta2x4Cb6KrZPHmHzCT8Soo44w21iOe6J9Fu+Iel1c0qJeOuRDWx632E9w5+zsB2+y6yQcLr26qsEDdaqaetOcQi5kpvM0juCkqipGF7g42sU630Sj1FRGN+cAlrtyOCsHVri4ge4xxlAfqYMWhyHyuuDor6drDA0RHzj4liw+MSOsXWBU62j8F5yOu1Aq9JnmVMkZbEtmpm+QAhznEbcJ9czKxo7AfglfpXBbuE0gsB8II39UyzyX1W9RWVrwfzJqGMn7lczQRZKNLRiKcteNyS3sR2TeWLBi2DtmFibEbEKlqKCST6Md3+pnp6kAlhaMpUC5g9LaaLHJSTQNIA8Ts7YhU0mHVE7hmGRvflZY0mWyDJNh6xM2I0xkkDIyfMfew5JRLGcGyRNMYBMYs4f1DlMGG4IyEeXV3LjuVofTi2pAv3THQqBz1GJTwc9mKHTbow1zuex3HyWisxRrn7kBE6/peOU3Ycru7T+PdYJukpbBviAj1bqlFVdt2ZBSxV2iC6mvLWFrRfMdLalbsOwkRQfvSGl2pvv7LVU08VHECfNJxfv8AkleoxB8zyHEknYIanYk7OBnv7i7MVDy5P1HegxmmYwAPCISxRTt0IcCO6+cvwSVrczmn6LuCYs6CVpv5eR6LSq23Hk5MWNSVwrrgRof0hAD8K0jp+EWOQXHoixIewOGxF1nexaC6RT2YbYHQnDYAAC3soAC2l114XA3RXEqCwC2Zy68BqvZd10hNgYnnt5XMoXcll7NqoMmcaxWNjH9lQU7+qFs+oQx7nzmZu4P9Wv1THh+Klgb27LdiPTTS45ALu39+49UvVuESRHzGwXkQyXDbGtXZUciX4rXB7iW66ph6MpssTnu3cUr4dhL5XgMacvLuE/xQCONrBsAtnRVbF4iVBZ95nHqJsu5O5XQzvt3Wk5CDJhgEmRiYSrHUtxYi4QXGOqGxeWMB7u/AS9Pj1QdS9wv20Fll3BbeDDNq18dxxqOnI3j4QD3GiopenIYzexcfU3sgtHjc7BckkepTHhld47bgZXDcJ1GjRfIHIgfMlhxjBlrx/gKDmLlTOGnfVXx2ABc4D3K0MKBO7OJTkXirJMRi2zKUeV3wkFcQGnDjoyl4up07QBqoyRke6y4nP4cTnHsVQ1SrUm4DkxiEk8wRivWBzOjiG2hd+iF0tHJPckusNySdVHDJmPkAy3GpJstVdipicWRgZe6x3tceKDmJzu8nPEDxPfDNbM4ZexKa8C6t8U5HjXYFBKbDjKc5N78BRrrUwblHmvfVc9ofw9yK99Z3A8TZ1fCbs3vc/RYMEpQ3NKfiGwTBjEBmgjd/MACfYpdpI3tJ0OqpVEmrbmNvXFu6aIsZkuQ8+U3S64gvPuidW4uFjpbZQwfBHSSgC9hqSVpaVQp3DiU33PweY/YRN+4jB1JA4V0keq5SDL5LbDddevRVknylg8ACQJ0UD9lMNXPDToEgu5V4t19FMM1UThK8i64Kbo7rng/3+CESZ7KvGK/ZdDF0MQkmFiAf9XJIOoVlRi7/AIiA5g7oF+3tDsm9lCWqLiBezRwvKJSuRxDNzD3HzDMVZLHeP5gaWVpYUA6QkGZ4aLaJkcz1Xo6PjQBRODGxdxlJQfqnFDHFlbu82Rl0ZtfdK3WEJIjdsA5U9c/kq+oS5CkzJgOGNecz9QOCjUdVTDy6dvRUYPRBkRLrEnsgE2DStNxYtvp335WIxFrnc2MSASiAgZMZ8Uw/NbLt6coZhc74qloadDoQt9QJBTAN+IDVBcJaZKiPk5rn5K1obXwVzxzAvA3qQOeIy4qwQ5pnahvHc8IFLBJODK91rjyjgIr1VUAOiDhdhdr2UqdwkaQwCySdTcEyT/YR71oXKiK/7R4T25ruPNkVfLLEBOz4TxdY24GTI6zuVvqoSIsh4B3VuvWMpG0/mVBXjORGSkrhNGHt5Gv5hDuoIS+BwC90fIfBcO39lEZoyVc1qsU/EsVHeufuI+DVojsCN9DoiOLywmMNFg46i291zEem5GvLoxcHW3qhL8JkBLnNIA9FhkI7bgeYBDoCpHEnSTPgIIeSLrTiswnexx25/NYHMLwN99lGvf4el7W3/RGVywPuLDEKR6huq6uY0hjYyWgAX/RZx1JHI8ZmZfVYaB8OQPkcQ4nQW4WbFYG3DmfCfrdKSmvdtwfzzDe+zG7I/EfqOnjcwFgafXQq2Gks7ZIGA40+CQEXy7EcWX0Cqqi+IPi1LhpZX9JpxS25jwY4XLauQORPMe4vLbad1N0ZWLCs4uZTYAbnRQquq6dptmLj/wARf77L0IsA4WIHIy3E3tj7/VRLCsEXV9OTY5gfUIpDVxyfA4E9kzecZM7CngGUuC4DwrpITfVVgcbIs5GRBxgzwuuDlSGijYqPUmQyn2vuu5CeCpNXPGIQcycRNosIDyNfcqqopsjy1uoHKvjzxtN3DzcLVhWBPlNzo3k915ipGLZJ4kMuRgDmEOlYHBr5ObWCtqa6QNs/S6PU0McTMjbAD1QnqE6Cwv7LSFwrsURrVEVYBhHDZc0YWTGsOMsbmjfj3UKPF44ILv37coc/rvXyQ6HlzlGscXHwhVsqIN5g+kr/AA/3coIcOP0Vn7W0EnXUK+XqKCewniA7EHb6arS3pWGXzRyut2Buspq8nyUj+onbd3+WQYpOr5fFIDjbt3Tn0xgvhtMrx53DbsFswrAoYjoy7u51K2YjiUcTbvO3C0lrC15xjMGuradzGDsawYzMHdpuEuuikp7uDrNvqizevGkkNZYdyeFlxjqOKRuVzfi5HdUbdysEUcQmNTc7uZKhjD2Z2Xv3Kz4hG/IX3vbdFKCld4FmWdcaW/vRY8MwiYk+KMrBwTclRRWzucQXU7Rx3N/SMVoSf6iV3GepWU+lszjsP1W2VzY4zlGgC+X1lUZJXucb5j9Art15stKjoYgO3wVjHcZ2ddSX1Y23ojmGdQR1AtYA9ivnJZpv8lbRPdG9rhffVVjpqrPWD9xNessB55E+mvijawua0X1SDhtCKiUmTbMSR6pznxCMBrTudrJOx1r6d5y6Mdrp67qjUmCwXgnqXdQwIB+p3qvDg0tdGRbaw4QykzvcABcdlidWue8XNwm2jqo2NuABcc7qw26qsKeTKJxY+eoJxRvh2bbXkpy6YqvDoQ9+gFz8ksSsNVK1jNz+HN0axptmspY9mi5sha07Ah7PJlmhdpZx16mCbFXVTznOWMahu1x3PdY5oGeK2w8oRCmoC85XaW0RU4K0N03slvqsHuQKns5MTMYqGul8jbWRWkpZLB4da2txuraHA7v/AHjdj9fdSxqjdH/DBDRuLqzXrmQitGlc0HBdhGLAcb8byP8AiGzu/wD2t0zbEr59SVrmEW0LTdfRWTiSNr/6h/leg09u/mHW+9cHsSpoXHGy5pwuXVvH1CzOOcvNkXSon2CEToLEFPTeZ7bk7X1/FS/82jtlDDfYWQPqeT/cWOwbcKvAYmOc5zj8IuAvJL4pvOZYe1g+xeJqrXOkdchw7KNFiTo3hslyw9+FKbqGzgQBbkeiz47jTZLBjbXtwhDWNgMOD/SIO0EsG5lOL1AfK63wt0CwyxWAP4q+tonREZ22zgEFQL22AKcp4G2KtB3cjuZmvveyL4Hi5icDra4BQ9zWgaDVQYzYgci3qfRW9PbtbJ6lfaQeJ9PxCuywl7RrbT5pMex8jwH7u1KYcWrhHA2/YX+iVqLHmZibXJvZUHua4sy9ZmpdtBCtKcWw+Nj2hhvff0XamOOR8bY9+VfiNE8ta4i2bb5rXRYGIY/Ee65GwHChbQFBJ5lf4yWOBxLKGZ1PUBubymwtxqm+tr4o/wCI8NukWRhklaWkHUFYMRlc97nHU3+gHAV6vU+IXHPsyVc1g/niO8uNU8l2tkFyDbhfOZaS0hFtjqrC8FE8MoPFvb4wNPUeqpsPjLPnuC1hvwpHMF1VPl432soU0hztadroo/DZy7+ERbuRZF8I6bDP3jyHScDgJ1fkMdxQobd9TTFh5fI1xbla36lZOomO3sC1MwkGl+y5JGwtOYXHKY2gZAD9S8drKQPc+ff6A2bWPyEb22W6k6Re8+eTQdgm2ljia2zAD7LgdubWsm/4Sw+4lUQcmU4PgkdMDk1J3J1KERVtquVx4sPsj8NSHN0ST1BFlqOwkH3CpajS4sIPsRzWbUG2Hg5spcWO1Hbuhc2KzsFnbd+6rwQmPMGg5bK6eoY4C/0VEJsfGMiLZyy56Mng+PO1u0lXYnVPkhzEW1W7p5seRznAC+yxY3jcJ8gH+Us83eKxn8acu0GmJrozbym2/fumvpo/7Rl9d/xSIcQDrgD/ADwvoeFQiKmjbyACfcr0uhRlU59mVKeWJljiueJ6LjnBezC62QYclm7qNgvOcF6w7KMyYJrKWKrZmHlc29j+RSvUULozYtd7t1B+iMQVoAyrb03PmeWnXkLy2nqckgdfUbYyuQG7+4u0+ESy/BHa39WiK0nS5jHiyWJZqGhNddVxQtzPNuw5JQaXrAa5YvL3cbfZTZXYeFhfHVXy5nKtjKuLK4WP8p5BSfV4LLGbPYX2Ojm/onaj6hg5blJ7aoo+pGXO1uYHsgFTadf+v7wjsuHeZ8xEguBleD6gpn6a6eLnCaS4DfhafxRSjqC+UuLMrW9xqt8eNw3yNOpT6UNp24x+4pa0Q7szFjUAlikZ/NbTTskmFsbLXbYt3Hqvpr2ArBL0xE9/iEC/f9UltK2mBHYjrE+bruKWL4m6RrDlcGDd1vorH4gySPLra2990zy4OCf4gybFpssEfQcee/iHJe+UbJGnVXwuMQbKXzkQZ0nhWdzpDfKL2vyg1fdkjmEkan5hfS207WNDGCwHZBsWwBkxBO455Vp6LEsLEZEF6ga9o7iPERbcaot0lf8AaBbUWN0Uq+jmODbHUIrg+ECEWTKk+TIIldaWVwZdVUxcfisFGGMN0zbbq+rkjjbd7gLdyskVbA/VpBJ9Vc09VdJG2WbDk89yYeS/QLU6EFpB0vuqYpBnLQOL3CWqivlNQ9jddbBWrtTWPHMVjYM47jDTwQwAm9r9zf6KDsZpdQXJUrIZS8RuPyVdT03IwjUG/KorrEyAT3ALOP4L1HeAxuH7twKC9SYP4rLcjY+q2YLTNa3LcZ7ardJqbFW7qfkGV7jFO5fKKmA4g1jXRSgNft7/ADVmG4eXSHMzyoxW4FHKDca9+UL/APH6iP8AhTewOqwL6ChY9E/fUMA8AjIEz4pUZJAy3l47W/NSxHAw9mZpDbDfcqyuoajJmllYA3XZAzj8g1Bvbk/okVqzYKHkQLCqE7xxDfTHSxc4SSXDWm4B5Pe3ZNsw1Xzun6sqA4XeSOyc8Bxn9pZcixG69Jpc4BYxVdlZ8FmvRRtqpvCgyy08SZ0ruQLlu66APRRwO4UR4oXEtO5PKPUVIYX5zwNVbTU5LQWtFhsoY7VPbBawDpDb2HK8cNQwbCfiWFoAGT65geSu8V7pHa8NHYLe7pwyMDxKO+WyE0VC83zCw7rc+KcR+TbumMetrYiAckl1zOHAyWl3YcLf0vVOZJ4bjdrrn2KD0NVMzMCbi2tyrqVznPcQR+7BJKcLWQMCQQYC7dyle5t6gxR75THFs3cjlLgc9j9Lrf8AtWXXclUvxK+lggqser+IgXEWHLGNWBYreJ75DowILifVJkOXMWDgDS/uhVW9zaZzhcBzx7WQkRZnB19k82G4lmMlrSiBZtMjmk6kj3KPdPY66PRzri+t0us1crJo8vKs0X7Tg+5U3NnIM+sMma4DKRqLqmSD1SzQzZYozc5jv7I3BiDcti4ErVUoy7hNAWbuDLwBe3KFdRYx4Ava5Pw+61hzm3cBm7JO6tndJMxrxawJt7rP1toBFa/uSSVQse4KqZ5Z3EvcXfgPRVuoZmDML/JGxA2OEE2uuUWMNJDX2sswamwcoOBKmwZ8jzN3SPUGY5JD5ltra9sMznZbk8pOxIBkuZpsNwnR7BLSNkAu6yTqdoIsxw3EuUOzKUB5HMET17ZTnaPMDcrXTxyzuBd5W2+azYE1gDs4GbNoidVjbWHKwAuQMCOEHUlcHycwKZ3Q1O5IHdOVDHeIOOmbVKuG0r56oF48o1PZH8a6jjpxkb5nW0aPzW7prG+MBu4mtQpZvUItplJ9L6pDnxyplBJu1vZun3Q6Stfe5c8DvmKRqXVwVB5hDUqp6MZesqJxiFjpcXCTXRZUaixx+XK452nuiDemWVEeaMnNbYnZY9RNA2v19yLVGpbcnf1FhkV7ntrr2Tn0ZTu8MvtZp29UHi6NnzZXkBvJHZO0EPhxhg2Ast3RDccqYmqkoct6nHbqJbZdBK8YtVsgRhOZwtXhF6KXhLlj3QmTiLbepiz4IwG8X3WieuFTG02yvY6/v3WeKAEG+wBKEy1LgRY21XkUQNwo5j2tdP5Hg+owVU4aQSfKfxVP+oEA2+EjRXvgzU5N/sgdTGco157IVo3cGEwf+S+5iihkLnG5A4Thg3TuWmcDfxJBc+nYLXgOBsaxsjrud67D5LH1Li0kLmiM2zalRaTcfjTj+0ZVV8Q+R4DbhjmE5xYjgoc6lMkgY0XcdgPzRSn6gkcbPs8diE24XQxsj8RrAHHfRczWVDLj8RNdSWthYMxDDGCmELiALD/6SG+lc11iNAd+E7Yk7xGgn+pDoKQXOpta9t0FAapTn3O1AFhAA6gKKO5vwtP+nOmdZgNr6u4CP1uHxsykMBJ77fRUzYw6xaAANtNExLWYgqIo0Kn8jCr4hkbGBo0WuEPlHhStafhPKr6dxBwdYnMHcFaMchtJurGWXAzG8Om4Q3FUDQBKPWVFJcTAaNNj7d0QaSXRDMRchH6ynBblOoO6VY9mQ55jQBYhWfOI3GRurtFk/ZDm3CJdQYOKfzRuIBv5ePkgbKgk27/3+atVIXG5eplPSwOJqdEXkNGpvYL6dhmH+HAyM9tUD6U6fYLSO8zt9dgmeWLW9yjatbF2mXtLWa/KL2M4QALxkA9u6xYN05I6TM8WG+60V7C6axcd0wUxLWgXTE0Xxru3ZBkeL2cjqZMVnbTQuI+LYW3JOyX8Pwa1pJHAvdqb/ZWdYSkyxtvpcn5jZD8WYWta7MblZ1meFU4zDsYZ66hmTCnPLQLAKqrwFwu3cEIFh1ZINc5Ntltl6hmzHzfZV/guU4UiL+WkjJBmR2DOieARoey2UGLOp5QANOR3CO4fKZYg5+4KXa2S8pv/AHrZWtIzWWbXGYu1BUA6GP4kD2Nc3Yi4Vfhd1Vgbf9uwX2uFKpJzWvovSqBUpGI4ncAxlxawalwA91nmxWFo+IE+hSP1HVPdKWZiGjgIRSw5pA3MVUOsHeJXa4g7VE+hw9SMJsWkC9rooGtOoO6TKqhEVP5SdTyqKTEpAweZHp9Ut6k9Ykmx6zhuZ//Z"/>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8920" name="Picture 8" descr="http://t1.gstatic.com/images?q=tbn:ANd9GcTqIrnlVwrVraIvMUDnBRRa8KxOALz0oUb6JRaWnF2tvtfeaRkk"/>
          <p:cNvPicPr>
            <a:picLocks noChangeAspect="1" noChangeArrowheads="1"/>
          </p:cNvPicPr>
          <p:nvPr/>
        </p:nvPicPr>
        <p:blipFill>
          <a:blip r:embed="rId2" cstate="print"/>
          <a:srcRect/>
          <a:stretch>
            <a:fillRect/>
          </a:stretch>
        </p:blipFill>
        <p:spPr bwMode="auto">
          <a:xfrm>
            <a:off x="5364088" y="260648"/>
            <a:ext cx="2808312" cy="2106235"/>
          </a:xfrm>
          <a:prstGeom prst="rect">
            <a:avLst/>
          </a:prstGeom>
          <a:noFill/>
        </p:spPr>
      </p:pic>
      <p:sp>
        <p:nvSpPr>
          <p:cNvPr id="38922" name="AutoShape 10" descr="data:image/jpeg;base64,/9j/4AAQSkZJRgABAQAAAQABAAD/2wCEAAkGBhMSERUUExQWFRUWGBwaGRgXGBsfIBwdIh0fGhoaHxodICYeGxsjIBobIC8gIycpLCwsGh8xNTAqNSYrLCkBCQoKDgwOGg8PGjIkHyQyLDQtLCw0LCwyNCwsKSwsLCwsLCwsLCwsLCwsLCwsKSwsLCwpLCwsKSwsLCwsLCwsLP/AABEIAL0BCwMBIgACEQEDEQH/xAAbAAADAAMBAQAAAAAAAAAAAAADBAUBAgYAB//EADgQAAIBAgQFAwIEBQQCAwAAAAECEQMhAAQSMQUiQVFhEzJxQoEjkaGxBhRSwdEVYuHwM/FygrL/xAAaAQACAwEBAAAAAAAAAAAAAAABAwACBAUG/8QALxEAAQQBAwMDAgUFAQAAAAAAAQACAxEhBBIxEyJBMlFhBfAUI3GRsRWhwdHhgf/aAAwDAQACEQMRAD8A6wY9hapnRhSpxHDCkKmXGMNWHjEZs953wtUzxmBJ+MVRV1s4BjRs+MRPxIkqcbig5MaY/t98WAJVdzVWPEx3x4cSGJCcLqTufB6YMOF1B7jvsRH5G9sUa5rsBwRNDwn/APUxjZeJzhF+CPA547i2FXymi2onELmt5cFBnwVbGfxuueGI1HIO4Oki3zjz5GqsEX7gHbziwIIsEFQmubVwZwY3GZGOd9SoDBUj9cEp5ljY7joemJRPClj3V8MuNg3xiF/OMBgi8T6xiVXIRsFWgRjIHbEpeJDBRxAYhpSlQAxnCiZ8HBhm1PW+IgizjM41FYYyCMRRbTj2MBcejEUWwxqVxnGdWIosAY2BxicexESs48Fx7HgcRBexnGMbRiKLGPRjwxicRRcdUqEnY4JS4PUf4xQaoiX3iCb/AJ4ap8SuCsQZ/wC/8452r1zIgNuUxsbzzhS6nCzTAJNjhiiESCb9/wD3gPE86dY9zRzEATbqY3i/6YRzyl2hTawJ7T9R8eccif6nqDTW4HurhjG5OVcXilMAgCRtPb56/BwlxbOuiiBBIkEbkA/vHTEOhmoddDqxZogGT5BXqpO2GMxxUOQhUqkW1AzTPefqpzbxhTJ53OAB/VX7awFefM8siCDF/wBRbzthVONNtp1HSXiwGkDckkfEd8R6D1VU0yQWWn7Y3MTAPUW3xEzWUggVCWJiSepN/wAuw8YXpmOgeSSh1RwV3FTOyy0wZJpyCR7hvI+LDvfC9aoPSL9QQP8AI/fHK5PiBplabDUoIYCYKk7wxNge2GszxXWCqBi1tSmxjcNaxHScHVB0pFcIb/ZWMlxCGUiZPKYPToY69sP5fOQ4UzDLufG8eDjk+BZ/TU/EUy0BQLwwsY7yMO8X40rEUk1wOpUhljdSP7jEZviOxpx7qxfxa7OjUXSVsSD/AOv/AHgHrLCsBfbpEm36Y53+aqU09QPqiD16bqw6TjTJZ5mVWPterJn6DqsG8Nq3xq0kknc9pulDsPKtPTVmIgRsT5/xjalk0ErvYRJ26YNUy1hut2QuRyz0v9h2xNo5ocu5BViQPB2B33xXT/UdRLNZwFQsZVUmE4WKg6iDb/PxjVuGlCOb9f8Av54Z4VxBVKIWGooPcQLwep+0Y2r57WCYj8JmveCJmfykY0/1Ccy0OFOmwBLVMrDWM/r5tjSlTZvmYicMcK9mtrnr3E7T/jBKuaVXBWZ9tu5/x/fDmfVt85i2cIdDFgpN6zoDv2sMZTirdZ++HmYKWWSSOwmOpF/3wCppAllBH5R8RjW76jpmv2ONKgjkIW1Liw64cpcQU9cKPwpCBNpANux6Ejrhd+E6TCsIPfGkTRk0HKtEchWlzQPXBAQcc8oqLsJjrHTvg1POsN5w2kLCuRjGJ1PiXnDlPODER5Rsex5WBxnTiKUszj2MTjIOIos48Bj0Y9iILjeJ1gr6hyH9/kdsFqcQXTAgSAYBFj3EnEpENZiGBsPqFvAEYZagEUMy3gG4PwD+Yx5ZmkbQDjkLQXErSvoqVEbSSYPqAMR6g8kGB9sLcRyrrQBQiC7Npm+j+kD6lXFCnXUVWLGY9wZdIE7R56jDByK2sVkyL9Y3tscbegHCqS7rlc5wnhPrvMsKYMzNyY9oP6z0xep5MPULKCWWQpB2Y77yCDtGAZp6gJUHT0B2EdTbFThT00VNMiTvBO25P3I/PGaeB8Q3gqNypHEuJUqRALAVAApABYIe48xYjz4wqK9FiXVgQGgGLE9AFPMvwcSuOZCqKjLpMkxMe6TYg7Qd5wtkuAutSKs6SCDB3B9onvq2xTpsDO8oeUTMVGqVdQGsROmPzn4wWjnClRSU5hJE/wBOxAPX4xSyWQWmwuSv1SLg/wBQ636gYb4nkaaU2JIIaLNdnEhnAH0QAPuZwpj2OeGVhCkOrkxYgAEgsknTzAe4dQRa2E6lZEYEwxIFyJ1AjcHvMziTmf4gql29Pk1nZQD4XmYTIgc1tsUMpl9QgxqFx9M9WB3g7nzgvhEYyVUi8JyjnWcELMmEt2JC7drz9sO1kIRFpmYQ6isaWvoVAfqgqWJNh0xjgCFQzNFMGbueWNlqFtiASQR3jGKnEaMoq1KcBdJNxLgwCJEAG5k2E+cb4WiKIhpyUzaf2QcjQqEEX9WZhtjsD4nyfGGsyb1DTbaoaYY9FABVY6XY/OGaKnXT1LohiCszY2DSLBZwL12dy66YqNYMNOqPYZ7iDftGENa58BAIu/sKO5tTmpOFOsGD56fvvihwlGajTUkwQ6VCBzaQ0kSehsA3bAeIZsGm2koG0/UwHyZggkbxaYwzkqy06VNALEB9Q2YnTsf983HSDhMBcxpc7lWvFLZvWpwKUFSzGZAEqbgMxEhbSRjGXZ2IJOhQ3vf3FjfVpFysiLYU4tnC4gwVG07RMkgdpwXhNGmGOggPFiCPm3QTi0WoYX2W8+VBZwFUyeYJSd2gl9xeTO/2/PCeazvp0nZwZ02XuSQAPAvgNYcxKPop6mMEtLEfTqI21GTgtfhRekWZlcC3qydJaC2lUjftO5xP6aOruLsE/YQ6nmkfJ8VqaEJMGIsNo33w5luLamhv6SxPgCTPnEPMrtBKSsw6tIBA79cHyeXHNuwnSRfm2JLH6V6R84RHHI6TcbwmiXlXqefDJJkAgMb9CLCMLLmQY5AV/qA/TvhXMQVEssz7QY8Cx38Yxm2OoqsSG3Oy/P8AjFh9TmYdoFZVexxshUK3CQbyV2289Jwu1IoOpHfG44moADSbX33iwJ2BwUK1QagQABb48f8AOOuPqYaze9UMQvBWtLPdMNUeJf8AeuEPSVCCdu5v9xHzgj5Wbg3PjbtON2n1Mc7dzSqPaWqvTzCtjeMc83qJ7lPjDOW4v3ONBBCrYKs49hehnVbrhiR4xAQiQuNyoLcrJqseUWn47HGHyxloDUwaTKZO8cy9bEfrhnJVZ1ems8oOo7EnyPj74zmaJ0EsVB03OksB9hc44MbadRTrW1XMCWBKcq+pUmWaT2WI269MHpZT0iwhggPKWg3PSQdr4VqZrSqIruG0hwVjUTOmJIhQZ9pxgcSRSUZWUi5dWkMw6sCJMdrY0PmYwDcavwgG3YTdaosk9LT8HEvPcMemzJpPuV1i5E+4Dvt+eKdDNIy8t1urAj7wfzH5jC2ZUahyoR0AGo/rAH3wzG3GQoOVMzLVRdwVRWUN/wDA21eIIv2xilwf19C6gwT3jVswJKmN+0YdzNVTAJRmJ0/hprsdwR2+0YWr5dA7a1IDEFHojSwI6vcco7RjJqItzBnafCmLwoucp6FBG6zzg3Jmx7jFfM02KiozFleCQQBokAgT5IC/cYpU+HU2OmaNQqpNRub3g8o0HdT3nA6dUPKPpZxIZRcFe8R26YMWmDKLjaXmlzdHMoCab+D8EftvbBuHsHqKR7QAWJ8Ajrv0GLGbyNKztBiArEjSt/azAzHSDOAiiFMhUCatDU1GtTPtLLureScJfpW0aKNXSl56k5DKrDTrM6dpgSR3PMb4kMk1SFsnKO/W/wByMdtxV0C6VMkEmSAItYaQLxG/fHM1+FVDUVSQDUuskCfI7jGWCRzyWqEm11DuvpUY5QCRcbCD3sADe+APTK0kBOnTUgluZ2EWgidIJPTaML16oXSgBfkaxNiNoYbFf164lV8/WklmKSeYJAkbDbqBtgMiMHaTlXLrCJUAZtyDqgj52P8AxirwshsuwIBNIkrL6QhPugRfUR9pOFOF5RXkvHujVqAJO4BX+437YYfha06oSmbiQhU6gzEqfbYoQJFxM7YoG7nbFUYUlyHYoIJ2jV7bHcGCYuLWNsVeG8I0g3HKVBsTEkC8dYvinxTJZco2pV90AFdmJEKzGCTe+EU40EVVBCMk6dEgAzMkbEz1PTFg5jvBHwrBpHlbZvipFTUAH1Fig0kIoBIJC/1GMLrnKi1E1MzaiJWZm4tG3WxGxwKkxqk916hhzKTvG5JJNsLU0qpUVoGkGwqahN4v2Ajae2HSBznCjhBpN0rFYxqZgNJJZoN27XbYDxhXMVqjJaRaRTVrAG94iWO+GeJ15o6YB1cqxEAfAvYd++A8KqLUaQyuViQD1AA27W3wpz5xHuI8o1mkhl2cVVBdijFUcOJKw2tCDuAG7XvizRZVA1a3OksAZVJJvUa0t2Ax5qia5kSrLUc6gsKG2k7ztAB+2B56ovqkM+tdABN9KuCYWd40EeJIxpdG+SEl4yOPdUJqiEKpxSakGqAu0JY97bn9MVcrnSqtplrTtIUdWJnpIxyj5HS/qR1AGmJZjsFA3Jti+K6+mAW1BZBUrygTzCxBYkib7RjMGNezaePdXvAKbNc1CIEqN2iAe0T0w2+d6AADpNyZ+o/sMTFqU2UtTEsu6MxmOpSLQbgDocGXSwmCt5g30DeC3U4D98cX5XCJcmauZflJ5lYwV/v4jDeYytJyYHSBE79BHU4m5isawCU1JEGXge0bkCZg/wBR8YocJZZGkrIEMDUX4k3ktFjh+g1k0MRdIf0Cu9jZBnlJtl6iEcp/PGn+qkW7Y6CuwAjYRJYkfp4wPLZXUoIpLH/xnxM46um+otlBL20lOhcPSf3XI18wyKAJ1oSeZpVAOUIqiAwA6nacU6GdBUTyvF42PXbEHNUgGqC7qxMMd5u323uME4Bkz6hqs5CIpsT7iRFp+he+OW17nPJcjxhU83XZldE9zJqPMFOkMJid4MGB2wvmJA06CSRJaOU9JH1X3ggb4dCQiHUjEMdJ5OYG0MW8SIHcG0YHWCgP7dKkaNE+2Ovme2Gy9Of1eEKISlNlSlqdnAn2iBqMRJP2G+NctxelEEMk9dQIv3iCB5vhLiXFNKshFtiCLR3wnQyQA6iBMWAvsL74S/UFp7cAKfC6bNDTTBUssuNQUAaVHMzGPdMDfvhXO5geqogzouAve4Hi2D5agxCSakGmFhRImd2/pGmMNUsqYQMD6iuA1MNqhSOUki+i43iDbGuaL8Qxpuv+qZCmZ3MMKSUQSCBdhaZJIBM7AWxOymZaQ9M9YIGx8MNvjri7xzhCuIVQSvuEXAmQ1rkYn/yuuIFwCSQIkdz3GOfKXNdtAN/f8ohx5S/Fsy5oqV5izM0MgkFTG3g7Ngf+o1DpStULq5BqdxcAHVYmNyDYgEYs1shTqFCz6itMDl2ZSTpM9DJIPxhen/DkNLLFFeZmncC8AbknbDpd7cFAuJKR4pk6gq6RGu4kGR9+x7Y2TNOkar3AJgagZjfbr0OArxn1HIKAJqJHed74oq6vTZSQNX9VxP8A3pjL1n6choH6qYK24GjPTB1K5VnBDLpcECdNuhNpi84HxXh0zpUAjTOozAbtFmidvGBcP1vqBYhVqRTAGmCFXUdRuROwOKWWqMzBK1ysgEgT3hiN/B3GI8NfqAScqbUjkOFsANGmNOp03LFWsxJ9pvNsMZvLT6ksDT061BJXTUj+v3OwiYxRrZpaZCwWYdrR9+u+CJmw/uUDbb9/nHXZC9jtxGFWwVFr8OaqkKwDQGDMSFDC5JUbk7XviPUy8H2lSbkEGwPa1xjvQlMCxG3b9/Pz2xo9OZKxIAggwR587A4xyv3OotpWr5XL8I4eG/G9s2SbB+YFoP0kCCJ3vgnEgpdQCDAlu4Hy1pMecWGyZpmxIEQdMdum4Mjr+eJzZFi5DS0gSNyAOw+P3xRumc928nAU3Uh5agtVjqiW2V3hgO3LabSet8AzmSRDrKAMhG3W8BT3mYPfFFKRIAQlgrMTJABMcrBtwYtGJdZS3NVdmVYOnRuT7VMH/nCSXSy2DQHj791AVVfMUyIcIupzVWmmhobSAJ1XVFjYd9sSq+YqAguTNQgsQIAna0R0GGq1GgFAK05YwYgRa0dcK8NybvKNqbRZSBMieUG/u6YdJO98ZoEV7+3whwcK2tBTzKF1C5FNRq5VnUNgB3xHWBSWWOhksSt9W7Th3IZEyZ1CNaIFgsGIGltPUBjEY3q5FdTF9ZZj+IRAOoRqBT2yJm1jhTIt0fc5Wckv4fou1QsGamSrBGABuQAAQbad57Ww1muGpLBKRjaWZgpJ3aC+p/gCBg+WyyinyIrtpcCpUUEiagBWooMKdMEFd42vifmGioy6tJBGkHYbwVBnTsNsao52wtxlQgGgUTONR03GpSYCLS0KWFyXMydPRTbCJKiCOUSICrpImwiNrnbFOpxQVKdR31E6xq0LOl9On2r9LAXiSCvnAf5OCDCj5Mn5g/thGqkc9wNGvH37qgBBpOcNLVKfpqFqsCGBYH2Xlmb/AGsII6zii3EiLepTSPp0RH2BxFoIaZ1hdTVDoB0cuj6RBuDJJJ22w1/KaeUIzBbSWBJi2KyS/hmt3jJTd98LOYzLQgMoOZX9onSLEeGtffEri+fmk0MDUBAMGSBaVHe3T5w9mKMMRcwsi4ntA8dcctmqRRhJ0nUW2J1T2jYjscdFzbbjKLaJzha8L4hULvTvUU2J/Wxi0EDHQFnNVjU1QCI1aRNjtFgTt5w5wjJsKalgJ67fqMT83lQ5lSfTJKOk2mbMvYg3woDq20Ywl+lYzmVWopYT0gkGx/fGMnkoMF4ChWsQSYPMonabX+cNUKlVgoCGpAOmqrABo2BB2ff8saVeHKtLUylHdgCGsx8Wt9xjJp9M9ri1/CBxlaHjbO0+mp0mRqaQD2NwDbpfDVL+IC7GmQKbubstpgXvJhgNoJBH5YmZbhtR1YjTuSBteOhEYXyVB2qIeogj8rg/ti8U73Opv6I17q7XUUqileZl+pwTP3HS+GqLyECgAGX1EEqo6mTBAHY4RNDQZAbUbAn6b9+sdMe4rmmp0FQl2UMVZmINwJUEAwBvhsfVjB6hz4vlQlp4R6v8RIzMprKytEA04uDPvGy72PfDr1fo0zqVi2kkqBHtB8g745FKTVfxQoKqfaABP9yMdNw3Js2WQ6ecEgXIOmbDtizXb3Upa5vMcBqKw9P8SbqQw22uDeR3wzR4Yy0TrUVWZl5VM6b8pkbmbkjHTZbhzIXZlDKoB+lmUmxUAeL4icSzyI3po3NUCgkXhfq1DucMLW3uOVUCk6lF6WpnUEa1ZWcMWIMLU0xI1A3ODBGDyyBNHMRqQmZ5QdJt8Yl1c+QjNRBGqEGjUCqAGRbfUcTaOUZ3RaSgPMqT0Nj6jD/bc4zDpPeJAMq+4jC6mjSktNyTv3PaepHbDKLoMiMACrtBFNUD6iIBmYKnqxION3MgajbuB/8Artjrl25oSSKK2zlAPqYWwlRzDAQb4ZVp+OmNKlKfOMpbWCr2gVMyzHDuVqqSTEE2t++E6gvjYtpg4ZgCkVnN5NvUCyAsb2697bYUqZMCWNlW56mIu0Wm/bFGnm1kBtu/9sT+JuREe0naSJG5EjpjBqI9zrbhHgKMKTsgYrJuAqRYdzIO/wCeHeEcSZEImqVUjWAijQSYB1Ex8Tg2WzShVWdJi/zP64xS0eqeZRtHuuwBOi1j3BnC4pZHuMT29qAHlN5ERKk1IM6o0oQTsJO9wCSMezVcsdMFWUTpJHNe+lgb/BvfGmZuoJJSbxpJm9jN5MWwDIKHK6iTpYC45isHWwmAIIAg33xdzJXPLCO3j/z3U9Qu8ovDKMu7MSoAAnSDzHqL/SOu23bBuMZVXXYlkiHItEb6tgO+JlLLEuWQqNCkMUtpAuSwH2+T98Fy7OD6gZrAkwWFj42v8YxzRNjlDS7hXB3DhH4LkyiKxYSza/U1adM8oUbQzXMmbRbDVSqlITpp6h7QPxG67s8Fb9RjBrh/aDUCifUqm4YibKRc+T9sK1qzVEA0sbldTRAcX0swttcfGOr2taWN9XsluJ9SAM41VlIXQzGVclmm/tYHofERbDtcwx1emp6gMwj7QY/PE7g9LRUGomxnU2wGoHcCL7RM4YzLkuxtc9SP745Go3urcLCJIHCbzxUIzyYF5mL9PnGnBuEZd8utSo3qsxP1H8onEL+NMwQlNT7WBJvNx9Mj84xK/hhs0H/AlUJuSOT5v1HcY6TtzobDqKtuAcARYV+pFOsaMuRYqJNgbEE9haCcU6zhUVV5v3J7nE409FZnqOar/p/jG1PiyrWP4enWBohjDN9QjZSYtgRahp+SAg4A3SR/iVm9VJRxRCzCn6puf2xZ/h/NepliSgqstRlUE3A5ZAJ+bdsZWpqBSojaTseo+e3nA+AUaFGoGSqy0S5fUxhXMR6c91MHbC9NqjNJTxx7cI7a4Vr/AE96ZKjnmQjAAemQJam5m7DvF4x7L5MNWBpmj6akq5Ezqje3WehwxUrk029NqKoKhY6CG9TcR4aYJPnxiVxAeply1JmBFaapvL6RDQfq0nTMdPjHabG0MttJd5yipknUq9SWUrpdBf4dYvEbjA6z02p+mo9SmWVQwIhiZEmL6l7HEduIVFVWNQlrkaZkfEbdPnti42W1BNaozmGJIlQ+nmBK+2e/fHOLBO8SPFV/hXBoUEP0qeWpBtDB5IVOpubk/riUOPl6gNSmAnslSRHm2KnEa5dCR9DNGkbjoAfmROOb4Xwl8xq1a0WSxBsFAJMyb7ftgObtdaAJ4Xd0QdOjanMl5hrCFDndp7+Bj57neG1KeavChibk746nibKWpoHWCoYbzpAsY2v5wDM5aFItpY7EzHn7YVLqWx/lnyFHM3qbw+k1NiAw0kXY2AM7+ThynxISRNhub/iA2IeLx2jDGXyoGk1FUJo0So2cNzMwFhqgX6ecc7xjiYWqRS0swsCtyTsB2gb4S3dG6mjnNqenBXYfy50AgIAEanMu8CNSPHtBgRBi8zjaswBI137RJgCbkbncxiD/AA/xKoYpOR6gBZXAJ0x75URrtAE7YZrZ5WE0nqay0alYr1ljG6sTb4tje7UNa0k/CNcKhTYDmuUNt9v+O2N6lXsPvhfI19ZcMBqvq8gnf/vXGWQgwZI6YIIkAcEHDaaRVTGlTtjKVYGNKt8AA2gl6gw3RQMsNc9PAwJxglF9j2wmVhIwoCk8xlOpWk0sLONoP5QdjiTTFQqVpH06UsWUGVarJ/EUGbAbYqZ3mlRIWN9/sPM4lir6aDVZokqLjv0vPjxjKZnxt2t5U8qrks65NRmXnWKjNSUSRZQQpOlQOoHc4bShR9M6tLxtaJ7E3ljiSSHTUsAFSiuXKMrGGDx7WSxEE3wo/GquxUlTA9Qrp7Dc2j4w57JJYA2wD+yZfdwq3CmCNUXUI1gQTBCxuGG8G2k4ZdCpYA1CWEkhTyrtIBiTe0YkZFrOkdTqJ8H3T2i+K1Rl0I0lyQp0eoGcEDcSDpUjp4wuOBskxD+R/dHdTbQf5ZqZFNRrQn3VCBFuUEjcxv2xvkJ/EOkurMBplOciQSFY2Xu0RAwBsvSqg2EbyRGm+19o79cAbNsAtMgcpqw4US0qCwL7mBJt1w9k0b5S8NIIH715VOGkKumaBIBKmNQVVWFE7oO/zbC1KgWEyKYkwjGSBMATBm2JWW1TIgf07/E/Jwb+abrjA7Wy2bQBb7LmsrX0sRGtFuVYWJm/3jqMdBx7OmhTpBBCGY7bTHzgdb+H2quERStNd3NrD3R3OHeIZbVKEKyFeUG3NsL/AEm2+G9r6L+PZBoNrk8vxYks0kncAYucNoiq51arLzEiAJvM7TtjXIfw6iPIDrURlDBucIW2Nhzf2wxxLNlmZXOhEJECeaLS3ziaiOq2efKLRtslFp8NqsV/HlW1F1T3UyBpBJ2Oob4Wr0yarIpXk1KoiygGwC7yfcW8jE+nxepTcGlssEgmx8GPFsdFn+D06oPORVWmtRniRBOlVKyCWuBPWBjdF+aC0Cj98ok4tTMlxMj0jovqWR3BYWjuROOr9IMEFKoqmi9XQqJZF1TZJlu3ycS04UKC03Zi9VrKWp8tOLdPri4BNsUqeQKE1Fg6hBJn2/5643wQmNuVTdfKfNanbMIKQWVKuKah2iRUULbSxixwFcxTfSlN762NRSNLEHYQPdFsc/xLMCi1JGYkinysQJMtc+SJ3xL4exNWnpVg2qZJN/PnGCWR7XlquCFWz+bgFV5ADpsIjzGKnAR6qw3uUiCDE3/UG8z3xjO1KFRiwQva7KO2/g2w1kqR/BNJZokiNHm0HtBviRjd3WjdYXFcZy7rmmJUnn0MCfpJsPAFsUuG5keoVWWdR7qlgo6gkYv8Z4XSrN+IjAiV1Ib8p/7GF8vSWkzheVlCtKqATIMBpBkwBbvheoZG/vd4VWNIKZbLFE1F1IWZtAmb745nIcMRartTKODJ9wlb3F8Z4/n2fTqZjpJ1SB+cgD9cJ8G4hTSoUKAljE2g+CO2FSSB8ZDbr/ShrdlUBT0NqAZwQIKHlA1841HuLm2NsrmUDHkqklfUC6CeSeViyysHvinQohyqMkOBEbCO/wAeMC4PTVEhTKUqlQlF2Kkw0rYuikE+MI07ItQKcOFcjbwj06canqpUBbSxCrYKRKKWHUzJHTBFUG0MfM9e3wMb0dOkqPxtLe4EzzSRUUA3/pg7WGBDiCEwGZfLgiZ38DHWjLI20MAIEElH/wBNnHhk8b0s3bl2HWLn/OCFjhgyEspVsqcBq5SL4r7jAQuqdrDri7R7oUplFYPML/v/AIOEeMVkVXYNBgkc0HVtqBHUdtsVqpj2e4fpa9ziYnDBXILCAtuhnufi+2OVrdOGnrHACLTZU3hmSRjTZyDoY04BmWYB9bDbrFsacTC01YLdnEBUk3JsO2Hc9lCFZVudMEiBYXI/T5wxkcslVmLGSICgMIuJidxE2PnGF7iamde32V+CvZOmopaGqPqHvXaSZ0qYXUFHzvgVfJ1G5nqHU26sFkedQA27DBc/CLpkm9lHT4/KLYA2bDalJk6S9oOlP6dTQSR1m+NMuoMsYMXvn3VaNlZ4fSTUNXM2mEkapI+kk3gyY7HDmcyqBZUekllR3iVYmWOkWO+9pjE3KsZpVE9snSQw1WHuYfT4xU0BRrIgsCTMnVsOWZE72tGLxTdP1nKLgCElSyDzCgmSyghTBi2sEn2Gd4xn/TGW3pzHUvH6YJBImSiMOUEEPp33VoE9sLPmXmzKR0LliY8mbxthJdp9xRbYVUu2kIwVnYHSVFlMEkM1hFt8TsxnOUsNKgc0NeBswI+RYdZxnM5jVTR2QNqUMKaWLEC7HoEtiXmsxUr+oIcs9NXgEaQyEkrG+qNo7Y2PjjkFWiLGaVDh3GEUuytVQmprBOx5dIUzsu3nA+N5JnkqvqEmWA/q3IjeDuDiLlqOpwplS0iBcs/kWI/fHQVJ1UUkhV5WIAPMt9xe2xGF7BWfCqDfKiUOHu7Q6CkgmTtM7jybW7XOOjyXE2NSlUZVXWzUyAC4sJS2waRaca1+G0wpVugmeh+fOFeCMGqIi6k9NzVOkEAgDSB26/phGn1lPJbx/hWrGU7W4ytCmoVWIcahTYwB5bqSTsN7YUyfHDq1tSSOpplvudJsbm+2J3El01lcMzIRysSTAhV69tLDBOA1pqPTaYaWWd+g27nfzjXNqpLtqDVZ4xSWr6SmmtRGgrfYHqCOmEs7mEyyh15FBAKDdp2AYycHoO1JKKFSYBXUFPKdRInrENhL+I8oSr8pPpkE2sREGPF5wrUzS9ZrD6f5RAAFhNZb+MaZFqbU1Y3dCDpvcxF/74rvmkp0KjqhA9QMhB5Xb2q1vpMgx3xxfCclTNEvqAbUZAjb+0463grK2TWnVEBi7KT0UNqA+dyMDTMaxxDAecqWSOVDzeaqlhrqNqY3OwHaBh3h+bepSLMdRRipIIBYxKrB3NyMMca4S9VgUUMhUBdJAtbmnecH4Zwv0QBDFSdZ9ODddkg7k7YJPIcg0FBVTpZmXSXBGlhfsSR9rfbEsUwrppVSPqgRHx+2HeNccCFkpoCZJnmGki8QNyNj0tbCmUNN9Rqqy1dOqFPKwF7D6T+Y+MZpowAAz9lBRKr5TLqo0l6hXR6aquwkEgltwAYGNc3mQuhQpBWmNU+5QSDytsy8xM7ziPTz5UEgsGiRc83Toelvyx0Do2YVSkWUN7v6hDKw+kE7RjREDW0/6yiTYUIsGDaLMDHKxNovJBv2jFPL0w55RYQNw1o7gfodsaLw3QrKTTQaoYhi0GLgGBLBbxjfUS8rFRhCsAILKohG6D0r3IvO82wv8I98ZaTXspdEItBIqkA7aTHaen5XxU2g7G/72IxOyiczGCXRoGgqwtd2t0IEAi9sbLxMXdQXDAQzDob7duvnGyG9PGGyFF3ccKhUrRF/P/fOFsxmYMm8f+4GDU3F9JVzJ1NIAiJkE/kPywrWAN7aVVd95PWOv/GNwONyWUpXrsCw0yCOkGMDyecmUjSwMaieUDuesXxQFQUwpA1dzH6+fnE+qrF9SwBs3kHcgdccmPX9WbpPbhM6YpT89kjWekiwAzuruG98X9vSwsfOGgqUWAAgG1/iAT5G+GuJcLBVXoxKFYb6lOxkdb79IOEM/UzA1lqNM6Y1sjyBPWCLEdftjV9Q0k0jm9LLa4+flJYRkHlKEa25hJUQOwmQWHzGGMxlCSVksYBCx17A7hiP+cY/lyoAqSKiEDSpM1NR7gQIBBA8Y2OZcA+mmo2AqXXaxbSblosdtsYNRpnwuBugi0g4RMrxBDBd5LtMmFaygEMI6EY2z2cpuRohtrrUHL5Exz7+MK8NyFNi4Y6dVMQoIMSSbzeDefjCXEOBgSkjRqVunaGC9wI/XCGNY6S84TCaCsUa/wCHohzpuDpAJHfVsY7WwvWztEH21G8jY/rjHBssPVRKao5IYFHgrMRJ7wYxRyRyyIFLIGWzAg+6eb9ZxrEWnc3cWHnwqOu+VFr8disyqo0qNEmdtt+kxOBhKLISJMn6d56EEdRvjNHJ0cwwZtQLcz6DyG8C/wDV3HnDv8plxpinqQNzNr07XiJGok2wt0bGvFkj3TMoXDcwdaK2k1pharbugF3D9W7/ABjz8cCgCigCJe4N5uTA773w3lyRVULyq5cOiJrChrQGuVN5nE6VpakqAqTYzEGOWVO1wBtjfqiAwbBgqgRaPGDmAUQBD7n66ljoemA5biD6bHTEwAO21+uDcFoKXLoOVVKgdyegjeAP1wpmuDPJNIhtV4JAZZuAROOYIgTQFI0SE8ufFSjFSLMQDsfJH9M4Dw+qlKorKjyQ3OSWMRMaSLE98CymTQqFNQeo7yATALW5B/2+GeI5UUoLSC502mSWMe0dt8XDnRTBgJz4Vh8qslIvzwSJXmWoVKqVDHWDYm4thcU9LKWqpfV705oOwDzED4x7jWYqZcpTptCKikuROsyRJn4iBjn+NcTNYLeCp6A6fmTv8Y3O1BI2nz5S7FrpT/DiI2o01Lm5MSu4EiLHeYwxkqxJpM6+pz1FLAFQqjlBKzcYhZLiddMsX1BhRYKgIADFgImN43E4UHFK7EF2bWZgh+vbTsDGKROc1hMhtXJGNoXT8Uz2mhpQp6oKrK2IU2DQRa04g0+MV6Q5b3BDtN+oHaDGKuW4mtWgwqBdWpFLBTcEkqx03DA27YxlOA02YL6rVArEaAIuBMEm0RNxiju7NYVCCTyl24ejJ6t0Zhq0n6Tvt1Ek4T4SdddWYjQurX2VSIb4np846DO1KbFg7J7bJI5DHsLCxE+cEy9NUUWVFNMkBP8AyaxckKLMt774EemBzf8AxM+VFP8ADKapNcOs3RJLQenjpjpFy59kKoBIdQsawQAA17R0IwXLZfSUACgsJO4P2O0jeMc1meIVsxU97BTIAFpXYMW6k740SFrMnwq7qwE9nCqsBW0n03cWnSpgKGIjcpYHycAzWWVzIA0AGGFo/wBy9ZAxtwnXr0V2Y04JLTBATmIJ6g/n23xRq0yaf0IHRrrJYncOoMFVC9DPXCxEydwfZwjwFPzIepTsV0PDBVkAMg9OTFwWBneDglHMh1EnSwEFSIvtbxhg1V0wDGqWe25idIG3MLrFjjfL1Qi/jKwFVghKoASQLItrOI++A2N2qc5sgoDj78qWGi7SeXYlaaAOV1HWwVbNeADuTHe2B/zlUVFFUwANINNNtyARa09cM5TPBX1VFKuQBMqqi50k9NRsCfjGc2FAZqgJUkao6E2C6hIF+vjAknnY8NhFtCLQD6kz6LQWZiGa9wLCJB3ufjCWWphmltxtqE6r9TsDF742pOGSACEnSDqBPKBMgXg98HrVqRo6dShmgTcdJ2NxbGp7mRuaQ2z/AAqgG/hKZ5mquURPTZfcRG2xkeQfjE2vl6lCXn1kYGVMyLSD1mNz2xWpZeovMSQsGCFnYTe8xB7dMBztUqgVgZqDlPQyAInpM3Bxo1B1ZkDofTjCW0NGHcqdm82PQ1Fp1xpbVddPzfTH74czOeR0U0jKnfuD1xnLcPdMuFmQwDOrAGLwBPTYGemJpyzLV0lQgZiQdRInsPnudsZvqTIZw23U4IsadxATOTy7pVaogYjSRy+7VFjBBkCbjtOG2pI2gOQ0kcrU5RRBLv4vYfOGcsqDSyh1O06ibnqPEb4Rzmc9BpKgobzbl7z3GEQN2sO0ZVpPAKPleHqtIrzKlSzhVuFEskzfcgd743TiFCB6iVFeOYSN+v2wvX4/TIbRLTa0kAkWv0BwANTH/kFQP9QPf74zad2pkJ3A/wAfwrYHhTuD5dGqoTKqJKqp3IMEwMPcaq/jkAgiBpjtAn7zP3xD4VlqpbVVQgadK0wbx5Iv898PZh9QRWEi4VNjPggTAthUjNzw27KlWETKVfUrIhkEyCVMcsSWPhYm+LSZleZSNdIjVq0goCBzEdVJjYC5viLlnorq/DlLIxWXNQzdZ2RAegueuKuYUEKXmVIIRDCgD2hiLnvAxu3N0zKflD1Jvh2WLQSTpIDKX0gqL2VYmPnHq66Q7BkYyBreLyYAhRMCeuIWc4wxpEECfVu14Egkf3GNuCZ1mrHlkKDMjlJsVE9DYm+A9wcQ4DCLb4VniuUWiGdiinVC6RzGN+sSNvGJdLj1MBlAqIzEQ7kNpHaBcA9Th/jI1U1caWCs3qBGBAZr79D82kY5cOKbMTDM3tAgm4iIHU9htglzuOSgbtdXxbJq4pqgLVSzaQdiNyobYXuPvjnV4TWaEcBVsAzaQDe8mYuLSMXEQBQ76StBACscwcqBZgYG+5HTESrxSrUhHVAkSiwDIHfrgSRhuShY5V2twwHLsgBIJ3IgtUnoNwIEfA845vJ8HqvWAK1FCHdgfyFox12RzrVVOqQo5agLALTHVx1vOJOf4vS0vRV5WFFM8y6mm51mwP6YVCd3aVHDymlanSYCmyh6h5tQJBC7iR7TuYwtxrizBdX1sdBCEhSkyCJuHMwT2w1kqGqSAVYQWSZGoCL+Y7YS4tkNVRVYmXOmBERdpjuI/KcFuqjMnRpQg0pNXOVUYBoH1aY6T0+DF+oOOo4XnvUpNyhjS5lAIEyYi/WJ28Y51uB1KrHQ6tpA5ixFo1KAW3ESYWdsU+H5X0qZVoqD/wAlQQQZsV09IuJnBibtkFHKs26KvJxIAGooZgbtMCIgEkHY7AxviLmeDn1WNF0UAaijNdZNu4ImYw6EVnJL+pTemogadGo3gAGQe89sKVtZqRT0qChYmLwJg6h1ADH7d8bpAzbbjhL5VDKE5ZD6j/iVFBVo1InyTczaTG1otjOfqSxkgSwuHsCwix3AcSB0xDytddbKxkiRJOouOl+464Zp0AyEACNJ+0GQo/cDxjDFOxhLW4vymGyE3w9ER6apZQSrU2mCCDcEGQynmGDV3aKbBtdUnWWLmGI5SWpmyvEReSL4litVUa/wzpvIBB269PyxvnOLoRrI1BkClSRCxHMJgzOwPnGjRT9h3uvP9kH5pN5/NrMCUYOqHWpUU2JBh2ggGBb5GBZkEElkqUaZJIGsOCpH4Z07k67z5FsJUuKjlKMdubWrQzJdEIkrcGxPjBMz/EnIFWAWE6IHKTuAd4GEucNM3bAeeb8Inu5V+kCyAz+MVV5BA2Gm0RcR9+uIjZWrUIioUVrQu5HQmdjIG2MZDLM9FiYUMoKgyJizwf6pvHjBOD5g+p6bxKmJawAix8YTEJnbhE4bvvhXNXlUMvXakypU6hgKg9x6gEdfnrONmyQGlgjFgsEM3cTyT2O+MkNVem1RdKw8aWBgqJme22++BVKep4bUYA3IGktBaANwCBjsQyTQ6fdPyOUqTaXdqNlM5T0yWghZ0sDuN1+fOEs6nqsV5lkBtVvaWN469fvgHFMuwbliIjba/wCne2DcBzI0AMTqBOokebAfbHCe6PU/nMHcPCu0FqUfMGkvMquFPcgydnG/b4GDJQFQeoTINwN72EdicE41mln06Q1ll26iDf8ALtgWQpKpCmg3uspPumGIBFgQemNDmmeMbjtd/hQDN8ptOAIqklfcbrse9o6ecS/5ekbkMx7lmv2w/ns3ZQS6TMmNoggSNzc28Y24bw2j6S+7bs3f4xAH6Ztvs2rA7itauX9MyBc79f3xz3Gq50t6fughnH0r2H+47SNhjsqVEVQNXW+J1bKiYtE9v0ttPXCdPpdsm9/KBGFEdgi8pKqqAKOg6/md5wDP59+VhsVGr5Ful74q5ngYVZUiCTClZ09QAZ2G0GcLUKOh9CQGjUXYajJttYDx2wyGFrnODyqla5ZxUMMupbSAPEAdDbv2GKJqikh9JOXcQCQ5/qYn3Beg2viXxVjTDAMxCMFAMbtEsYA6WjDFVQb3mmrkHW17hTIJiOsRjS3YW7WceFKPK3/15lgtLoG5gQo+SAoEfqMUc8npEubMrAlqdADlOwKi/mcJ8N4YGOpmlQJ0xv8AfDWczIc1FVdGqSSCSSdNzfqf0wYLae7KB+FmkqGk9NidbnW0oA0A8rmOZkAiewviNmuF1Vqg6bqYJLLpA2HNMR874vcVzsKCkowKnUDzQq6d4iTqN4+2EcrSXMFX0qPXswYarIYW9gT5jD3sEgBKri0pxLMEUxTVhGsmoRvPSR9zHwMSOLBXDabwbfYXv13H3x1zZdWBUooRg0qoIPKYENJi4U/bziHlOErTZnBZiuweCB1mABJxhkjDBvb4R5K1zH8QVKKIrqL011G8zEAT++JuX4zVdzU1RokAhRAtH7GMF/igFkWTPXG/CqISkgF9Ukz1kwftjM1zQzq1koeaXScFz66E/DWaQgc08wX8NRNypWYnvGJ/G80zMBJKmOUiI+ficE4FTQUoKBg1QKQdoBOm3cYXz9CASTLISs+FMAx3g7+MaemOmZhyi4+FMDVBzC7Jfzae++xkdrY6DhFZ2CsulVIsqqAR/UkHcahNt98TeGLKldrkMe4Mk/BvvitnsotMKPdqpU6gvGkyUtH3PycZmnqAsKINJAVE9Qa2h5+tQrRtpJXf5tbDVGuApRnBanTDMtKbw0Cp5MNdeuJVVxAtfeQSL9/nB+BVQrMzAsApMTF5AB2P9W3WMPic2QbSFAS5PlfTpsAxboIBMk9BbaDiHm6Q1aSZKnr1/sYx2VaaNMsx1lnYHTyfVpsBIFiPy84UzPBAWqSQSrourTcgjUZvE+QMZxp3RE5QPdSV4NpWiWYHRJ09iRYn/wCojl7HCX8mprqwGo3sgJnTcwAO24xtxCEEUhpC66kElpuBHToTfzhnI03NEsKhGjnWNwQsb7kFSVI6jFo9MGuJc71YTD/CepVilGb2Bqco1qA9ypj2m1z0xnL5ZW1M4IUqLt+p/wC+MDpZhXVV0BYBUwSAysmoAgdj+hxo1GnZVVxJgfiMQCphiF7MDEHbG5307cOx1G1UPo2U5k6hairMWAVSqsq3LSdGruSwG+EeIUySDJdyQ+oFSDqP4qnqI6YdfOlyoiGYvUmTEqBpGnYwbzjDKGploAtMfN98M1mr/DNa12bwqAB9lL1aDmQx0AAFSeeQbA/8Y1ytRqcK7LNMNAfaLmx31XwPL58ijqA9rKp87ifB/wAYGi66kNe+qTczOOdpZAxxNYTCMUm1qKmYDOzElIJcXBAsZ7XI/LBs7mQwERIgWMbbEd98Ta+bIf0yWIKgqdUFVbdNr3vON6lAUizXcLUZNLHpsJI63/TG/UaZj3tmJzSoxxGEZjCgBy2k6VEdwZIPbCYq5ke1qgHQasHbOElVXlOkid+0fGA1uIFWI3i02H6RjPPrZWABgFfKm0Xlf//Z"/>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8924" name="AutoShape 12" descr="data:image/jpeg;base64,/9j/4AAQSkZJRgABAQAAAQABAAD/2wCEAAkGBhQSERIQEhMREhQSEhUTGBYSFRcUGBQVFhcaFBsVFxUYHSYeFxwjGRYUHy8gIyc1LSwsFSA9NTAqNScrLCkBCQoKDgwOGg8PGiwlHCUpLSwuKSwsLSwqLCkpLCwsLCwsKSwsLCksKSwpLCwpLCwpLCwsLCw1LCwpKSwsLCksLP/AABEIAN0A5AMBIgACEQEDEQH/xAAcAAEAAgIDAQAAAAAAAAAAAAAABAUDBgECBwj/xABEEAABBAADBAcDCAgEBwAAAAABAAIDEQQSIQUxQVEGEyIyYXGRB1KBIzNCYnKhsfAUFUOCksHR4VNzk7IkVGOio7PC/8QAGQEBAAMBAQAAAAAAAAAAAAAAAAIDBAEF/8QAJREBAAICAwABAwUBAAAAAAAAAAECAxESITETMkFRFGFx4fAE/9oADAMBAAIRAxEAPwD3FERAREQEREBERAREQEREBRcXiCHMjbWd979aa2szvhYHm4KUoGBYHSSzcyIm/ZjJv/yOk9ByQTmhcoiAiIgIiICIiAiIgIiICIiAiIgIiICIiAiIgIiICIiAiIgxzyhrXOO5oLj5AWo+yIi2CIO72Rpdx7RGZ33krptySoJBxeBGPOQiMfe4KcAg5REQEREBERAREQEREBERAREQEREBERAREQEREBERAREQEREFbtftOw8fvTtcfKIOlv8AiYwfFWQVT38d4QYf/unf+IbCf41bICIiAiIgIiICIiAiIgIiICIiAiIgIiICIiAiIgIiICIiAuCuVA25iXMgeWd91Rs/zJCI2nyDnA+QKDBsA5xLPv6+ZzgfqM+RZXgWx5v31bLFhMM2NjI2imsaGgcg0UPuCyoCIiAiIgIiICIiAiIgIiICIiAiIgIiICIiAiIgIiICIiAqnGHrMVDF9GJrsQ77R+SjH3zO82BWyqdidt+In9+d0Y+xB8lXlnbK799BbIiICIiAiIgIiICIiAiIgIiICIiAiIgIiICIiAiIgIiICIiDrI+gSdwFnyCrejEdYTD83RNedK7Ug6xxI+04rPto1hpzdfIya8uwVmwMeWKNo+ixo9AAgzoiICIiAiIgIiICIiAir8Xt6CN2R8rM/uN7b/8ATbbvuXUbavuQYl/nH1f/ALixNiyRVzsVOe5A1vjLKB8ajD79UGzXv+fkzD3IwY2bqp2pc/jvNeCDNJtaJpymRmYGi0HM4Hfq0WQpMcgcA4biL5fcV1hgawZWta0cmgAegWRAREQY58Q1jS97msa0WXOIaAOZJ0AWP9YR1fWR1la+8ze64012/cToDxULpJs180TRGGOdHNFLkkJDJOreHZHEA1daGjRDTWi1zH9B5ZRmDooXdTCzq4C6OLMzEPnLXNy9poDwAdCTmNC6QbmzEtILg5pa0uBIIIBaSHAngQQQeVLEzakR6upYz1rDIyntOdgAJe3XtNAc3Ue8Fr02w8W7D4nCNOHjZNJiC2UPe54biJ3SOBjyAAiOR40fvA52IE3s+lc2JhnjAi/SGtdHGWFsc8sbnRtZZDR1RxEYo6ZmVuQbXHt2BwBbNE4Hqqp4N9f81X2/o81ij6UYVzHyNxELmRkBxDwcpcaaDXEnQczuVds7ogI3bPe4sLsFh3QmmntEsaxpHINp9XuzmqsqDhuhc7RG8yw9ZhhE2GmOyFsReflbNkuDyBXdIsXZCDYHdJcMGueZ4crIROTnFCFxLRJ9klrhfMLrP0owrHStdPGDA1z5LPca2sxJ3HLmbYGozC6sLVdo+y4zZi+cAyROY+o9HF7553Cs2jBPLC8Nu/kaJNkqxxnQh8jXx9e0R5sRJGOqtzX4lxc/O4up7RnkoAC8wsnLqF9iOkGHZlzysGaZkA13yyND2M04lrmnlRC4Z0ggM5wwfcgJbWV+XMG9YWdZWTOGEOy3da0taxXs2ztfGMVKyMvmexrWsJjMkcUTG24G2xtjIbQBpw1FWbKLos8Y39MMzQN7mxxGN0h6rqi2RwfleywHi2ZgQBmoAILXbzbw2IA4wS/7CpODdcbDzY0/cFi2t8xN/lSf7Su2zTcMR/6bP9oQSUREBERAREQFwXVvUHaG12xkMAdLK4W2KMAuIusxshrG/WcQPjoow2Q+ftYshw/wGE9UBZ75IBnNbw4Zfq6Wgy/rjrLGHb1taZycsQP+ZRz7voA+NLoNjPec2ImfJp83HcUQ/dBzP/ecR4BWrWgaDQDTRcrgxYfCsjGVjWsHJoDR6BZKXKLoIiICIiAiIgIiICIiAigbT25Dh2l0r2trhevotI2r7ZIW2IY3SHm40PQaqNr1r7KFsla+vRkXkEntgxDu5ExunEX+KRe1rFjvRQn1H81V89EPmq9fRea4D2xt0E+Hewe9G4OHof6rc9jdKsNih8jK1x906OHhX9FOuStvJWReJ8SNvSZcLiHe7BKfRhKy7KZUEI5RMHo0KD0vkrBYgDfJGYW8e1NULRX2nhW7G0K5aKxJyiKJi9rQxfOSxR/be1p9CbQS0VUdvh3zMU854FrCxh8RJLlYR5ErgQYmW872Ydp4Q/KPrxke0NHkGHwKCZjtpRwgGR4bmNNG9zjya0auPgAoPWYifug4WL3nUZnjTus1bEPF1u+qN6lYDYsUJLmtt53yPJkkd5yPJdXhdDgFOQRcDs2OEERtrMbcTZc927M951e7xJtSkRAREQEREBERAREQEREBEXBKDh8gAJJAAFknQAcyV5X0z9rtPOHwVOd3TIeB+qOf504xvaZ08dI44PDOIbuc4cT+d3rvqtG2fsvUBo1O8hZsuaK9Qy3y76h2lEs7s00j3km6v8VdbM6LZwL7I10AVhs3ZbW6EWeX81suCGUaDksHObyqrX8q/B9Emjc3N4m/571Nk6JCu43l4q3ikf4geGii4/FOAprjmOm/d5lS4xHa7jGmp43o+GZiBpW7f8dFWYCZjJOrntjhoyWPvN8CQNW7t9recPh3ACzZrU+P5CpekmxmFrpCcpoW0AannfxKjETHaE113CfJtaYSQDEve+GKRstMaLlLLczUnSnFjiPqab1ukE+KnAc1rMLG4AjrB1sxBrewEMjPxd5cB5Lh9qPiDWyObLC4Vk0LmciOK3voR0tzyDCPcHW0uhfY7TR+zcPeABPwK24cnfGVmPJ3qWzfqJrvnXzTeD5CG/6ceVh+IUnC7Lij1jiiYaq2Ma015gKUi1tAiIgIiICIiAiIgIiICIiAiIgIiIC0/wBpW3zh8K5kZAkkFa8jp9/4ArbyV4h7SNq9fOWgmia/dA19Wgeqry2412qyzqGqYUl5znVz+J31e/zO/wCK2zZuEys9L8TyWubMbb74BbbFoxo5rx8sskM8D60qvxV5gzuO7kqGA0dN/jqrjDSbvQ67kx+rKrOfGBjCdOH5pQsFhySXu3lY9sA9VfI35+C4wWOtjfD82VfM7lZvvtLdJQsqBjJhI1wIBHIrrjZ7oDh6KKHVqaUJRntRzwsiFNYGuPnoPC1VRzvgmZP3cjmv08Da24bOBJkPeHDeKVDt+IFpHHkkTMTEqp3Hb2/ZuObNEyVnde0OHxUlan7NMVnwTBY7BLfHnr6rbF69Z3G26J3GxERddEREBERAREQEREBERAREQEREEPa8+SCV/KN3rS+ddpYjrMRZO6Iv+MjrX0J0jH/CzV/hlfPeJjAmfx/4eGvS6Wf/AKPpZs3v+/dl2Ucrm0Vs0U+gHnVLVsOao+KuMLPZA4ry7xtRErsHQDS/zopcZe0XkeeO7T4quixNCR/0mtpvLx9VTQ7XnkfpNlN6MA9avvacFPFim3cJbbrg9otkBY5tH3T+Krcbs18RBjtzCbr3T4XvUfCbSMjhFMAyT9m+stka7uCvcPiS5osUb3eINEeqlaJidSnHbXetJOjXEnSh/RXOAwLiA6TTiAdSp2YXu8NaWOaU1+fRc60a0x4yUDTdfL88l5x0+xIzghzm5WktyEA3mGt8TupbttOSxv8AL8+a1vbGCY4te5rS4biRZGnPfyUa3jl2njy/HflMb/tvnsiluEginUCa58dPTcvRF5/7JMORDK8gavABr6od/wDS9AXr4/phbT6YERFNMREQEREBERAREQEREBERAREQYMbDnjezfmY4eopfO+0WZJ4ydA5j4dRxY4gD0H3r6PXiftM6POZLMGX2iMVFppY0ewegNcrVOavKqnJDVY35SWlTsLLWoVdFIJWNkG8jXwPipUB03Ly5ZJ6XmB7VtvVwNc7A3ee4/BaxiQ6KV2moF8b04346KxbMWkOBojW+KtHbSjlA66GOQgd4dlynjyTj/h2Jj7tej2pJKWBoc5zXAjS6I5HkSt9w2I7bgTpmHHQnS9fMFa7+ksYPkYgw+8dSOZHJdIcURdHj+PFcyZOaXKPs3Ezbz8B5+Ci4ienVe7hxuuSqosadaPDzUWfHV46an+6omZl2bJeLxQca87/oqbaeJsAWNdCeS6y4q7WXo9sd2LxDIhqCdfBo7x/hsebgrcePlaIQjdp09b9nuz+rwUZO+QdZXIOJcB/CQPgtmWHCYcMY1g3NFLMvZjp6AiIugiIgIiICIiAiIgIiICIiAiIgKh6YbBOJhuOuuiOeO9zjVFh8HDT0V8iOTG40+bcdgxh3mZgJw8rjYINwybnNcOGuh5ELJu42CvW+lvQvrHuxEDGuc+hNC4gNmbuzNvRsgHPRwFGtCvKNobGkgLnRB00LSQ5lHrISN7HNOprlvWHNg73VkvSWPrB8V0Y5YYpmvFsPBd2tNc1k0p0kg2P5WuQfisOp3LuyAneokMkmKKwmWwu8sbRx+9Rg9z3ZGAk+Av8At6ldrXl47qZdshe4MbvOn917L0B6Mtw8WcjtOFXxrkP58z4ALWOgvQcvqZ5GW+8OJGhDDx5Ztw4a2R6FNtmOJrxlfUTurpjb1EPXU0cRkoea9LDi4dz61YsfHuVmiqHdJoxCyejlkfkbTojrqe/n6uuydc336Lg9LMOGRyF5yybuySW9mRxLgNQB1UgJ4FvLVaF64RVuH6QQvdkDu11skVUSc0ZDXHS6Fubqa7zeYWFvSzDHP8o0dXnz6glhZIIac1pJBLyABWqC4RU0nS3DCqkz2WjsNc7vtc9rtBqCGOFi9VwelkPVtlaXODntZRphDnMMgsyFrQMoOt0eFoLpFUO6UwBjJC40/LQDSXDNk3tGv7WLd74WV23ohh34q3GNmfVrS4uyPMfZA32W6c7CCyRa8zpxh3Bxb1jg1rHaBoJzllDK5wI0ljNkAU7erPA7VErnNa1wDWsdmJYWuDwSKLHHgL8iOaCcip5ulETXlhDwRKYjmblALRGS7tEW35WOqsm7AIFrHhel8Mj2sGcFzsvayCiTlbYzX2juFWNCQAQSF4iIgIiICIiAiIgKj270TixB6wEwzAUJY6sgbmyNOkjfA7uBCvEQ9eR7f9n5sumheHf8xg7dfi+LV3DdR+0tTZ0els9VicPMB9GT5N48wAa+K+iKUPG7Jhm+diik+2xrj6kKu2KtvYVTjiXgg2LjQaEMbvFszK+8hcy7GxQFvOHi59ZKDXwba9uPRHB2D+jQafUCk4fYcDO5BC3W9GN3+ih+np+Efih4rsnoU+c1mknJ/wAJhZGPEyv/ALL0jo97P2RNHWhhr6DLy/vuOrz+dVuAC5VtaRXxZFIh1jjDQAAAAKAGgAHADgoOI2FE95e4Ot28B72tJyGPNlDgM2Q1m37tdBVgikmgw7Gia1rQ0nLIZbe5ziXkFpc4k240SNf5KPP0Ww7y4uY63OLjUsrdTnugHjKD1stgaHObVsiCtj6PQNcHtYWuEjpLa94tzy0usB1EEsYcp07I0XafYML25HMsdr6ThRdIJiQQbBztDrG6tFYIgpo+iOGaS4RkE1r1kmlB4BHa0+cfu97yUuPYsLctMHYLSLLjRYwxN3nWmOI/upyIKzE9HIHvdI5r8ziCS2WVlG2G25XDKbij1FXl14rv+oIOpOH6sGI/syXFvf6zcTp2tVYIgqo+jGHboxhjpoaOrfIzKAGi25XDKaY0Fw1IGpKl4XZrIxTBlFg0CdaYIxeuvZa0V4DipSIIM+xInnM5tnrBKe04AvDWsBIBoimM0Omm5YR0bgzB2V5cCSCZZSbqhvfwAFe7wpWiIOAFyiICIiAiIg//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8926" name="AutoShape 14" descr="data:image/jpeg;base64,/9j/4AAQSkZJRgABAQAAAQABAAD/2wCEAAkGBhQSERUTEhQWFBQWGBcXGBgXGBQYGBcYFRUVFxgXFRcXHCYeFxokGRQVHy8gIycpLCwsFR4xNTAqNSYrLCkBCQoKDgwOGg8PGiwkHyQsKSwsLCwsLCwsLCwpLCwsLCwpKSwsKSwsLCwpLCwsKSwsLCksLCwsLCwsLCwsLCwsLP/AABEIAPMA0AMBIgACEQEDEQH/xAAbAAADAAMBAQAAAAAAAAAAAAADBAUAAgYBB//EADsQAAEDAgQEAwgBAgUEAwAAAAEAAhEDIQQSMUEFUWFxIoGRBhMyobHB0fAUUuFCcoKy8RUjM2KSosL/xAAZAQADAQEBAAAAAAAAAAAAAAABAgMABAX/xAAkEQACAgIDAAIDAAMAAAAAAAAAAQIRAyESMUETUSIyYRQjcf/aAAwDAQACEQMRAD8AucEkXNh1SOPrhriZgEmEeliZMFcXxniTnV3tJ+FxAHQFeW/9cQnT4erTfufKESswUnc+R57yud4S5xIAXQcZw7i1paJIU7lKLCnobbX94NLhaDByl8E4tEkQnGVwBqq4r47NdgxRAPREdhg74C09Ab+h18lO4lizlt59kDBY+DqjKdOgFv8AgODZj5IUgK3w/E5wCdxf7qBihcwmi7MHwr3E9FcDWmk73mkGCdZ2hcNX4yaTi1huNTNp+6JheOe9IFR3nJI9FCNRl2ApBoMmJI0W/DsYc0kwN5RW0Gx4TfqpVcmU7ipO0wsNVpipVOQGCTAAlPswMWNlKdjvdN5E/Tb5yvcBxuXQdCi5/lQbQ+/Cxda+9gpj+RKCaZmQqMyCimXC4S9XClDdxIzEqjha+fXVShl5OjMkZmsPiPkLepTeFqU3mIIPMGfWVz/HmOZUM9x1CHwzEHMACoZJyugxdM641iyYAnn+EhVM39UdjjCG+kR5rrjFJUgPYiHXVLAECZSX8aDdEZUgotWqYo1Xqf8Aec3kbdJupfFPZqlWfnlzH75YIMcwd1RZQh5dILje+q0dO6lCLdqQ1I04VwxlL4ZJ5nVU+6TouhMNxAKqkl0Y1q0AksRQMfv7uqIqg2XlSn4YWZqI1BmxS1ThYDpY6ByP2KoV6eUoTRKWUFJbAdDg6wZTyyDbXnKn12QUFgy2TdFs9Rv07nZaKpDM+dY4ua9zXWIJ/wCV5gqhld9xHhFGsIe2SNHCxHY8uhUnD+yQYZ95Lf8ALf6wueWOS6FoawNYhocdk9hME6q4vBa0E6G8+QQzQAEAW5q3wg2AVIrjv0L0cT7VUDTcAfD3n5W/ZUTAYrxtAMknYL6H7V+7c4moA5rWgEcz09VxtKq2l/4m5AeWp7uNyp5ajIVl3D1b9B81Yo1BGi5CjxgzeD3VzA8TBHJVhmUtBTNeKcNzHMDlKLg3ZBCLUqA7pZzI5+ifjFPkGhnGYZtVsOEj6dkphODsYfCDJ53W9Gvsm6c5gs1e6MP0uFE6ETyStamWkgi4TlCrBkmw0QMbic7y4hCDb7MT6lzBWr8HF001wm8ImIDXNIiAd9/JM78DRybMdeSbroMFiBUbJ1Cj4rgsmWkA8jp5FP4PDmmyCZJ3H91GKlGQEigzKHaT9FT/AOnMqMcWtDXAT0MbKPhZlM4nHPy5W2B1iVRKXK2AQpE6kqvhqkAdp0UpoEdVJ4nxVwdkBNthzS5GHw6rjODGVtQWzWPkkaOHHJIcLx5IyuM9JmOvQqsTBhGE1INCWKaASdeg08z+PVe4OsXHxGGNvAtroByPW+m63xQlJvJDDHMH6ozdK0Ky3Sx7NBTZHUSfU3RKlFrxNMQ7+nUO/wAs3B6b/JcuMXCbwvE72KgsrQLGhWW1Linu2kTAO345IXET45H+MB3mSQfmD6qNxgltQROUjXqNVTJOo2g3QzxviJfRgf1A/VcvWrSumweGFRpDvhO/46qNjPZyq2SyHN7gH0K5ZW9islsrGVd4TVJIUscJqi5pu8v7K3wigQ4S2O9rfdI78DFW9lhlMl0ZjHfQaqjSwdJwg5p55r+kQp73GZjVZSxeV0FdduFch3/CvhuAsB8VS50gbeaHjsL7t2WQeo3RRibMJGk/b+6Tx+ILnTsrRlYDZlYDdL18QJ0KQxWNgwDEIWH4hJg3H7pySPKk6BY8+sAJ3QXYyyJ/Ec74QSOYCC6gqr+GGcZrZeUnTqi1Hyh+53WCOUKHJbBjR8Z8mkT5nZIYzH+7bAPb8fVQ28UM6rllmfhnp0dVi8BTcwuplwc0E5SQ4OGpg2gxPPRchj6Ds5LR4TeRqZ5n7aK5wniJLghuouFnNLSL35b/AJ9VoL5FTNYtwfD5busFUq4zM6Rb7x90oBZDZqqwxKBnLwoVnlDDNB5o9LCvInLP1Q2u8UqoaF8XwVpEglp9QUpT4W5pnMD5FUMVU5LbB0i6ylLFGXYNI994HkWs0ATobXM+ZK0q0gDNz0sfknTQYCRJncgJPFtyGNdx25oKMegt2CbUlwMiI0ggfKU/iWU3U4a7xHbl6ouCDGsBLQSb3Gk8ghYgsdOWGkctCtJRb2BCeHw1Rp5rMa+XzoYAnsm207W1S9TNPxH1MeiZQUQ0b0PEF66kLSvWVdvsAsc9Uq1sw3nsNostPdZjG3NLPrEqXjeMObIYbDXreL9FOTUUawvGuGuYcwAe06xII7wpuEaSbAfM/UqlgeKZxlnXba30RqLBmuIPa6j8XLaAWuC13UwNfF2Q+MvBqmBFhMRqhUnXmUDEVY2VoRa0wmriIXtB0iFPxGMax2Uyeya4fXa+zSQ7kevXZNzXQEQPaaqWvANhEjzUijXuux9oOGtrMDTYjQ8lz2G9lHA+KoI6TK5p4pXoV9lf2dZLgdguzx2HD6Bc4DM27T9uxUHh+GFNoDRHdFx+KeQATYbbKuODiFIQdh47Jd2IyO6nRNtqz1Xr+Gtfrf6qk03GkZoa4RinE6pnGYYMuNDokqIyOy7JviNTwNG8yo4m7o1ktzMzoTmGd7tCpUVvV0/KvJWg0LVqxDkzTAewzsRB7mPuPRR8S8l3TROYTMRBPh1PKy44yfLQ3Guxhz48MoHuTMyCD1CU4g12c2sSSP7p7h1M5Tv1/CdZKnTQvZRwwERKM0sbNgSeewSVJjiYGnM7d0txWoWuDZmw0VckkkFtobfhJM07jkNR5FZTpTqgcKrmU/xbwuB0lsnvJBQx5OXZqFatMDRc/juGlzpYdbOHQ6/vOFYFXMtAy9/2VSUVLsAjwvh3ugQTLiqTG5Re4+nbkhh4Go6eiaokORiqVGNsI8Zr6aqzRxTXDK4AtKjPpAaFe4d5BAlJPldo1M5XidGox2eCZAAtMEi56EffomeC0iCHEEbldBWt0Qg0vsDA5lL8SW7AA94XkprCNymY7LKvD/dgODswOu0LcOtdO9rQa0WWU87HTEgSLclz+IpOIloJ7AqqziTW03XuRHqlaXEMsbBBOlsHROwVOTJMflN16rQAQR25LOJkGHNHxa9xuuTxOKcHFt5mI3JU5TlF34HR11PEAibSFpUqXXL0eIFtg4Tq7lbRs6HfzPSV0FOrmpteN7JoZLMMNqgXcYC9NNlTR+X/AE/3UHiONId2sh4THmVGed2BFnF8NezxfE3+pul9J3CAJGqt8HxEyDcEQR0NoSmPw4a4s1gwqY8vP/o/HQBlUOH53CPRNoCVYwDRFzZRI02VlX0YNiHFrfr+ULCYD+RAmCNzp0n5rBjZVLBVgxua3ouea5ToW0TsK8U3REuBjpbtqi4lj6hl3y5DQDohUiGPJNiZ9V6axLrEp6UOkHl4FwmFk5QCT5BeYvBQ6LT3BTVOtlk7kfsKNVrE1ABqZ+h+iMsnHRmGc+k2QTmcdTMDyCNRpgCRol6WHY3/AAtc7+pwB/8Ai02A+apYJ7XeEtaJ0gACeoFrpY5dgsHg8PmlxOUaDclaYjDwl+JYrJAbYckTh+Izt5wnjkuVGT8ParJUvE4sh+QmIVajdEqYVhu4An5pskHJUjCVTHFrWgGCbk/ZaM4kdD4hyMoPFad5CkOrQuSVxdCM6EUw9pLT3B1HWdwvBSi2qT4LivGJ037RdUTUvZXxZOdplK1Z6+mSANhtuofHOHOqAmnDXxBGmccidfsrxrCEpUqB1te6rwTVGZxODwtZ1QU8hDuoP7HVdzhMBkY1pOg+aNgxzTFUpYY1HYEqOV43RIfOxS+GauodQa6zhIPqOoQDwoMNh2KhkwNvQENcKfkEn0+kohw5e4k6zJSra5ZAHxE/vZOYLiWYlroc0/sjkmgo49ejOV6BuwfLRLVhFv0Jmu0sqkA2GnOCAb+qPw9oJJcNNLfsq0ZOrZiKymQe6fFSAquMw4c3M0XGoFp/uodY8pPp80yaexQlQZxPkfsfT6LWlDVtg3CY+8/ZaYmkS4x90bD/AE0r4leNrHKZ6Cd99/JefwzuI9UQYYxHNQz24OlsMdvYBtZUsHrJsBcnlCTODy3Nx0W9TFEty5YHITtoubFCTdPRpUNV8PTqCXiZJIgxEmdkbCQ0QxrQ3lA+uqQZUywDpr/yE9h6jRvJF4A+5VYxlGXQWlQux14FgjtaDob9VLo1DNkzRYc0rok5J6EB8artpsk3JMD+65p+KBN2hddxHBtrNLXDXlt1C5ur7JPB8NRpH/sCD8rFTyRk9maK3BntyEAASnMOWOOWPOSp2CwJpACczrDkLnZO4KgQ6THkZ9UrjNJUgo3xXDiwxMg3B6LKXD2n4XS7lpPyTOPeXb6CB0SmEdlMugEeh/H0vsnuapBdeGMBnSDum9roArkuJOuqyriFYwUQs95zuN/yORW1GiP8TsvlPreyJicCWw6Q4G0jn1GyFoy2TuIYa0zrYHlOoI2MfIpfC1cmlz1T9RoFpBnUGwjqe5tF0u7CRcG3qR0MWPf/AISJRk7A0B98SZOpTWGqw7VC920XM/IfleZukd/xMj0TyTapGX9LeFrkAz6lRMW4l5jSbIhBi5KLlslhDigitIFUMPXFO+pj0Q6MKdi6pDo2dbz2+cJM1pWjI6GjxWm/w1BY78kq4BpO40HbmudpYuLn9hWaOJlny9EuKfJ0zJhiMxQsRQjVe4Op4o5lOYvEU3AsiD/UrtpdmsiPdde06xzIYFz0+v79F63VbsDCU2GU8MQ1rfGdfVYGQ6EtxXhrnlrm7bITbStAG6b83wX6JStiDN/+Ebh2HyGXWWY9+d5cBEoQk32HsVZXaCJO4+qU4lxCqxucf+MR4hGliBGoJgXMDzUOtjjncDYg+kKnw/iEWNwRBBuCIiCN1N5L0Ka4XjBcbuk6TJ1AvvAHSFSaJAmetzcmba8yNOSgjhJbXc1jTkMEExAa4Axn15iNbLpaFOdf2QRKMG32OujalTIAB+9rgWm2zzola78gLxt1JjuSYJ7b8lWyiOZPl2A/d0pieHPIJykjezdOpAmOis1aAyXRxJdcSf8AUdYB5gbjX5K7XxUUw2d5P2Uvh+FaydeoOm23lqqFaiCOX7yUoQa7AiJUxsGSY0+dx3Oh5d1XwNeWdretzrrr80m/BtPXyE+Ugwm8KQLT/bzm5/CEYcX2GmAxBkiD5fvfystKYyxpzFmHS+156p59Hl+/lD/hsaCXuj/1aAJ6ONzHRUc1Ds1BA21vU/7r/tkrXrZee0XOhk330E+doQ8VxO5AsOQ5an1kN8ylDxVxPxE9LEaEb9ypf5C+gMYZVM9NdY5amZA132TfuA4Q4a9+8tDjNhN9JjVLYSu0uuIO0WB8tFVFKBY+QAaPRoueplWjNTRkQ8RwImpmDhldePFIEttMwdQNAqL2BvQBGI1E+gbJ7mLrlOK8Qe4k3iTFjCl+OPoL+y+3FAEEESgYjPnsLG8rlKHEDK7DhL87J6wpuam6ZoqzSDI/bn9+qr0OBOcJtPy9fwtaDQ1wcRMKwziVMCS7y3VradUFpE2pYjoEvXxC0xVQpD3976D9hUWgMLUxS2pYiV67EtYBYF2pJAOuwnRBPF2zcA+QB9Qlc0gA8b7PU6pzEFrubd+4SbOAZD8ZPkFep1gYi4N/VExWFAaHzab9OyRqD2FoUw+COwJ7XKJiQ5kyxze4I3G5SjuMk2YIAvqTAkCfVwTHDPaJ+5MbXU3mXgLBU8dF03w/ihzXKHxXDszBzRAcJIFgDJBgbC2iHRAHwgA/vNO05O0ahrHNl5I3KFTIHVEfMS63UrxjRBIuq2kEDVxLZgNtveJ7LSlSgyLg6c+xU19Ugwq+BE5R+3UMeTkwtUMVpDDAvChvxsjXv0XZYWuz4coI63XO+0OGpiscrbW8jutOCydAs5vE4k3CSGIvqreJ4c2oP6TzH3Ck1vZeufgh3ZwH+6FH4JIRmUcbcCV2BxDoBk6cyua4F7K1hUBqNygXu5pJjkGkgdyV1ho7S31Cvhg43YUAZXJIknXmVzvtFwWoyo40w59NxlpEmAdjC6aphVo6u5vkhmT7G7Rx2B9mKzoc9ppM2LtT2br6rq8E1tNoY3b77lGxOLzNDfNKOaU2OK7MtD1TEiEGnUzLSJC1p20VjM3eMwWn8eBdN4SlAutOIVCHQAllJRVs1ErF0idNULD8HzGXOtyH5Ku/x89Ik6tEgpKiYSRjGewdDTcBAblHRb8TrgM92CSdTckW2Wfy5EJSsy6bgrC+iA+uWtqzr4W9gXZv/wAAeaPwp5dtM8t+318lSqYdhADt794kD6O9SqWHoNY0ZQB23XNHFb7F4nhYYE8oQqh92M36FTp4ZzhIH4S+Mp5RDx5fkrqcfxpDM0wuNDwWuu06/uyTa00qhaJI2J5HRBcb+ERyGwW+a97lSWNvsyNXUBmBKcokbIJBMBGNItVYxSukFtvsKysWAwbqU8ZjJuU3Uci4HDt1NwFqUELQHDta34hJO1/nCrYZjHCwyE6awfIzbqo3E6RpvLyC5p0ABgf5z9vmNx4fiMmSZKh8rsxT4y11JoMjxaxtG37yXO1uJkLrGVBUaA8AtiDOnTz+ajYvB0GuJawRtmLiBHITfzRdy2Yzg+Pc5pzA5RofsOabqPB0ULFcTJP227QhM4oZ6qLytLQVItVSGXIJPp9UGhjQ8wQgjEGqA2b3j8fVb0uGltyZPRaEp5NoL7GaggwNFj22kIbba/JbMfK7gWN0ay9OIaT4rqS3invJ5xrzW1N6RVNGstV+IMNPKwROpKlErRoJ0W1SgUySjpGbsGK0FN++aYDjra2t9Oy9o8MDrve1gOk6nsPujv8AZlj5LMQQ+8S0ZZIMaGRci9+ynOeqRhRuDZU+F5DtpgtjYCBYJqiwhonUfLooWELqVQ03/G0wRsI67+VuqquxJ3UcC3YzqirVxxAAbpH72SFfHy0hw7d1lATeYCNjcEA3MHTzV2t9ioltRadKSspMujO1AGqoYYsIWlTEIrTSZ/5P+4eQdDR0kXd8h3R6WPpmwpUo/wAs/M3U/kigNknU2TlLwtPr6IuMwrR8AgGba77E7RFkNgtA/fNZ/mqHjrZpXrSANBr38kBlRo0bfmQPkNPWVu+hycHc4n7i6392EYJVoEhikyepXO8Xxl4Cvh+UHqIXIYwyT5qOd+CSEK+JS7a917WagZVyilvg1cur0wP2y7F9Pwri/Zivkql/IQPPX5W813Mg333HL8dl0YHX4lY9WTHUyLomW0p+uRCm1KuoXWZnIcLxc1GtFySuqp4UoPA+BUaZLmgl+xcZgcgrlNoGqlh6FSFaTQEao9oElZVYNlP4jIYQOSpJ0mESxvGJJsD+/RE4ZxJ03K5Wpjb3VjgsvcANrkrz1bYh0FbAZqrngHMYnyaB9lrWoltiI72+qbw2aVbbTaaR97ERaee0LrhLyhjj69ZwIb/f6J4POTLzuiuoskSAYW1QCLBFQqVho0oUmgZn6cucKX/1CahOzQSANJMAfUpqoSWxopx4RVvDbHcEWjodRdTyObdI3gDEY4r3CY8tc0k9fmkquCxE5fdO8gT9NUbDcDruMuaabdJcRMTsBdQUZfQh01HH5midoHyJ18wPIIXEcZlpyN1mHwRADRtYflB4xSBpOa27tvwur9IU+xiI3i5nVdNgcQHMB5r52XPz5Q05jtBXd8KoFtNrXagX77pcN2BDNQyoXFcKWumPCV1bKrGDxAEnnslMa0EWEgp5pT0MzhqzQlnUybAarrzwFjrnwj90G5W9PhdOn4mi+03IUFhlYlHP4BuSG0wTUO8XB5MHPrryjU9rhOHPbTAIvF4ISeDrCHFvxfPrBTOB4m7Mmr45FI/QN9RJ1KZ12TxIcT1KyrQgLqA9i3CwRqj43EgboVCyk8SJzE7G6k18cdAKVDFgmM1/RN0mZtdP2y5XC0nveIsNzy/JXU0nN305peU2m0NGq2Dd7G4eo8vIc3chpAHzBhLYag1lmCB+6lW3V2tYQC242En12U3JF5TY41toFfR7/JIPhML33rnm5K8YwpllMRJsqPSsBq2k06a9SvBSG91o5jRcOuLwd0bA4V9WXghs891OEr7G8FsQ0ITK52RMdhnNfldY/twvaVFWFDYd55o5fmQIyrxj0Bg7nQCp5osmahJP9IMR3P49UZ9dc/iMb4j3XLmSTsWTOjwrsOLBpH+pxP8A9pTLsIImmc3T/F5c/L0XJU8aeaew3FCCLpI5XECYXiNY2IBPZO8NnL4teXLv+EpjeJQ7wAaCRaZN+c8tEShjJAgEHSOSeLTndjpej9Z0KfVMp7ISLgpSs2AuoDQtTdluEehXbySZ7j5/hYwXWpMUr4eJ3W2JeOaXpUTEhYXELDG7KWy8dw5NNw51KaoVIMISlxRmQ34bIvM6ucYwQIa8WmQR91N9zZFAo1DV7RN42WhYc1kxSaBqiEaZAGnZK13wIUvH8ec0kM0BAJ9bT5LajjzVEan7fpUuab4msx7pNl0fBT4QFz9NsFPYXGOYCAYBRcfEBIP7SPBqeHRoAKkDEQjYl+Y21RK1VlBosPeakn/D26pm0jM0oVTofJbZoSzeMNcRNzPmqGMAi2qEZJhFHVQbKJxTglTNmpiQdlYoUCT9TsFWGJotblJk7n8IZIxktg7OFp8Or/0x3IVnA+z7iJLgHbAaBU4bNjIVLDUCRI06qccUDcTlX8BeXeJwj1KrYABnhGgECT9zumsbhy2TY9lKy3klOoR8DVFL3zi79+crMVQmdPotsGRCNWbIRjj4hsiOaQbj5ItLsEwzDEGxjzgec2RqdFriBLSekt+0H0RuuwVZvSbIQqtOCmKw92Yn97heMp5kyMHe7ReU6pDxCxYs+gs84piHFwBNhoEsSsWLANKRutzqexWLETHH4swXgaZT8nAqr7LNmm87yB5QfwFixckP3FRSfv8Au6q8Pw7XC4lerF1DInhsPMKFx15zG68WLmyfswMjsd42d2/7gu6q3JWLE2H0MeiZxOoRABgQLdxdSK1U81ixTn2BlPhziaY7q815LRfZYsXQv1RhDFPN7pRi8WJogG8O66oysWJhkR+M1CBY7j6qVw6qdZ3WLFyz/YBWrV3EgE6KhhHmyxYuiPRkf//Z"/>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8928" name="AutoShape 16" descr="data:image/jpeg;base64,/9j/4AAQSkZJRgABAQAAAQABAAD/2wCEAAkGBhMSERUUExMWFRUWGBsaGBgYGR0aHhkfHBwYHxwfHhsYHichGh4jGhoYHy8gJCcpLCwsGh8xNTAqNSYrLCkBCQoKDgwOGg8PGiwkHyQsLCw0LCwsLTAsLDQsLCwsLCwsLCwsLCwsLCksLCwsLCwsLCwsLCwsLCwsLCwsLCwsLP/AABEIALcBFAMBIgACEQEDEQH/xAAbAAACAwEBAQAAAAAAAAAAAAAEBQADBgIBB//EAEAQAAIBAgQEBQIDBgUDAwUAAAECEQMhAAQSMQVBUWEGEyJxgTKRQqGxFFLB0eHwIzNicvEHFZIWJKI0Q2OCwv/EABoBAAMBAQEBAAAAAAAAAAAAAAIDBAEFAAb/xAAxEQACAgEDAgMGBgIDAAAAAAABAgARAxIhMQRBEyJRFDJxkaHwBWGBwdHhFbFCUmL/2gAMAwEAAhEDEQA/AAfEPimvnMw1Ry4ognykU2UT6SV2LEXJPtthXSzDFXktTJAA0874I4blxGoVCh5SQJGCKtYi7KGaYGncXicRHeMUqO84y+bamjbEgWJIJk8x9tsecOpU6gbzSdWoADmZEz/fTHtR1UDztazOmwI9/wBdsD5jNUiVCiStw4mZ7RhTgniU42A5Mqz/AAsLU0+YkTYEGRItf+BwJlsowlWI9JJtt/e1sO8rlxVBWTDc+YYbb/bC6m4QMCPOYsRBsBEi/XBIaG8XlQtxAMzmgWuLjla09/n88DaoN9ojfr/wRhlk/D6uXbS4IIIi4WZsZ3gjfpgir4XcDk43nmDHTDtSyQ4nG9QeGRQYJ5LzAncHnGLaefaqBT0adrzz9+QJxMrWEEM5WAbabj+fuMF8HyS6ppvaZaYk+wP6YBo7FfaHjhJpgoaqksLo3MWmL7jDOjQSSPMWDFtjbmJwg4ihkeYW1z6RFwTtc2IJxZV4ZWnW7qq8/VJBjaPfE7A1OghAJAEY5rgtYNqBVkkSeYvvA7YqzGaRQVUR8XblgPhdWsrHyzI5gmAfvtjQrSovBqFfUNpsDfaNieuAG3MZV+79Zj8jXY2LOCCYHS5j9MMsvmkrABhDjnvq9xywb/6cCs6ou9w5aZnp7b49p8Mo5YAu4Lg+oAi4m9t454YWUydEdeRFHFgytoJkxJ07AcvthTm89VRYk6Ij+++N3madJiWNNVkQb3Im1v54z+YyYk6VkdOo+ce1DiowoQbuB8IylfM0pd0FMyJm5CmLWtscTxLl9YWjSUtp2e5O97+1sOuFZ2nWUUCPKZAYtAgfx64Y8Ny1SiHkKVkFW6yL/wB98Zqo3MOMkVPkuapvTGgMSpO0bHe2HHDazPRHneoavQjc9I/PfGvzXl06nnHLgFoE8rdjthbxXjFKsNGZpaVF0ZPqB5EH+GHDJYkeTFZriJMxkVC+YlIADZQNU9THXAOaredqsacKLPctHTaDY4eN4dZiHytdzBBZXEMO8CzfODF8NsabupGcJI1i6m1wL/SesHG6wJOcLDcTI0fD1TQHYhAR6ZNz/LFfDuFO9ZU8p2GoAhQZjneOmNlwzwzmqq1dTPlUkaUYBuVxJuQMaTg/DaGUBFMMSxBLMZ2H5Cb4F89fGWYOndt2lPD+E0KDJ5WWKnSSzlSSOok7k4LehUILUlFNtvWoFux3x3meO3gI4jnK6T9jOF2dzjOFeZmxjrv+k/Y4gOptyZ1QFAqXZ7I5kJqWqDF2C2Pc23xRl+K+cIMwFsSQD39XTFWf4qaNGmwfSzVAFkEgx9Qt2wio8NBrRrJj1MSPSg7demKUxjTZnPyZmV6E1PDmKCXOsCTJO3v1uMUPxeo8tPo+0xywu4lmGHoDykai6ie0kdhgDMVQsqpdgLybb+2DGOAep2h9fjDOpFwJvhXW4hYXIMxIvj2k7MQoQCZgmw+5tikZCozoGUpSZwrMFJjv3vz2vhtAbyTxGc1Pf+6g/vNHMtiYYVOBZVCVavUJ7BQPzGJhHtCfn8jKfZskx9Oq52J6+2GPCsvUqVCC5FpB25xt3NsNBwtFQwQrMfeO085x75DKCrCSTpAAgtPfFhaQAXIOEhqgXWwJMFd7k3gbD+uNAvCcll4FViXPSbfbFXDcuuUAqMpqPtBa6j554A4xFX1VPSDJUgjUD/I8xiZiSeZ0MYVV3Eb5vKroapTrMFjUygAmBHPe33wvqcSphWFOmVdgGDAD1c5IPvM4H4PQaPRmVA2IYX/u2GmYolSrqUNjyO0k2EcpjAgHgx1gi1irPZqr5S1BApsbbST8exx7kOOaiCqzo53BkcvzwU/EhQVhUpqabEPTJErPMDp1+ThevFqSqNNMDVuQJiZvGC/SKJrvGtThq1wSYQAz6uX298UUcnTVzprrEW0gk9LnlOK81xJq3phIMBWP4TzvvpMbHFuay1N0KCsisYEiIaPYbdsAbG0coUmxHOTZ6lMyysgOkE2P3wjznA8w0hyqoOerr7XnHOd4nWWhTC0nVVABgemxgk87wGB746XPVHVGKeYZCgBo3NifnArqENyh27yuqPJAXS9U8rED5jfDLhfFKdYDWvl7qRBAPt3xdlcq6Uy75h2aWAVCssAYldQvBn7YIyfC6f1s7u0SVcgaZ5kKImMCTfMMLXENThSEA62gbjr3B3F8KeN8My61UrVy7aVsR73mN8PEoayJIHMFZBjlIOPc/wAOFVNGpb9v0/u+FgkGMYWtRTSzhct5SWYAhug7je974rzVFa9IM8rrkhl9J+I9sX5XgoyoeHliqqoO5AHIe+57YsFQIPUEYEXhpAvynnh13xEKaHmmO4r4LqPelmC2mYWobid/UMe13zmURRmgaiADQUaYtsesWxrP2RAdcysHnb5B54X8Wq01PqrFte1OAJjp7D8sGHJ2O8BkC2ympR+1JXpLrYoXSVi8SPscJ61GvVqeUDTdQJBsJ5W6e2BeLZCn5DvQZkNI3pkkwDuBN5kE2tgnh3m0KNOnSANWomtmMSAbxJ2AnGsKFiAjazvNLwvwk4h2rk2EAbf+W+H0rTU7STJ0iOg+TbfCjg/G0qolInTWCwVJFyouQRaOeCKxZbHbEDFyaaX4kSrEo4hxMjnhLX4odpwbxGgd4I9/73xnc0R84PTUZqBjBOLMgMMRIIkb4K4TxpbjSlzcNsfvzxnlfUYH/OGWTymn1alHvbBgRRM1VXJU6yKoKi+oAjVEi47diMDNw5VJBBCD65sed1PTbFfDsxLQ4tBBINtJEcu037YpyWby+YYUkd3p7IWmd7/VeLDBatI/KL0K3xkXgNKooQOxJDBGWwZSJkwIMYoGTbLU1TUjVoh2MemJiPj5wXxjiFShCgkWiFFgJiVNhqPTGXqIxD1CdKKYM3OrpN5+MMVmYflIs6IhJjOrxGmp1GWYWljO+9th+uBcz46aSFRZFpIn7AmJxk89xHVdZB2J5EfzxTQoAjU7FR+vXFHhiraQnIyiztG9bPq5LFmBNyJ/pjzAiZvLgAaXMWm18TA6f/JiT1Of0aF0+O02Ilqie4Die2xHxhzwjjdMkW1kA+ogr/Hvhb/6MdSQ8JYxJEEzYW2OPauWFAaWkze1gw23GHkKeIzXpO0Y56qlQaqAJvEBrj9ZG+LEzKRoNNrrMzP8P5YX5enRQqVaJBJGq0joRcGeuGGZqEwaSkXKkzbad+/fCyO0pVr3EqXL6TKp6vSRJ7/lgzhXGm9SlZEgwTtyOOUZqlQBvSVGltRGxvM7FdiPnAS5Y0XMVKdQySVH3juMCd4amjYmozijy4q0w1NrRMx8jbCPO0KOlxemywZNwbWB08gOfbBmU4g5Kx9P7v1ffBWc4molfLpqWmQ0Lc9+QOFAkbSllVxYmJz9WtrFEgNtoKyBDXEfJ+L4Mp8HzeUJqhCwU9jy6Y2WWV6ZR6gpiAQb20/hMDmD+ROK6OdFR3NMalEaiGIBHsfn7YMv2qCMZHeZGr4jdgWIIgHUu1pjnvaPzwVwwS3r16agizWvtBHPGjeirD/Lp1FE2IEjrtfbCbN8FdD5mWDC/qWnaOjaWsduWPBhxFvjfm4VxFkp06Roa1emdIP1DnqEE872xRwnOrSilq/x3vqYMFOomO2xEYHJzmZKhUurBiFBm5/EouB37402W8B5mulQVYy5IAUhtZIkk6h77XGJ8mXHjHmaGpb/AJQSrmXogoSGc7ssmBb2+2OaXHioA1Emeu17Y2+T8KUqSBS7NbTLRJnfcHfHP/pDKxAEddr/AJYiPX4AYYc+sy2Y/wDdaSrJrXefjn15YXfsFSmzeYABaDYzPfljXVvBhX/Jdf8AaRp/MTce2F2b4TmRKvTBUbPMj5M4ox58T+6wiiLa4ooZjUQiiZ7n88H1eBZVnmorOdOmZgDrAG2PMtlVoj/WR6rzp7DHQzQ2wtmN7GdZMQZfMINxXhX7OgrUAClNYKxJi+/UCd+UYx/h/wAUImZqNmBKVFI1EaivMCRFj27Y+gZTiEGCJU/3tjD+PfC1Oi3mUjAqGyzZbXA7HcfbFWBw1q3eR58RxkFY3fhlKuPMoMFFiGptcbxfcYLpUQiKpquT+Ik6rnudvbHymSuxI9v6Yc+F9TVSAakbtpPTYme9vnFDYKHMQvUb8bz6FmKzAEglmI9Or1AAbx9xhBxBGMkrHImIv7csaqvSRgUqKDESv6G2KqgAKB6IeNUEgtbTKmelog88SEVL9zxMOikSVt154YcKyDV3Kl1EC5M7fpjQ5bi6ioQqIrHeABOOuK0B5WqiqIQCagAgkC/L5OMBJ7TCvrO8hk3pOFMKo2Y32/ucTg+WFFCzIFq1WJKr+AE2Anlz+cB0OKg0WRx5iwDE9T1F+eChmiBp06Sx2LTAgW7C22CPG8xRvtDqiLWQo5YRcQdon74+a0+FZqu3laGFOm06Y6mZ7ki+N3xPUtBxTIWo3pGpgBfe52sDzwj4VSzFMf44OhfVpVvUegEG4jDcbaF2nO6wEnaD8N8K0vMVNDHXNyDA07kwLXxph4Wy6CGZmAEBbQI5i0zPO+BE4lmpV6VCr5TEEgySAN7Ttg3iWY0kSCARN+eEZHY8GO6bpMZHn3gL+E8jP+TPu7/wOJiCvPPEwu8n/Y/OW+Di9BFxq1Wu6yIvezD42OOqNOmwK6CZ5bz99jgnhGXKVWIBCKk3JMkyAIBi18WHN0ySQyo3WLf0x0NU5RwAi4uqeHqigOqEhZMEDYi9t5wk/aqakhhVubyYk+3TGpWtVdjFRSRswJjsOo+2Fufplj/7gor/AISDq1AbTH64NWvmIbHo3EDq0CVDF4SNIDH6kmYkcxNicXUsnTqKEQrbZtiffCfM06inUIa1xFj1GK+GoFY+ZT0oRAY6jo/8b/fGss3E1zXZXPhG8tVXQBDGIvzN8G1pIKuq1ENp6zyJ3HvhPXzGWdVCuzFYm3P3gYKyzlyFQn1Nblvic8y7VQE4fxXqq6QumAQATaOnv2NsDZ7jCzZFKgyQJG/Qg2ODeM1TTYJ5dGsSD6iOQ35DnzmcLOEZugtR1NJlDIBMzp9Qk94tFuWNFcieOo8w+jQRnQpr8wmzFhIEwQR7fONPwnIVq76GPpG72BXtHW2E/AeDlj5jEcyG1EkgWmOmPo3BMkKNAAmS3qZupP8ACMRdZ1HhptzNo4xZl1DL06CQBAAueZ9zzwm4h4jja2OuNZuZE4xPEc0bnHzahszbmcjrOrOPiOcx4jPM/wB/wxVS8UA2LfnjH1KxO+K5xaOiSt5xP8jlvafSMrx/ow+cNcn4gBs2PklPOMuxIwxyPG4PrmOwwtuiZd1l+L8U4DifSOIeHKVcFqZ0Meg9J9xy+MYjimSq5d9NRYnY8j7HDng/iK8iY740wq0syhSoAwP5dx0PfG4uodDpefR9N12oc2Jg8hWE+ufjDDiXCcvmQgrFlVbodt7RexvBw4zHCf2cAKAVAgGBPzbfGXfjH7RABMagRJiI/ryx2MbahqUy9mVxBMz/ANJkapK1yEPIr6vvt+WCMr4Dp0/8t3QSPMBvrAk2MAqZjth1kPEYNVaTbtYdj0thnmf3tRUDcRIOG+Nk4JiVw474i9sgCG9QFr6RG3U4rqU60qlPS1PTpJLdr23wNxWs1E67FGNiNvY++F7eJpEAAe2PUx3EYXRTRnjeC3LyKyLO9icX08nmKL+UNVVSIDNYEkTz5ATgZeL98M8rx19O2odf648AwMzUjcGD/wDZX0gUwiMoK76gOzduV/viqpwKs4DEBXJgQZ9yStgMM04mXYqVAW2rl+fPE89QSgYz+7H8RjbM0KJXmMg4UK9NayzI5wR1BwSnBVcKXUJpMwpi3QxuD0xTw/NO1RqbL6VuZ5dME1eIchthTaoYQGGV62nYWxTXo06w01Fnpyj2PLFS15F2sBtzJxWubUbL9z/LAKKMZW1Rbn6FGg2iGFp21b9z7YmG7ZhGuyKT3v8Arj3FIaSnEb4mGpcQerl2Z4TWbaR+FZk/cnAXDssHn0ip0BJBjr74rzvitAFVMuulBCa7mO4x02bqGmCEWmakEQeXXtO8YqKnmR6hdRnl8tTo+qqxX/8AHIMxtJHvthhSrZOsCGp6TEBpM+474y3mlfq0seZYTjqlxFheYINumFlSd7m2OKl2d8NVgWAceXyI/Fz+Dywz8OUalH/6htHmAAKwn7na4kRvYYvyGaWpHmIVvJKnf3U4a8WyaVILKDTAkbiI9vbANmNUY3H04uxOKdPLv9NPS2o3AsYO8cxjjifE/wBnUGrRYQRFRR6F3uSNtsTLVdlh9wBb7X+OeOKVarmJ0sqOhI0v6g4I2K9D+uPA+sMpttzCOH5kZiVTTrUapKzqUxMH7WOEVbMURqpOjU6hsSFPpveOZmxjD/yitFdCigWAug2P7pHSbYW5ngbMVOYhmiVqywIINvSNztz2x4H1mMDUKyfCBA8mq06QKZ/DoAkT2IJvvOPpFT00wByAH5YyOVor5WhWaHWdZgaR0iBz+841mWcPRQzPpF+sWP5jHK/ELIH6wM48oqZTibHGT4rYc/4HG08QU72sMZLitCQI/p/f88cvpaBnyfXKbMR45YfGOyMckY7InEEqZd8eAkY7jHh+MMuNuFZTNlcbHgvFIGomI7E/kLn4xhlODsnnyhHviLqMOviU9L1Jwt+U+vUMwtVYNwR/xjL8Q4RQy7y1JTMkMqxv7Yq4LxgzvIxps7lVzVErMNup6H45cjhHTZziajx3/mfYdN1KsLHExVHgiJVNek5DD6VbYzuACJ2thpl+NBz9YU81bb788JczkGpg+YrOwaNNMzA6k/wjCvNZVWIE6T1Yx+mO5p1czoawOJv6qIyFXUFSLiNxj5rx7gj0XHkk1KbER1F4iOfuPnDrJ8ezFFdBAqRtrJBI5AMJ+8Y7yHGUq1fM8upS0kqEJEFhuRHvBwS6k3EWwTJseZmqOWq6WdwyhSR6rXEWvz2xoODcKzRSQ9RUNyBafYG49xvjQjPLV9LpveDYiIMz2PPFuY4gl/WBG4v+W32xmTKSOIOLpaN3M6KDFmX1akEkbmD0GAs1n4IFRZP4WmDb2/jjYPpdRrLbyCCykfIvivO8IpVWkohgGDHqE+2/zhat6yoqRxMwePMpVADDqTJ7GInnH8RiHiB54NznhjQy1KZdwqkFO5M6uw7dsIM4ulS56gR0nBkA8QQxX3o8yue9BJPOMeU85JwhXPEIAOd8WZfNmMKKmPVxNRTzFsTCRc9HPExnmh2sV5bgNIIK9VTBAKoZva3ePfpirM8VLMQFVB1A+nkPiMHZ3i5IFw0j3BtsPzws8xHBKgKRuJg/Y8sdH4ziXfE5p5UVT1PMp/FT/DBWU4SFqQ4MA/B79cKqLsG9DARve35bY0+V4oWj6SQBDCD/AGZxjXUNauX06aloUx+X/GDaGf8AQabg6Tb2nngF2mdJGr9fvimpnHKkDSY2WIZfmb4lZbErVq2MZ0UqeZ5WghFECopI9Note9ttrYdJw6mp9ChHg+sgT8knbthL/wB9qU9K6QQQDJ6kD+OA8/xKovqqBlJ62mLb48ELd5jZAk0L8MLsjVcxIS4VYA1A7n960W64Lq5umAD5gH+4bkc4/kMZPh3EmhSlSmWvYm4HvFxjri/EaiqWq1KcE6aZ0H0mBqIbmIO0bx0OC8JrifasY4jyqtWpqIKsPwqrAk/yw68I5jSnk1GXXdwonYn1RO4Bj74weR4vQpkS5UoQGaY9UTEHl/TDgeMKSMtbWrFNi1jB3AjqOWE9RgZ0KzzZkcVNTxPKlmIxnOI5GLfiP5DGzo10rU1rUyGV1BU9QcJON0OguRvj5Yko85XUYAVJmC4vkvLaAQY3gzBIn74X4e8ToSpHOcI3UgwcdrA2pd58rnXS+w2nDDHLjHZGOWGKAYkGczjpGxyRfFgGNMIxnwvNxAxuvD2dMgSY6Y+bUmgg43Xh/cfGOX1a6TqE634ZlYvpmc/6l1auSzyV6NlrLqPIFlMMDG8+k/JwsreNqFZl83KwZv8A4hsftt8Y13/Vbhn7RQy+g+sM+kfvSot9wMYg/wDTrMjLs5QGpZgNV4gyI2mP0x3uiy43wrqO/E+kOtdxxG/DuO8MKl/oPNXD6vcFZGDTx/LhdSCqEF/To9UxP+YNQnrIxkqGZXLaEOXRnb0wVBJuBqLGdySIHTG6ytdHLIpy9SqtmWDIURAtvH5YpdAu+8NM3ibChCWzNNfV5cNoJsWNh/ttO22FuT8QI8rpgSNrEE9+fzhnXzUWakJH0ypAH/7THW2BaFTLqWVqdJVO/pgHpEc/bErVOhjDDmdPRzBJiotRFvpsCLdNx7Tg2jSrgT6fyt7xf4GAn4WpJanX0AwbL6oFgDtIE2OCBmqdJdfnPpG7MZiSBOmNp58sLZSTtHBtt40p11ZVZSCG2I/ucJeJ8Oy9caaiHeSynSSdpMWxZRzFCSKFVSzyyoGGmRvEbd8UNmCizWVVMEkAMxPYEWPvgwGXiD5W5glLwVTtoq1DHI6f474VZnJorESwI6iL/fGj4ZnErAFCUqRdG/8A5PPBnEuF+aoPoDjmwN/kYLV6xZxivLMC2YCmJ/hiY0icKzH4spSYiwPmAyPldsTGeWe1ET53+2oAFUgATvPPffbDHKp5lnAMAwecjl3H88autQo0/SaNOo+wAUH/AMiAYtgZOHEkEUrnkOZ69sXHItXOWML3QMW5VxQA02UAne7MeRIubfpi7hec/aG9AjeYuR8Yb/8Aav3lpKo6BWJ/r74voZvL0pbylWpEBmAUH3K4QXB7SoYyoBuVPwhmUQVOnmBBv1x15KWFQ+rkwFx7xuMMqpzLFWA9BKghTEA7mGF47EYKq06KyxXUy9/frhLEiUoARxM9UeiC2vU7T6Ykj7C/XCfj3DqkpXTVWAB10ydWiOaryECTExjcVs0QNfkrpNyVhp9xAOKKfGCBJKleSqrEx1hbjBLkKniBkwBxuZ83bjWYqVFSlS0sbABbnmO1oOJn6Wdq0QGo1CEMkhT6TLDb4N8fRaooFlqtQQtuHVYO3OQOvM47rcXsGBj3IP5Db88O9o9FkY6IA8zBcB8G5quyGrSfyi0vrbSSDaQN5AvtgnjXAaeQYkg1EmxZNQBjYtt+QxsGz9bQPMJg81W8Hvyt0wHVzUtUaoqKuto1z6gDa3Md8Z4rMd+Iw4UQQXwZ4kzVBV81XOXcgBNP+Wsm6wBa8xj6NVprUAZYKxvj5xnfEVTTbQw2Gkaj/MfbAGT8ZV8ojeqQZ9JjcmZHQAA26nHM638POfzIN5LkyqOJreI8NiYFgTb4xmOI5QmSBf8Av+uNBwXx/lc0wWPLdoBDQAT1Um3xg/iHBhNuk/b/AJxx1OTp305AQZyup6PxRaT5+9MjfHJGNDxPh/p2uMIqtEqYOOliyhxc4GXC2MymMejHoOOqVOWHLDrigLntEjUJ2m+N1w2nportMEz/ALdIH6z8YxtOpTqNEhfcaYHMzsY73xo83xanlqKSyvLBYBBlWUgi3W32xz+qVnKqAb9J1ehU4yxMKPHabVFLyWpFtIH+pVDGOZsfucE53jqgSrjnM2j74y1TJ0srXFeq1Ty2uqEaSxja9rDpjzPf9RsmKk/serYyGTltutiBi/Di2GgE7en03n0+DOoxhXG/wMH8RZ6nmQHosgrAQCwgsJ/Cx59JI3OMVw7IVqtYJTDeYCZi2mNyTyxvX8a5TNKtJg9EFxuquDH03EabxyPTGgy/hghX8t1L/hULpgd/xE9yIx1RnGNaYUfziFUNk2P7RTQGcoBQ1elVXSZOnSZiw1gEG8CTiVeLZjTK5IT+8XDgd/QZxUhqKGBlGViGBjc3252648y+b0NqX08iskqwP+nYH2jAc9hOgW0irM8ocQzI9dRlXoFp6Ntxe5+Rh3kM2XU1Xpk8tQLAEDkeUYRuC5JJUDkBvHudunPFy0FYAKLjvE/f+zhZBj1ccA3GT8FylVmqIGpVWIYlIDA7enseYG+GNBNETUNRbAlgJm19S2HsRjOrXNITUmnBEFgY+4thnl+JQ4BMhzpBZCC07RIkXPSMCbreMUKDtDK2RWpUUnXSdZgLAm4GrUAZF/zxYSE+p7g3JBv9hG2BWommCNT+pifSTC+6mY9hbBFNzE6wQBYspBnblsO+MhjbmEKQ0laoiY32/PHmBw9NruiE7Tp6e+JjNM2zF2W8KIkCl6KZuTMkn/jnhjR4f5YhG53Y+o+1thhG3EydSZhihUSsDSHU8xJO2FFfxDlEEUtbv2lvyEDD9DEyQZEC2JqTwKmW1aG6+/3vjp6FNGBcKpBECbk8pBxi85xHMqoenQqwObo3pjqA23uMc1fFGWVUcr5tY/WDqK94DERBiBtgvBMH2peJp8zxarTIFSAon/GDAiJsGHLcDFmTr+ZJ9LkMQAG6DtaNjOMofFlGq2krubDTZgRBETbcjphVmcg1OpryXmOqeosJMGZCkCxgAW++DGEd9ohupa9txPptM1RJGlT0kt+WB85m6yCVVRa9iCfYkbdpwgyb5vMJ60KufpFwGB2Igen5OG/BeC5hEANR9RMwbqPcg357YWyheZqZXyDYRLnPEGYVh9SgkASZFzhlV4sy+kUz5u2vy4k846e/6Yd1+DyAKhB2Jk6hI6BzIPcEYH8inTfWxRWGx1Ewb7BcDrSM8LIYFTp1XALo2o2LhiCPcCxwP/2VKr+XUq1pO0jnz+P0wbU4kzNZxUvYI8T3hto98XtxN9JiqFPUKrsOwAt8nAFz2jdAUbxJl/CRF/KakDPrdwSI6qt7nCHO+DCdTrmUZdhMyT0MbC2NXVzmoyKbMQxYF20CSIJAtbC6u6fjpqsHZWCgk9YiZ6YZiyPdyLMqXMXX8MV1IAXUT0Ijrg7g/jLNZRoZmdYjQ5Jix2nbDgtpQ2Cg2kGSewMxtOFWb4SpMSSxNhzn3i2KXVMy6cgBEiu9prsp41y+YADSjMSp5hQdi3+mbTynA2cSkw1K8wswJtG/9+/TGSPhtkgzBgeoMNI6mRv0jC+uaqtOs22Mxjnf4tA14mqTZsBy7WD8ZrRlh6TqEMQByN5/QjHSlFKSYkOSegFhPeftjGniNaApdioMi845bM1H9Opmk7dycNHQMeWiE6DT9/CaPiWZp09SlpY7EX2jl3v9hgGl4miQyhqZP+W17AemDyP8ztgClwGu21MzO3P7b4aZbwBmnWSEQTHraJ+ADihenwgUxv7+krx9Cq8CPs/mTxLLIKBOqnUXWjXYLBAYcmAm/OBN4OBOI/8ATnRS1UqjPUmykABvYz0xfwTwlVyrecKsspEaJjuDMTjScayr52jTah6atNiXRTBb/Ydg3PSd+XTExc4GCqfL6/sf5+ctUg2HmNocFr06aFVCVVYGJkmOm4741We49VahTqUaYckeoMYZG2gKbzODOGUjUy6NU1ayT6juLkQQAI2HLfBtHhCMB6hrEcpnrODdw+zAbR+PEw2HBgGUpZqpTVs1QSpbk0VFHuL/ABLe2Aq9DLOQVqtSMwEqAi/QMog/+ONdmuJ0qMCpUROmogT7TvjP/t1B3Z6YaSbEiw/1KCLX54nqtxt/r6/tHjp+yH94qORaIp6Kn+2ojEdomR9sDVOFZrll6k9QCf0wyznCkdpalrbrz/8AjB++AK/h0qodQ6gXlXJA95n7HDQXPcfL+4p1dPQ/MfzGWQp16alalNyhEEPYH31G3xjrMrl2W9TRH71VPQeoNyMZrMZKnFxJ3JJY/qY/LDBKzZaklSmFh5X6AwMXIIPtjdDHkj5f3PDO9dvv5TQ5LNI6zUzNSoB9JSnb21QNR7xi3NZSf8Sg5cEeoMCWAH+kH1bbcjGMbnONqGS/lrBOlFYK37wK6iB1BHSI54YZTMFCrUajkjT/AIbQL8wSDBWeu2M8FgdV/wATR1PADR5RpioJdyGFryDG4mPfEwBmuK0y2rzaqFrlRB0nmL3F+WJjdA7yzx/Qz3T5kPWpGwJhht2nmN7HFFKqFQtRRAwtppqNRjsBJw4yGZasgY05VvYgjuN4nFWY4PT1morClUI9RM7AAQL2EgHChlY8zfCC9p7lKoUBWc+a6FipGmJGxPLp2wFk/B9CmCzIvrX1q3qkypF+W3LeT7Yt/ZW0giqtYxa1+hibH8sDv4ZzNWnraqVqGf8ADuo7XBMe0YpRqG5qS511e6twzhWUynm6RQoirciFnYb7QPjDjMUgo9KBbiSAAPuCO2MBT8DZ5KwK1kSLiprMz7RJ59jj6LTrAAAtqMAE9T3wGQ8UbjcANUy1F/DWJYhV00lmSDAZjc6RzAn6p3wUcysaV9PtgfO8TRbK4t+EfwI2wscsTKyQdsJMqVRUs4ozfulrXi8/fCqhRVjDU6yjqokH7TGHi5NaigPI5kjC+tlRRDaqj3XTTBMqLyWGki5tuOWPFe88SeIHm8guXUVEAIc6SZaRba4tPXAtVkSSgZiTsDde/ptPvh7ks2BS9RLgnSdQsZmbc9jijiiZelTTSHDO0KuomBzInkLfcY1XAMVkQnaZnL5qvVcqqwAPUd4HOZ3x4c4UBA9RG2r1D8+fxh3mMkSsi7GJUqQTGxJt3tjj9jO7KJ6C8YsVwZysykdoryubOr/LUuYYtyttK7T1jlgevmfUSAQ7XI6TygGV+cMxlgzMoEDaSCPtNpxRS4VVQBaikjl6ZnpcbzbfDNhJEtmO08ydPWp1Bio9wvsAB/PAuc4AXItJ2OkEQY/L5xqaXB5pKHlSpmARtP5Hpi9ODg3FRlPUqVJHcDl3wvxAJZ7OzcCfPDwN1IWDci8TjRZPgiK5qFSukgIGmSRaTa3PpjSZjPUVhHHmEWkyJ7QDcYpehl6hvTZDBFmYRIj6SY/LANm1SgdKy8wTw6wFOooIZhUBMSGUELFrHr8nDXyiSsWgXk9f4z1xks5wJ8pVNai0LPpYgnV6S2k6bXaBeMNPDFek2XGYruVdn06ogJEaRfl/qPXE7po843uo/HlvyMI5qMqqQzAm42uPfv8AAthV5z03DUjNwWEbgdDuD074Z1ODmpHmMohjAaQ0W/Fzv8YKrVkEUyhCx6WFz72xqsGERm6bexOMh4jp1iadaVqUwCzxpmY5kwd4vB7nDTM5DXPkuocRcG9rwy7kdiMJqnCCyHyzvuSCAbfMYE4dxmjnFKNHm0fSTJVjFpBEHeRGFnEV3x8enMLGGUBdX6GXcf8ADDZjMLWYAhU0Gm4O5Jkjltz7YETRRcU/Lq62EBkY1Ft/pYzYbgRMSDhrTzZFQAVXSFJ06iQ0d5kQYx4/iCpPJ12KuZn2a5XGeJl2BX6/1GAOLJUfof5AlaVNIIV1121JJm/ZoLfbHWWrMXtT0N3WFP8AuPL5GOs9wtcyl9SvuhgeYsQY1D64ImRBjl1EptmGUiqFdipjS4UkzF0a0b857YMENwf0jlYN2+/zhmb4OAxrIoqA/hVQ3vEHSed8K+IcDSpUptTfzKCHS9AMU0GLug5xN1Pf2x7TRqYdaYJrBWZAr/VHIAb3gXAPtgXKeLs5GirliXPNkImORBF7YaobmIcL7svreGqbeWiVIBdWZGANlMwGGx+Ooti7hnh1Vr+uorESdKBv/kx2xTUz9WhpNai4B3UKWG9uv23w6y1KlorVFcotQhpNtMWsDykY87uBsYCYMJPG8UZ7wJRqOXVis7jURf4GJhjnOOJq/EbbgAA9xN8TCw+b1j/CwTxKVZVUKhEKBEi0COuCeI8NOYoNSqAJqEapkg8iI/njjzKpTUWCAibm8d++F1bPgAtLkD8TSAfbVjVQ3tGO407iMeGZRMsoXX5hAhbABQOQA27km+Ljxb1QVEe98YytxktJgL01X+fnEWuyASyqz7Xn456fnDTi7mTL1AugJsszVVxqEA7TI+J6YWHiVNEYydStpJAsD7mxte3UYopVzVQaR5hH4lAJB77d98E5ilUSmQXj0iAAoWdyYHLlfvhRobSpSTvOGpmsFJkBhZntNptF7jnj2odJ0klo57W5flzxKvEVqhAdPmQDYWPtJt84o/bKd1LaWBAGqBMztBNsaqwXfa5euZIkhtMd5jFuVzwqqdBM3vpETzOABUSYkCTBHIz+mBkY0wYYAfh3Bj/abjczONfGagJmDR2eGHSPMIIUhrHmDYdl69Zx2uapkglEOk2Y8p6WtjOHNsw39PNiYH3wYumAVbVN8JGEd4ZYneOq+b3BUVAI5gG46yIjC2rxqlTOnSVi8qOf+6ZOOszl2qSQbCjNouVYyL9iL4x2fzB1H0kFbere29v7nFC4wNhJmb1m3y3G0ewaSdhtPa9scrxUMVPlsAxAkIw3IF+uMGMyQQIj9cGZTxO9N9UlgJ9M2Nv1GCKniajDmbVcuoq6vOkgx9Ox+LYXcX4nWuGVgAY1RbtcWg4WcQzbUm1bhgD9xOAE4nVBsS6taOUcwcIGMiVeII54Zw41W1VJFMXLbT0A7235YIz9bzGAUE32uSe8i8++DeHUxWy9IpUK01Gk6rtIPqHT5wUr06ZlEUHqbnCrN1GDcXFb1RSVqVQNDiIaxg2lSMC16KUKdIprqUVqhm/F2uOg32g4acVywzKCCBUU2Jnbnt8Yu4ZQXLqNTaqh3I2HbDAxHMEqD8Ym49m3oqKzOtRIWEVdBQNt1kEEDtg3wxxNamWV3IWSRcatomINt+mCONcIpZxILFGt6hsR0I6H+Axmch4FzNE3zASnrghASSDYG403tvthyhGWzsZO5yK1AWJqeIcbGWgKVI0yDYSOfvjCeLOJ5eowr0azCtuFGwvcAgW6740PiHwDXrquispKCApXQDzsVJj2IAxjq3gPPKGJoEhZmGUm3MAGSPbDcIxjctJ87OdtMe8I44y0DUbMB3dbqYgEGw7Mb9jbF/COOlfU9HWjm7qRoHww9O4mT1x8/YlZUyL3BsQR2O3PGx8PeHHREq1Gc0Kn1U6eokg2GoAg6djIm2G5MagWYrHlckVNQtBqdUmlSrUqYO4XzEcmIYQ0qPbbe2D1zi5h2pt6cwBPp/8Auj/STAD+3XFdbgFSCMu7UNMbXDwBuxOqYtIwFQrPqHm0G1kkIVIbQY+qTufcjEDpq8w5++ZUVI3HP0+EY0Q6CZIVrm0EdQZJv1ODMpm671NMgppkMLHpBnnM3H/Ab8RqPTWuwZI9GYUz9Qsr6RNmEyR0jHlMHUyIGgASI+k7j3Bn8sCjWI9G8Rbheez1SkY0CoukEQGYzMchv77Yxmbpy3+HXqJTJnyqgLKCehmYnaZ9zjYUfEOWJKh5qAmUNjqXcQbDn2xWubWo/wDiZdQFOkFgNXYAEXieuHq+naoh8JyGwZieLcKzL1SaTKywB6W6AbyBfExrq3AstP11KM30BgOZvBnEwwZV+xE+Dk+zF3Ga5dhpbWf3VIJmOm4j2wLkclWratUkRzSwPyRJPvi/h2TSnqr1VfUxNzGojkBBFsMK3EnKgiaa7/gmOpBJP9jAMwHAjkxEmyZRl+EJ9bLV1KYAJVQfyFu0nFq8UUVNP7MqwZJIA0x3i5xXm1WoAzozhb7sgnlYET3mMD189Vc/5xVjtTUTI52AMW6kYCiY2gvAjr9oLCzIo9wP0/jgKtXN5i03Oxj2EfB3wFUyVQH6SrEXYEFIPUG8/pjrJVW0lE8sT9RLT+YH5HBaQN5msnaL8zxQ3XyxbkDE36EQPfHJzVZgVBEgCAQN+3XpgrN8LLMzwxIhnGmwt9SxYggbAd98VZbKU2cTqXVbUVMCdpuAJNtr4Z5asSQly1GJM3mm0gN6HDCVNiQOk98EHiC/X5ZI/FMyPjpjTvW8v0KJCkxqEn4J2+Mc1czqUo4lW3EkT8qQce8QHmb7OR7szeWPnsFpIDquDECB1nD9Mu6Aa0E7ahEDsNNgPvOKalOknppUlR2AWQ7X5ixMXP3wpyHicUzVSqjSt9NyRG8bcicYU1brDGXT5Wmyp8WgBfTMbAb9LHmRjK+KuEM0ZigpbUYdFEwY+oRyOCc74jy1XKvUpnTVpgEAg82Ag+87T7YUUeKZj6fSjSPqYKb+5+ceTGVNwHyK3eJqubdgNTE8r4G1HGuPhyqfXUpBiRI0NZp5yJgzf5xms9k6isFKaGJj1cvnaO+HKwJqCVIFzU5TKTlUPmag0xzAi0T/AHGADTFFKkMWYgCLgr/Pl8Y1lLhopUadJFsqi4vJI9RnYkmcKs5w7zLIpRh6SHsR7g7r+XTCgQTG5AVFzPcA4tXp1dKS6MbpMaptI7jr98a2hSrtqNSk1JROkMylm9wu3vhPTydHLkO1QCoCdCqdSyRGo6efacM+DcUbMsaDspqqs6wY1320ifUBc49kG1gQcGSzRJlK5pRLPqWdoP8AcY6HGlUWJ92gn4xVxjhtZSQaTt00qSPuLYQV6FVWAZGUnYEEYBUB3jHzEWI6Tj0syyQb+x6x0tjQcPrFhqp1Eq04gw4kdZBiD74xOd4NWQeeQCpW4JIKWPKPxfftjnKcKcunk01dmWdcFU03vqbe4gk4YcSneJTqMg2Im5qZl9GqnWDr1Der2sNht198cZbjVQfUZA/0lo+18J6HAMwY1+pDJIRkgjoCT/d+2DKlKqjErrCAekLBY7cr4R4YlLZD6R/SWjV/xHy6ajHqZASY2MMA0DuMGVqK1FgHT0K7j74xqLWdgXqMrNeYEADeSNjyJuMMMszpbzgWPKfq+Nj8YE46mrkEZ1z5UekhP3zraIvfT9P6Y4TjKCWLldxp2JI3+odIYdQZx3S40Avr9a7EqCfe1+9pntilOO0S90bQbU28poIAuLDkZABGM0mP11C8q6I/mmqIqCHExK8ioPNZF8AVEro70hAYkqjmZMCVIsQwiP5YOz1OlmKRVlDgbALcHsGAIMRbpizK1zXovTBZalL0XEGN1MHp+mFHyNfY/YP7fKJNo99j/v8AuJOE8IWkKjVUpl9RY6fU0nkDYxvYnmcZvgtWrmMwzF2CozTTJLFQZ0gmTubY3hRWtUFJ4EkwG5XgG/3wG/FqNOqKdGkrVGN9CoCBuDBi0Hr9sUK53hMg2iFfAWZqFmqVUVidhcR9sTDpvFFBPTV1CoPqExH3Ix7jdbfYg+Gvqfn/AHEfDaNQio7karDWAJFtgNryMHnLqrCILKoAkAmZuTaCZ/pjzExjcw04nPEuLimYZFhVBdjYGdlVV1bwbmMK041SckUlYVNJJUAaQAJN2YE+wxMTDwgIuTNkYGpMtxNPK8wlguwN1aZiPQxwPTzL1KwVCNd/TUE2EbsJnExMeA5gP2/SaTL0KhUeaApFh5RgGO0W+3PAHEUehSZ0bWRdg3qO8m7b2AHLExMCADvNY6Wqd5tpYMNmAP3E44FQcx8jExMJO0rG8vWrSSpFSlLwDcyLjpttjmtwrJ1W8w0FDdQWH5Ax+WJiYLGxuoGZFqyItbhuWy0Mf8ti3pKzBG1jIM7T2GDKPEHSkXprTpIZ0qq6SY5yo998e4mKDvVzngBCaiLM+N828Baq00HJKYk++qceU/EisIzDa1gka1DX6DQoIPfHmJgvDBNRviEC5pPDHhVqBauQwkA008yVUNMyBYwIif1xfnM+jEFx6lkahZl5b8x2M4mJjnnKx3M6KY1rTUCzXCZUmlV8wr9Susd+dt8IW462UqLUVVkMVIA+pLahPU/rGJiYtxjVsZy8oCNazd1OID0kKCjANT35iYI9sc13p1fqRYIvM/l0PfExMQe6SBOwAGUExXnuH661EU6roGqS5N2GlSQAeamCIOGFHLiCrO9SmDYaFSBew0kc+cY9xMMLGhFqg1GBNl6cKlNGRUmAHIJ1TIkyACcWZCkXVnbUArEAEi8b7YmJjRzPEbTwZZyjaVYLE6FYbzPMx35YCXxBSR1p1KLhi0QrSCDzIJI5A9RG+JiYagBNGT5fKtiOaGep6yiu6MCQQSWF+c9/7GDjl6hgB1ZfxBpk9IMSPuIjExMAwqMRiVBlOYykyFqMHAm5JBvzMTgSnQzX+FUSuqE20lSwa/7wuD8YmJhZ4h0H2MszHBqXmtVZmpsVHmLSJAk8wSLCbxETgvhnD6JZmoKDWZR62EFpFpP/ABiYmPdoJUKNpseF+DU8sHMAGq120mw2ECR2xMTEx2B0+MdpxjnyE3c//9k="/>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8930" name="AutoShape 18" descr="data:image/jpeg;base64,/9j/4AAQSkZJRgABAQAAAQABAAD/2wCEAAkGBhMSERUUExMWFRUWGBsaGBgYGR0aHhkfHBwYHxwfHhsYHichGh4jGhoYHy8gJCcpLCwsGh8xNTAqNSYrLCkBCQoKDgwOGg8PGiwkHyQsLCw0LCwsLTAsLDQsLCwsLCwsLCwsLCwsLCksLCwsLCwsLCwsLCwsLCwsLCwsLCwsLP/AABEIALcBFAMBIgACEQEDEQH/xAAbAAACAwEBAQAAAAAAAAAAAAAEBQADBgIBB//EAEAQAAIBAgQEBQIDBgUDAwUAAAECEQMhAAQSMQVBUWEGEyJxgTKRQqGxFFLB0eHwIzNicvEHFZIWJKI0Q2OCwv/EABoBAAMBAQEBAAAAAAAAAAAAAAIDBAEFAAb/xAAxEQACAgEDAgMGBgIDAAAAAAABAgARAxIhMQRBEyJRFDJxkaHwBWGBwdHhFbFCUmL/2gAMAwEAAhEDEQA/AAfEPimvnMw1Ry4ognykU2UT6SV2LEXJPtthXSzDFXktTJAA0874I4blxGoVCh5SQJGCKtYi7KGaYGncXicRHeMUqO84y+bamjbEgWJIJk8x9tsecOpU6gbzSdWoADmZEz/fTHtR1UDztazOmwI9/wBdsD5jNUiVCiStw4mZ7RhTgniU42A5Mqz/AAsLU0+YkTYEGRItf+BwJlsowlWI9JJtt/e1sO8rlxVBWTDc+YYbb/bC6m4QMCPOYsRBsBEi/XBIaG8XlQtxAMzmgWuLjla09/n88DaoN9ojfr/wRhlk/D6uXbS4IIIi4WZsZ3gjfpgir4XcDk43nmDHTDtSyQ4nG9QeGRQYJ5LzAncHnGLaefaqBT0adrzz9+QJxMrWEEM5WAbabj+fuMF8HyS6ppvaZaYk+wP6YBo7FfaHjhJpgoaqksLo3MWmL7jDOjQSSPMWDFtjbmJwg4ihkeYW1z6RFwTtc2IJxZV4ZWnW7qq8/VJBjaPfE7A1OghAJAEY5rgtYNqBVkkSeYvvA7YqzGaRQVUR8XblgPhdWsrHyzI5gmAfvtjQrSovBqFfUNpsDfaNieuAG3MZV+79Zj8jXY2LOCCYHS5j9MMsvmkrABhDjnvq9xywb/6cCs6ou9w5aZnp7b49p8Mo5YAu4Lg+oAi4m9t454YWUydEdeRFHFgytoJkxJ07AcvthTm89VRYk6Ij+++N3madJiWNNVkQb3Im1v54z+YyYk6VkdOo+ce1DiowoQbuB8IylfM0pd0FMyJm5CmLWtscTxLl9YWjSUtp2e5O97+1sOuFZ2nWUUCPKZAYtAgfx64Y8Ny1SiHkKVkFW6yL/wB98Zqo3MOMkVPkuapvTGgMSpO0bHe2HHDazPRHneoavQjc9I/PfGvzXl06nnHLgFoE8rdjthbxXjFKsNGZpaVF0ZPqB5EH+GHDJYkeTFZriJMxkVC+YlIADZQNU9THXAOaredqsacKLPctHTaDY4eN4dZiHytdzBBZXEMO8CzfODF8NsabupGcJI1i6m1wL/SesHG6wJOcLDcTI0fD1TQHYhAR6ZNz/LFfDuFO9ZU8p2GoAhQZjneOmNlwzwzmqq1dTPlUkaUYBuVxJuQMaTg/DaGUBFMMSxBLMZ2H5Cb4F89fGWYOndt2lPD+E0KDJ5WWKnSSzlSSOok7k4LehUILUlFNtvWoFux3x3meO3gI4jnK6T9jOF2dzjOFeZmxjrv+k/Y4gOptyZ1QFAqXZ7I5kJqWqDF2C2Pc23xRl+K+cIMwFsSQD39XTFWf4qaNGmwfSzVAFkEgx9Qt2wio8NBrRrJj1MSPSg7demKUxjTZnPyZmV6E1PDmKCXOsCTJO3v1uMUPxeo8tPo+0xywu4lmGHoDykai6ie0kdhgDMVQsqpdgLybb+2DGOAep2h9fjDOpFwJvhXW4hYXIMxIvj2k7MQoQCZgmw+5tikZCozoGUpSZwrMFJjv3vz2vhtAbyTxGc1Pf+6g/vNHMtiYYVOBZVCVavUJ7BQPzGJhHtCfn8jKfZskx9Oq52J6+2GPCsvUqVCC5FpB25xt3NsNBwtFQwQrMfeO085x75DKCrCSTpAAgtPfFhaQAXIOEhqgXWwJMFd7k3gbD+uNAvCcll4FViXPSbfbFXDcuuUAqMpqPtBa6j554A4xFX1VPSDJUgjUD/I8xiZiSeZ0MYVV3Eb5vKroapTrMFjUygAmBHPe33wvqcSphWFOmVdgGDAD1c5IPvM4H4PQaPRmVA2IYX/u2GmYolSrqUNjyO0k2EcpjAgHgx1gi1irPZqr5S1BApsbbST8exx7kOOaiCqzo53BkcvzwU/EhQVhUpqabEPTJErPMDp1+ThevFqSqNNMDVuQJiZvGC/SKJrvGtThq1wSYQAz6uX298UUcnTVzprrEW0gk9LnlOK81xJq3phIMBWP4TzvvpMbHFuay1N0KCsisYEiIaPYbdsAbG0coUmxHOTZ6lMyysgOkE2P3wjznA8w0hyqoOerr7XnHOd4nWWhTC0nVVABgemxgk87wGB746XPVHVGKeYZCgBo3NifnArqENyh27yuqPJAXS9U8rED5jfDLhfFKdYDWvl7qRBAPt3xdlcq6Uy75h2aWAVCssAYldQvBn7YIyfC6f1s7u0SVcgaZ5kKImMCTfMMLXENThSEA62gbjr3B3F8KeN8My61UrVy7aVsR73mN8PEoayJIHMFZBjlIOPc/wAOFVNGpb9v0/u+FgkGMYWtRTSzhct5SWYAhug7je974rzVFa9IM8rrkhl9J+I9sX5XgoyoeHliqqoO5AHIe+57YsFQIPUEYEXhpAvynnh13xEKaHmmO4r4LqPelmC2mYWobid/UMe13zmURRmgaiADQUaYtsesWxrP2RAdcysHnb5B54X8Wq01PqrFte1OAJjp7D8sGHJ2O8BkC2ympR+1JXpLrYoXSVi8SPscJ61GvVqeUDTdQJBsJ5W6e2BeLZCn5DvQZkNI3pkkwDuBN5kE2tgnh3m0KNOnSANWomtmMSAbxJ2AnGsKFiAjazvNLwvwk4h2rk2EAbf+W+H0rTU7STJ0iOg+TbfCjg/G0qolInTWCwVJFyouQRaOeCKxZbHbEDFyaaX4kSrEo4hxMjnhLX4odpwbxGgd4I9/73xnc0R84PTUZqBjBOLMgMMRIIkb4K4TxpbjSlzcNsfvzxnlfUYH/OGWTymn1alHvbBgRRM1VXJU6yKoKi+oAjVEi47diMDNw5VJBBCD65sed1PTbFfDsxLQ4tBBINtJEcu037YpyWby+YYUkd3p7IWmd7/VeLDBatI/KL0K3xkXgNKooQOxJDBGWwZSJkwIMYoGTbLU1TUjVoh2MemJiPj5wXxjiFShCgkWiFFgJiVNhqPTGXqIxD1CdKKYM3OrpN5+MMVmYflIs6IhJjOrxGmp1GWYWljO+9th+uBcz46aSFRZFpIn7AmJxk89xHVdZB2J5EfzxTQoAjU7FR+vXFHhiraQnIyiztG9bPq5LFmBNyJ/pjzAiZvLgAaXMWm18TA6f/JiT1Of0aF0+O02Ilqie4Die2xHxhzwjjdMkW1kA+ogr/Hvhb/6MdSQ8JYxJEEzYW2OPauWFAaWkze1gw23GHkKeIzXpO0Y56qlQaqAJvEBrj9ZG+LEzKRoNNrrMzP8P5YX5enRQqVaJBJGq0joRcGeuGGZqEwaSkXKkzbad+/fCyO0pVr3EqXL6TKp6vSRJ7/lgzhXGm9SlZEgwTtyOOUZqlQBvSVGltRGxvM7FdiPnAS5Y0XMVKdQySVH3juMCd4amjYmozijy4q0w1NrRMx8jbCPO0KOlxemywZNwbWB08gOfbBmU4g5Kx9P7v1ffBWc4molfLpqWmQ0Lc9+QOFAkbSllVxYmJz9WtrFEgNtoKyBDXEfJ+L4Mp8HzeUJqhCwU9jy6Y2WWV6ZR6gpiAQb20/hMDmD+ROK6OdFR3NMalEaiGIBHsfn7YMv2qCMZHeZGr4jdgWIIgHUu1pjnvaPzwVwwS3r16agizWvtBHPGjeirD/Lp1FE2IEjrtfbCbN8FdD5mWDC/qWnaOjaWsduWPBhxFvjfm4VxFkp06Roa1emdIP1DnqEE872xRwnOrSilq/x3vqYMFOomO2xEYHJzmZKhUurBiFBm5/EouB37402W8B5mulQVYy5IAUhtZIkk6h77XGJ8mXHjHmaGpb/AJQSrmXogoSGc7ssmBb2+2OaXHioA1Emeu17Y2+T8KUqSBS7NbTLRJnfcHfHP/pDKxAEddr/AJYiPX4AYYc+sy2Y/wDdaSrJrXefjn15YXfsFSmzeYABaDYzPfljXVvBhX/Jdf8AaRp/MTce2F2b4TmRKvTBUbPMj5M4ox58T+6wiiLa4ooZjUQiiZ7n88H1eBZVnmorOdOmZgDrAG2PMtlVoj/WR6rzp7DHQzQ2wtmN7GdZMQZfMINxXhX7OgrUAClNYKxJi+/UCd+UYx/h/wAUImZqNmBKVFI1EaivMCRFj27Y+gZTiEGCJU/3tjD+PfC1Oi3mUjAqGyzZbXA7HcfbFWBw1q3eR58RxkFY3fhlKuPMoMFFiGptcbxfcYLpUQiKpquT+Ik6rnudvbHymSuxI9v6Yc+F9TVSAakbtpPTYme9vnFDYKHMQvUb8bz6FmKzAEglmI9Or1AAbx9xhBxBGMkrHImIv7csaqvSRgUqKDESv6G2KqgAKB6IeNUEgtbTKmelog88SEVL9zxMOikSVt154YcKyDV3Kl1EC5M7fpjQ5bi6ioQqIrHeABOOuK0B5WqiqIQCagAgkC/L5OMBJ7TCvrO8hk3pOFMKo2Y32/ucTg+WFFCzIFq1WJKr+AE2Anlz+cB0OKg0WRx5iwDE9T1F+eChmiBp06Sx2LTAgW7C22CPG8xRvtDqiLWQo5YRcQdon74+a0+FZqu3laGFOm06Y6mZ7ki+N3xPUtBxTIWo3pGpgBfe52sDzwj4VSzFMf44OhfVpVvUegEG4jDcbaF2nO6wEnaD8N8K0vMVNDHXNyDA07kwLXxph4Wy6CGZmAEBbQI5i0zPO+BE4lmpV6VCr5TEEgySAN7Ttg3iWY0kSCARN+eEZHY8GO6bpMZHn3gL+E8jP+TPu7/wOJiCvPPEwu8n/Y/OW+Di9BFxq1Wu6yIvezD42OOqNOmwK6CZ5bz99jgnhGXKVWIBCKk3JMkyAIBi18WHN0ySQyo3WLf0x0NU5RwAi4uqeHqigOqEhZMEDYi9t5wk/aqakhhVubyYk+3TGpWtVdjFRSRswJjsOo+2Fufplj/7gor/AISDq1AbTH64NWvmIbHo3EDq0CVDF4SNIDH6kmYkcxNicXUsnTqKEQrbZtiffCfM06inUIa1xFj1GK+GoFY+ZT0oRAY6jo/8b/fGss3E1zXZXPhG8tVXQBDGIvzN8G1pIKuq1ENp6zyJ3HvhPXzGWdVCuzFYm3P3gYKyzlyFQn1Nblvic8y7VQE4fxXqq6QumAQATaOnv2NsDZ7jCzZFKgyQJG/Qg2ODeM1TTYJ5dGsSD6iOQ35DnzmcLOEZugtR1NJlDIBMzp9Qk94tFuWNFcieOo8w+jQRnQpr8wmzFhIEwQR7fONPwnIVq76GPpG72BXtHW2E/AeDlj5jEcyG1EkgWmOmPo3BMkKNAAmS3qZupP8ACMRdZ1HhptzNo4xZl1DL06CQBAAueZ9zzwm4h4jja2OuNZuZE4xPEc0bnHzahszbmcjrOrOPiOcx4jPM/wB/wxVS8UA2LfnjH1KxO+K5xaOiSt5xP8jlvafSMrx/ow+cNcn4gBs2PklPOMuxIwxyPG4PrmOwwtuiZd1l+L8U4DifSOIeHKVcFqZ0Meg9J9xy+MYjimSq5d9NRYnY8j7HDng/iK8iY740wq0syhSoAwP5dx0PfG4uodDpefR9N12oc2Jg8hWE+ufjDDiXCcvmQgrFlVbodt7RexvBw4zHCf2cAKAVAgGBPzbfGXfjH7RABMagRJiI/ryx2MbahqUy9mVxBMz/ANJkapK1yEPIr6vvt+WCMr4Dp0/8t3QSPMBvrAk2MAqZjth1kPEYNVaTbtYdj0thnmf3tRUDcRIOG+Nk4JiVw474i9sgCG9QFr6RG3U4rqU60qlPS1PTpJLdr23wNxWs1E67FGNiNvY++F7eJpEAAe2PUx3EYXRTRnjeC3LyKyLO9icX08nmKL+UNVVSIDNYEkTz5ATgZeL98M8rx19O2odf648AwMzUjcGD/wDZX0gUwiMoK76gOzduV/viqpwKs4DEBXJgQZ9yStgMM04mXYqVAW2rl+fPE89QSgYz+7H8RjbM0KJXmMg4UK9NayzI5wR1BwSnBVcKXUJpMwpi3QxuD0xTw/NO1RqbL6VuZ5dME1eIchthTaoYQGGV62nYWxTXo06w01Fnpyj2PLFS15F2sBtzJxWubUbL9z/LAKKMZW1Rbn6FGg2iGFp21b9z7YmG7ZhGuyKT3v8Arj3FIaSnEb4mGpcQerl2Z4TWbaR+FZk/cnAXDssHn0ip0BJBjr74rzvitAFVMuulBCa7mO4x02bqGmCEWmakEQeXXtO8YqKnmR6hdRnl8tTo+qqxX/8AHIMxtJHvthhSrZOsCGp6TEBpM+474y3mlfq0seZYTjqlxFheYINumFlSd7m2OKl2d8NVgWAceXyI/Fz+Dywz8OUalH/6htHmAAKwn7na4kRvYYvyGaWpHmIVvJKnf3U4a8WyaVILKDTAkbiI9vbANmNUY3H04uxOKdPLv9NPS2o3AsYO8cxjjifE/wBnUGrRYQRFRR6F3uSNtsTLVdlh9wBb7X+OeOKVarmJ0sqOhI0v6g4I2K9D+uPA+sMpttzCOH5kZiVTTrUapKzqUxMH7WOEVbMURqpOjU6hsSFPpveOZmxjD/yitFdCigWAug2P7pHSbYW5ngbMVOYhmiVqywIINvSNztz2x4H1mMDUKyfCBA8mq06QKZ/DoAkT2IJvvOPpFT00wByAH5YyOVor5WhWaHWdZgaR0iBz+841mWcPRQzPpF+sWP5jHK/ELIH6wM48oqZTibHGT4rYc/4HG08QU72sMZLitCQI/p/f88cvpaBnyfXKbMR45YfGOyMckY7InEEqZd8eAkY7jHh+MMuNuFZTNlcbHgvFIGomI7E/kLn4xhlODsnnyhHviLqMOviU9L1Jwt+U+vUMwtVYNwR/xjL8Q4RQy7y1JTMkMqxv7Yq4LxgzvIxps7lVzVErMNup6H45cjhHTZziajx3/mfYdN1KsLHExVHgiJVNek5DD6VbYzuACJ2thpl+NBz9YU81bb788JczkGpg+YrOwaNNMzA6k/wjCvNZVWIE6T1Yx+mO5p1czoawOJv6qIyFXUFSLiNxj5rx7gj0XHkk1KbER1F4iOfuPnDrJ8ezFFdBAqRtrJBI5AMJ+8Y7yHGUq1fM8upS0kqEJEFhuRHvBwS6k3EWwTJseZmqOWq6WdwyhSR6rXEWvz2xoODcKzRSQ9RUNyBafYG49xvjQjPLV9LpveDYiIMz2PPFuY4gl/WBG4v+W32xmTKSOIOLpaN3M6KDFmX1akEkbmD0GAs1n4IFRZP4WmDb2/jjYPpdRrLbyCCykfIvivO8IpVWkohgGDHqE+2/zhat6yoqRxMwePMpVADDqTJ7GInnH8RiHiB54NznhjQy1KZdwqkFO5M6uw7dsIM4ulS56gR0nBkA8QQxX3o8yue9BJPOMeU85JwhXPEIAOd8WZfNmMKKmPVxNRTzFsTCRc9HPExnmh2sV5bgNIIK9VTBAKoZva3ePfpirM8VLMQFVB1A+nkPiMHZ3i5IFw0j3BtsPzws8xHBKgKRuJg/Y8sdH4ziXfE5p5UVT1PMp/FT/DBWU4SFqQ4MA/B79cKqLsG9DARve35bY0+V4oWj6SQBDCD/AGZxjXUNauX06aloUx+X/GDaGf8AQabg6Tb2nngF2mdJGr9fvimpnHKkDSY2WIZfmb4lZbErVq2MZ0UqeZ5WghFECopI9Note9ttrYdJw6mp9ChHg+sgT8knbthL/wB9qU9K6QQQDJ6kD+OA8/xKovqqBlJ62mLb48ELd5jZAk0L8MLsjVcxIS4VYA1A7n960W64Lq5umAD5gH+4bkc4/kMZPh3EmhSlSmWvYm4HvFxjri/EaiqWq1KcE6aZ0H0mBqIbmIO0bx0OC8JrifasY4jyqtWpqIKsPwqrAk/yw68I5jSnk1GXXdwonYn1RO4Bj74weR4vQpkS5UoQGaY9UTEHl/TDgeMKSMtbWrFNi1jB3AjqOWE9RgZ0KzzZkcVNTxPKlmIxnOI5GLfiP5DGzo10rU1rUyGV1BU9QcJON0OguRvj5Yko85XUYAVJmC4vkvLaAQY3gzBIn74X4e8ToSpHOcI3UgwcdrA2pd58rnXS+w2nDDHLjHZGOWGKAYkGczjpGxyRfFgGNMIxnwvNxAxuvD2dMgSY6Y+bUmgg43Xh/cfGOX1a6TqE634ZlYvpmc/6l1auSzyV6NlrLqPIFlMMDG8+k/JwsreNqFZl83KwZv8A4hsftt8Y13/Vbhn7RQy+g+sM+kfvSot9wMYg/wDTrMjLs5QGpZgNV4gyI2mP0x3uiy43wrqO/E+kOtdxxG/DuO8MKl/oPNXD6vcFZGDTx/LhdSCqEF/To9UxP+YNQnrIxkqGZXLaEOXRnb0wVBJuBqLGdySIHTG6ytdHLIpy9SqtmWDIURAtvH5YpdAu+8NM3ibChCWzNNfV5cNoJsWNh/ttO22FuT8QI8rpgSNrEE9+fzhnXzUWakJH0ypAH/7THW2BaFTLqWVqdJVO/pgHpEc/bErVOhjDDmdPRzBJiotRFvpsCLdNx7Tg2jSrgT6fyt7xf4GAn4WpJanX0AwbL6oFgDtIE2OCBmqdJdfnPpG7MZiSBOmNp58sLZSTtHBtt40p11ZVZSCG2I/ucJeJ8Oy9caaiHeSynSSdpMWxZRzFCSKFVSzyyoGGmRvEbd8UNmCizWVVMEkAMxPYEWPvgwGXiD5W5glLwVTtoq1DHI6f474VZnJorESwI6iL/fGj4ZnErAFCUqRdG/8A5PPBnEuF+aoPoDjmwN/kYLV6xZxivLMC2YCmJ/hiY0icKzH4spSYiwPmAyPldsTGeWe1ET53+2oAFUgATvPPffbDHKp5lnAMAwecjl3H88autQo0/SaNOo+wAUH/AMiAYtgZOHEkEUrnkOZ69sXHItXOWML3QMW5VxQA02UAne7MeRIubfpi7hec/aG9AjeYuR8Yb/8Aav3lpKo6BWJ/r74voZvL0pbylWpEBmAUH3K4QXB7SoYyoBuVPwhmUQVOnmBBv1x15KWFQ+rkwFx7xuMMqpzLFWA9BKghTEA7mGF47EYKq06KyxXUy9/frhLEiUoARxM9UeiC2vU7T6Ykj7C/XCfj3DqkpXTVWAB10ydWiOaryECTExjcVs0QNfkrpNyVhp9xAOKKfGCBJKleSqrEx1hbjBLkKniBkwBxuZ83bjWYqVFSlS0sbABbnmO1oOJn6Wdq0QGo1CEMkhT6TLDb4N8fRaooFlqtQQtuHVYO3OQOvM47rcXsGBj3IP5Db88O9o9FkY6IA8zBcB8G5quyGrSfyi0vrbSSDaQN5AvtgnjXAaeQYkg1EmxZNQBjYtt+QxsGz9bQPMJg81W8Hvyt0wHVzUtUaoqKuto1z6gDa3Md8Z4rMd+Iw4UQQXwZ4kzVBV81XOXcgBNP+Wsm6wBa8xj6NVprUAZYKxvj5xnfEVTTbQw2Gkaj/MfbAGT8ZV8ojeqQZ9JjcmZHQAA26nHM638POfzIN5LkyqOJreI8NiYFgTb4xmOI5QmSBf8Av+uNBwXx/lc0wWPLdoBDQAT1Um3xg/iHBhNuk/b/AJxx1OTp305AQZyup6PxRaT5+9MjfHJGNDxPh/p2uMIqtEqYOOliyhxc4GXC2MymMejHoOOqVOWHLDrigLntEjUJ2m+N1w2nportMEz/ALdIH6z8YxtOpTqNEhfcaYHMzsY73xo83xanlqKSyvLBYBBlWUgi3W32xz+qVnKqAb9J1ehU4yxMKPHabVFLyWpFtIH+pVDGOZsfucE53jqgSrjnM2j74y1TJ0srXFeq1Ty2uqEaSxja9rDpjzPf9RsmKk/serYyGTltutiBi/Di2GgE7en03n0+DOoxhXG/wMH8RZ6nmQHosgrAQCwgsJ/Cx59JI3OMVw7IVqtYJTDeYCZi2mNyTyxvX8a5TNKtJg9EFxuquDH03EabxyPTGgy/hghX8t1L/hULpgd/xE9yIx1RnGNaYUfziFUNk2P7RTQGcoBQ1elVXSZOnSZiw1gEG8CTiVeLZjTK5IT+8XDgd/QZxUhqKGBlGViGBjc3252648y+b0NqX08iskqwP+nYH2jAc9hOgW0irM8ocQzI9dRlXoFp6Ntxe5+Rh3kM2XU1Xpk8tQLAEDkeUYRuC5JJUDkBvHudunPFy0FYAKLjvE/f+zhZBj1ccA3GT8FylVmqIGpVWIYlIDA7enseYG+GNBNETUNRbAlgJm19S2HsRjOrXNITUmnBEFgY+4thnl+JQ4BMhzpBZCC07RIkXPSMCbreMUKDtDK2RWpUUnXSdZgLAm4GrUAZF/zxYSE+p7g3JBv9hG2BWommCNT+pifSTC+6mY9hbBFNzE6wQBYspBnblsO+MhjbmEKQ0laoiY32/PHmBw9NruiE7Tp6e+JjNM2zF2W8KIkCl6KZuTMkn/jnhjR4f5YhG53Y+o+1thhG3EydSZhihUSsDSHU8xJO2FFfxDlEEUtbv2lvyEDD9DEyQZEC2JqTwKmW1aG6+/3vjp6FNGBcKpBECbk8pBxi85xHMqoenQqwObo3pjqA23uMc1fFGWVUcr5tY/WDqK94DERBiBtgvBMH2peJp8zxarTIFSAon/GDAiJsGHLcDFmTr+ZJ9LkMQAG6DtaNjOMofFlGq2krubDTZgRBETbcjphVmcg1OpryXmOqeosJMGZCkCxgAW++DGEd9ohupa9txPptM1RJGlT0kt+WB85m6yCVVRa9iCfYkbdpwgyb5vMJ60KufpFwGB2Igen5OG/BeC5hEANR9RMwbqPcg357YWyheZqZXyDYRLnPEGYVh9SgkASZFzhlV4sy+kUz5u2vy4k846e/6Yd1+DyAKhB2Jk6hI6BzIPcEYH8inTfWxRWGx1Ewb7BcDrSM8LIYFTp1XALo2o2LhiCPcCxwP/2VKr+XUq1pO0jnz+P0wbU4kzNZxUvYI8T3hto98XtxN9JiqFPUKrsOwAt8nAFz2jdAUbxJl/CRF/KakDPrdwSI6qt7nCHO+DCdTrmUZdhMyT0MbC2NXVzmoyKbMQxYF20CSIJAtbC6u6fjpqsHZWCgk9YiZ6YZiyPdyLMqXMXX8MV1IAXUT0Ijrg7g/jLNZRoZmdYjQ5Jix2nbDgtpQ2Cg2kGSewMxtOFWb4SpMSSxNhzn3i2KXVMy6cgBEiu9prsp41y+YADSjMSp5hQdi3+mbTynA2cSkw1K8wswJtG/9+/TGSPhtkgzBgeoMNI6mRv0jC+uaqtOs22Mxjnf4tA14mqTZsBy7WD8ZrRlh6TqEMQByN5/QjHSlFKSYkOSegFhPeftjGniNaApdioMi845bM1H9Opmk7dycNHQMeWiE6DT9/CaPiWZp09SlpY7EX2jl3v9hgGl4miQyhqZP+W17AemDyP8ztgClwGu21MzO3P7b4aZbwBmnWSEQTHraJ+ADihenwgUxv7+krx9Cq8CPs/mTxLLIKBOqnUXWjXYLBAYcmAm/OBN4OBOI/8ATnRS1UqjPUmykABvYz0xfwTwlVyrecKsspEaJjuDMTjScayr52jTah6atNiXRTBb/Ydg3PSd+XTExc4GCqfL6/sf5+ctUg2HmNocFr06aFVCVVYGJkmOm4741We49VahTqUaYckeoMYZG2gKbzODOGUjUy6NU1ayT6juLkQQAI2HLfBtHhCMB6hrEcpnrODdw+zAbR+PEw2HBgGUpZqpTVs1QSpbk0VFHuL/ABLe2Aq9DLOQVqtSMwEqAi/QMog/+ONdmuJ0qMCpUROmogT7TvjP/t1B3Z6YaSbEiw/1KCLX54nqtxt/r6/tHjp+yH94qORaIp6Kn+2ojEdomR9sDVOFZrll6k9QCf0wyznCkdpalrbrz/8AjB++AK/h0qodQ6gXlXJA95n7HDQXPcfL+4p1dPQ/MfzGWQp16alalNyhEEPYH31G3xjrMrl2W9TRH71VPQeoNyMZrMZKnFxJ3JJY/qY/LDBKzZaklSmFh5X6AwMXIIPtjdDHkj5f3PDO9dvv5TQ5LNI6zUzNSoB9JSnb21QNR7xi3NZSf8Sg5cEeoMCWAH+kH1bbcjGMbnONqGS/lrBOlFYK37wK6iB1BHSI54YZTMFCrUajkjT/AIbQL8wSDBWeu2M8FgdV/wATR1PADR5RpioJdyGFryDG4mPfEwBmuK0y2rzaqFrlRB0nmL3F+WJjdA7yzx/Qz3T5kPWpGwJhht2nmN7HFFKqFQtRRAwtppqNRjsBJw4yGZasgY05VvYgjuN4nFWY4PT1morClUI9RM7AAQL2EgHChlY8zfCC9p7lKoUBWc+a6FipGmJGxPLp2wFk/B9CmCzIvrX1q3qkypF+W3LeT7Yt/ZW0giqtYxa1+hibH8sDv4ZzNWnraqVqGf8ADuo7XBMe0YpRqG5qS511e6twzhWUynm6RQoirciFnYb7QPjDjMUgo9KBbiSAAPuCO2MBT8DZ5KwK1kSLiprMz7RJ59jj6LTrAAAtqMAE9T3wGQ8UbjcANUy1F/DWJYhV00lmSDAZjc6RzAn6p3wUcysaV9PtgfO8TRbK4t+EfwI2wscsTKyQdsJMqVRUs4ozfulrXi8/fCqhRVjDU6yjqokH7TGHi5NaigPI5kjC+tlRRDaqj3XTTBMqLyWGki5tuOWPFe88SeIHm8guXUVEAIc6SZaRba4tPXAtVkSSgZiTsDde/ptPvh7ks2BS9RLgnSdQsZmbc9jijiiZelTTSHDO0KuomBzInkLfcY1XAMVkQnaZnL5qvVcqqwAPUd4HOZ3x4c4UBA9RG2r1D8+fxh3mMkSsi7GJUqQTGxJt3tjj9jO7KJ6C8YsVwZysykdoryubOr/LUuYYtyttK7T1jlgevmfUSAQ7XI6TygGV+cMxlgzMoEDaSCPtNpxRS4VVQBaikjl6ZnpcbzbfDNhJEtmO08ydPWp1Bio9wvsAB/PAuc4AXItJ2OkEQY/L5xqaXB5pKHlSpmARtP5Hpi9ODg3FRlPUqVJHcDl3wvxAJZ7OzcCfPDwN1IWDci8TjRZPgiK5qFSukgIGmSRaTa3PpjSZjPUVhHHmEWkyJ7QDcYpehl6hvTZDBFmYRIj6SY/LANm1SgdKy8wTw6wFOooIZhUBMSGUELFrHr8nDXyiSsWgXk9f4z1xks5wJ8pVNai0LPpYgnV6S2k6bXaBeMNPDFek2XGYruVdn06ogJEaRfl/qPXE7po843uo/HlvyMI5qMqqQzAm42uPfv8AAthV5z03DUjNwWEbgdDuD074Z1ODmpHmMohjAaQ0W/Fzv8YKrVkEUyhCx6WFz72xqsGERm6bexOMh4jp1iadaVqUwCzxpmY5kwd4vB7nDTM5DXPkuocRcG9rwy7kdiMJqnCCyHyzvuSCAbfMYE4dxmjnFKNHm0fSTJVjFpBEHeRGFnEV3x8enMLGGUBdX6GXcf8ADDZjMLWYAhU0Gm4O5Jkjltz7YETRRcU/Lq62EBkY1Ft/pYzYbgRMSDhrTzZFQAVXSFJ06iQ0d5kQYx4/iCpPJ12KuZn2a5XGeJl2BX6/1GAOLJUfof5AlaVNIIV1121JJm/ZoLfbHWWrMXtT0N3WFP8AuPL5GOs9wtcyl9SvuhgeYsQY1D64ImRBjl1EptmGUiqFdipjS4UkzF0a0b857YMENwf0jlYN2+/zhmb4OAxrIoqA/hVQ3vEHSed8K+IcDSpUptTfzKCHS9AMU0GLug5xN1Pf2x7TRqYdaYJrBWZAr/VHIAb3gXAPtgXKeLs5GirliXPNkImORBF7YaobmIcL7svreGqbeWiVIBdWZGANlMwGGx+Ooti7hnh1Vr+uorESdKBv/kx2xTUz9WhpNai4B3UKWG9uv23w6y1KlorVFcotQhpNtMWsDykY87uBsYCYMJPG8UZ7wJRqOXVis7jURf4GJhjnOOJq/EbbgAA9xN8TCw+b1j/CwTxKVZVUKhEKBEi0COuCeI8NOYoNSqAJqEapkg8iI/njjzKpTUWCAibm8d++F1bPgAtLkD8TSAfbVjVQ3tGO407iMeGZRMsoXX5hAhbABQOQA27km+Ljxb1QVEe98YytxktJgL01X+fnEWuyASyqz7Xn456fnDTi7mTL1AugJsszVVxqEA7TI+J6YWHiVNEYydStpJAsD7mxte3UYopVzVQaR5hH4lAJB77d98E5ilUSmQXj0iAAoWdyYHLlfvhRobSpSTvOGpmsFJkBhZntNptF7jnj2odJ0klo57W5flzxKvEVqhAdPmQDYWPtJt84o/bKd1LaWBAGqBMztBNsaqwXfa5euZIkhtMd5jFuVzwqqdBM3vpETzOABUSYkCTBHIz+mBkY0wYYAfh3Bj/abjczONfGagJmDR2eGHSPMIIUhrHmDYdl69Zx2uapkglEOk2Y8p6WtjOHNsw39PNiYH3wYumAVbVN8JGEd4ZYneOq+b3BUVAI5gG46yIjC2rxqlTOnSVi8qOf+6ZOOszl2qSQbCjNouVYyL9iL4x2fzB1H0kFbere29v7nFC4wNhJmb1m3y3G0ewaSdhtPa9scrxUMVPlsAxAkIw3IF+uMGMyQQIj9cGZTxO9N9UlgJ9M2Nv1GCKniajDmbVcuoq6vOkgx9Ox+LYXcX4nWuGVgAY1RbtcWg4WcQzbUm1bhgD9xOAE4nVBsS6taOUcwcIGMiVeII54Zw41W1VJFMXLbT0A7235YIz9bzGAUE32uSe8i8++DeHUxWy9IpUK01Gk6rtIPqHT5wUr06ZlEUHqbnCrN1GDcXFb1RSVqVQNDiIaxg2lSMC16KUKdIprqUVqhm/F2uOg32g4acVywzKCCBUU2Jnbnt8Yu4ZQXLqNTaqh3I2HbDAxHMEqD8Ym49m3oqKzOtRIWEVdBQNt1kEEDtg3wxxNamWV3IWSRcatomINt+mCONcIpZxILFGt6hsR0I6H+Axmch4FzNE3zASnrghASSDYG403tvthyhGWzsZO5yK1AWJqeIcbGWgKVI0yDYSOfvjCeLOJ5eowr0azCtuFGwvcAgW6740PiHwDXrquispKCApXQDzsVJj2IAxjq3gPPKGJoEhZmGUm3MAGSPbDcIxjctJ87OdtMe8I44y0DUbMB3dbqYgEGw7Mb9jbF/COOlfU9HWjm7qRoHww9O4mT1x8/YlZUyL3BsQR2O3PGx8PeHHREq1Gc0Kn1U6eokg2GoAg6djIm2G5MagWYrHlckVNQtBqdUmlSrUqYO4XzEcmIYQ0qPbbe2D1zi5h2pt6cwBPp/8Auj/STAD+3XFdbgFSCMu7UNMbXDwBuxOqYtIwFQrPqHm0G1kkIVIbQY+qTufcjEDpq8w5++ZUVI3HP0+EY0Q6CZIVrm0EdQZJv1ODMpm671NMgppkMLHpBnnM3H/Ab8RqPTWuwZI9GYUz9Qsr6RNmEyR0jHlMHUyIGgASI+k7j3Bn8sCjWI9G8Rbheez1SkY0CoukEQGYzMchv77Yxmbpy3+HXqJTJnyqgLKCehmYnaZ9zjYUfEOWJKh5qAmUNjqXcQbDn2xWubWo/wDiZdQFOkFgNXYAEXieuHq+naoh8JyGwZieLcKzL1SaTKywB6W6AbyBfExrq3AstP11KM30BgOZvBnEwwZV+xE+Dk+zF3Ga5dhpbWf3VIJmOm4j2wLkclWratUkRzSwPyRJPvi/h2TSnqr1VfUxNzGojkBBFsMK3EnKgiaa7/gmOpBJP9jAMwHAjkxEmyZRl+EJ9bLV1KYAJVQfyFu0nFq8UUVNP7MqwZJIA0x3i5xXm1WoAzozhb7sgnlYET3mMD189Vc/5xVjtTUTI52AMW6kYCiY2gvAjr9oLCzIo9wP0/jgKtXN5i03Oxj2EfB3wFUyVQH6SrEXYEFIPUG8/pjrJVW0lE8sT9RLT+YH5HBaQN5msnaL8zxQ3XyxbkDE36EQPfHJzVZgVBEgCAQN+3XpgrN8LLMzwxIhnGmwt9SxYggbAd98VZbKU2cTqXVbUVMCdpuAJNtr4Z5asSQly1GJM3mm0gN6HDCVNiQOk98EHiC/X5ZI/FMyPjpjTvW8v0KJCkxqEn4J2+Mc1czqUo4lW3EkT8qQce8QHmb7OR7szeWPnsFpIDquDECB1nD9Mu6Aa0E7ahEDsNNgPvOKalOknppUlR2AWQ7X5ixMXP3wpyHicUzVSqjSt9NyRG8bcicYU1brDGXT5Wmyp8WgBfTMbAb9LHmRjK+KuEM0ZigpbUYdFEwY+oRyOCc74jy1XKvUpnTVpgEAg82Ag+87T7YUUeKZj6fSjSPqYKb+5+ceTGVNwHyK3eJqubdgNTE8r4G1HGuPhyqfXUpBiRI0NZp5yJgzf5xms9k6isFKaGJj1cvnaO+HKwJqCVIFzU5TKTlUPmag0xzAi0T/AHGADTFFKkMWYgCLgr/Pl8Y1lLhopUadJFsqi4vJI9RnYkmcKs5w7zLIpRh6SHsR7g7r+XTCgQTG5AVFzPcA4tXp1dKS6MbpMaptI7jr98a2hSrtqNSk1JROkMylm9wu3vhPTydHLkO1QCoCdCqdSyRGo6efacM+DcUbMsaDspqqs6wY1320ifUBc49kG1gQcGSzRJlK5pRLPqWdoP8AcY6HGlUWJ92gn4xVxjhtZSQaTt00qSPuLYQV6FVWAZGUnYEEYBUB3jHzEWI6Tj0syyQb+x6x0tjQcPrFhqp1Eq04gw4kdZBiD74xOd4NWQeeQCpW4JIKWPKPxfftjnKcKcunk01dmWdcFU03vqbe4gk4YcSneJTqMg2Im5qZl9GqnWDr1Der2sNht198cZbjVQfUZA/0lo+18J6HAMwY1+pDJIRkgjoCT/d+2DKlKqjErrCAekLBY7cr4R4YlLZD6R/SWjV/xHy6ajHqZASY2MMA0DuMGVqK1FgHT0K7j74xqLWdgXqMrNeYEADeSNjyJuMMMszpbzgWPKfq+Nj8YE46mrkEZ1z5UekhP3zraIvfT9P6Y4TjKCWLldxp2JI3+odIYdQZx3S40Avr9a7EqCfe1+9pntilOO0S90bQbU28poIAuLDkZABGM0mP11C8q6I/mmqIqCHExK8ioPNZF8AVEro70hAYkqjmZMCVIsQwiP5YOz1OlmKRVlDgbALcHsGAIMRbpizK1zXovTBZalL0XEGN1MHp+mFHyNfY/YP7fKJNo99j/v8AuJOE8IWkKjVUpl9RY6fU0nkDYxvYnmcZvgtWrmMwzF2CozTTJLFQZ0gmTubY3hRWtUFJ4EkwG5XgG/3wG/FqNOqKdGkrVGN9CoCBuDBi0Hr9sUK53hMg2iFfAWZqFmqVUVidhcR9sTDpvFFBPTV1CoPqExH3Ix7jdbfYg+Gvqfn/AHEfDaNQio7karDWAJFtgNryMHnLqrCILKoAkAmZuTaCZ/pjzExjcw04nPEuLimYZFhVBdjYGdlVV1bwbmMK041SckUlYVNJJUAaQAJN2YE+wxMTDwgIuTNkYGpMtxNPK8wlguwN1aZiPQxwPTzL1KwVCNd/TUE2EbsJnExMeA5gP2/SaTL0KhUeaApFh5RgGO0W+3PAHEUehSZ0bWRdg3qO8m7b2AHLExMCADvNY6Wqd5tpYMNmAP3E44FQcx8jExMJO0rG8vWrSSpFSlLwDcyLjpttjmtwrJ1W8w0FDdQWH5Ax+WJiYLGxuoGZFqyItbhuWy0Mf8ti3pKzBG1jIM7T2GDKPEHSkXprTpIZ0qq6SY5yo998e4mKDvVzngBCaiLM+N828Baq00HJKYk++qceU/EisIzDa1gka1DX6DQoIPfHmJgvDBNRviEC5pPDHhVqBauQwkA008yVUNMyBYwIif1xfnM+jEFx6lkahZl5b8x2M4mJjnnKx3M6KY1rTUCzXCZUmlV8wr9Susd+dt8IW462UqLUVVkMVIA+pLahPU/rGJiYtxjVsZy8oCNazd1OID0kKCjANT35iYI9sc13p1fqRYIvM/l0PfExMQe6SBOwAGUExXnuH661EU6roGqS5N2GlSQAeamCIOGFHLiCrO9SmDYaFSBew0kc+cY9xMMLGhFqg1GBNl6cKlNGRUmAHIJ1TIkyACcWZCkXVnbUArEAEi8b7YmJjRzPEbTwZZyjaVYLE6FYbzPMx35YCXxBSR1p1KLhi0QrSCDzIJI5A9RG+JiYagBNGT5fKtiOaGep6yiu6MCQQSWF+c9/7GDjl6hgB1ZfxBpk9IMSPuIjExMAwqMRiVBlOYykyFqMHAm5JBvzMTgSnQzX+FUSuqE20lSwa/7wuD8YmJhZ4h0H2MszHBqXmtVZmpsVHmLSJAk8wSLCbxETgvhnD6JZmoKDWZR62EFpFpP/ABiYmPdoJUKNpseF+DU8sHMAGq120mw2ECR2xMTEx2B0+MdpxjnyE3c//9k="/>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8932" name="AutoShape 20" descr="data:image/jpeg;base64,/9j/4AAQSkZJRgABAQAAAQABAAD/2wCEAAkGBhQSERIQEhMREhQSEhUTGBYSFRcUGBQVFhcaFBsVFxUYHSYeFxwjGRYUHy8gIyc1LSwsFSA9NTAqNScrLCkBCQoKDgwOGg8PGiwlHCUpLSwuKSwsLSwqLCkpLCwsLCwsKSwsLCksKSwpLCwpLCwpLCwsLCw1LCwpKSwsLCksLP/AABEIAN0A5AMBIgACEQEDEQH/xAAcAAEAAgIDAQAAAAAAAAAAAAAABAUDBgECBwj/xABEEAABBAADBAcDCAgEBwAAAAABAAIDEQQSIQUxQVEGEyIyYXGRB1KBIzNCYnKhsfAUFUOCksHR4VNzk7IkVGOio7PC/8QAGQEBAAMBAQAAAAAAAAAAAAAAAAIDBAEF/8QAJREBAAICAwABAwUBAAAAAAAAAAECAxESITETMkFRFGFx4fAE/9oADAMBAAIRAxEAPwD3FERAREQEREBERAREQEREBRcXiCHMjbWd979aa2szvhYHm4KUoGBYHSSzcyIm/ZjJv/yOk9ByQTmhcoiAiIgIiICIiAiIgIiICIiAiIgIiICIiAiIgIiICIiAiIgxzyhrXOO5oLj5AWo+yIi2CIO72Rpdx7RGZ33krptySoJBxeBGPOQiMfe4KcAg5REQEREBERAREQEREBERAREQEREBERAREQEREBERAREQEREFbtftOw8fvTtcfKIOlv8AiYwfFWQVT38d4QYf/unf+IbCf41bICIiAiIgIiICIiAiIgIiICIiAiIgIiICIiAiIgIiICIiAuCuVA25iXMgeWd91Rs/zJCI2nyDnA+QKDBsA5xLPv6+ZzgfqM+RZXgWx5v31bLFhMM2NjI2imsaGgcg0UPuCyoCIiAiIgIiICIiAiIgIiICIiAiIgIiICIiAiIgIiICIiAqnGHrMVDF9GJrsQ77R+SjH3zO82BWyqdidt+In9+d0Y+xB8lXlnbK799BbIiICIiAiIgIiICIiAiIgIiICIiAiIgIiICIiAiIgIiICIiDrI+gSdwFnyCrejEdYTD83RNedK7Ug6xxI+04rPto1hpzdfIya8uwVmwMeWKNo+ixo9AAgzoiICIiAiIgIiICIiAir8Xt6CN2R8rM/uN7b/8ATbbvuXUbavuQYl/nH1f/ALixNiyRVzsVOe5A1vjLKB8ajD79UGzXv+fkzD3IwY2bqp2pc/jvNeCDNJtaJpymRmYGi0HM4Hfq0WQpMcgcA4biL5fcV1hgawZWta0cmgAegWRAREQY58Q1jS97msa0WXOIaAOZJ0AWP9YR1fWR1la+8ze64012/cToDxULpJs180TRGGOdHNFLkkJDJOreHZHEA1daGjRDTWi1zH9B5ZRmDooXdTCzq4C6OLMzEPnLXNy9poDwAdCTmNC6QbmzEtILg5pa0uBIIIBaSHAngQQQeVLEzakR6upYz1rDIyntOdgAJe3XtNAc3Ue8Fr02w8W7D4nCNOHjZNJiC2UPe54biJ3SOBjyAAiOR40fvA52IE3s+lc2JhnjAi/SGtdHGWFsc8sbnRtZZDR1RxEYo6ZmVuQbXHt2BwBbNE4Hqqp4N9f81X2/o81ij6UYVzHyNxELmRkBxDwcpcaaDXEnQczuVds7ogI3bPe4sLsFh3QmmntEsaxpHINp9XuzmqsqDhuhc7RG8yw9ZhhE2GmOyFsReflbNkuDyBXdIsXZCDYHdJcMGueZ4crIROTnFCFxLRJ9klrhfMLrP0owrHStdPGDA1z5LPca2sxJ3HLmbYGozC6sLVdo+y4zZi+cAyROY+o9HF7553Cs2jBPLC8Nu/kaJNkqxxnQh8jXx9e0R5sRJGOqtzX4lxc/O4up7RnkoAC8wsnLqF9iOkGHZlzysGaZkA13yyND2M04lrmnlRC4Z0ggM5wwfcgJbWV+XMG9YWdZWTOGEOy3da0taxXs2ztfGMVKyMvmexrWsJjMkcUTG24G2xtjIbQBpw1FWbKLos8Y39MMzQN7mxxGN0h6rqi2RwfleywHi2ZgQBmoAILXbzbw2IA4wS/7CpODdcbDzY0/cFi2t8xN/lSf7Su2zTcMR/6bP9oQSUREBERAREQFwXVvUHaG12xkMAdLK4W2KMAuIusxshrG/WcQPjoow2Q+ftYshw/wGE9UBZ75IBnNbw4Zfq6Wgy/rjrLGHb1taZycsQP+ZRz7voA+NLoNjPec2ImfJp83HcUQ/dBzP/ecR4BWrWgaDQDTRcrgxYfCsjGVjWsHJoDR6BZKXKLoIiICIiAiIgIiICIiAigbT25Dh2l0r2trhevotI2r7ZIW2IY3SHm40PQaqNr1r7KFsla+vRkXkEntgxDu5ExunEX+KRe1rFjvRQn1H81V89EPmq9fRea4D2xt0E+Hewe9G4OHof6rc9jdKsNih8jK1x906OHhX9FOuStvJWReJ8SNvSZcLiHe7BKfRhKy7KZUEI5RMHo0KD0vkrBYgDfJGYW8e1NULRX2nhW7G0K5aKxJyiKJi9rQxfOSxR/be1p9CbQS0VUdvh3zMU854FrCxh8RJLlYR5ErgQYmW872Ydp4Q/KPrxke0NHkGHwKCZjtpRwgGR4bmNNG9zjya0auPgAoPWYifug4WL3nUZnjTus1bEPF1u+qN6lYDYsUJLmtt53yPJkkd5yPJdXhdDgFOQRcDs2OEERtrMbcTZc927M951e7xJtSkRAREQEREBERAREQEREBEXBKDh8gAJJAAFknQAcyV5X0z9rtPOHwVOd3TIeB+qOf504xvaZ08dI44PDOIbuc4cT+d3rvqtG2fsvUBo1O8hZsuaK9Qy3y76h2lEs7s00j3km6v8VdbM6LZwL7I10AVhs3ZbW6EWeX81suCGUaDksHObyqrX8q/B9Emjc3N4m/571Nk6JCu43l4q3ikf4geGii4/FOAprjmOm/d5lS4xHa7jGmp43o+GZiBpW7f8dFWYCZjJOrntjhoyWPvN8CQNW7t9recPh3ACzZrU+P5CpekmxmFrpCcpoW0AannfxKjETHaE113CfJtaYSQDEve+GKRstMaLlLLczUnSnFjiPqab1ukE+KnAc1rMLG4AjrB1sxBrewEMjPxd5cB5Lh9qPiDWyObLC4Vk0LmciOK3voR0tzyDCPcHW0uhfY7TR+zcPeABPwK24cnfGVmPJ3qWzfqJrvnXzTeD5CG/6ceVh+IUnC7Lij1jiiYaq2Ma015gKUi1tAiIgIiICIiAiIgIiICIiAiIgIiIC0/wBpW3zh8K5kZAkkFa8jp9/4ArbyV4h7SNq9fOWgmia/dA19Wgeqry2412qyzqGqYUl5znVz+J31e/zO/wCK2zZuEys9L8TyWubMbb74BbbFoxo5rx8sskM8D60qvxV5gzuO7kqGA0dN/jqrjDSbvQ67kx+rKrOfGBjCdOH5pQsFhySXu3lY9sA9VfI35+C4wWOtjfD82VfM7lZvvtLdJQsqBjJhI1wIBHIrrjZ7oDh6KKHVqaUJRntRzwsiFNYGuPnoPC1VRzvgmZP3cjmv08Da24bOBJkPeHDeKVDt+IFpHHkkTMTEqp3Hb2/ZuObNEyVnde0OHxUlan7NMVnwTBY7BLfHnr6rbF69Z3G26J3GxERddEREBERAREQEREBERAREQEREEPa8+SCV/KN3rS+ddpYjrMRZO6Iv+MjrX0J0jH/CzV/hlfPeJjAmfx/4eGvS6Wf/AKPpZs3v+/dl2Ucrm0Vs0U+gHnVLVsOao+KuMLPZA4ry7xtRErsHQDS/zopcZe0XkeeO7T4quixNCR/0mtpvLx9VTQ7XnkfpNlN6MA9avvacFPFim3cJbbrg9otkBY5tH3T+Krcbs18RBjtzCbr3T4XvUfCbSMjhFMAyT9m+stka7uCvcPiS5osUb3eINEeqlaJidSnHbXetJOjXEnSh/RXOAwLiA6TTiAdSp2YXu8NaWOaU1+fRc60a0x4yUDTdfL88l5x0+xIzghzm5WktyEA3mGt8TupbttOSxv8AL8+a1vbGCY4te5rS4biRZGnPfyUa3jl2njy/HflMb/tvnsiluEginUCa58dPTcvRF5/7JMORDK8gavABr6od/wDS9AXr4/phbT6YERFNMREQEREBERAREQEREBERAREQYMbDnjezfmY4eopfO+0WZJ4ydA5j4dRxY4gD0H3r6PXiftM6POZLMGX2iMVFppY0ewegNcrVOavKqnJDVY35SWlTsLLWoVdFIJWNkG8jXwPipUB03Ly5ZJ6XmB7VtvVwNc7A3ee4/BaxiQ6KV2moF8b04346KxbMWkOBojW+KtHbSjlA66GOQgd4dlynjyTj/h2Jj7tej2pJKWBoc5zXAjS6I5HkSt9w2I7bgTpmHHQnS9fMFa7+ksYPkYgw+8dSOZHJdIcURdHj+PFcyZOaXKPs3Ezbz8B5+Ci4ienVe7hxuuSqosadaPDzUWfHV46an+6omZl2bJeLxQca87/oqbaeJsAWNdCeS6y4q7WXo9sd2LxDIhqCdfBo7x/hsebgrcePlaIQjdp09b9nuz+rwUZO+QdZXIOJcB/CQPgtmWHCYcMY1g3NFLMvZjp6AiIugiIgIiICIiAiIgIiICIiAiIgKh6YbBOJhuOuuiOeO9zjVFh8HDT0V8iOTG40+bcdgxh3mZgJw8rjYINwybnNcOGuh5ELJu42CvW+lvQvrHuxEDGuc+hNC4gNmbuzNvRsgHPRwFGtCvKNobGkgLnRB00LSQ5lHrISN7HNOprlvWHNg73VkvSWPrB8V0Y5YYpmvFsPBd2tNc1k0p0kg2P5WuQfisOp3LuyAneokMkmKKwmWwu8sbRx+9Rg9z3ZGAk+Av8At6ldrXl47qZdshe4MbvOn917L0B6Mtw8WcjtOFXxrkP58z4ALWOgvQcvqZ5GW+8OJGhDDx5Ztw4a2R6FNtmOJrxlfUTurpjb1EPXU0cRkoea9LDi4dz61YsfHuVmiqHdJoxCyejlkfkbTojrqe/n6uuydc336Lg9LMOGRyF5yybuySW9mRxLgNQB1UgJ4FvLVaF64RVuH6QQvdkDu11skVUSc0ZDXHS6Fubqa7zeYWFvSzDHP8o0dXnz6glhZIIac1pJBLyABWqC4RU0nS3DCqkz2WjsNc7vtc9rtBqCGOFi9VwelkPVtlaXODntZRphDnMMgsyFrQMoOt0eFoLpFUO6UwBjJC40/LQDSXDNk3tGv7WLd74WV23ohh34q3GNmfVrS4uyPMfZA32W6c7CCyRa8zpxh3Bxb1jg1rHaBoJzllDK5wI0ljNkAU7erPA7VErnNa1wDWsdmJYWuDwSKLHHgL8iOaCcip5ulETXlhDwRKYjmblALRGS7tEW35WOqsm7AIFrHhel8Mj2sGcFzsvayCiTlbYzX2juFWNCQAQSF4iIgIiICIiAiIgKj270TixB6wEwzAUJY6sgbmyNOkjfA7uBCvEQ9eR7f9n5sumheHf8xg7dfi+LV3DdR+0tTZ0els9VicPMB9GT5N48wAa+K+iKUPG7Jhm+diik+2xrj6kKu2KtvYVTjiXgg2LjQaEMbvFszK+8hcy7GxQFvOHi59ZKDXwba9uPRHB2D+jQafUCk4fYcDO5BC3W9GN3+ih+np+Efih4rsnoU+c1mknJ/wAJhZGPEyv/ALL0jo97P2RNHWhhr6DLy/vuOrz+dVuAC5VtaRXxZFIh1jjDQAAAAKAGgAHADgoOI2FE95e4Ot28B72tJyGPNlDgM2Q1m37tdBVgikmgw7Gia1rQ0nLIZbe5ziXkFpc4k240SNf5KPP0Ww7y4uY63OLjUsrdTnugHjKD1stgaHObVsiCtj6PQNcHtYWuEjpLa94tzy0usB1EEsYcp07I0XafYML25HMsdr6ThRdIJiQQbBztDrG6tFYIgpo+iOGaS4RkE1r1kmlB4BHa0+cfu97yUuPYsLctMHYLSLLjRYwxN3nWmOI/upyIKzE9HIHvdI5r8ziCS2WVlG2G25XDKbij1FXl14rv+oIOpOH6sGI/syXFvf6zcTp2tVYIgqo+jGHboxhjpoaOrfIzKAGi25XDKaY0Fw1IGpKl4XZrIxTBlFg0CdaYIxeuvZa0V4DipSIIM+xInnM5tnrBKe04AvDWsBIBoimM0Omm5YR0bgzB2V5cCSCZZSbqhvfwAFe7wpWiIOAFyiICIiAiIg//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8934" name="AutoShape 22" descr="data:image/jpeg;base64,/9j/4AAQSkZJRgABAQAAAQABAAD/2wCEAAkGBhQSEBQUEhQUFBUVFxcUFxgXGBcUFRcVGBocFRcXGhcYHCgeGB8kGhcWHy8gJSgpLC0sGB4xNTAqNSYrLCkBCQoKDgwOGg8PGiwkHCQpLCwsLCwsLCwsKiwvNS0tLCwsLCwsLCwsKSwsLCwsLCwsLCksLCwsLCwsLC8qLCwsLP/AABEIAIQAhAMBIgACEQEDEQH/xAAbAAEBAAMBAQEAAAAAAAAAAAAAAQIEBQYDB//EADUQAAIBAgMFBgUEAQUAAAAAAAABAgMRBCHwBRIxQVETImFxgaEGMpGxwRRi0eEjB0JScvH/xAAaAQEBAAMBAQAAAAAAAAAAAAAAAQIDBAUG/8QALhEAAgAEAgYKAwAAAAAAAAAAAAECAxEhMfAEEkFRcaEFEyJhgZGxwdHxMlLh/9oADAMBAAIRAxEAPwD0H9gL+gajSYOduN16Py4mUZJ8DONRrn/BJQT/AGv2IQguISzs+IBQhrXsLgAFYJewBQYKLeta6mfYrm2AER61zL2XRkz4NWALrWuYBAAUJ60igyTRigGWwMSB6+o1yGvYEFRby8VrmZN3SerkTJSWcl5SX2YAKmQAosSEd535LX4FSVkZtWikUglPkjFrXEWKCkaMpTvxICAWIioAFiDG+sgC1AtrMa5AEKQC4AuL2lF+O6/J5AkldNeHuBiZSVmA5Xs+ufquIsBiY7t5pdM2Zz4vwJhl80vRehEAGC3IwCi5C2AAuAAAEgAQoJYAa0gNfka1rkAB5C+uJhKdtXz8OoBlHg143XqY1J2Xi8l5s5+0dpU6TSqSSk1bcT73q+RqYT4lw7nKWI/w04cJ334ylySceJRnPxieg3LRUeZDW2VtOhim/wBPWhUfHdT/AMlv+rzfobNrccidxWqAgZQQAC+vuAAAARoCwIQCxbi5SkIW2kRgA0fiHan6Wh2it2jvGF+EbLvTf2OhT4nh/wDUHHKddUVd7qSfNJZt+rdiVpd7CvC5p4bZi7BYmtJSlVm77y/28l9M/U7sfiCn2Twyp0XTjHevNWS52io5uTbR8MPGPYRjUhxheN/kV+vU1cNs68u0q96Nt2NkopLwX8nkdc4quK5rqol2knnvX9NbD7N3WpruT+ZONk143X2Pf7F2j+swzqO3a07RrW58o1be0vqeWWAprdhRhu2V7PNy6vnyuTZm3HgsV2u63RktytH9jy3lydjXI0iKGZQ55E1wzXJf198aeR623Xjq5Dd2jhUrSi96MknF9YtZP6Gkz3E01VHY7AB6/wDQCAAAEfqC61mCgIgGv4AD1+SMpGQh9IwPznGw38Ti6ks1CcYR87Xf0yP0am/Dhn1sj8ywVXfw1RrOU6tSp6NtJZZ8jRpDpK4tIkb3bn7fDO1hXUklCpazWXh0VztYXZ6jGzyVrZ2y8Tg4StUcYRvkkm5JcLcrM2MU+42pK+WV7tJ837HiONfiY6qf5cbHQw+K7Wpu0klwinzfkYbTjFdrTdpbj3JeqvxXmaWzaqpycuNrxbytfp6DY8lLtpVd9ReeS71+GRzzHdxLZSm81TYIY8Vdeh6v4F2l+q2eoT+fDy7KT/a21F5vlkfRw5dDZ+CPhyFL9VOEm1VULqXFSSvc+daHel5s93Q5vWwaywz7nfMcMSUS205o+BDJoh2mkCwFwABcoIQguAUBhoWKD64OnvSa6r8M/Mti1VBOLXyuWTXCzdrn6XQqbs1LoeQ29sR0sQ91LdqPtKb5O7u15o49MVZXia5qrDnO8mC2yqc32lOrWUoR/wCMLVP224q3I+MtrU6sppUZ081dStvPPK6RMVs/ENQlvK28klbJLrfirHTp0nHKUlJyybsk/qjwInClVX4NmpTIbVuvG2w5yrtTcKSVks3JZ3fJW+7O1ha9SNNwUIK6V3zksslfgz6YbZEVXm6bUl3XnxTeT9MjpYbBudRRSfdz4exyTJkNKrZcnaaw5Zzgei+F8OoUKrv3W48eKeV/uceb4vqzvbSl2OHjDLeeb5eXv7I89N5JH1HR8MUOjw62LudsS1UodxgyFB2mBEAACAyAFyWA1rIiALYgKUBxurGVbBwr0HSq9277lS+cJ8n4LgYmWT4mLVVcqznecGWzal5U8R3J01vS6Sd7by6prO/ibdPAxhBZSld2k+kTv0JRcVGpThWik0nJ7tSKfJSzur52Z9VsLCyzfaw5Nb29G3oz5/Sejpus9S8PP29TU5Fnqvztyyjk4TYCclut2atZO7S8Weu2Xs+GGpb1S33fpc1p7XpUUo0YrLna7+n8nMxmPnVd6jy5I26N0U9ZRz3b9cfPPiboV1faidXuMcfjXVm5PzRqNlqS1z/swPcI3UAosCEAFgBcFAKRhgBBhsgBUYt2DZlYALEqwKmWKu7W6fgAxqSpYEkwBtBiRgFKAgCArIAUgkAC0B//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8936" name="Picture 24" descr="http://www.newconceptinfosys.com/ibm/imgs/new/Chlamydomonas.jpg">
            <a:hlinkClick r:id="rId3"/>
          </p:cNvPr>
          <p:cNvPicPr>
            <a:picLocks noChangeAspect="1" noChangeArrowheads="1"/>
          </p:cNvPicPr>
          <p:nvPr/>
        </p:nvPicPr>
        <p:blipFill>
          <a:blip r:embed="rId4" cstate="print"/>
          <a:srcRect/>
          <a:stretch>
            <a:fillRect/>
          </a:stretch>
        </p:blipFill>
        <p:spPr bwMode="auto">
          <a:xfrm>
            <a:off x="5292080" y="2564904"/>
            <a:ext cx="1658136" cy="1611263"/>
          </a:xfrm>
          <a:prstGeom prst="rect">
            <a:avLst/>
          </a:prstGeom>
          <a:noFill/>
        </p:spPr>
      </p:pic>
      <p:pic>
        <p:nvPicPr>
          <p:cNvPr id="38938" name="Picture 26" descr="http://t2.gstatic.com/images?q=tbn:ANd9GcSXoC1DjtCnVTZNm9hA8nRdf6CW1G0rNcS9J_w7Xwju320q9QlTyw"/>
          <p:cNvPicPr>
            <a:picLocks noChangeAspect="1" noChangeArrowheads="1"/>
          </p:cNvPicPr>
          <p:nvPr/>
        </p:nvPicPr>
        <p:blipFill>
          <a:blip r:embed="rId5" cstate="print"/>
          <a:srcRect/>
          <a:stretch>
            <a:fillRect/>
          </a:stretch>
        </p:blipFill>
        <p:spPr bwMode="auto">
          <a:xfrm>
            <a:off x="5436096" y="4365104"/>
            <a:ext cx="2133600" cy="2143125"/>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60648"/>
            <a:ext cx="4464496" cy="6597352"/>
          </a:xfrm>
        </p:spPr>
        <p:txBody>
          <a:bodyPr>
            <a:normAutofit fontScale="77500" lnSpcReduction="20000"/>
          </a:bodyPr>
          <a:lstStyle/>
          <a:p>
            <a:pPr lvl="0"/>
            <a:r>
              <a:rPr lang="en-US" dirty="0" smtClean="0"/>
              <a:t>Non Motile </a:t>
            </a:r>
            <a:r>
              <a:rPr lang="en-US" dirty="0" err="1" smtClean="0"/>
              <a:t>coenobial</a:t>
            </a:r>
            <a:r>
              <a:rPr lang="en-US" dirty="0" smtClean="0"/>
              <a:t> form – colony of cells without flagella.  E.g. </a:t>
            </a:r>
            <a:r>
              <a:rPr lang="en-US" i="1" dirty="0" err="1" smtClean="0"/>
              <a:t>Scenedesmus</a:t>
            </a:r>
            <a:r>
              <a:rPr lang="en-US" dirty="0" smtClean="0"/>
              <a:t> sp.</a:t>
            </a:r>
            <a:endParaRPr lang="en-IN" dirty="0" smtClean="0"/>
          </a:p>
          <a:p>
            <a:pPr lvl="0"/>
            <a:r>
              <a:rPr lang="en-US" dirty="0" smtClean="0"/>
              <a:t>Filamentous form – consisting of chains of cells joined into threads.   The filaments may be branched or </a:t>
            </a:r>
            <a:r>
              <a:rPr lang="en-US" dirty="0" err="1" smtClean="0"/>
              <a:t>unbranched</a:t>
            </a:r>
            <a:r>
              <a:rPr lang="en-US" dirty="0" smtClean="0"/>
              <a:t> (e.g. </a:t>
            </a:r>
            <a:r>
              <a:rPr lang="en-US" i="1" dirty="0" smtClean="0"/>
              <a:t>Spirogyra</a:t>
            </a:r>
            <a:r>
              <a:rPr lang="en-US" dirty="0" smtClean="0"/>
              <a:t>) or may consist of false/pseudo branches.  </a:t>
            </a:r>
            <a:endParaRPr lang="en-IN" dirty="0" smtClean="0"/>
          </a:p>
          <a:p>
            <a:pPr lvl="0"/>
            <a:r>
              <a:rPr lang="en-US" dirty="0" err="1" smtClean="0"/>
              <a:t>Thalloid</a:t>
            </a:r>
            <a:r>
              <a:rPr lang="en-US" dirty="0" smtClean="0"/>
              <a:t> form – compact </a:t>
            </a:r>
            <a:r>
              <a:rPr lang="en-US" dirty="0" err="1" smtClean="0"/>
              <a:t>multicellular</a:t>
            </a:r>
            <a:r>
              <a:rPr lang="en-US" dirty="0" smtClean="0"/>
              <a:t> body with flattened photosynthetic parts and holdfast for anchorage. E.g. </a:t>
            </a:r>
            <a:r>
              <a:rPr lang="en-US" i="1" dirty="0" err="1" smtClean="0"/>
              <a:t>Ulva</a:t>
            </a:r>
            <a:r>
              <a:rPr lang="en-US" dirty="0" smtClean="0"/>
              <a:t> sp.</a:t>
            </a:r>
            <a:endParaRPr lang="en-IN" dirty="0" smtClean="0"/>
          </a:p>
          <a:p>
            <a:pPr lvl="0"/>
            <a:r>
              <a:rPr lang="en-US" dirty="0" smtClean="0"/>
              <a:t>Special forms – complex </a:t>
            </a:r>
            <a:r>
              <a:rPr lang="en-US" dirty="0" err="1" smtClean="0"/>
              <a:t>thallus</a:t>
            </a:r>
            <a:r>
              <a:rPr lang="en-US" dirty="0" smtClean="0"/>
              <a:t> structure consisting of annual and  perennial parts with meristematic region in between. E.g. </a:t>
            </a:r>
            <a:r>
              <a:rPr lang="en-US" i="1" dirty="0" err="1" smtClean="0"/>
              <a:t>Laminaria</a:t>
            </a:r>
            <a:r>
              <a:rPr lang="en-US" i="1" dirty="0" smtClean="0"/>
              <a:t> </a:t>
            </a:r>
            <a:r>
              <a:rPr lang="en-US" i="1" dirty="0" err="1" smtClean="0"/>
              <a:t>agardhii</a:t>
            </a:r>
            <a:endParaRPr lang="en-IN" dirty="0" smtClean="0"/>
          </a:p>
          <a:p>
            <a:endParaRPr lang="en-IN" dirty="0"/>
          </a:p>
        </p:txBody>
      </p:sp>
      <p:pic>
        <p:nvPicPr>
          <p:cNvPr id="39938" name="Picture 2" descr="http://t2.gstatic.com/images?q=tbn:ANd9GcQY6xi2kXOvpG8lrAGqQJVNvYiaamePBMrJhCL4ILolYFqGdXgvYA"/>
          <p:cNvPicPr>
            <a:picLocks noChangeAspect="1" noChangeArrowheads="1"/>
          </p:cNvPicPr>
          <p:nvPr/>
        </p:nvPicPr>
        <p:blipFill>
          <a:blip r:embed="rId2" cstate="print"/>
          <a:srcRect/>
          <a:stretch>
            <a:fillRect/>
          </a:stretch>
        </p:blipFill>
        <p:spPr bwMode="auto">
          <a:xfrm>
            <a:off x="5364088" y="188640"/>
            <a:ext cx="1926905" cy="1656184"/>
          </a:xfrm>
          <a:prstGeom prst="rect">
            <a:avLst/>
          </a:prstGeom>
          <a:noFill/>
        </p:spPr>
      </p:pic>
      <p:pic>
        <p:nvPicPr>
          <p:cNvPr id="39940" name="Picture 4" descr="http://t1.gstatic.com/images?q=tbn:ANd9GcTpnYY3mUTaiKVKdcRuZ0XsOtAQZ74l9qIBv7uJ0o5qqdYvUXv0"/>
          <p:cNvPicPr>
            <a:picLocks noChangeAspect="1" noChangeArrowheads="1"/>
          </p:cNvPicPr>
          <p:nvPr/>
        </p:nvPicPr>
        <p:blipFill>
          <a:blip r:embed="rId3" cstate="print"/>
          <a:srcRect/>
          <a:stretch>
            <a:fillRect/>
          </a:stretch>
        </p:blipFill>
        <p:spPr bwMode="auto">
          <a:xfrm>
            <a:off x="6524625" y="1916832"/>
            <a:ext cx="2619375" cy="1743076"/>
          </a:xfrm>
          <a:prstGeom prst="rect">
            <a:avLst/>
          </a:prstGeom>
          <a:noFill/>
        </p:spPr>
      </p:pic>
      <p:sp>
        <p:nvSpPr>
          <p:cNvPr id="39942" name="AutoShape 6" descr="data:image/jpeg;base64,/9j/4AAQSkZJRgABAQAAAQABAAD/2wCEAAkGBhQSEBUUExQVFRUUFhgYFRgUGBcWFRUYFRcVFBcXFBUXHCYgFxwjGRUUIC8gIycpLCwsFR4xNTAqNSYrLCkBCQoKDgwOGg8PGikkHiQpKSksLCwsLCksLCkpKSksKSkpKSksKSwpKSwsKSwsKSkpKSwsKSwpLCwsLCwsKSksLP/AABEIALYBFQMBIgACEQEDEQH/xAAcAAABBQEBAQAAAAAAAAAAAAAGAAIDBAUBBwj/xAA+EAABAwIEBAQEAwcEAgIDAAABAAIRAyEEBRIxQVFhcQYigZETMqHBsdHwBxQjQmLh8VJygpIWQzOiFSQl/8QAGgEAAwEBAQEAAAAAAAAAAAAAAgMEAQUABv/EACgRAAICAgICAgICAgMAAAAAAAABAhEDIRIxBEEiMhNRFGGB0QUzcf/aAAwDAQACEQMRAD8AMnsUZarL2qNzV86UkQC6GrsJwasPUJoUgauAKRoXjR1NqnaomqULAkShdCYE6VlhUOKcFGnhameokantTWp4amGDwnpgCHs8zwh5psMBphxG5PEdghkwoQc3SCA4loMFwnupRdCODxF5lb2BxRNzbojjBSHZPG4+zQITCFaDA4W3VctSsuJwJCMhNLVIkQk0ZRElpTyEoQUDQ3So3sU4Ca5q2jSm+moTTV17VEaa0yit8NIU1YLFzQjQSRymxTALjApNKfEMjeqldXHBVa6chcjNqi6SdUF0l6yai3UaoXNVqoFA4JJZRFpSa1S6VwhCeobCcFxdXrNoe1SNKiCe1yxmpE7V0FMBUgCEMUKRoXAFKxq2MTGOa1SNakAntanJAnDYE8vsvLhitTi4m5JPuZ+69Uc2QRzEe9l4+QWuLeRIPogyof40uLNzBYkyOn6CKME7a6DMDZx9ES5Vio4r2HRfNXGwqwVWNypcS2/dVsNVBHZTudI7W+6qzK4UzkTXysihIhOcuEqHiCMIXF0lNQNAjwVxy61R4iu1jHOcYa0Ek8gBKJRPXRm5znbMOBqu53ytG55k8gszBZ694LjpA4Dbls78157nXiJ1bFPdxJ8rRfS0WA9FsZPj4aJu6YGrzWjgEzJi4qxcZ8meh0cQC0HUIO0KfTxsQeIWDhnyxomCOhnnystjAM2BJ34l33XoxdbRVx+NlljU+E4NXSEyMQLIHhUsQFoPCoYlNSBkZtTdJdqbpLaJjRqNUJardRqhLVKywiLUwsU5amlqxmkWhKFJpWB4xxvw6LW8XvE/7W3M9J0rUeJcXnVyKcf7vyCfg8Q525P66IWweIn9bogyyp/Zbj29nVhiioaCfBgEeZTOowfw6rPwlSJPLdalGuHttwVUsaktdkWWNO0Ma1StauBqkASFEQ2OAT2poTkygGOXkOZM0Yh7eVRw9nEL11eW+M6IZjav9Wl//ZoJ/wDtKGa0FCXFjcG7zb9ytrBvgShzLneYz0RBhHahAiPx7JMToxncQnwFUWV91SHDkYH5fiVgZXUiAeOx+ysYt4uAflbqB6jYFOc24keZ6bNwlNcVl1fEuHDA81Ww4SALm/CBx4IQzHxzVrvLKDXMYJl27j6/y9gh4nPyZ4QVthtjs0p0o+I8NnYbk9mi5VdviGjaS4TtqY8A9jF0Auwbqh1U21C8WLi8uJnhEQO3urtDO69Wl8MCnA3Je7UNP82mDHcckqapWR/zblXS9Bq7PsON6rB0Jv7RKD/H/jFnwTTpHWJGsiRfdtMczME9ABxWdmuYuYxgdUZPEUmn4h6uqO59ln4s/BpNxFdwpBhPwKY8x1EAl3NzpIudz2hHi/tHn5Mp/EGcsAYDUqfMefCNh+C1sJnxB8u54m5sdgOCFsPVdXeZkC0NF4Ez7nmjLIsCGR/DM83EKzKkty7L4RlJ8Y6CHBVq9VogPI6wxt/qiPKcFU4j2cSqWVuOnb6ohy6pJHDulwxqWyt+PStsv0WwADvxUhTqxv6JpRONMQiGoqOIV56o4heZrM2rukm1t0lhO0bz2qIsVlzVGWqZoqINC5oU+lcLV6jSuWoU/aDh/wCFTfuGvLT/AM2n7tj1RgQsrxLl/wAbC1WDfTLe7bhYjH0eZ4PEEG/+UW5RVbvKAW1xMH7rdyp7Ry/svTXB2ijB5Dqg1pZj5i3eAD9rlbOAxEkWv13Qrh6jIEf2WhRx4AuI234zMg9RG6NZvbGykpILA1Pa1Usqr627zGy0Amf2RM5pXVyq8NEuMAcTYfVZGI8XYVm9UHoLr1pCnOK7ZsLzj9qlLRUo1APmaWn/AIkH8HfRbdf9pGGBMB7o5BCXjbxlTxVNgDHN0PkkxBBaQQR3heTtiZ+Ri65KzGyquSTcb8fTkibDZja46WvyGyD8o8u9xM9p79FtOfsdwDJn7JWRVLQ/DmfGwoGaMDfLMjYRueC5i83aA5zpE2IBiABAFxuTxQnmPialTBIeC7g0b2/BYlfMn1QCZBOwNiIi8HuPZasM5PfQryvJpV2bWNrazDXRqcS4bDfltt+gtbL6DKdInU0Ef6gZcTNg4WHqh/B4wgRDXG028x7u434KfMse+Ic2JG5ktBiNgd9uqq/HqjiK7s1Knicta/4YazXDQbu0N2dpk7k3KwGVSOJHXjysqfxCCJdJJ2aCCO/ROo1G8QXcB5oHvBKFwUUKyNurLVLHaD/CZqf/AK3gEN63sD1VPG5HWqUaldx1htjUdGluqPJSad3ST5uCmw1Vs+apSaB/qDnegAN/cKDOs4cW6fi0nCxBOsWG1iYA9CsimpfFDvFtNEmTUW02DSI5/wB+aI8soTcmOgQPhMxcI87emhpP04Ihy/M42qA85b+SHLBp2z6LF5MIvYc4KlyceyIMsef87oPwGYugQ1rhYmDEfq6J8DmDSNtJ6mCvRml0VzzwktBC8XSTGVA4Agz1T07sjIaip1wrtQKnXCFnjLrC6SVYXSQiqCVzVG5qtlqic1DxG2Vi1Nc1WC1MLUPE2yuQmkKZwUTxCBo08D8V0zhsVUY+QGuOmOLT5mn1BChweZmxaUR/tios+OyoHB2tkOA/l0GLkc5HsvOaeZ6Whok6Sehg3H1H1V0MayQI5Wno9JwueNI2cIFyDO/rZNOeED5nGTDZ2DYu73svP8Rm7vLFhG5hpJjYwY/NXqOayG7yGt4RwjjHHjt1SH4nHaE5MuRI9PyvxM6mBFcQRcNbJEjm6RbsnYjxuZjXUdz1O0dvlgLzinjX6gCY2LtQhw2kQB2/V0sTXc13lIPITI2tftf1WLA72ySeXI9WFeY+Ki50lgjfibdSSb2KjzjHAxVawaXCRvYgXb03b7oLx+PcLapBkTFrGPKRtsT6qbKs90O0VQ51Or84Hzcg6mZ3F72JmCm/x/aM/FKW2yx/5Gw2AIj1H64+6q4jPQYGkHnqNhBmY5xA7peIvD7qdRrmnXSrXpVh8rxG08DG4O3VZgyuo9xLWlwF+8mwniYVEccEMjgxLZb/APKalw06SePIdoTBn1QjzOJF4n5SbcAoaWQVHOuA3uZjpxKIss8K0yQH1GjiYAEepWSliiP+NUjLw9VpIJ0AiLyAR1jj/dbGGw5cGlriZ4izpmdjwRTgvDGFptBLRI21EO91s4GnQ0wGtO58rQbDj0Cll5EfQMvH5ewUGiiNTmOIAF/mIP8AtAP64ruJxrXGROnSSP4cD/uI57aZ6K14qpOY0VGUn7wGsLWkjeXWJgR0QePEFUE/w2t3s8k+2obooLkrJJYqdFTFMpU6ksNWs4GYJhoM21Rc9vrwU2XZrU82pga0CwDYv0PFaOBx9StI0AEEA6docHEG3UfVU8xomk41NwY1CeHEgGyc5J/FnnJSfBrZ12ZMiXDvMew59liYvNmud5WAD8RfceqrYuqXGJkXLeA9B7+yrMZOyohiS2WYvHjDbLVPGmZFo3AMA84HBauU4uq6pqJ8sTFgN7R6ncrABg/n9+iu4Ok8xpkjzQBI232vxBRTiqGZIpxPRPDLxWBLqvwS10HW6x1fKQRvs76c0SYbB1WAz/Ebwe12psdRwMyvNcFSMjVIJE7HSb97Iv8AD+KqUCH03lgJgunyk7w5swR3UqhTJW/VnqHhnEaqRERpd+IBtz9FsQsnwviRVoaw0MeXEVAPlLgB5m3MNIvHCStmEM2nI6eL6IheFSrhaFQKpWCVIaY9YXSUlbddSrACZwUNRwHL3WRiMJjH/wDtZTH9IJPuVl5l4baxhfiMVVIG9wATyAXnkfpAcpeomzjvEFCkPPUaOkyfohjH/tIZMUaZfyJsPbdYeFbTJOhgLZs6oA957TYD0RTlA0/ysPPyt/EJUcjm6QTw+RKNqkDjvFePr2o0oHNrT+LlVx2S497HVK9XQxok6nxHo3c9Ee5n4ioYdkvN7wxt3ui5gcupsvNPEfiitijsWMHys4N6nm/qbDgEb0QZ6xqpybf6/wBgf4jEMALt7+bvAn69kJMbJInnHIxf1tK3PEzxDf8AUN77DhZYDASQBuTaN/RdPx41ALx/+uy0/wAzARMt+YGfcCbha9DBfwGVnyGNOkRfVMnY9yJ2UGCwgpFr3DU6/k2i3Xc9OSIhiS6hBc5hLgbiA0bWG8Qbclk59JCcuWuujGZWD50ss7iSeH+qJ5AqXA5a90v0tt/qLjq6wNxaJtutPDUoDrF0m3lBjcCLco7StE0DokWNxB6T9PRLc/SESyeomHUyoNIdpBdwF3XJMTNtiuUPCVSq8ElvmOwFzwET16q62kS8cC0yNwZ5cv8AKmdnFYP1FofvMhpIncgERfoEtyyLoXHJJPsJ8uyBtDD6XmaZa4vpvLD522dALgWPA2LbmRErEZ4Zqu1toAktdJhzCGh1gC4mCYB2P4LQHiPCv0l+FDXXnS4lriR5ZDjNjeJK3MlrZe9o1lrZFzLwQdySf5eUwe6mcpR7HxqbQD08VoJFRoZUZaJkOjiDt7lWKWbCpu0ADnBnrb81d8a/CqYh5o1HVGFrZcXPdeII1PuR12ugaphi0zTIOmAbiTG5snRhGY1NxuKYZOxrQIaXGeukD0Ct5ZinA/NE7Tf1vvwQh/5ASHaQGtaflJlwBPlkje25haGAzkvENcJ4xEjaPTohlgaXQmfNU2GuY1XPaHPrAw4fy3Gq1oMHf/Cq0309JFQNJmDqY1//AFcDv9EOjEOc6DM2MNF+Alo4hRY1+mlqbd0hobHMbzykd1kcX7J5yc5WbFV4Z/8AGwAT/SAbdOiGM3y2pVtqmeA279Vt5dReRLuG5Pyjv7H2RFS8NCtBo1muOmX/ABCGFh7ztG17ouag9GQbTuJ5di8CGDzkOIAm0/LEtb6GPRZBp+aLxNue9pjojfOcr0PImQ3UDp813cQduG8oXxmGcKjtQBMiQI4i8j1V2LJyR0cGRvsmwWWNcSQXMcCIDgJHe1/Zb9PIdIBbaLj3E7biw9lVy/AlsO1CYj+ogcz3RFTa4AHUIi0R7HrwU+XI7pMFtydeiLJ8G0v0u4ixG5Oq3rtdEDMAWPbod5TOsOIEAmNxxv8ARYNOl5heIu2dwNx+gt7AYprgGFslxkkSDqB2J4zy3sp5TfaJeVOj0jw9QayiABEkn8PvK1FUy9oFNscu3GNvRWpRLrZ3MeoI49VawVhzlWqleYwzKzbpKSqbpIKANarVezca28x8w7jivOfGviL94q/DZPw6ZjueJ+y9NxNIubExNj2XiuY4c06rmHdriD3BS83KOvR6Lp0aWAeAOCIsrJIhpjrwQhhCAiPAZo2my5v+KjxupbOmpLhst+KcmDqHxJBNPzDUIIjqPwQDmGaaqYLRciCZBMndGtfHmtLTYHhKD83yr4FS3yPMAb8oM9Sd+ic3CUrR87/yEOT5Q/yBuYZM6ptpBPEzPP0Q7UoPpOm7SDYjmLgg+y9M/wDwzyRsOMzv3BQn4ryzQNeomSJHYEfb6ro+N5KcuBL42aWoy6MA4lznai5xdMzc3780QZVixUadTpgbDy2HSYHHghprzBH67LVyHBlziRwtYEzO+26sypcdlmaK47CXBY4WIi2209yFqUcYD7cSPYjjKs5X4bY1suEAjYWv63W3hMFRZPlDiY3AJB6zw6dFy3mjeiWPjye/QJ4uq1ocQ0apGkiQBYyC3Yi/oQFk1MaBBqODfNBLLgj9EIzz7C03NOhoA6N3M2PsvLc3w7mVS03E25EWMDgFRhayGLCpSplvMs20VfI8VGgbxEzBg9R0XamZUyAQ97XcpOk89tuKrOo0XWadP9U2II5d1QxGFLHQe4IMgjoq1CL0Pjjg69NG2c8IGiztIADpJm43J7KHEV3luow0GYHy+WwnrO1ieyyaNbTPO1/X8p91YpuDmnVcizRtuSSeu/1W/jSehn40icPBqaqZ7Ni992xxG4MLUp4BwDSNtwWxq5kOmwgk9/ZUstoFun4bdTjMxu1w8zCOFmgyL2J4wiDCVZEAgc5jykNEgxvedohLm6J8sq6KOMrVW+UCbEOu4DndwNwY2UGWkiqNesjg2HWPANDgJA5oo/cJa5wm43jcm89O45qt4f8ADlV+IAogOc8u+bcEfMSTw2SPyKmhHNOLjWwuyUscxjaj2ta0uJZLGEzElziZPQf0hT5tgaBvSDW8y5xgdRO078VJW8A4gDU5zXxfyOgjsHNAXcPkVNt6rKjRzdTc5szEyIj6rnSTTNUJpcXGgQxuLOh1NmtzSfPFg4n5Ztzm/tCGnZVpdJlxmdTpAHqF6RisZTpU3aC2oXsLfIws0GQRq1cxM6boLOIcXQKbiB7dlVik0tDscK9k2Ew3EFpceMbe3y+qeWkECdUce6a/BPc4RTay3Fxc49wNvVX8BlIB83ndI8oG++wH3WSkl2yl43JaR3DuBu2Z2AvvteD1K08gZ/8AsaXWvP8A1BJgffsnYHLtEkw1wOx7i0x1+qm8Ps//AKYBAnYgbXH+UqEubcUc6WOSkr/Z6bhT5G/7W/gFNKhDk4PTYv0fQJUqOuKr1TZTEqtWciNKdXdJcq7pLBYSuXlvjzKnU8Q6pHlqnUD14juvUXIY8dta/BvG7mecRciDBJ91uVWtmWls8qdjIsLkq5h68C8nrwCx/iBtzz39FpZfhy86iYbwH5qPLjSVgrI5ugmy29zMfU9Fd8QZUa1EueDZpDGiN7xbhG6iy94YASJPsFDmOZue74YO534NGxJ/XFIi0uw8sFCO+2ClDFVS0aTJHDeIsCq2Y+G61ak6W2iZkxzBkD19EajBspGnUiGkBrpHAQWuPSQffstPAue6mRSloeTLTBBBMCJ2tAkE2AlGs3GXxRyf4vGatnznjMC6k8tduCiHwtiYbA+YH9bIm/an4YNMCoQA8/Np4jnAtHZeb4bFGmZH+V24y/kYv7KWnkjT7PSGZ09onfr+X64KennAJDhfUbmDAjjbfugav4icWReb7mwFhFlDg8USGMkAyTueNhP4qdeLq2L4ySDjGZqXO0Nu4ibbG08TtNvQhDdXJ3uGqr/MdIDYLpJBAMmALE8TwXcPiH2DHaonhckXLfx5z7q3iKTi5he8zMwRI69Bwt0TYR4LQi+IP5jlRptDg0gWkm8d44rNcLXJnhyRtiqrNMOuCTMkRzE8EJZnh2NeBTM2E8b8k7DNy0xvjZnPUl/kpuMm+6c2/wBvTey0KeRVHMkATuBxI42V3K8gaSDUMA8AYIM8TyTJZIpWUPND9mfQxFTyloMDpab7QJ2MLewWaMcYMNPlHSexvBvwstink7QBouD6e5T6eU0pOtl+HLUNion5EH6ESXLVD8Li2t8smC3g7SN4vYzzW/8As0x7W4oh/lc/U1k+YSSCACLe3NUMt8LOc0lpERs6/a/29VVy/I637wGMs8PkEm2x+U8LwfTglylBp0KjFwabR7ZQeX+bhcD0sT7yOwXar4va/DieCoZbTqBjWPeWuAuNLeX8hM6h1v6K4MKN5cTzc4/SIA9lJejpx2rAvxjhW06ekN0mo6XadnRLjYWMGI4wdkL4bKJi779YHui3xZesxguKYJP/ACM35+UKlSoAws5NKh+HApFJ3h5gFiT1Oowe2xCv5VkbwQ9hYSOkCPRTtpwOK2Mrot4j3XlcnRY8KS0UKGDLnwQDBv34dtlcy3I3U6wqECNJ5SCdvvbgrWJo6KjXDlcc44/VXqeKLmARtaefJIhFxyOznSxJy2SApzSogV0FVxkPJS5VapupXuVZ5TbPMhekuPSXrFAg/MGE+VoBm+pzjPe6jdj3H+GwMbqBaTaIcCCIG++5XoVTwphXb0W+hcPwKY/wnhCI+Az6g+8pC8SS3ZD+DI/Z4niMJoeWVDdpj/Cv4HHaGkQD1mCO6LvGH7Mw5hfhS7U2/wAMmZH9BPH+krzQYQgkEkc9RjboAnSx2qkw1KWJ9BEc+LiGtuR7ey2ssaGxq+ZxuT13Q1llJoEDfiQPpKKMtw8uneIieZ4rnZYpSpFWKM8kuUgrw2C+Ox0/LGlo77mPRvssuvjnfvBI/huaGtdsQ5wbJLeBlpH6AWvlYAFvWDvzsq2bUzTDnDU5tQFpAidUOc1w4SHQOzinZIOWNV2O8jHa0YmbVKVelUbWrCmDOrWNVR5vDQ0XgQO0iOa8FxuALHubxF/TefZer5ZROIcS4kCCZBAgyDBnvKE/2iZIyk5j6b3OLgQ/UwtjkdUkOBVPgZFCbxt9nKxZJSe0BbKm0iQLfoqaliNO28gg8bf3UuDpyL3bxgSVefhmNaHQCYsOf0/UrsSklodKSWi7ga99W+oeY37fhq9loUWhzbEjcgubzjVuLXH124qLKstFiDMwYI8t72BvEH6Iho5JLdURHAWdbiOahnlUXRBPb0BWc4N3xGiSQ6Ab2Loj7K14bycGHu8zv5REgn78UUHL5AteO+3EclzK6LWPAI8rQd+Z/IrJ5/hURU/IfHgjVwGApseRjWVAQwkMaIsbNIMgmL/RZGBwrJ+SQSbQLDhx5Igw2HoOqNNWdMwZloiCQS9osZjh6qnmDGMru0k6eGonkI4qGM7RZginV0RHL4PlYR0Jgz0WxlWXtIkmebdjvtJupcGWcLTwmfQLRpYYamm362SnJ9HTj467R3CYAh38ORyaTMcRI4FXskweqs9tVgkNEA7fNctI2EcFcwlECCLHptHGZVynX/jgRctNxsQIP4xZGo0rZmTAlsnGV04gAx/uf777rhmn/MXM46ruZ1n+Yc5v3VklZ+eYnRh6hG+kgd3eX7rWZxXoFa1f4lZ7+ZMdth9ApWU7qng2kAdlo02SvVZ1scaR033V7CGCFFTbsruHpea6OMGHKqL+IoBwHTfoDafSx9Fyo7hyHDaeKu4SlIj9cVn1H3PdFkhXy/ZzZ/Y60p4KhlODkKPD3FQvKeUwpqMZXq7pJVBdJFQoJiuFdKaT1TjRrl554/8ADIa795YPKSBVAGxJs+3MwD1M8V6GXd1BiaAexzXAFrgQ4cwbH8UuatGNWeP4Ytiy3cqpwC7jx/ILIzXK34Sv8N9wYLHDZwn7GxHTqr2ExcX3PIblc2UeMrZRgn++whp43TeY5jn2VtuNFRvnsBdo7XkrEaeJBJiRyHZOfinOIpt4n8Nz6LZTbH5aaMc5U+k8O8wa97iQ0bAmNuP8vsFqYnwn++Uyws0iD5qstL940gi3NbpYHljdw0OE9xtPMQPZbmBxWukdUEtkO47bE/rgthiud2cuXjJbR8tZ3k78HialF7TLHRy9bbhQ4fEmo9o2A24wAvZP2r+DBUwzK9GnNRgl8TqcyJJPb7ry/wAPNphxLhfquzHLyx8mti5L0b+W0jYNG0RzPWUTYZw/9p0+kTtxTMuxlMNHytjjtPcrF8Q+K2NGlplxPDhyXMcZZHpC/wACirs1auKa55DY6etgF3IMOP3yHAOmdQdEEcQNo9EMUMQYmYM+vr0RFlWUVKpaQCew3G+43THDjFps5/FuekGr6FBhcW1wydpc1wI4hzSL/dA2Y6blvmvFm2PpwXoWAyVppQ0NaHcNLH9IBe2RttdY2feGm0aALXkkOvIbHAWtPFSw0zpQxttaoEcDjHNP/wAbmnoPyK2sJnI3JcDydP2CpYfL3OPzH2H5LSpZa5ojUbcIajkkzo4sc10a2C8RA/I3UTyn8XAQFr5MS6oah3cDYTDGjYDqTf0WBgsted3kDpA+33RJgPK3TJEWG34wiipN76GTxyb2aZesHxFjNTfhi95PpsPqr1UTs5xHdZtXLBvJ9yj/ABP2Fiw7tmRTsIP+VNTqQrLcHHH0KgrYYjYH0j/K3jR0YNdFyjUK08M++yH6NSFoUsWLfdHHRk4/oKsK7yE9CsfUr9DEfwT2j3WW5yzO+jkyVSJda6KirlyhxWPbTbLj+folRZqVmgHrjnIZGfue6AdI5D7lEuVVw9sOEzx4hPh8tDJYJRjZC9dT8bQLHQfQ8wkiqiWgh0rsJLqaYNKiepSVE5CzwPeMMk/eMOYHnp+ZvW0Eeoj2XnmX1S0wAB1Xr5KAvFuQmi812CWOu7+g8/8AaT7KPKm+genZVp1SbXceNoaI5q1hacS51yfb/H5LCwuYOcYAMfREVOiSPMfQbKZR4sswtS2a2VYuXaWgTw5BbjMAQ1xYZJEO6z14boeyxt4A7cIRPhKxAuf8qrElLczc0TOZXDydRiAWMbYFwbZ7r8Cbdh1XhXjvwycHjHfBh1N/naG30gzLTG8EFe+4o6akACHgu2E6hx25FA/ibJW4nGFjfLFJoJbAAe50iTwgOBtdZDM8WR30QTVI8WOY1NgI9/wV/JMlrVXyGE9XWH90U4jLxTeQbwTe3De46rWyXDuDgRt+HZVS8pV8EPw+M8nfRZyLwexhDqvndvBs0dhxRvg6zW2AA5AQB7KnTaC0KYUByS99l8cEIKki84l1xbsSo6mEDvmJPe/0S1wV19aPVbSe2CsezPq4ABVX0SCtaoNSq1KSCcL6KIkFKrCk/fI7LnwVEG3XqlVBtJlo4oHYOTmkne31UFKoFOxyOKvtgONEdRq5TepTTXGtEog/Q5rGngFZblTDfTP0Poq7hZTMrbXRL+xcm/RbxA0Ug0bE9rDos5zldxtSWN6Ss1zlJn+5A1vZ0vQV4jzfVV0jZtvXiiTOMd8Ki53HYdyvN3VJcTzWwVjoKtm7l+Igo3yPFbLz/LyJRfkzrhHjdSLV8oB+cM2o0auH3XVzL3+QcUl0k0caSpkqRKSSmZhxRuSSQMwjKiqUw4EESCIIPEHdJJIZ485zTKRhq5a24IDm9A7geyv4PHbCEklK27HYnRp0K+l1hYq2zGE3Fo3/AAsEklnJ3RW90Xa7i2i58kuABk9+myyctpa6DXGz8RULnkcBcQP+DdPrKSSPKlSObk+xmeIchpvrtjyjS0ECI2tHpHsp6eVBmx2SSTYJcTqYNRRfwdJaDKdkkk6IUypiRB/Xdc1JJLWEuiWmk5spJJiBfZSxL4sqjjCSSCQ9DqSvUH2SSWRMmT1GgquaaSSeLj0SC4TKggD9dUkkL6N9k4qE0uzvsVTebJJKLN9l/wCEWT7sFvGWJhjW85P2+6D6W8JJJuL6DV0aWA3RhlVSCEkkK+xTj+oa4HEQwdUkkl0F0RSWz//Z"/>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9944" name="AutoShape 8" descr="data:image/jpeg;base64,/9j/4AAQSkZJRgABAQAAAQABAAD/2wCEAAkGBhQSEBUUExQVFRUUFhgYFRgUGBcWFRUYFRcVFBcXFBUXHCYgFxwjGRUUIC8gIycpLCwsFR4xNTAqNSYrLCkBCQoKDgwOGg8PGikkHiQpKSksLCwsLCksLCkpKSksKSkpKSksKSwpKSwsKSwsKSkpKSwsKSwpLCwsLCwsKSksLP/AABEIALYBFQMBIgACEQEDEQH/xAAcAAABBQEBAQAAAAAAAAAAAAAGAAIDBAUBBwj/xAA+EAABAwIEBAQEAwcEAgIDAAABAAIRAyEEBRIxQVFhcQYigZETMqHBsdHwBxQjQmLh8VJygpIWQzOiFSQl/8QAGgEAAwEBAQEAAAAAAAAAAAAAAgMEAQUABv/EACgRAAICAgICAgICAgMAAAAAAAABAhEDIRIxBEEiMhNRFGGB0QUzcf/aAAwDAQACEQMRAD8AMnsUZarL2qNzV86UkQC6GrsJwasPUJoUgauAKRoXjR1NqnaomqULAkShdCYE6VlhUOKcFGnhameokantTWp4amGDwnpgCHs8zwh5psMBphxG5PEdghkwoQc3SCA4loMFwnupRdCODxF5lb2BxRNzbojjBSHZPG4+zQITCFaDA4W3VctSsuJwJCMhNLVIkQk0ZRElpTyEoQUDQ3So3sU4Ca5q2jSm+moTTV17VEaa0yit8NIU1YLFzQjQSRymxTALjApNKfEMjeqldXHBVa6chcjNqi6SdUF0l6yai3UaoXNVqoFA4JJZRFpSa1S6VwhCeobCcFxdXrNoe1SNKiCe1yxmpE7V0FMBUgCEMUKRoXAFKxq2MTGOa1SNakAntanJAnDYE8vsvLhitTi4m5JPuZ+69Uc2QRzEe9l4+QWuLeRIPogyof40uLNzBYkyOn6CKME7a6DMDZx9ES5Vio4r2HRfNXGwqwVWNypcS2/dVsNVBHZTudI7W+6qzK4UzkTXysihIhOcuEqHiCMIXF0lNQNAjwVxy61R4iu1jHOcYa0Ek8gBKJRPXRm5znbMOBqu53ytG55k8gszBZ694LjpA4Dbls78157nXiJ1bFPdxJ8rRfS0WA9FsZPj4aJu6YGrzWjgEzJi4qxcZ8meh0cQC0HUIO0KfTxsQeIWDhnyxomCOhnnystjAM2BJ34l33XoxdbRVx+NlljU+E4NXSEyMQLIHhUsQFoPCoYlNSBkZtTdJdqbpLaJjRqNUJardRqhLVKywiLUwsU5amlqxmkWhKFJpWB4xxvw6LW8XvE/7W3M9J0rUeJcXnVyKcf7vyCfg8Q525P66IWweIn9bogyyp/Zbj29nVhiioaCfBgEeZTOowfw6rPwlSJPLdalGuHttwVUsaktdkWWNO0Ma1StauBqkASFEQ2OAT2poTkygGOXkOZM0Yh7eVRw9nEL11eW+M6IZjav9Wl//ZoJ/wDtKGa0FCXFjcG7zb9ytrBvgShzLneYz0RBhHahAiPx7JMToxncQnwFUWV91SHDkYH5fiVgZXUiAeOx+ysYt4uAflbqB6jYFOc24keZ6bNwlNcVl1fEuHDA81Ww4SALm/CBx4IQzHxzVrvLKDXMYJl27j6/y9gh4nPyZ4QVthtjs0p0o+I8NnYbk9mi5VdviGjaS4TtqY8A9jF0Auwbqh1U21C8WLi8uJnhEQO3urtDO69Wl8MCnA3Je7UNP82mDHcckqapWR/zblXS9Bq7PsON6rB0Jv7RKD/H/jFnwTTpHWJGsiRfdtMczME9ABxWdmuYuYxgdUZPEUmn4h6uqO59ln4s/BpNxFdwpBhPwKY8x1EAl3NzpIudz2hHi/tHn5Mp/EGcsAYDUqfMefCNh+C1sJnxB8u54m5sdgOCFsPVdXeZkC0NF4Ez7nmjLIsCGR/DM83EKzKkty7L4RlJ8Y6CHBVq9VogPI6wxt/qiPKcFU4j2cSqWVuOnb6ohy6pJHDulwxqWyt+PStsv0WwADvxUhTqxv6JpRONMQiGoqOIV56o4heZrM2rukm1t0lhO0bz2qIsVlzVGWqZoqINC5oU+lcLV6jSuWoU/aDh/wCFTfuGvLT/AM2n7tj1RgQsrxLl/wAbC1WDfTLe7bhYjH0eZ4PEEG/+UW5RVbvKAW1xMH7rdyp7Ry/svTXB2ijB5Dqg1pZj5i3eAD9rlbOAxEkWv13Qrh6jIEf2WhRx4AuI234zMg9RG6NZvbGykpILA1Pa1Usqr627zGy0Amf2RM5pXVyq8NEuMAcTYfVZGI8XYVm9UHoLr1pCnOK7ZsLzj9qlLRUo1APmaWn/AIkH8HfRbdf9pGGBMB7o5BCXjbxlTxVNgDHN0PkkxBBaQQR3heTtiZ+Ri65KzGyquSTcb8fTkibDZja46WvyGyD8o8u9xM9p79FtOfsdwDJn7JWRVLQ/DmfGwoGaMDfLMjYRueC5i83aA5zpE2IBiABAFxuTxQnmPialTBIeC7g0b2/BYlfMn1QCZBOwNiIi8HuPZasM5PfQryvJpV2bWNrazDXRqcS4bDfltt+gtbL6DKdInU0Ef6gZcTNg4WHqh/B4wgRDXG028x7u434KfMse+Ic2JG5ktBiNgd9uqq/HqjiK7s1Knicta/4YazXDQbu0N2dpk7k3KwGVSOJHXjysqfxCCJdJJ2aCCO/ROo1G8QXcB5oHvBKFwUUKyNurLVLHaD/CZqf/AK3gEN63sD1VPG5HWqUaldx1htjUdGluqPJSad3ST5uCmw1Vs+apSaB/qDnegAN/cKDOs4cW6fi0nCxBOsWG1iYA9CsimpfFDvFtNEmTUW02DSI5/wB+aI8soTcmOgQPhMxcI87emhpP04Ihy/M42qA85b+SHLBp2z6LF5MIvYc4KlyceyIMsef87oPwGYugQ1rhYmDEfq6J8DmDSNtJ6mCvRml0VzzwktBC8XSTGVA4Agz1T07sjIaip1wrtQKnXCFnjLrC6SVYXSQiqCVzVG5qtlqic1DxG2Vi1Nc1WC1MLUPE2yuQmkKZwUTxCBo08D8V0zhsVUY+QGuOmOLT5mn1BChweZmxaUR/tios+OyoHB2tkOA/l0GLkc5HsvOaeZ6Whok6Sehg3H1H1V0MayQI5Wno9JwueNI2cIFyDO/rZNOeED5nGTDZ2DYu73svP8Rm7vLFhG5hpJjYwY/NXqOayG7yGt4RwjjHHjt1SH4nHaE5MuRI9PyvxM6mBFcQRcNbJEjm6RbsnYjxuZjXUdz1O0dvlgLzinjX6gCY2LtQhw2kQB2/V0sTXc13lIPITI2tftf1WLA72ySeXI9WFeY+Ki50lgjfibdSSb2KjzjHAxVawaXCRvYgXb03b7oLx+PcLapBkTFrGPKRtsT6qbKs90O0VQ51Or84Hzcg6mZ3F72JmCm/x/aM/FKW2yx/5Gw2AIj1H64+6q4jPQYGkHnqNhBmY5xA7peIvD7qdRrmnXSrXpVh8rxG08DG4O3VZgyuo9xLWlwF+8mwniYVEccEMjgxLZb/APKalw06SePIdoTBn1QjzOJF4n5SbcAoaWQVHOuA3uZjpxKIss8K0yQH1GjiYAEepWSliiP+NUjLw9VpIJ0AiLyAR1jj/dbGGw5cGlriZ4izpmdjwRTgvDGFptBLRI21EO91s4GnQ0wGtO58rQbDj0Cll5EfQMvH5ewUGiiNTmOIAF/mIP8AtAP64ruJxrXGROnSSP4cD/uI57aZ6K14qpOY0VGUn7wGsLWkjeXWJgR0QePEFUE/w2t3s8k+2obooLkrJJYqdFTFMpU6ksNWs4GYJhoM21Rc9vrwU2XZrU82pga0CwDYv0PFaOBx9StI0AEEA6docHEG3UfVU8xomk41NwY1CeHEgGyc5J/FnnJSfBrZ12ZMiXDvMew59liYvNmud5WAD8RfceqrYuqXGJkXLeA9B7+yrMZOyohiS2WYvHjDbLVPGmZFo3AMA84HBauU4uq6pqJ8sTFgN7R6ncrABg/n9+iu4Ok8xpkjzQBI232vxBRTiqGZIpxPRPDLxWBLqvwS10HW6x1fKQRvs76c0SYbB1WAz/Ebwe12psdRwMyvNcFSMjVIJE7HSb97Iv8AD+KqUCH03lgJgunyk7w5swR3UqhTJW/VnqHhnEaqRERpd+IBtz9FsQsnwviRVoaw0MeXEVAPlLgB5m3MNIvHCStmEM2nI6eL6IheFSrhaFQKpWCVIaY9YXSUlbddSrACZwUNRwHL3WRiMJjH/wDtZTH9IJPuVl5l4baxhfiMVVIG9wATyAXnkfpAcpeomzjvEFCkPPUaOkyfohjH/tIZMUaZfyJsPbdYeFbTJOhgLZs6oA957TYD0RTlA0/ysPPyt/EJUcjm6QTw+RKNqkDjvFePr2o0oHNrT+LlVx2S497HVK9XQxok6nxHo3c9Ee5n4ioYdkvN7wxt3ui5gcupsvNPEfiitijsWMHys4N6nm/qbDgEb0QZ6xqpybf6/wBgf4jEMALt7+bvAn69kJMbJInnHIxf1tK3PEzxDf8AUN77DhZYDASQBuTaN/RdPx41ALx/+uy0/wAzARMt+YGfcCbha9DBfwGVnyGNOkRfVMnY9yJ2UGCwgpFr3DU6/k2i3Xc9OSIhiS6hBc5hLgbiA0bWG8Qbclk59JCcuWuujGZWD50ss7iSeH+qJ5AqXA5a90v0tt/qLjq6wNxaJtutPDUoDrF0m3lBjcCLco7StE0DokWNxB6T9PRLc/SESyeomHUyoNIdpBdwF3XJMTNtiuUPCVSq8ElvmOwFzwET16q62kS8cC0yNwZ5cv8AKmdnFYP1FofvMhpIncgERfoEtyyLoXHJJPsJ8uyBtDD6XmaZa4vpvLD522dALgWPA2LbmRErEZ4Zqu1toAktdJhzCGh1gC4mCYB2P4LQHiPCv0l+FDXXnS4lriR5ZDjNjeJK3MlrZe9o1lrZFzLwQdySf5eUwe6mcpR7HxqbQD08VoJFRoZUZaJkOjiDt7lWKWbCpu0ADnBnrb81d8a/CqYh5o1HVGFrZcXPdeII1PuR12ugaphi0zTIOmAbiTG5snRhGY1NxuKYZOxrQIaXGeukD0Ct5ZinA/NE7Tf1vvwQh/5ASHaQGtaflJlwBPlkje25haGAzkvENcJ4xEjaPTohlgaXQmfNU2GuY1XPaHPrAw4fy3Gq1oMHf/Cq0309JFQNJmDqY1//AFcDv9EOjEOc6DM2MNF+Alo4hRY1+mlqbd0hobHMbzykd1kcX7J5yc5WbFV4Z/8AGwAT/SAbdOiGM3y2pVtqmeA279Vt5dReRLuG5Pyjv7H2RFS8NCtBo1muOmX/ABCGFh7ztG17ouag9GQbTuJ5di8CGDzkOIAm0/LEtb6GPRZBp+aLxNue9pjojfOcr0PImQ3UDp813cQduG8oXxmGcKjtQBMiQI4i8j1V2LJyR0cGRvsmwWWNcSQXMcCIDgJHe1/Zb9PIdIBbaLj3E7biw9lVy/AlsO1CYj+ogcz3RFTa4AHUIi0R7HrwU+XI7pMFtydeiLJ8G0v0u4ixG5Oq3rtdEDMAWPbod5TOsOIEAmNxxv8ARYNOl5heIu2dwNx+gt7AYprgGFslxkkSDqB2J4zy3sp5TfaJeVOj0jw9QayiABEkn8PvK1FUy9oFNscu3GNvRWpRLrZ3MeoI49VawVhzlWqleYwzKzbpKSqbpIKANarVezca28x8w7jivOfGviL94q/DZPw6ZjueJ+y9NxNIubExNj2XiuY4c06rmHdriD3BS83KOvR6Lp0aWAeAOCIsrJIhpjrwQhhCAiPAZo2my5v+KjxupbOmpLhst+KcmDqHxJBNPzDUIIjqPwQDmGaaqYLRciCZBMndGtfHmtLTYHhKD83yr4FS3yPMAb8oM9Sd+ic3CUrR87/yEOT5Q/yBuYZM6ptpBPEzPP0Q7UoPpOm7SDYjmLgg+y9M/wDwzyRsOMzv3BQn4ryzQNeomSJHYEfb6ro+N5KcuBL42aWoy6MA4lznai5xdMzc3780QZVixUadTpgbDy2HSYHHghprzBH67LVyHBlziRwtYEzO+26sypcdlmaK47CXBY4WIi2209yFqUcYD7cSPYjjKs5X4bY1suEAjYWv63W3hMFRZPlDiY3AJB6zw6dFy3mjeiWPjye/QJ4uq1ocQ0apGkiQBYyC3Yi/oQFk1MaBBqODfNBLLgj9EIzz7C03NOhoA6N3M2PsvLc3w7mVS03E25EWMDgFRhayGLCpSplvMs20VfI8VGgbxEzBg9R0XamZUyAQ97XcpOk89tuKrOo0XWadP9U2II5d1QxGFLHQe4IMgjoq1CL0Pjjg69NG2c8IGiztIADpJm43J7KHEV3luow0GYHy+WwnrO1ieyyaNbTPO1/X8p91YpuDmnVcizRtuSSeu/1W/jSehn40icPBqaqZ7Ni992xxG4MLUp4BwDSNtwWxq5kOmwgk9/ZUstoFun4bdTjMxu1w8zCOFmgyL2J4wiDCVZEAgc5jykNEgxvedohLm6J8sq6KOMrVW+UCbEOu4DndwNwY2UGWkiqNesjg2HWPANDgJA5oo/cJa5wm43jcm89O45qt4f8ADlV+IAogOc8u+bcEfMSTw2SPyKmhHNOLjWwuyUscxjaj2ta0uJZLGEzElziZPQf0hT5tgaBvSDW8y5xgdRO078VJW8A4gDU5zXxfyOgjsHNAXcPkVNt6rKjRzdTc5szEyIj6rnSTTNUJpcXGgQxuLOh1NmtzSfPFg4n5Ztzm/tCGnZVpdJlxmdTpAHqF6RisZTpU3aC2oXsLfIws0GQRq1cxM6boLOIcXQKbiB7dlVik0tDscK9k2Ew3EFpceMbe3y+qeWkECdUce6a/BPc4RTay3Fxc49wNvVX8BlIB83ndI8oG++wH3WSkl2yl43JaR3DuBu2Z2AvvteD1K08gZ/8AsaXWvP8A1BJgffsnYHLtEkw1wOx7i0x1+qm8Ps//AKYBAnYgbXH+UqEubcUc6WOSkr/Z6bhT5G/7W/gFNKhDk4PTYv0fQJUqOuKr1TZTEqtWciNKdXdJcq7pLBYSuXlvjzKnU8Q6pHlqnUD14juvUXIY8dta/BvG7mecRciDBJ91uVWtmWls8qdjIsLkq5h68C8nrwCx/iBtzz39FpZfhy86iYbwH5qPLjSVgrI5ugmy29zMfU9Fd8QZUa1EueDZpDGiN7xbhG6iy94YASJPsFDmOZue74YO534NGxJ/XFIi0uw8sFCO+2ClDFVS0aTJHDeIsCq2Y+G61ak6W2iZkxzBkD19EajBspGnUiGkBrpHAQWuPSQffstPAue6mRSloeTLTBBBMCJ2tAkE2AlGs3GXxRyf4vGatnznjMC6k8tduCiHwtiYbA+YH9bIm/an4YNMCoQA8/Np4jnAtHZeb4bFGmZH+V24y/kYv7KWnkjT7PSGZ09onfr+X64KennAJDhfUbmDAjjbfugav4icWReb7mwFhFlDg8USGMkAyTueNhP4qdeLq2L4ySDjGZqXO0Nu4ibbG08TtNvQhDdXJ3uGqr/MdIDYLpJBAMmALE8TwXcPiH2DHaonhckXLfx5z7q3iKTi5he8zMwRI69Bwt0TYR4LQi+IP5jlRptDg0gWkm8d44rNcLXJnhyRtiqrNMOuCTMkRzE8EJZnh2NeBTM2E8b8k7DNy0xvjZnPUl/kpuMm+6c2/wBvTey0KeRVHMkATuBxI42V3K8gaSDUMA8AYIM8TyTJZIpWUPND9mfQxFTyloMDpab7QJ2MLewWaMcYMNPlHSexvBvwstink7QBouD6e5T6eU0pOtl+HLUNion5EH6ESXLVD8Li2t8smC3g7SN4vYzzW/8As0x7W4oh/lc/U1k+YSSCACLe3NUMt8LOc0lpERs6/a/29VVy/I637wGMs8PkEm2x+U8LwfTglylBp0KjFwabR7ZQeX+bhcD0sT7yOwXar4va/DieCoZbTqBjWPeWuAuNLeX8hM6h1v6K4MKN5cTzc4/SIA9lJejpx2rAvxjhW06ekN0mo6XadnRLjYWMGI4wdkL4bKJi779YHui3xZesxguKYJP/ACM35+UKlSoAws5NKh+HApFJ3h5gFiT1Oowe2xCv5VkbwQ9hYSOkCPRTtpwOK2Mrot4j3XlcnRY8KS0UKGDLnwQDBv34dtlcy3I3U6wqECNJ5SCdvvbgrWJo6KjXDlcc44/VXqeKLmARtaefJIhFxyOznSxJy2SApzSogV0FVxkPJS5VapupXuVZ5TbPMhekuPSXrFAg/MGE+VoBm+pzjPe6jdj3H+GwMbqBaTaIcCCIG++5XoVTwphXb0W+hcPwKY/wnhCI+Az6g+8pC8SS3ZD+DI/Z4niMJoeWVDdpj/Cv4HHaGkQD1mCO6LvGH7Mw5hfhS7U2/wAMmZH9BPH+krzQYQgkEkc9RjboAnSx2qkw1KWJ9BEc+LiGtuR7ey2ssaGxq+ZxuT13Q1llJoEDfiQPpKKMtw8uneIieZ4rnZYpSpFWKM8kuUgrw2C+Ox0/LGlo77mPRvssuvjnfvBI/huaGtdsQ5wbJLeBlpH6AWvlYAFvWDvzsq2bUzTDnDU5tQFpAidUOc1w4SHQOzinZIOWNV2O8jHa0YmbVKVelUbWrCmDOrWNVR5vDQ0XgQO0iOa8FxuALHubxF/TefZer5ZROIcS4kCCZBAgyDBnvKE/2iZIyk5j6b3OLgQ/UwtjkdUkOBVPgZFCbxt9nKxZJSe0BbKm0iQLfoqaliNO28gg8bf3UuDpyL3bxgSVefhmNaHQCYsOf0/UrsSklodKSWi7ga99W+oeY37fhq9loUWhzbEjcgubzjVuLXH124qLKstFiDMwYI8t72BvEH6Iho5JLdURHAWdbiOahnlUXRBPb0BWc4N3xGiSQ6Ab2Loj7K14bycGHu8zv5REgn78UUHL5AteO+3EclzK6LWPAI8rQd+Z/IrJ5/hURU/IfHgjVwGApseRjWVAQwkMaIsbNIMgmL/RZGBwrJ+SQSbQLDhx5Igw2HoOqNNWdMwZloiCQS9osZjh6qnmDGMru0k6eGonkI4qGM7RZginV0RHL4PlYR0Jgz0WxlWXtIkmebdjvtJupcGWcLTwmfQLRpYYamm362SnJ9HTj467R3CYAh38ORyaTMcRI4FXskweqs9tVgkNEA7fNctI2EcFcwlECCLHptHGZVynX/jgRctNxsQIP4xZGo0rZmTAlsnGV04gAx/uf777rhmn/MXM46ruZ1n+Yc5v3VklZ+eYnRh6hG+kgd3eX7rWZxXoFa1f4lZ7+ZMdth9ApWU7qng2kAdlo02SvVZ1scaR033V7CGCFFTbsruHpea6OMGHKqL+IoBwHTfoDafSx9Fyo7hyHDaeKu4SlIj9cVn1H3PdFkhXy/ZzZ/Y60p4KhlODkKPD3FQvKeUwpqMZXq7pJVBdJFQoJiuFdKaT1TjRrl554/8ADIa795YPKSBVAGxJs+3MwD1M8V6GXd1BiaAexzXAFrgQ4cwbH8UuatGNWeP4Ytiy3cqpwC7jx/ILIzXK34Sv8N9wYLHDZwn7GxHTqr2ExcX3PIblc2UeMrZRgn++whp43TeY5jn2VtuNFRvnsBdo7XkrEaeJBJiRyHZOfinOIpt4n8Nz6LZTbH5aaMc5U+k8O8wa97iQ0bAmNuP8vsFqYnwn++Uyws0iD5qstL940gi3NbpYHljdw0OE9xtPMQPZbmBxWukdUEtkO47bE/rgthiud2cuXjJbR8tZ3k78HialF7TLHRy9bbhQ4fEmo9o2A24wAvZP2r+DBUwzK9GnNRgl8TqcyJJPb7ry/wAPNphxLhfquzHLyx8mti5L0b+W0jYNG0RzPWUTYZw/9p0+kTtxTMuxlMNHytjjtPcrF8Q+K2NGlplxPDhyXMcZZHpC/wACirs1auKa55DY6etgF3IMOP3yHAOmdQdEEcQNo9EMUMQYmYM+vr0RFlWUVKpaQCew3G+43THDjFps5/FuekGr6FBhcW1wydpc1wI4hzSL/dA2Y6blvmvFm2PpwXoWAyVppQ0NaHcNLH9IBe2RttdY2feGm0aALXkkOvIbHAWtPFSw0zpQxttaoEcDjHNP/wAbmnoPyK2sJnI3JcDydP2CpYfL3OPzH2H5LSpZa5ojUbcIajkkzo4sc10a2C8RA/I3UTyn8XAQFr5MS6oah3cDYTDGjYDqTf0WBgsted3kDpA+33RJgPK3TJEWG34wiipN76GTxyb2aZesHxFjNTfhi95PpsPqr1UTs5xHdZtXLBvJ9yj/ABP2Fiw7tmRTsIP+VNTqQrLcHHH0KgrYYjYH0j/K3jR0YNdFyjUK08M++yH6NSFoUsWLfdHHRk4/oKsK7yE9CsfUr9DEfwT2j3WW5yzO+jkyVSJda6KirlyhxWPbTbLj+folRZqVmgHrjnIZGfue6AdI5D7lEuVVw9sOEzx4hPh8tDJYJRjZC9dT8bQLHQfQ8wkiqiWgh0rsJLqaYNKiepSVE5CzwPeMMk/eMOYHnp+ZvW0Eeoj2XnmX1S0wAB1Xr5KAvFuQmi812CWOu7+g8/8AaT7KPKm+genZVp1SbXceNoaI5q1hacS51yfb/H5LCwuYOcYAMfREVOiSPMfQbKZR4sswtS2a2VYuXaWgTw5BbjMAQ1xYZJEO6z14boeyxt4A7cIRPhKxAuf8qrElLczc0TOZXDydRiAWMbYFwbZ7r8Cbdh1XhXjvwycHjHfBh1N/naG30gzLTG8EFe+4o6akACHgu2E6hx25FA/ibJW4nGFjfLFJoJbAAe50iTwgOBtdZDM8WR30QTVI8WOY1NgI9/wV/JMlrVXyGE9XWH90U4jLxTeQbwTe3De46rWyXDuDgRt+HZVS8pV8EPw+M8nfRZyLwexhDqvndvBs0dhxRvg6zW2AA5AQB7KnTaC0KYUByS99l8cEIKki84l1xbsSo6mEDvmJPe/0S1wV19aPVbSe2CsezPq4ABVX0SCtaoNSq1KSCcL6KIkFKrCk/fI7LnwVEG3XqlVBtJlo4oHYOTmkne31UFKoFOxyOKvtgONEdRq5TepTTXGtEog/Q5rGngFZblTDfTP0Poq7hZTMrbXRL+xcm/RbxA0Ug0bE9rDos5zldxtSWN6Ss1zlJn+5A1vZ0vQV4jzfVV0jZtvXiiTOMd8Ki53HYdyvN3VJcTzWwVjoKtm7l+Igo3yPFbLz/LyJRfkzrhHjdSLV8oB+cM2o0auH3XVzL3+QcUl0k0caSpkqRKSSmZhxRuSSQMwjKiqUw4EESCIIPEHdJJIZ485zTKRhq5a24IDm9A7geyv4PHbCEklK27HYnRp0K+l1hYq2zGE3Fo3/AAsEklnJ3RW90Xa7i2i58kuABk9+myyctpa6DXGz8RULnkcBcQP+DdPrKSSPKlSObk+xmeIchpvrtjyjS0ECI2tHpHsp6eVBmx2SSTYJcTqYNRRfwdJaDKdkkk6IUypiRB/Xdc1JJLWEuiWmk5spJJiBfZSxL4sqjjCSSCQ9DqSvUH2SSWRMmT1GgquaaSSeLj0SC4TKggD9dUkkL6N9k4qE0uzvsVTebJJKLN9l/wCEWT7sFvGWJhjW85P2+6D6W8JJJuL6DV0aWA3RhlVSCEkkK+xTj+oa4HEQwdUkkl0F0RSWz//Z"/>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9946" name="Picture 10" descr="http://t3.gstatic.com/images?q=tbn:ANd9GcQ1NvZFDYknoaO3Cqe_CkyiocNiAw1cYorferxsfpDTc1qcYiVuJw">
            <a:hlinkClick r:id="rId4"/>
          </p:cNvPr>
          <p:cNvPicPr>
            <a:picLocks noChangeAspect="1" noChangeArrowheads="1"/>
          </p:cNvPicPr>
          <p:nvPr/>
        </p:nvPicPr>
        <p:blipFill>
          <a:blip r:embed="rId5" cstate="print"/>
          <a:srcRect/>
          <a:stretch>
            <a:fillRect/>
          </a:stretch>
        </p:blipFill>
        <p:spPr bwMode="auto">
          <a:xfrm>
            <a:off x="4572000" y="1916832"/>
            <a:ext cx="2596941" cy="1707490"/>
          </a:xfrm>
          <a:prstGeom prst="rect">
            <a:avLst/>
          </a:prstGeom>
          <a:noFill/>
        </p:spPr>
      </p:pic>
      <p:sp>
        <p:nvSpPr>
          <p:cNvPr id="39948" name="AutoShape 12" descr="data:image/jpeg;base64,/9j/4AAQSkZJRgABAQAAAQABAAD/2wCEAAkGBhQSERUUExQWFRUWFxoXFxgXFxoYHBgYHBwVGBkaGBwYGyYeGBojGhwYHy8gJCgqLSwsGh4xNTAqNSYrLCkBCQoKDgwOGg8PGikkHyQsKiwsLCwqLCopLCwsLCwsLCwvLCwsLCwpLCwsLCwsLCwsLCwsLCwsLCwsLCwsLCwsLP/AABEIALEBHQMBIgACEQEDEQH/xAAbAAACAgMBAAAAAAAAAAAAAAAEBQMGAAECB//EAD4QAAECBAQEBAQFAgUDBQAAAAECEQADBCEFEjFBIlFhcQYTgZEyobHBFEJS0fAj4QcVYnLxM0OSFlNjguL/xAAaAQACAwEBAAAAAAAAAAAAAAADBAABAgUG/8QAMREAAgICAQIEAwYHAQAAAAAAAQIAEQMhEgQxIkFRYQUTMhQjgZGh8DNCcbHB0eEV/9oADAMBAAIRAxEAPwDzqtwnIHBO1iLF+ShbRtW1gVSNOEvD+ppSkFJUkp0uL2cu23vAcmlu5Go0Sd9U2I5bP6wZMliW+PiYKKVQYguPa/KJ6ioRYIsSA4UoG+99LxxPlquCFPs+72L8oJoaNgM9wnYNcdDz73jVyqIgIkqzZnIOvX53jc2aQWABBa9rHfsYnlpVMUWAFsxObXtu/QwZg2FSpgeYVFR/Kk/YCNA+swYtUF5iEl3Ggv6enKJqOpWCASQG4S9wL8ubnWHh8JS8meXPPEWAyi59FPY9OUBy/Cc43lqlrYsSFEdrKFozyUipYNG4DiM4vZy253B3aF6DmtfU/v6wyn0U1DlQSQks6VA35e20QpplJlMEKLqBPC6XFhdtbneNKQBKY3IU4PNICgglJ0PPtvBUjB5xcplm1yxFvnaG2DYgyAlSQDsLpBHp1v6xYE02ismurA9hvp0vGHykdxKUSmfg5gICkqTfcb+kM6XBJpD5QGDi4cjZ729Ys65ikjOpIFmILGx09e0JqbG8rpY5g+uw5doQy9U3bGP8xzHhBFtOqPwslvOnI8wmwlIJSBoAVHkQ54YGrfDkxSiHRLQlSsic5a7G1nAawUbFoYHxGyQM+VnbKWJ784ATikt3YqVq6rn3hYdT1BJNQ32fGPONslOgGUCeWYkFXPYgQlqvDxTdKswJ/MMhH/kbjqDGHGFaIQlIN36+kBzZhWXUXO0TCcqmyfz3B5sCZBRmqrw5NSTlAWNeBSV+4BcQAmgWT8Jtufu+0NqGp8tSs9m5DUxJJ86eokJcHnDY6nIppqr17QX2VfIn+kXSsKmPYO/I+7QQcLmAABJCjwkPFpwnAFISVTFKA1LEM21vvEWOBUopVKBWmxUSSeZ9DFJ1wZ+AqU3SULMqlVh00OSkvvpp2EDqpVAPlV87CLenF0KQsqSR+kMQXDtoW3gOXOBWjMS+UslnFzrtb+8OJmbzEXGGVz8coIKM5KHdnLPzAOhiALB1+8WSrl5RxJfNoQoEPyNn9DEEkStMiPZ31goyDvUEUI7xGU21+USy120cMNfZ4MqZKb5EgNsN94WKkk6dz02goIMxUOn1IKbWIPPYgM3ZmiGWoW++kQ+SR6aH+ax3Tylq4QLt2tEImx6SXzxmBIcDQO0OsMolKyuM6lfClN1Bi5vbKAHdWnWEHlLQbj3h/wCFgQtSjORJOX8xZ0k3CbMT0MCyA1qWB4txrjPhgolk50cTMkFaxzusMkFunKKTUyikNpe4eLrX40k2mJdQ0IysBzZNif3hNWUDoJTlZXPX/iMY+S6aEbHK0oNoX9G7xsIUdH9HgqnoyFAkFtxz6NDXIlXwoJ7Wb/xEGZqmVxXK8rEVKQrPpsNAR0sdPSJ6eY6QTbkHhPNnkhIJcAMByEGSKwZWP7fSB8AO0MHs7liRiy0kEkEgAc3A58xBkqrlTnzAJa5Dm+mnzPrCGglmetMoLQh7ArzN24QTf2h4jwZUy0qUoIJTbKhSSVc2BLMPeFnGMGiaMKGJ7CAIo5gOZAz34QA5ZyBbU+kc0lYtK80xJKbghQIDOOujkajlFl8KeHVLBeajKkN/TKZihqo5mLIa5uecQ494cnFbTSlORQyLWcgWm7MNVHQEByDGT1Ch+BIk4EixFmIGVnkppyQuY2ZIDBKnZgTpqdLBodoUUyymWhaShWSxCiVG4L77uesLZOCygxcqWMxBlkAXbUqG3QbwVOxAIBCAUE6lLOT169mgOTq1PhTf6TY6Zj31NzZaAouTnIaYAOHOH0G8Ry6kSllSZaAcpICgMxHRyN+5MB1FWlKVSwTn1K0qKSk3JTY9nflAgmEtc+/3MCbk+2Nj07SiyY9KN+sdnxUcoUZQIB0dr/qD7a7RLI8Q+cTklzdy+rC13Tp2A9YU0GKeUSAxzDKcwChz0O8FVOMLmFIzFSjoNkja2jchGSiAVxP5mpEd2Ov7CSrWFZWSXGrkm7nnoGa3WN1EjXMnXV7HvB1LSMlIfr7wTV0To7De94TbOt0s6AQ1uVqZgoJ4FBoiXh+TUj33iaqKkKsCOYf+NEUxSTqbt84cXn3vUGeI8pApDb2jSp+XRr+8Rr1tGlJfU6D+esGoQRJj/DFyp+ULASoNfm3O8XbD6NASAG9I8skzMrMWMWKg8TTEC9wLRzeq6R2+g69IxjyDzl2q6YlJ2HP7GAJ8vNTqSA6tup2+ccUXjaWQy03PKI52MI/7YISSMz3y81NqwjnpjyowBHnDHiRKfMriMyVgBXNOmoc25Xjv8ObZ1JbXhuoEv99w8OzISpRBykLcEpOUqNzsQQCNQSzwZ/kkstlCiTYJmFJ5gtlHN2HXW8elXOpFxH5BBoyt1dCpSQqW6pSQVFdi7ZQp/wDUFHTsYCnyFIVdgrKFNY5kkAv7XaHCqRaEJkyUqcqU2YAFQKr/AO4W5bbwsr8K8tYmOVAsojRT+57vDKOCItmxEG4oKy5u13Pf+fWIp6yDZw4+XWLMab8SAyEgpBulYY3d7/Eol7DbtC3EKaUglC8ypgN8pACe9i+sFTMCa84q2IjcAoU5jf8AmkFzSAQdxy397QHQTwkvtp7xLMnbk22hmLkkNYktPXHRTJDhyPaw5sT7xxTGWFC7DNc9N+e0AVFSTaxHZ27REie2wOur7+u38eMcfSMfNJG43ppyTNBOUh+EKPCXs6jZmfUsN41W1aUqWMwDMQEHMkv1D6DnC9IDWN40iSSTYb6n+4/556RmhNczJlE83Go6QTSFwbt6PGJw1QIzEJBsDqH/AJtBJwbK2ZRJYaJAHzGsAyOoGzL5cdmUlRvBFLLzcnHPU9BAjxPKm6lzmsxBhmDjBcxUpaVpSBlYhxmD68QLgsfS0SVOPVM4ELnLUkm4dh6swbpC7zjuTqTfd+ccyjcWf7wPgCbIE1y9IVKqlS15gohSbhQLEEciLg9oJqcTmTlmbOmKXMIF1FyQLBz6CAps0KJOUBzoNu0YZLAa306iNcQd1Kuo/l+KZg1QhjycHlzI+USLxtS1f00JSXG2Yv02f0hNRyPMVlZmD+28HrlD8rhtPTl1hLJiwq307hftLjw3OczOC+Z7k6vu8bM5g/KBps0gg3d/7xtVcVZnJZmD+vzeJxPeD95JLGZm1JuXvFww+kSq6OLrvbnFUl8AGhcAv0N2v84Lpq5cs5paig8ub/KFeoVnHFZ0MHh2ZdVpCWKi3rHQqAfhv7xTP8yUVOo5jBtHjPNTRzm6N1F3uNjMphOJbwpMm7APFkkUgnDhUGZ3N3OwHXpCnEMKIJZQJdt0+z2+cMYcir4SdzGQE7EWoRfoNTdth9bRxPW/SCJeGzjpLV3Ib62jmloFLmFDFLfE4+EdtT2EOBgexgaM4w+nC5iUqJCX4iGcJ3Zzc9IZ10iWH8lyzFlcR0uzAWG9vpB9LRGUwlTVKJIcILFKh8JJY8LlrRPUrRmmFCAVBJK7IXcXtbMlJBux6aFoxzBhQlCbwqlytd1llJSkMpKtzxJIVba/pHWO10tCQFJUJpSCS2UK0cn15QHK8QggEpAdTCY2Vh+Y5hca2HVtIIqqhCwgzECYEqZIJOUnKSFqFzldnG7tAiCzbEKBS3cGl42gEugAqAZgNQ5Niz/z0nPiZAlhQShjmQQHzAnKQtxYKABYadLxT65WUMwDKuxcPchjsG2f32M84JkoTMs5zhSb6g5Uquz2J57dmRgC9oucxIox9jEubxqyhYUyisJLJJsnMTZyHID6RJOlGYl1IAmhIOmbmRmDger89YCw0qUCtbBCcqbOCWFlKYX1Av8AQQyUhGUS0cMwpsMyuF34lb69WPY3smqlgWInrJS5ZLNmB4st+K4N07E37PAi8JWoFRmZr5cxBuW5m/SHilKy/wBUoJluFBP/ANgNOoaFsitmFAC0gcXxE+wT+keh2ggdgLEEcSE7iitwxUrUZgQ4UHy3dttf3gBUsu2r6Nf6RbZqQUlCB5iljRzrcaE9hFYIu6AQRu/0hzDkLjcQz4wh8PaQK6fM/WNLDm9tNA3Ie/XeNrjlS4LATsdgLc+XfnBmHTA+VTBBLnbQWuLs+0BlT8v5tDXBPDNRUB0Jyy95iyyerfq9AYDmyIilnND3hUVmNKLnOL4oZpBKiSObW6WG0OcEw+dPl5kyZigGGZwAe2Yh/SHlN4fo6VlL/rTBz+F+eXQnqYIPjMiwTba7fIRwOo+JhhxwLfudD/c6SdEa+8P4Txs0zjhueQ19o1LkOPrDJKJZXmfKCNA54uhcN/LR3UBJUUspOnxMFfIAGPQc4h8sxQkPHaDbR+UWOhweUDlmWJuAVNYgsTlcu7WbR4lVgDFkFJSHIdrgC57ftGDnUGpPlmVnyT2idUldiczAMDdgOXTtBVdLMpbOLh7M/ryi2eF8GXPAK8qJZfKVB3FrkfpDa2u7QN+oCLzPaEXDyNDvKdSzOMHo2/vBhqWDa8jv9dItFRgAciWACXBGUqFjsw09YQ434emyeIpt02/aFR1OLK9XUy3TZA1ldesTfiru/wC38MbpUGYcrFvp3h5T+EJq5aVqSAF3DFyAdyB9Ou0N6bw2pCQhKGu5JZyfr6ReTrcSaU2YfH0zsdihFaFKUMpAbbpG/JSLH+d4uFDg8qUHmqSFcnCf/wBK+Q6RFOwCWokyVIcvskt2LO0cr7YpNTo/JIGpSp0pjsAY5loNxt+3KPQpeFkJSDMH+vQZuzX9z7RvEsNpQR/TTcXKDkUH3ZNiPT3gq/EFGquCbpz3lVweaykhTsDq+g6DvDDEQCrOgvuWBewuYJk00pSymWCGFne4F9DcFoMxepASgy5eVQTxZSQFFO7J5h/eBs6vkvsYZUIXcDcoQNngqia+YAuGuAba2cQBT1fnIC2AcmwsByA5Bmgq6Q7WdvXVoWIZCQNGXoiDYilSXSoBEpuEoRo76vc3c66iK/R+IfJQpDOFggkEgnordukWOtebKWmzgOH6OWfYa/KPP1qzLZ21Dm4uCP7P1jsdG3Nd9/OKdQ1VUyfVBS+QNrG3/EHnGilIlpSlSQUknKTxDe++3VvWFEyiKQokKGUtobHkeWo94lk1S0IIHCFWUXIJHVtjHQKgxMORGMqcqYpSGcLcHMASP0l9jpvv1jumpspyKlZ1JV8N7JP+0uTm6n1eCMFwKZOStcpUomVxFAXxnfgFgsWO+kXKhmS5kub5wUiamUpKCEgO7BAClva5BcCAPkA0IRQe5iKoxPyEuU3JSySQpJLFIUp03YWOnwi5BMHSHn+YoqnAADOsFKcoLELUFAuCXDjVvQp5GGGplrCUgz5RUSCAEZCMxUo/CCkhur6axv8AB1AHlCUoLAZXC4IXlGYKTYJ2OwcnsE8fXYjKsfwjmbRpmJ8mWpalueIAXJJPCB+RybnT3jiR4UqUyikgKWXyjMHsd82+4bYdYtPhLLKyy1MqYJYGcZSkKZikNodO8McSrZCXSsF39X5i0cTJ8TdW4oLHv+xGvlBpSJPhmpCWXLUOXQvzfRvp6hTjHhKalQMuWtR3CUqIHrvF8pfEciWp2mcrl/vB8vxfJ9OfL0iJ8YzpvgJjJ0isKnk8rwlVLZpEx3vwFNubqYe/T0aUf+GFQbzlS5KeqsyvZNvnHoM3xTKu0xP0+sVvF8azuynHf7Ro/GOqyeFVC/hf94NegxLs2ZHTYJRUtyDPWN1tlfonT3eIsQ8SqW7FhsNuwaEU6pJMRvzhdgznllYsfeOoioKUVJ5lUpUQmXG0xP8AiZaPjUlJ5GJvsBNGh3MqxaUoPuXHP+4junWuYsHKVqvlDF+7784VKXpu0TVEwu4JfuzcgLx6+p54GOU1zrylPmJFmVlLA6gHK4PUM0EyZ0tLk5gS4CASQDZnJBB5WvzhPh1UEglQcsQxsCCGuzH5wVRf1VgAEgaAkFhZ/idh/NYGVAmr3qTy6YTZrrJKE3WemwBYa6ekW44gldPMyTQjIhkJBFzoE2u7RTcVWfgQAmW72/MeZYfLaOcJp5mbhBb83JoRzoMq8iartHMR4Gqlr8OzaiWkZRmR1LCHFRjI/MO/FZ+lr94RS5igAzj6PvEiKQH+9z7xx8ihm5H9I+NCobMx6zISB3c+zwIvH5osLdgEv6gPEkqR0t9Im/BuNIx92vcS9mK509RcvAC5ijv9oemjY6CFldLA0tDWJlJoTDX3gK8RmN8R94ykq1BQVd+8CLRxNrDaioTyhp+ONYNbcywUlZKV/UW4Wd81i4Zj1gbFKpTOHsC6bO2r8lBtxfoIBm4aSxFoJpHSoBRLDW/0hFOIbkpv2hiDVSLw3UAkpICUkkpLuymuC92ITbXT2ZTRmNojw/DUCaEy2HGVkEhy6VBGXci7t3hjNp8vCB3MbzsrPyXzEAo4ijAKRLLA52PYxXsR8PJVKmT5SwrIzy0pPwgMpbiwY3buXi2U9KAsORz9IRUuDhRURUokggg3U7EMQyRcF4Z6Nqcke0Bkxh+8oZmEONtGMT09IVlIcBxuOTgAczFhrfAqwkKkq80NdSQdftZrQHheHFKwqZJM5L5Am7FR0Ft9Y6y9RjYHiYgqEmjFxky0rYqUzsCzKb9RAJ05PeH+EVSp9QmSpZMpyXSGOXpYm5LXJ9YHxHw1PmLMzy0pe+VKcrDnpxWuTfV4a+BqHyqjjHEpCko5EgpLB9CwMCz5R8ssO8IqsDVanplLitPRoSMmVNrJTyDOdnhKcPplTFzZOcBb2KiwG6QHslw7HTZhB03BRPRcHOLX25EbHrvANFhpkhYWlxtf3HaPJZsvhajs/rOljSaTTBSBlVlcghhtqL+0KMQUZZJPFzgqbZLJLdvtCSsos2sxXqXgGEWfEdRwqR2nIxNBOv8AOsSLPttCqow5I3Hrb6wF+ISh05nOvCfuDyeOovTB/wCHcEcvD6qjqZaByBCtWIsQQpXUG8OMCwiZWHhOWWkjOs/NKeam9o23TPjHJtCZHU4zoGCrmARxOzJBUUluZDRfaLwNTIVmZay7jOp27WEPKehlSknKgB7ncnuTeFTnRTQFycyRqePykTZxAlpUp7cKTv127xa6DwLKQn+sM6zc8RAHQMfmYvNNSZi5tC2ZO81lyxmQdCX2tyjefrX4VhHEeZHf84rws25szxPFKNAmK8lSpksaLWkJKuuUEtfYmI0IU4cabbW+8OsL8LVUyZlTIWSGzAjKEuxZRVZJYixvePVfD/hBFMnPPlomzCGBYrSlNuEBXDq925R6LJ1aYl2bP6xMYSx1PHJUtJ2A73Hcv/O0WtNPLkoKrB0s7DT9NgN/nHo1D4QoAtSjTJBJJIUCRxF2SHyIbZhYRTfGdFTpqCiWSyWKShbsrdz9r7XhHJ1i5KUXXnGMWEod95U5sxKw4F3YuLvzsW9INo60oLNYgg9NG+cbUgG9g3YfSOx8Ba1jAcmUNqtRtEI3J6Zt77QfKlwLSMWh3T03C8JZGqMATqlpgYLVTCIkBol8yEy0IBBpsmK3iyecWWdODt0hTX06VjcfMj5Xg/T5QhtoPINaldpZQKn5Q3RVZA7FubMPc2gZVCuWl0JznkbHu2h94rVbiK5h4lfzlHTVPtLWDqLnKMQ95ZpvidKSwb1gtVWmakKS0UCZMt1iWhxCZLfIoj5j2MMn4clWujFvtpvYl7piZagpQLOCCNQRcEdv3hjV4oztyd4rFDic6dlRwOXAJdGzs4f6Rb8JwcVElJU4WLKDu5G/RxzhTJiZN5IT5gf6YFRzWkT5qtcpY+hAHuRFNk3Dg23Ji4eOaZUqUmUCwLqKR+ZmYdNX9Ip1TTZZaFE23ToRrpq8M9ILUsPM/oIvnLggAdu8t2C1KkIlHYLu46D5ENe22kdY/wCJJk2bklAAcPwZWBSApDBLgsb2a7wiRhM1SpaVZwopSoB8wAZQBVuC+x253AdTaIImP5aSMugVfXf9JIcOnWzaRCmPG1mrml99S1+G6ldRmMxbKSoJZacz8LKZzZQYB7w9RgUpJJA1L879H09Ip2B40idMSlMsygkOQnMoeqj8J/3N0eLFW+JEISQi5bfT1jy/Xv1By8FsD0jAfEo+rcIlMlRDkgavtFe8QTuI5VP0G0J6zF1zyVE6WtYe0C/izz+cZxdGyUxO4Q9R6CA4rUT0pGQrHExIQVABjc8JAitYpW1KCErmTA4BukyyNbNbvF9psSKACSWCi4AfNp9RtFTxvBJmceXx5k5ksq+R9EgknKlwARyMek+H8DplGog+TJksi4FQU61EJJzBLkXDkqDfELkP1a3WIp0gAGxHrYDtDHCsEmKDpQOIEByA7OFEPqxbTmI1ieCzpaErmJYE5Qpwb6tYvpHaxt4qEVzI1AxTIlFSkp5kD3LR7nhGGS5SAiWgISLsOe5L3Jjy/wAIYEZ0/MUcMpSVLe1yeEdA9+wMewydNNdP37Rxfi2a3CA9u8Y6XHS8j5wVYaMmT0oAUs9hAeLYyiVYHMrpFKxrHWGearX4U7n+3WOPjwlj7mOlqHtGfirxjllLyOCeFDfqO/oHPoI8wkVkxD5JkxL3OVRD9SxvB+KVyp5BZkjQAv6nrAC6blftHqei6UYsdMNmcrPkLNqexYn4wVkIkJCFEvnUlPUnKi4BJOpMIpXj6plIIzJmqzO60m2zApUGHT2hJOq5sxmGQa+nQwPVy/8ASGJdRfZg3Tn6mOb06LdNW51MwoWslxvxVPqxKE1KB5as6VJcPpqkk6Nr3hfLnHvG5CRMKghRIAdlEEvZ9hsxgWYtSfTaGciAHgoqCxHXIxmmZzjioxAAZRvaE34talNcklgBBlHhcxSrskg/mLWs5HOAHCqbcw/zCdLLJhQtD+XNtFXl1/lnKkZm1N/laGtNUFaUkkB9A9+w5xzsqktcZUgCMZtSBAs+qJbKSO0RBSCoozpzj8j3ca26RDlSxBWD6wIoJfK5AqelGqx2J07R2itS1i494HFHLUTYDtEdVTZBw6QQYkOiTK3DqfEUL0PvAWK4UmaFEJ4zfM93AsO0JJdVlVDWRiQKS5vtG/lNhbljgzxcUZUfw5CilViCxB2hrh+EkhwMxPrY+8W4eT5IWpMtS20YEvs5Zx7xLgeIKzNKBQs8ICRZQs4IfqPeOmOtbIKURFun4b7xHIwoJIK7CyrhtDsDtpDnB5FR5i5qJi0lThTglw5I4U3LauObxLjtUlNQkTgSUum6WLsA99mCg/WCpGM+UQadSytaQ4uSHzZQGtzuWZ7EG8aHNl2O8pG9ovxFap6pZKwcqQheZwlKsxLgs7XDveDqTBJTJEzyklBKiVqC0qGosLo0YOAb3fZQMRRn4XQfzjmzu5PFr1fW5tG5tX+riSwBJsQAxTobtYdvkTF4AFqMlY6lyQVBaxMWFJLFIACQwTnV1H6RYnKIiB4SUq34QsMq+yjz2hCvHSVBClgSzYIIJs4uUCwLWcF7a7QTitLMkKImLbKSwJBdnbb+PeEcnS5GPNpkgZBQjKXjpCCFl1FTBGjdiL/OIcQlpIcTAkEfCXN+Tj9oSmeGM2YXBLORuTqGb3jhdcSD5SQDoCpmSeZ30v3gX2U3yH/Iu3T1te8zypqdmH+5If3LwRLnNdeVA/UpQb5Ev6RVcWr5iFkZg+9g/exJ6wuE4kXU5OpJf6w8OkLgEkfgIDmwNGXasxcy8gQHzKBKlOACCoZUnmwd41U46oggKJSFk5ShLocAKO7OX0O3WAaTEEplplrXlKUurgMxJTyb/trTck3Gmkd0dJTqlrK6hJmEuElJHC7l+FySCCBpZt4IuNFWqjaHh9JltwvFfxShKQZiwyAwdWQuylBxYGw9N4Z1P+GkkzCcygCBmSAzq3L8jyhB4dwiYmRMnyZ2VAGZzLE2YoBycgazEAuCCBfaHWFeOeDISpb6TZinKfQA25Akxz82bIpPyida1+/7QxUZe4EfYbgsqmR5Y4UBWeYo/mXZk9WEAeIfFgSkgES0czqewFz6QRnCwFTFhR2APCn21MVLxJ4elzlGYiyt72P7RzcRGXL96xA9e80w4L4BZiDEfFLv5Qc/qUPmlP7+0JvImTjmOZZVYEm53YftDj/KVDMwbLcAtr3JO0DUi9VOgAEhnAPoG07R6jCmPEPuhv17mcbLldjTQaVh5B4gpwGZxcg6dBDuXIEt0qCFXsA5y+tnB5wsVWArBUDr/O/1hjOoBNL5VoDABRSSF9U66feDBixpxA4nYuVIi6qrpuV1NlOoFvmNILpJ6ihgjMGZyHLHW+kHITLlpAaw53JgDEcfOkoDuRp0AdjHDXLyFIP8T0JHmZFUYO5CpcxKFoIcs1m6WNolmUcvVasxIuEAhzzG8D0gmG61HoAw+mkF5gIp8z9if3/WWuJe9TqRQyUMoBQUNFEh/YWHtAmI4yJZJR8TMToI1U1EIq1ZeNYsZyNyeU5CChMXiEwj4j2FomNYpSdSSBZ7wEkOI2lTd4f4r5RezJkzlg8KlcswG+4cQVImMA2YDcmxJ7RFSVeunJmF4gn1xiN4tASlHHdxsrFCzC0TVFYSjUkAfxoQUtaAsFVw94fVlMFyj5WuuXpu37QtkQKwsRjG5YGommz8xgmQtWrwrlG8NaIWENZAFWLoSxjyiqHEWrBJqkJH4dCfMNlrOwuRc6doqmFUalqAT77R6BRoTLlhAAt0uo835mOJnYKaEeUWNwKrw+etQz5JluLMzHkDuBt6x0jBFSgFBaZagXQkELKb7HkNidOfM4TMoudb3+kCSipcx+v/AAO7RlOpyLsSHEtyKZ4bQtRmMvMdSCn0tsAbxXqzDJstTAeZbiYgkjYKu4HVu8XcrLN9P2MV7E6Yl8pZYLgjXtrBsPW5CaapRxgDUokqanzFqmhZLFgQBxbP0H22iaqxXNMda8wWlySHIJ1CtHOunSLRMrs0sifLStSdcyQpxzHIxVMfw9KQVJOUk2QPhbo9x2jr484yeEiokynHsTE1pykZnSkbEOQTsDcQOuqUpHBlCQdyd/qYSLlEAF7EE/MiCJFXZjc7XOmlmOrbwyU1BDNZ9JrEkJ8w3uwd73a+t+UQ8IHEkuDqC0drluQ+m/OOqGnGYhXwpdwduT/L3go0Is22ucqr1zEpluSE5iHNy5e+0QiSvVjBtJQBa8yWCQ5N9B+8ZilIrL5pCmJyuS4O7RAV7CUQe5jjw9XLXkQsMA/Ex0Vq4djv7noxU9FRKV5azu2YcQLclHZrt7xUpFeoKS5LA7ED2cEPFvpZs8eWT5hQFcWdmZhozOGIO/QwpmTjsVGMOTyh6ZihcOInRWTBoYSnGKjzAgpQgqLJOXh6XJvElZUzkFOZYuHYMAGsQSU845g6R3P8v5/8jDZ1HrGq6ohivR92+8Iq2cZ6xlAQkEAaM/P15x1VVqloDgjtf1tpGsMuC6Bdr6EAPp1P0eOh0+IdOvJiP9RDNk5GYEAIzZXmBTi+vptBFTiE6YEgSykIDWAHUuXuXjgrQoZVbaHlHAUU6krJu/vvvGkz3ZHeJHK6iBV+LFThNhz39IhoVwtKYNpVNCxxhVoTvhiTZjQT4wzoEM1ogm1HWADFcKXqSVNRC6bMcx1VFrwOFQ6icRFmbkZOgwNMnP2iTPaIJggijcw51J5Cn6RKuWCNQ8BSzHMybtG+O5nmAJs6wzw/EFJIALcoUIJUREhmXttFugYUZlH4mxHlZLznN+bdt+veCaIJHEQ31P7Qsp8QAYn5wwEnzFDKeA6EBwnoYTYECjGgQTYlkwevTmAS47F4t1PVhPfvFEleFJyeNHE1+Ev9NIb0VQ4DqUkjV0se17Rys+NG2puNI584ZjWInM40EG4XWApckADUlgB1JOghDiE0qUlKQw5nTpc/SKhjGL5zlQslKXbYPcWGum5v2eGOn6UZVA7QOXNw3PYhUJKQUrQc3w5VBRVdizO94CEomYSergfznHiiqg66Eb9Xiy4R/iJUSmExRnJFmWbt0WOP5kdIP/5pUHgbgB1dnxCej/5UhyrK55l4UYl4eE2Y5DBrGBqT/ECmmq4vMkafEfMT7pAb1HrFjpqwTZedORaA7rCgUhmJuDqARaEWTLgO7jKumTtKFj/hny1AotuPdzAciV/7iSelm9m+cW3Fa4TnCWKUsxd3fcfP5RWaucRbaHseR2UBu8CyqDYi44NLUTkWocswdvWzwTJw+SgF0lZOqlKIB2slJH1MSSEkC0bkErVlS2Y+jftBzkc+cHwUeUKpDLZjLS3MZkn1KS/vDTG/CgrZaBREJ38par5yGUEqbZvzaggvsFEtUpLAzpbn/wCRNu9/lE+Gz5gJUhRDbpUD20MBt1PIHt+UsqralVk+H5qFK8yUsBBKVOCkZhtmboYdYXUzUEyyU5crWGZOV7BydmbT2vF/wbxCV8MxlWYg6e32iDxBhciUkKyIloSn4coAvyFnV0eI/WFzwZdyhiVBcq0+apgJbkKJAa4JGvtaOJuFzSkKUgkoBOZwwA66H3jczEsiR5chTJPxFTMDqEpTYP7xFU4hMmsCXGyXsOwgfJlI46H6wOfNj9YGqa5EHyV5Q2/0gMSctyR+3vEZrP0+537CMt49CcvLk5doyFKlR5ExIjD0D8/teFJrgn4lN9Y6FeWBCbHQkpv84yMWZvpuK3kb6RK+C8EImNAKZt42ubHTK3PRhqhqqh4FmqeBzOjnzYtcdTJyXJC+8azRGZkYDBKmLnZVHC17RhiAkxpRMM1TeZjE4UF62+8QKQSY0oMY3VwYNSdSgNLRkpW7RATHctZDgbxVal8tw9QKuIgAxDKqVS1OhRB0cWg4ygqW4MLJoaBYyDqFexuN6PxNNRqokfP3gqdjVVMJKJszK2uYt6Ppyisgx2JzRo4VuwBMfMPYyepWt/6mdW/EXvuxLxE42J9eca/EnSISuDj3gz7QmbYRCVRhmkjVujxh0H7feNTJ3MMyDKbG58tBlonTEIJCilK1JSVBiCwLPYX6CAFGNCKIBlS1YT4ufhqjMXfhmOVKT0IJcpe4vZzrsyqfFNHqEzVdAlKR7lT/ACiiGNphdulxluRhhncCpck+LJKrJkrB2eYG+SHgarrFLCgWlhTaElRB5l3y9BaK1JUxc6QxwqslZj5iSH0IJt3u7dY0MCLtRNjIW0xkE1JlujO6SdBu3Mbf8wXh9QJZBUDkIYgc2LFvV47xGoSJlkhJFmS3ENy42Oo1tAYqwogZQG+G5JYBmff2jTbG4JqUxtIxeahWXzllrOC3vu/e8MBXFbZlqVucyibnk8V6YL8VjsdYKkFWxB/nWEsq2NRPMWYd43nVYPM/QRGianqPV4A807giJETRChxxYIfOTzklYJBuBZ9PWAaNClLHmHKjUnpfTmYnnzDltz1iCpqSQB/Hhvpx5VHiAFDASbEcOQgBSWUkuxBJCu52P7QvTO1DFTbhRH2juUtSM11MbEC7v0NiIhNQAAMrb6m/aOkuhNkg7EBzxpUyI80aeA1D3Os0Y8cxuJUlzqOkmOImpCM6c2mYP2e8UZYjWiwZSk5lAdA9/WJxgiEq4zrcAXbk/J4Zf+oZKZaxov8AKwd7sQ+1rvFWrcVUsliQDs8LIMrn0EM5xqPWZWzEvaAVxpSnjUNqtCKM1mYIkSqIoyNSgY2opjpIeBagMYHlTGiScuBBaaFL2siJjRjcckwYQM28ajYEbDbxck5jaVNGoyJJOyoco0I5jYMQSSaUtnbfWNrADNqb+kQlUaJi5J1HaBGki0Y0VJGsieV5Uo6OAGdm1LekBz+GaqzEE2Zm9NoKopoEonNlU+yspLNC9SipRKrkm569YpRNubAjWSfUQSmkcOm7bQDK9xzf19oLClIIPO4hXIhEWZCe0xNR1boTHS6h72cRPWzRMy5wElrLDB/9wA0/1RJQYL5ufJdSACQCLvsC/J/aBcaFmbwpvY3AF1Gjl+kTSUIIBmC3RwfkY3U4MvRIBUA5AUFHsw3iGqp1MlOUhixcMxG0bSjoGMsCBsQKsYKISpxsd/rEsjD84cKA6E3H/Mdpl5Fp4FFROjE+g3PpBdRQqSeJOV7gKtb1hk5AoAuL1XlK1GjGRkSHm42IyMiSTe0aTqI3GRJckm7dj9TA0ZGRflBmajZjIyLmZqNmNRkSSZHRjIyLkmCNRkZEEk2mNKjIyLkmoyMjIkkyNxkZEkmRkZGRJJ3LjatY3GRUkwafzpEh+33MbjI0JmOMH+MwfXfCjuftGRkLZPOH/lgsv/rI/wByPpAsjU9z9YyMgo/wJXlD8H27D6w4xn/qn1jcZHMyfxo2n8Od4d8SfT6iLDRaH/cftGRkJZpa+c//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9950" name="Picture 14" descr="http://t3.gstatic.com/images?q=tbn:ANd9GcRl7Glk5VTbu240qzCi6AFgcjeTRB0a8VO1RjtEurWpH_F4erbGHw">
            <a:hlinkClick r:id="rId6"/>
          </p:cNvPr>
          <p:cNvPicPr>
            <a:picLocks noChangeAspect="1" noChangeArrowheads="1"/>
          </p:cNvPicPr>
          <p:nvPr/>
        </p:nvPicPr>
        <p:blipFill>
          <a:blip r:embed="rId7" cstate="print"/>
          <a:srcRect/>
          <a:stretch>
            <a:fillRect/>
          </a:stretch>
        </p:blipFill>
        <p:spPr bwMode="auto">
          <a:xfrm>
            <a:off x="6407696" y="5162092"/>
            <a:ext cx="2736304" cy="1695908"/>
          </a:xfrm>
          <a:prstGeom prst="rect">
            <a:avLst/>
          </a:prstGeom>
          <a:noFill/>
        </p:spPr>
      </p:pic>
      <p:sp>
        <p:nvSpPr>
          <p:cNvPr id="39952" name="AutoShape 16" descr="data:image/jpeg;base64,/9j/4AAQSkZJRgABAQAAAQABAAD/2wCEAAkGBhQSEBQUExQVFRQVFBQXFRQYGBgYFRUYFxQXFxUYGBcXHCYfFxojHBcUHy8gIycpLCwsFR4xNTAqNSYrLCkBCQoKDgwOGg8PGjIdHCQuLCwsLykpKTUsMCksKikpLCwsLCwpLCwsKiwpLCwpKiksKSwpKiksLCkpLSksLCwpKv/AABEIANQA7gMBIgACEQEDEQH/xAAcAAABBQEBAQAAAAAAAAAAAAACAAEDBAUGBwj/xAA/EAABAwIEAwYDBQYGAgMAAAABAAIRAyEEEjFBBVFhBhMicYGRMqGxI0LB0fAUM1JicuEHFUOCkqKy8RYkwv/EABoBAQADAQEBAAAAAAAAAAAAAAABAgQFAwb/xAAwEQACAgEEAAIJBAIDAAAAAAAAAQIDEQQSITFBYRMiUXGRwdHw8RSBobEF4RUyQv/aAAwDAQACEQMRAD8A9mKEpSksx6gkoIUkICEBHCdIhIIA2lSgqAKVoQBkIXIoTEICEhAVM5ijIQFXHYgspuIMGwBtYkxKbhuKNRhc7XM4aRoYH66qLjJinHNzfxP4KpwXE/aPYNCM3qIBPqI9uqyys23KLfh/JJtEpoTpw1aiBgFIwJZUbQgHCdJOAgFKYlOUJQAkoSnKAoBJkkkA6YpSmQBBOEwRAIBw5FKhDkYcgDTFJJAAQhRkISEAkbSo0QKAmCUpmp0AxQEKRCQgMPj5sxv9R+g/Eqn2fYe+db7hB/5BXOPjxU/93/5UPBP3zv6L/wDIQubNZ1Kfn8iTbTtKKETWrpEDtRBINTgIB06SZAMShJScgLkAnFCUxKZAIlJKE8IBBOknQDgJ0gE5QEJCQKkc1RlqAkDk8qEIg5AGmKbMnJQAogxCiaUAbUaFpRIBQmISKjrYhrBLiAOv06m2iN47Bkceo3pnq4e4B/BQcB/eVP6W/UqPG8R71wIs0AwN77n2Cl7PiXVD0aPm4rmqanqE4/fAN1oRhA1SBdIDokySASYpFyjcUAxKYlIlCSgEU0JSihAKEgEoRNQChEAkEQCAEBOAihOgBhRvYpUoQFYhNCme1RoAUpRFAUAYRBQVawa0uOgiYBMXibbD6SocbxFrGSCCSPDF/XyVZTjFZbBoNRKlw7iDarZFiLObyP5cleCmMlJZQEqPGGA0amYSA0nyIEg+cq7Cy+0FSKDhzLR/2B/D5qlrxCT8mDAwplp2Wt2bZap/UP8Ax/usuiIC1+z8DONyQfqPyXM0yxZEszYa1HCYBC2uC4t3aAT6zH0XXzgqGq+OxWRs2mR4Tq4bx+fRHiKwa1zjo0En0C5d7y8lztT+oCz33ejWF2wdQHyAdOh1CYlUuGYguZcyQY9It5q2vaEt0UwOQmITpBWBU4nie7pOcDBsG73JsI9/ms/A8ddIFWILhDhAyyYAPMfPzVfi+IFWpa7adgRoT95wPyt/D1UvAsCHONQz4TDR92YuZi5EkdPOI58rZzu2wfH3ktjjk3wjATtajAXQKjBqKEgnQDAJ0k6EAlqGFFieINpxO/LUDnCkpYhrxLSD5fioUlnHiSM4ICFKQoyVYAQgLVKmLUIK9SlIIOhBB9bLliwtLmHVpIPI9V1xauX4s0txBnR0OB9AD8wfksGtj6qkWTG4bju5qyTDHQH8h/C7pE+xPRdeAuLrU8wWv2Zx+tJxFhLBvE3A5gW9146S7bL0cun0Gbyze0Q/+u7zZ/5tWmsbtRViiBuXtt6E/kt2oeKpe5kGJRf4brR7PO+1defAY6eJqymPsnwWKyV6bi8taD4vKDrG2nt0XGqsUZRbLHaPqAAk6ASVgcHxhOIOaZeHczFwY6AAR7I+L8fp9xNM5y+MoAPncmw/ssTs7xnLUqZySe7OU2mZaY94Wy/Uw9NCKfmVNvi/E2v+zaSQCc52kGw6ib+gWRiseGDKBJGvLy80xqhjS4nQEuPlclco3FGs4uMi8n8AsGp1En63j8i8T0Ls5UDmOfMdJsBEyfOD7LbyrheBY0gaTlsJ00tIHIwfQLfwTn4iq2o4Q2mfD1cWlpj0Jn0C6Ok1CdcYpc/fJVm3Cw+O8TMmkw/1nzHw/Sfbmj4lxog5aZ5hz+vJv5+3NYtV4A6qNVqVhwg/ewkNSDnubTbq4xPIbnrAk+i7DA4QU2BomBudTJkn3JWJ2a4aQTVcIkQ0bwbl0bTaOk81scQ4m2iPFdx+Fg1P5DqraSCrh6SfH0DZdARQuOw/HK3eNcTmMZQwCAZ2gbzF+i66k8kCQAYuJkA+e6003xuzt8CGSBNmTEoS5e4DlMXKricYGdTsEbakgeQUblnAIMRh21BDgCP1oRcLFrU6lB5c2co0fqL7PFt/wuCt/KhcyRf2XlbUp89P2gpYftI2wqNIJ3b4m/OCPYrRpYlj/gcHRrzHpquV4hgnUXSATT5/w9D05H8dYabwXBwJBaZBBg/LzWL9VZCW2ayTg7IhIBYGH449vxjOOcw4fK/r7rdw9dtRoc0yD8uh5Fbq7o2ddkNYCLVk9ocCX0iW/EyXAcxHiFul/MBbBQPFleyCnFxZBxtF8t1lV3UodO/PcbhTVmBlVwZ8H3SOW3toicJXzsl4PtEs6jg+NNWkHH4gS13mN/UEH1XL8faf2p875SP6coA+h9kWE4o6g4RJaXDM0biYPQGJvZV+O49tXEnK50Na3LqBoC6B5n6clovvjZp0m/WTQXYzX2Cy+JvA9bHrdpi+1itEGyxuLVyHifhvPntP/Zc+T4LIY1bAKfh1D7UGfuS7zcZaB6Cf/apB1kfCqmWocx1Dvwj5NWerCfJJe7QYnLSyt+J7g2OmrvkFnUAAABt8+ZVrj9It7l7j8eYtbuGwG94RyJMD1KrMIheup3LCaIRpcPrNZmc4xJDQfIEn6ha1XtM5lANbeQQD8OVvMDc9TECN5K5XEVg/uwzQAl5I1Miwnyv006Tuqzd2v0/JWV86Y7YvnAxk28BiMzSSIgx00mylw1A1qoa295vpAIknpt1mFUwbDlaxoJc7YcyJPl/ZdBWa3C0TTaZrVGyXDbaZFwBcAevNaqIblmf/AFXf0INTGcZpU2uGYF4kZAfFOw6RudvkuRe4k5nEudFyZJPmd0idyb/OTzVjhPB3V3ZnSKQPq8jYdOZ9unpZbZqpqKX37WEaXZrAEnvnaXyDe9i4/MDzPRdHmQNYAAAIAECNABskV2qalVDaiGwi5BUqgAkkADUnQJQsPjvEAR3bfEcwzHYQdBzMpbYq47mCrV4pmeTBgugdGgW9bT6roMNiGvEtMj6dCue4Xw/vXSfgbY9eg/Hp5rqGsWfS73mUumSycsQliKUltKkL6M63WFxLgIHipNgjVomHDoNiOmsrokLgqWVxsWJE9HEtrbb8k9PEOZ4mGHdND5jdavaXBnw1GNcXA+Ii5AA1gX6SNtdlgUsUDv7aLh3xdU8P9mXOjwvaphyio3ISQC6RkE73uBPtzW4QvO8Xi2siRJI2/urfAu2HdQx4PdTa0lk6xGo3iOcHZaNP/kMS2Wv9yuDT7Q8MDGh9MAQQC3YgzcdVn0bhb3GWivh3OpOD8vjGUh05QZFuhPrC4vBcdaTcObyJj5xcLy1iULVJdMg1atNYGIrZcTDZJdB5ACLiTrYTHkulc3Ndc5xEZaziNbR/xCw3pJZCNDvsrCdYBMfr9WXP8Z4kXNAAF3Ai83uB9XLpWU5A3kX6ysCtVY/vMg+EMuRcy++/kqcp5JIqIOUTrC1OCANc95aHFrIZmiA5xDcwB1IEkLNOitcEOcVHA6OygeVifU/RedLe7cgRcYqE1ASSSW+JxMkybSTrp8yoZhtksdVzVCdhYelvzSmyrN5fJGRsMzK0dAFeptaAHvIA+6DvyMb9BuoaeGyjO+zeR1J2ty3U9F7QRUqGXSSxtpAIgE9YJuedkUVndInJscNxj6YJaAHOm5EuAtGvw6adb9FVqwS5xlxNySJPv6LKrcUcdBlHTX3/ACWW+sZsCfIT7/3Xt6ZyxFcoHYcKwTaji+pHdssROriLCBfr1jzjZbxnNVp0qIgGZBbGUN1nYNiIjmBaywOzXZ2qWOLiWfwtIceZ3iBJ1hdXw3hQp+I3fEF141mw229l2dLXZtSSwvF+LDNGEoSCy+KcZLDkpwXbuMkNPKARJ9bWXSnOMFukQBxviwYO7YftDAMatETM7E263nkufbQL3tY0GSQLCYBNz6Ihmc6AXPqOJJNszibk2gAewAhdTwbh4pU4Jlxu49eXkFy8S1VmXxFffxJ6LGGwYY0NaIA0/XNT9ynNSEBxK6ySXBUAVEnVoBNud7D1OyjLVTxPD3OzfaPaHajwkexbPsVEm8cAzW9oa72Z2sptJFqbsxLOrnggOP8AK0Rp4thapdoHAAOpgndwMA+l4PqqVfg9andrhUHLLlcPLxEO+XSdFWoue6crHOy6wLg8oMGei507L1Lnj3IthG1W46CDlYZ/miAf9pM+4WZjsEzEMD2GnTrQZBGRrj57kHQ3162ho41riQQQQYIIgg9QbqU07W0XnK52LEuV7B0cPiQ+nUcyqCKjTDgTvrbmCIIPIoGVQV1zuENJdLQ7NqDcR5O02t0CxOI9jRJdRcaU6tAOT0bMN9FzJaZctcDJSzEjLJidOftf2We+qabgDdp05joli8FWokd4DlNg8Hwn12PQqnxLEkMBN2yJ1kdQdV5xqedr5B1HCuKZd5Yf+vly8k3FpNWWkQWtMzPTl0XL8P4iGugukH0PQ9f7roKNXMBfb5ST+JVLVKtbX14Au/5hlowZzhpDTsTo35x7LPwOGAZUPIME8/Eh4i+GW5gn9ecKfAVZwzifvOkeQcAPoVWLco5ZDIK4/hF+Sst4EMJRpuNR7jUbUGw0cBIjnH/VBw9neVQBJIIyjm4m3orfanFt70MFhTGQGfiymJ9Tm+S9ak1VJ+74/j+yDGZYSfdTMxQb4iAbeEfQwqzqua8WGg2nfzVHFY2L+5VI1uT8wjQp4uo+oJMgSYIBA9N1O6oBrcnU7lU8DiWkWu7cbrcwvZ6Q2rXlrbZGCM7+om0C1zbo7RW9HKcsdJFgeGdn62JPghtMavcSBzhoAkm4PLqt2nQoYNzMgFZ8Zi7MMjbkeENnxWNzJH0HE44up923wMg+FpN51zON3fToqRoyvf0tdSSrWZe1/JP8g2//AJg54+zYGbeLxGedoH69FK3tQ8BoOQXALiDe/JvtYLDp0YTVCN1f9Zd25E4RucZ433nhYXNZIlws5+8X0b9fKxzauNDR+gqtJz6jgymMzjFtgOZOwHNdVwjsu2n4nw+pzjwt/pB3/mN/JaK1bqpbvD2/QnOCt2fwNRuao8QXBoaPvAameRPht/L6LayOVxtOEWVdmutVxUUUbyUcjk4oEq9lT5VcjJGWhCWJQq+Nx7aQBdvYAb/l6qJNRWWCPG8QbSIBBJIm0c+pVdnHaRkOJaeRBM+WWeRWdj8X3rg6IAEdTefxVJ9CVz56qak9vRJo8Rq4Wrd0hwHhfkOYdNLjobeSrPwz2NzRLI+Nt2x57eqrdwosRSaCMxaCDN4n81mnbuzKS58vmTgCn2ip5y11tcpmzoMRGxvPoeSlPHmGzWu9YaPxKo1sTSe1zTIDhB8P5T5rNNVrLOdPUAwfkufZfOKW15JwjYrcQY8FrmNLSIImZ+S5fiPCgHEU3WN2h30neFrUyCJBBCZ9IOsdP1p1WZ6iT7KnDYzAlv3SObY35t/JNw3iT2GJkaiZi2x5arq8bhiKZcfE1pgn5gkba6rBoYem4vOaH5jYmJAAm8eF0zrO3mt0Ld8HvQNHDY2ninU6DXRUrODCNTTH3nHnAkjmYHRaPG6BpAUSO7c0iBrLQCAWnRzevOZg2XGsZUwtcVhGd2jgWuIA0ktmSDlvyXedrsXS4gzDOktikXlzPiYXxmbO0FunQLR+nqVfH3n6EYNT/D/sr3NMY2o9xqVGFzRPhbSIkTNySAHaiNOa87fxXvHkvkWbA5DKCI5albb+2OKOFOFw5a/Iw0w6CKha0ZQ0kWNhFgD1WDh8I6o4d6BTcQ0zBGaRaLeQXtfKtxSXS/0MB1OJiIEAaRurnCeAVMRUAJFJguXOtpc67xtqocbg8hIaS1wA8Qt8hoPnbVbHBW1GObmBLS0gHUAc823r+Kwb4xScQdBw1tHCgtw9Fkkyar2AvJgabgW0JOpNpR1Xve4ve6Sef0GwHQKuH3gAknYAk+wV2hwuvU+Cm4Dm7wD539gqOdt/Cy17ECJ4AUL8U1oW7g+ybyftXACNGSXH1cLe3stTC8Dw9BuaGgD/AFHmSP8Ac6w9IWiGgtnzL1V5knH4XC4irdtF8E2cRlBHOXRbXRdDhexrL964vkaCWgHmMpnlr/6lxfaUf6TZ/mcNfITPv7Kme0NcxdoEGYbF9omSN/de0VpKXz67/gZOhwPDmUW5abQ0TJ1JJ5kkyVZ75YuD7QtDAKmcuvcAEuvYAWvH0WtQlzQXNykz4ZmL2kjeIldWm2E4rZ+CCU10Pfpu6TGivcBftCX7SozQTdyVADgoK+FDmkESCFZhC4o0msA4l2JDXOaSJY4tdBBgjVU8X2iDCQACRpLtfIAErvXYZhuWtPmB6qjxXBM7ubNy/DAA1MR8yuZZpJJNxl/BbJ5xX4/WeYJNMXs1pafRxv8ANR03ACAN5J5nck7lddUw7SIIB81RdwWnyOnMrk20zl4k5MMVdkjC0qnB6Y3d7j8lSr8MsS0m2sgGOQmQJ6LI6JJjJQqtgyHZVOMbAZncGh0+K0AAkTBI1INp21RUODOJlzoHlf8AIfNUe2fDqTWUyaj2QxuYMMu/ePaw32JzTf5aaKaFN4kUyb+Bo5aoq0KdSsG2Ocd4HO+6Q2mIpuEmLuIlN2q4sTUpVDQdha7RPePLDmG0ROaLi+xII5ebYvi3d08jDm2DnSXgdJ01srXAsKa+GJkgsIa51qhmPC7xCwNx0hdPZKFT5ws+XHnjBZSXsNztb2woV6TXNpBuJplpLoBbU2cLDxAgmztASsDg3GMtN1NzR/FJJ8M6wLgj2PVZ2J4Q+jVIOYsMkuDSbdSAZKz6mPDXGLwbTA9D+K07FbHjnPiMo9R4D2ho4PDOc2mzvHlxz5g0X+7DpdbkDfe6rYDilKq1rGNbRu37RwLi4gQA05gOnW1lw3D81cVH5gCwAtlpduPuwdiDmMDRdp/hx2cdVxpdXHeU6LC5uuQPJAZmG5jOYPLovKVLniEpckZN3AcHL3EUaYqPAlziW22mXGB0AVoYHENOV1GrJOzC6egc2R6z7arY4/wao0tr4SKdWmCHNa0DvWGLRo5wiQDrprERUe19TJJyTEzl6SbSI8is9umqp4sbz7V0QQ4XtDUpE08jKZFizJlOxuJk6i6tntHVP3gP9o/FQ/5z3zftGU3DbwEHrBzSN9IUVWhQIBNFwjdtR4+TpBXm7ZdQs488/LIJK/Envs57iOUwPUCxUGceQQVjRFMhorZzo4ltuQgWI9JUeFqMDmGp4mz42jNI56a+hWeTbksyT/f6gJ+JG2qVDEB41i3quj4VUwbv3YYDP32w70LvpK2v2cRZb6tBvWd6fu/JOTP4LwpjWNeWRUggkzNyeehiFrZFEBCLMV2K4KC2ogPKlCDvUu8VgGlAQZk6AYpoSJTQgFC53jPFfGWTADgIsMztNZXQ1XBrSTNhNgSfQDVcdianfVC+Iva2g0vzNgsWsm1FRT5ZKIKuIcXloEAR4tZ6Ni3SZ8ualc6Apm0yNQqfEsWGifOBz/suVL1U5MslkoYs5nFodDhcnWOnnqpaNKAJ2UHCcCQMx1d8ht67rQdTgbnoN+glZ4rjJEmRhwGvvouN7cFj6wpF8ZqNEtItlN3HMQCY8Wa02cLLXxOOFYhga9pJaDku4ybNECSTpbqqHbLhz202Pp0XGqyk+jUAF6TKYFTM4BpFqdWkImbgRqBr0kJSbaKHnv8AlkjxOfF4MyInkSCD0Q8PeaD8zXTzBkeo2Cssq1Xjw0h4WgmXQPMA62Giy8RjHA3aBz0hdaKlPMX8CTrcT2lp1GzLgf4Yv5WXOcYql7nSIbEMZMZCCA45Z1zC53hQVsYCGlrcoIIkN0O95E72lRtw0xJ8xpDTz5bFKaI08ogMVywMyudLgAYnno7XMJv6Beu/4S9ssMGjCvcG4hxJa8gDvhLsrcw+824AO0RK8aoUY0nzMZddY9NQrDME5jm1GFweHTMQWkGzmEEXFjbQhaHtT5B9YlkqpiODUnmXU2OJ1JaCT52v6qh2T7R0sXRBpPe8tYzM6o3I90iM5bpch2lgQRst4JhS75JOaxnZID9wQzkwglnpF2j3WbiOD4lrbNa/X4XW03zAemq7jKhLFks0NM3nGPcDzt2Iy2eC0xPiBFvIqOvX8BLeUi0/Jej1MM1wggEciAR81QqdnqBcHd20EbCzT5tFisM/8ZL/AMy+KBwnDcSHNm8/etAJ6RbT6XWvhuJObZr3Acg4gewK6p3CaJblNNkAR8I089dgqNTslRN2l7DzDifk+Qn/AB9sOYS+QK+F4pVc5oDySSAJg6nebrp8iwKfZzKWxUdDTuBOoNiIjQbLfD10NLCyCas/sCLUJYpJSWsEWRPlRwnhQCvKIvRSmhARm6o4zgzHkuu06kiLnYm11ppoVZRUlhg46vmBLSDLdfLn5deqy3YA1KmZ2g0bz5fO667jeHefhaMli6PicRa41MLFpnpEcwQfY6LiX0pSw+i2RZYCp1qbqj2sYfEXADcCTckdBJ9FYxDS7wtnMYAjWdl0HCeBClDiS58QSdOuUbDX3U10SuljwXZUXD+ztCkGltOnnbfPkaHl27piQfXSyxu11KpTp1G4aiC+qHPfUJLWk2ZBdMZriAbchYkdeAqnE8F3tMtBg2I5W2PRdicPU2xDPBW9k8Y4PLKfc02h2Z5c1x3AOVhc4N2mwOswuUq4F1J2eoxxYXOaHuBAJbqAQCGm7ZAMifJfQWH7NVs+bvnUQCQ5jW03527yXggA6abTqtCpweg2iKbqVPuKTfCxzWuY0Bpkw6di6Trc8yvKqLxlrBCPmt+O7xsNaGmIPhubbO1Oh2UHfBlIM1kOJJ1Hi5Xg/itXtThaP7biDhQRSa4d20gxJEGJuBmBjooB2fe6Sb7ySbneFZyrj2+CDFqsk5S0tI1jaT5X916j2G49hMYWYPFYSiKpOWnUpNNMkhoguLSDNicwdvcDVebOF5M9TGw31X0d2R7EYfBU2FjGPrES7EFoL3FwvlcbtbFgBtrJJXs+S2Cbs12U/Yqj+7qOdRc3928AvY4GRFQRLYmxHJdM0qIFGApSS6AaeEwKOVIBTwnJSQAZE6NCUAJTSihCUAQKfMgSUAmBSUQKfMgESkkAnQDJyUkxQAlZPGsBY1G6geIcwN/MWWwAmq0g4EEAgggg6EHWV52QU4uLBh8BwJzd4RaIYec6kDlbXqt0BM1sCE6VVquO1AUJ0yS9AMQuW7a949ndNIDS2Xa+ISbW2EC28+h6oKHE4NtQAOaHAEETzBBHzAt0XnbBzi4p4B4xxj/Cas1raucPa0ufWaCRUiBECCCBe2aYPSERpsywGgWg8x0uvWuK47uaZcBJmBM5Z5uI0AE/RYFXiLah+2oUXt10yvB55jM28lzdZTGWI7sYIZ5hiOBU6T6VeA5lR7g+m7QOdOkCwJaNZuesL2HsQ57uH4c1Jzd3AnXIHOFKeZ7sMvvqsitwzBVBJNXKP9KBA6SB+PquxpCAABAAEDYDYRt5LRpFLnc89eIQ5YhU4Qli3EgNKPKmypwgGTgpFCpBKHJyFGCjQDEIcqNNCABwTIiEAaoA8JJ4TQpAZSASSUARQlJJAEEzSkkgCQwkkgEEKSSAMJQkkgEAs6rwSg7Wk2/KQPYEBMkolFPtAjpdmaDXNcGXaZEucdZtBOgm3kFpvSSUKKj0sAIIpSSVgMQmKZJSAghcEkkAyMJJKAFKSSSAZNCSSAdCQkkgP//Z"/>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9954" name="AutoShape 18" descr="data:image/jpeg;base64,/9j/4AAQSkZJRgABAQAAAQABAAD/2wCEAAkGBhQSEBQUExQVFRQVFBQXFRQYGBgYFRUYFxQXFxUYGBcXHCYfFxojHBcUHy8gIycpLCwsFR4xNTAqNSYrLCkBCQoKDgwOGg8PGjIdHCQuLCwsLykpKTUsMCksKikpLCwsLCwpLCwsKiwpLCwpKiksKSwpKiksLCkpLSksLCwpKv/AABEIANQA7gMBIgACEQEDEQH/xAAcAAABBQEBAQAAAAAAAAAAAAACAAEDBAUGBwj/xAA/EAABAwIEAwYDBQYGAgMAAAABAAIRAyEEEjFBBVFhBhMicYGRMqGxI0LB0fAUM1JicuEHFUOCkqKy8RYkwv/EABoBAQADAQEBAAAAAAAAAAAAAAABAgQFAwb/xAAwEQACAgEEAAIJBAIDAAAAAAAAAQIDEQQSITFBYRMiUXGRwdHw8RSBobEF4RUyQv/aAAwDAQACEQMRAD8A9mKEpSksx6gkoIUkICEBHCdIhIIA2lSgqAKVoQBkIXIoTEICEhAVM5ijIQFXHYgspuIMGwBtYkxKbhuKNRhc7XM4aRoYH66qLjJinHNzfxP4KpwXE/aPYNCM3qIBPqI9uqyys23KLfh/JJtEpoTpw1aiBgFIwJZUbQgHCdJOAgFKYlOUJQAkoSnKAoBJkkkA6YpSmQBBOEwRAIBw5FKhDkYcgDTFJJAAQhRkISEAkbSo0QKAmCUpmp0AxQEKRCQgMPj5sxv9R+g/Eqn2fYe+db7hB/5BXOPjxU/93/5UPBP3zv6L/wDIQubNZ1Kfn8iTbTtKKETWrpEDtRBINTgIB06SZAMShJScgLkAnFCUxKZAIlJKE8IBBOknQDgJ0gE5QEJCQKkc1RlqAkDk8qEIg5AGmKbMnJQAogxCiaUAbUaFpRIBQmISKjrYhrBLiAOv06m2iN47Bkceo3pnq4e4B/BQcB/eVP6W/UqPG8R71wIs0AwN77n2Cl7PiXVD0aPm4rmqanqE4/fAN1oRhA1SBdIDokySASYpFyjcUAxKYlIlCSgEU0JSihAKEgEoRNQChEAkEQCAEBOAihOgBhRvYpUoQFYhNCme1RoAUpRFAUAYRBQVawa0uOgiYBMXibbD6SocbxFrGSCCSPDF/XyVZTjFZbBoNRKlw7iDarZFiLObyP5cleCmMlJZQEqPGGA0amYSA0nyIEg+cq7Cy+0FSKDhzLR/2B/D5qlrxCT8mDAwplp2Wt2bZap/UP8Ax/usuiIC1+z8DONyQfqPyXM0yxZEszYa1HCYBC2uC4t3aAT6zH0XXzgqGq+OxWRs2mR4Tq4bx+fRHiKwa1zjo0En0C5d7y8lztT+oCz33ejWF2wdQHyAdOh1CYlUuGYguZcyQY9It5q2vaEt0UwOQmITpBWBU4nie7pOcDBsG73JsI9/ms/A8ddIFWILhDhAyyYAPMfPzVfi+IFWpa7adgRoT95wPyt/D1UvAsCHONQz4TDR92YuZi5EkdPOI58rZzu2wfH3ktjjk3wjATtajAXQKjBqKEgnQDAJ0k6EAlqGFFieINpxO/LUDnCkpYhrxLSD5fioUlnHiSM4ICFKQoyVYAQgLVKmLUIK9SlIIOhBB9bLliwtLmHVpIPI9V1xauX4s0txBnR0OB9AD8wfksGtj6qkWTG4bju5qyTDHQH8h/C7pE+xPRdeAuLrU8wWv2Zx+tJxFhLBvE3A5gW9146S7bL0cun0Gbyze0Q/+u7zZ/5tWmsbtRViiBuXtt6E/kt2oeKpe5kGJRf4brR7PO+1defAY6eJqymPsnwWKyV6bi8taD4vKDrG2nt0XGqsUZRbLHaPqAAk6ASVgcHxhOIOaZeHczFwY6AAR7I+L8fp9xNM5y+MoAPncmw/ssTs7xnLUqZySe7OU2mZaY94Wy/Uw9NCKfmVNvi/E2v+zaSQCc52kGw6ib+gWRiseGDKBJGvLy80xqhjS4nQEuPlclco3FGs4uMi8n8AsGp1En63j8i8T0Ls5UDmOfMdJsBEyfOD7LbyrheBY0gaTlsJ00tIHIwfQLfwTn4iq2o4Q2mfD1cWlpj0Jn0C6Ok1CdcYpc/fJVm3Cw+O8TMmkw/1nzHw/Sfbmj4lxog5aZ5hz+vJv5+3NYtV4A6qNVqVhwg/ewkNSDnubTbq4xPIbnrAk+i7DA4QU2BomBudTJkn3JWJ2a4aQTVcIkQ0bwbl0bTaOk81scQ4m2iPFdx+Fg1P5DqraSCrh6SfH0DZdARQuOw/HK3eNcTmMZQwCAZ2gbzF+i66k8kCQAYuJkA+e6003xuzt8CGSBNmTEoS5e4DlMXKricYGdTsEbakgeQUblnAIMRh21BDgCP1oRcLFrU6lB5c2co0fqL7PFt/wuCt/KhcyRf2XlbUp89P2gpYftI2wqNIJ3b4m/OCPYrRpYlj/gcHRrzHpquV4hgnUXSATT5/w9D05H8dYabwXBwJBaZBBg/LzWL9VZCW2ayTg7IhIBYGH449vxjOOcw4fK/r7rdw9dtRoc0yD8uh5Fbq7o2ddkNYCLVk9ocCX0iW/EyXAcxHiFul/MBbBQPFleyCnFxZBxtF8t1lV3UodO/PcbhTVmBlVwZ8H3SOW3toicJXzsl4PtEs6jg+NNWkHH4gS13mN/UEH1XL8faf2p875SP6coA+h9kWE4o6g4RJaXDM0biYPQGJvZV+O49tXEnK50Na3LqBoC6B5n6clovvjZp0m/WTQXYzX2Cy+JvA9bHrdpi+1itEGyxuLVyHifhvPntP/Zc+T4LIY1bAKfh1D7UGfuS7zcZaB6Cf/apB1kfCqmWocx1Dvwj5NWerCfJJe7QYnLSyt+J7g2OmrvkFnUAAABt8+ZVrj9It7l7j8eYtbuGwG94RyJMD1KrMIheup3LCaIRpcPrNZmc4xJDQfIEn6ha1XtM5lANbeQQD8OVvMDc9TECN5K5XEVg/uwzQAl5I1Miwnyv006Tuqzd2v0/JWV86Y7YvnAxk28BiMzSSIgx00mylw1A1qoa295vpAIknpt1mFUwbDlaxoJc7YcyJPl/ZdBWa3C0TTaZrVGyXDbaZFwBcAevNaqIblmf/AFXf0INTGcZpU2uGYF4kZAfFOw6RudvkuRe4k5nEudFyZJPmd0idyb/OTzVjhPB3V3ZnSKQPq8jYdOZ9unpZbZqpqKX37WEaXZrAEnvnaXyDe9i4/MDzPRdHmQNYAAAIAECNABskV2qalVDaiGwi5BUqgAkkADUnQJQsPjvEAR3bfEcwzHYQdBzMpbYq47mCrV4pmeTBgugdGgW9bT6roMNiGvEtMj6dCue4Xw/vXSfgbY9eg/Hp5rqGsWfS73mUumSycsQliKUltKkL6M63WFxLgIHipNgjVomHDoNiOmsrokLgqWVxsWJE9HEtrbb8k9PEOZ4mGHdND5jdavaXBnw1GNcXA+Ii5AA1gX6SNtdlgUsUDv7aLh3xdU8P9mXOjwvaphyio3ISQC6RkE73uBPtzW4QvO8Xi2siRJI2/urfAu2HdQx4PdTa0lk6xGo3iOcHZaNP/kMS2Wv9yuDT7Q8MDGh9MAQQC3YgzcdVn0bhb3GWivh3OpOD8vjGUh05QZFuhPrC4vBcdaTcObyJj5xcLy1iULVJdMg1atNYGIrZcTDZJdB5ACLiTrYTHkulc3Ndc5xEZaziNbR/xCw3pJZCNDvsrCdYBMfr9WXP8Z4kXNAAF3Ai83uB9XLpWU5A3kX6ysCtVY/vMg+EMuRcy++/kqcp5JIqIOUTrC1OCANc95aHFrIZmiA5xDcwB1IEkLNOitcEOcVHA6OygeVifU/RedLe7cgRcYqE1ASSSW+JxMkybSTrp8yoZhtksdVzVCdhYelvzSmyrN5fJGRsMzK0dAFeptaAHvIA+6DvyMb9BuoaeGyjO+zeR1J2ty3U9F7QRUqGXSSxtpAIgE9YJuedkUVndInJscNxj6YJaAHOm5EuAtGvw6adb9FVqwS5xlxNySJPv6LKrcUcdBlHTX3/ACWW+sZsCfIT7/3Xt6ZyxFcoHYcKwTaji+pHdssROriLCBfr1jzjZbxnNVp0qIgGZBbGUN1nYNiIjmBaywOzXZ2qWOLiWfwtIceZ3iBJ1hdXw3hQp+I3fEF141mw229l2dLXZtSSwvF+LDNGEoSCy+KcZLDkpwXbuMkNPKARJ9bWXSnOMFukQBxviwYO7YftDAMatETM7E263nkufbQL3tY0GSQLCYBNz6Ihmc6AXPqOJJNszibk2gAewAhdTwbh4pU4Jlxu49eXkFy8S1VmXxFffxJ6LGGwYY0NaIA0/XNT9ynNSEBxK6ySXBUAVEnVoBNud7D1OyjLVTxPD3OzfaPaHajwkexbPsVEm8cAzW9oa72Z2sptJFqbsxLOrnggOP8AK0Rp4thapdoHAAOpgndwMA+l4PqqVfg9andrhUHLLlcPLxEO+XSdFWoue6crHOy6wLg8oMGei507L1Lnj3IthG1W46CDlYZ/miAf9pM+4WZjsEzEMD2GnTrQZBGRrj57kHQ3162ho41riQQQQYIIgg9QbqU07W0XnK52LEuV7B0cPiQ+nUcyqCKjTDgTvrbmCIIPIoGVQV1zuENJdLQ7NqDcR5O02t0CxOI9jRJdRcaU6tAOT0bMN9FzJaZctcDJSzEjLJidOftf2We+qabgDdp05joli8FWokd4DlNg8Hwn12PQqnxLEkMBN2yJ1kdQdV5xqedr5B1HCuKZd5Yf+vly8k3FpNWWkQWtMzPTl0XL8P4iGugukH0PQ9f7roKNXMBfb5ST+JVLVKtbX14Au/5hlowZzhpDTsTo35x7LPwOGAZUPIME8/Eh4i+GW5gn9ecKfAVZwzifvOkeQcAPoVWLco5ZDIK4/hF+Sst4EMJRpuNR7jUbUGw0cBIjnH/VBw9neVQBJIIyjm4m3orfanFt70MFhTGQGfiymJ9Tm+S9ak1VJ+74/j+yDGZYSfdTMxQb4iAbeEfQwqzqua8WGg2nfzVHFY2L+5VI1uT8wjQp4uo+oJMgSYIBA9N1O6oBrcnU7lU8DiWkWu7cbrcwvZ6Q2rXlrbZGCM7+om0C1zbo7RW9HKcsdJFgeGdn62JPghtMavcSBzhoAkm4PLqt2nQoYNzMgFZ8Zi7MMjbkeENnxWNzJH0HE44up923wMg+FpN51zON3fToqRoyvf0tdSSrWZe1/JP8g2//AJg54+zYGbeLxGedoH69FK3tQ8BoOQXALiDe/JvtYLDp0YTVCN1f9Zd25E4RucZ433nhYXNZIlws5+8X0b9fKxzauNDR+gqtJz6jgymMzjFtgOZOwHNdVwjsu2n4nw+pzjwt/pB3/mN/JaK1bqpbvD2/QnOCt2fwNRuao8QXBoaPvAameRPht/L6LayOVxtOEWVdmutVxUUUbyUcjk4oEq9lT5VcjJGWhCWJQq+Nx7aQBdvYAb/l6qJNRWWCPG8QbSIBBJIm0c+pVdnHaRkOJaeRBM+WWeRWdj8X3rg6IAEdTefxVJ9CVz56qak9vRJo8Rq4Wrd0hwHhfkOYdNLjobeSrPwz2NzRLI+Nt2x57eqrdwosRSaCMxaCDN4n81mnbuzKS58vmTgCn2ip5y11tcpmzoMRGxvPoeSlPHmGzWu9YaPxKo1sTSe1zTIDhB8P5T5rNNVrLOdPUAwfkufZfOKW15JwjYrcQY8FrmNLSIImZ+S5fiPCgHEU3WN2h30neFrUyCJBBCZ9IOsdP1p1WZ6iT7KnDYzAlv3SObY35t/JNw3iT2GJkaiZi2x5arq8bhiKZcfE1pgn5gkba6rBoYem4vOaH5jYmJAAm8eF0zrO3mt0Ld8HvQNHDY2ninU6DXRUrODCNTTH3nHnAkjmYHRaPG6BpAUSO7c0iBrLQCAWnRzevOZg2XGsZUwtcVhGd2jgWuIA0ktmSDlvyXedrsXS4gzDOktikXlzPiYXxmbO0FunQLR+nqVfH3n6EYNT/D/sr3NMY2o9xqVGFzRPhbSIkTNySAHaiNOa87fxXvHkvkWbA5DKCI5albb+2OKOFOFw5a/Iw0w6CKha0ZQ0kWNhFgD1WDh8I6o4d6BTcQ0zBGaRaLeQXtfKtxSXS/0MB1OJiIEAaRurnCeAVMRUAJFJguXOtpc67xtqocbg8hIaS1wA8Qt8hoPnbVbHBW1GObmBLS0gHUAc823r+Kwb4xScQdBw1tHCgtw9Fkkyar2AvJgabgW0JOpNpR1Xve4ve6Sef0GwHQKuH3gAknYAk+wV2hwuvU+Cm4Dm7wD539gqOdt/Cy17ECJ4AUL8U1oW7g+ybyftXACNGSXH1cLe3stTC8Dw9BuaGgD/AFHmSP8Ac6w9IWiGgtnzL1V5knH4XC4irdtF8E2cRlBHOXRbXRdDhexrL964vkaCWgHmMpnlr/6lxfaUf6TZ/mcNfITPv7Kme0NcxdoEGYbF9omSN/de0VpKXz67/gZOhwPDmUW5abQ0TJ1JJ5kkyVZ75YuD7QtDAKmcuvcAEuvYAWvH0WtQlzQXNykz4ZmL2kjeIldWm2E4rZ+CCU10Pfpu6TGivcBftCX7SozQTdyVADgoK+FDmkESCFZhC4o0msA4l2JDXOaSJY4tdBBgjVU8X2iDCQACRpLtfIAErvXYZhuWtPmB6qjxXBM7ubNy/DAA1MR8yuZZpJJNxl/BbJ5xX4/WeYJNMXs1pafRxv8ANR03ACAN5J5nck7lddUw7SIIB81RdwWnyOnMrk20zl4k5MMVdkjC0qnB6Y3d7j8lSr8MsS0m2sgGOQmQJ6LI6JJjJQqtgyHZVOMbAZncGh0+K0AAkTBI1INp21RUODOJlzoHlf8AIfNUe2fDqTWUyaj2QxuYMMu/ePaw32JzTf5aaKaFN4kUyb+Bo5aoq0KdSsG2Ocd4HO+6Q2mIpuEmLuIlN2q4sTUpVDQdha7RPePLDmG0ROaLi+xII5ebYvi3d08jDm2DnSXgdJ01srXAsKa+GJkgsIa51qhmPC7xCwNx0hdPZKFT5ws+XHnjBZSXsNztb2woV6TXNpBuJplpLoBbU2cLDxAgmztASsDg3GMtN1NzR/FJJ8M6wLgj2PVZ2J4Q+jVIOYsMkuDSbdSAZKz6mPDXGLwbTA9D+K07FbHjnPiMo9R4D2ho4PDOc2mzvHlxz5g0X+7DpdbkDfe6rYDilKq1rGNbRu37RwLi4gQA05gOnW1lw3D81cVH5gCwAtlpduPuwdiDmMDRdp/hx2cdVxpdXHeU6LC5uuQPJAZmG5jOYPLovKVLniEpckZN3AcHL3EUaYqPAlziW22mXGB0AVoYHENOV1GrJOzC6egc2R6z7arY4/wao0tr4SKdWmCHNa0DvWGLRo5wiQDrprERUe19TJJyTEzl6SbSI8is9umqp4sbz7V0QQ4XtDUpE08jKZFizJlOxuJk6i6tntHVP3gP9o/FQ/5z3zftGU3DbwEHrBzSN9IUVWhQIBNFwjdtR4+TpBXm7ZdQs488/LIJK/Envs57iOUwPUCxUGceQQVjRFMhorZzo4ltuQgWI9JUeFqMDmGp4mz42jNI56a+hWeTbksyT/f6gJ+JG2qVDEB41i3quj4VUwbv3YYDP32w70LvpK2v2cRZb6tBvWd6fu/JOTP4LwpjWNeWRUggkzNyeehiFrZFEBCLMV2K4KC2ogPKlCDvUu8VgGlAQZk6AYpoSJTQgFC53jPFfGWTADgIsMztNZXQ1XBrSTNhNgSfQDVcdianfVC+Iva2g0vzNgsWsm1FRT5ZKIKuIcXloEAR4tZ6Ni3SZ8ualc6Apm0yNQqfEsWGifOBz/suVL1U5MslkoYs5nFodDhcnWOnnqpaNKAJ2UHCcCQMx1d8ht67rQdTgbnoN+glZ4rjJEmRhwGvvouN7cFj6wpF8ZqNEtItlN3HMQCY8Wa02cLLXxOOFYhga9pJaDku4ybNECSTpbqqHbLhz202Pp0XGqyk+jUAF6TKYFTM4BpFqdWkImbgRqBr0kJSbaKHnv8AlkjxOfF4MyInkSCD0Q8PeaD8zXTzBkeo2Cssq1Xjw0h4WgmXQPMA62Giy8RjHA3aBz0hdaKlPMX8CTrcT2lp1GzLgf4Yv5WXOcYql7nSIbEMZMZCCA45Z1zC53hQVsYCGlrcoIIkN0O95E72lRtw0xJ8xpDTz5bFKaI08ogMVywMyudLgAYnno7XMJv6Beu/4S9ssMGjCvcG4hxJa8gDvhLsrcw+824AO0RK8aoUY0nzMZddY9NQrDME5jm1GFweHTMQWkGzmEEXFjbQhaHtT5B9YlkqpiODUnmXU2OJ1JaCT52v6qh2T7R0sXRBpPe8tYzM6o3I90iM5bpch2lgQRst4JhS75JOaxnZID9wQzkwglnpF2j3WbiOD4lrbNa/X4XW03zAemq7jKhLFks0NM3nGPcDzt2Iy2eC0xPiBFvIqOvX8BLeUi0/Jej1MM1wggEciAR81QqdnqBcHd20EbCzT5tFisM/8ZL/AMy+KBwnDcSHNm8/etAJ6RbT6XWvhuJObZr3Acg4gewK6p3CaJblNNkAR8I089dgqNTslRN2l7DzDifk+Qn/AB9sOYS+QK+F4pVc5oDySSAJg6nebrp8iwKfZzKWxUdDTuBOoNiIjQbLfD10NLCyCas/sCLUJYpJSWsEWRPlRwnhQCvKIvRSmhARm6o4zgzHkuu06kiLnYm11ppoVZRUlhg46vmBLSDLdfLn5deqy3YA1KmZ2g0bz5fO667jeHefhaMli6PicRa41MLFpnpEcwQfY6LiX0pSw+i2RZYCp1qbqj2sYfEXADcCTckdBJ9FYxDS7wtnMYAjWdl0HCeBClDiS58QSdOuUbDX3U10SuljwXZUXD+ztCkGltOnnbfPkaHl27piQfXSyxu11KpTp1G4aiC+qHPfUJLWk2ZBdMZriAbchYkdeAqnE8F3tMtBg2I5W2PRdicPU2xDPBW9k8Y4PLKfc02h2Z5c1x3AOVhc4N2mwOswuUq4F1J2eoxxYXOaHuBAJbqAQCGm7ZAMifJfQWH7NVs+bvnUQCQ5jW03527yXggA6abTqtCpweg2iKbqVPuKTfCxzWuY0Bpkw6di6Trc8yvKqLxlrBCPmt+O7xsNaGmIPhubbO1Oh2UHfBlIM1kOJJ1Hi5Xg/itXtThaP7biDhQRSa4d20gxJEGJuBmBjooB2fe6Sb7ySbneFZyrj2+CDFqsk5S0tI1jaT5X916j2G49hMYWYPFYSiKpOWnUpNNMkhoguLSDNicwdvcDVebOF5M9TGw31X0d2R7EYfBU2FjGPrES7EFoL3FwvlcbtbFgBtrJJXs+S2Cbs12U/Yqj+7qOdRc3928AvY4GRFQRLYmxHJdM0qIFGApSS6AaeEwKOVIBTwnJSQAZE6NCUAJTSihCUAQKfMgSUAmBSUQKfMgESkkAnQDJyUkxQAlZPGsBY1G6geIcwN/MWWwAmq0g4EEAgggg6EHWV52QU4uLBh8BwJzd4RaIYec6kDlbXqt0BM1sCE6VVquO1AUJ0yS9AMQuW7a949ndNIDS2Xa+ISbW2EC28+h6oKHE4NtQAOaHAEETzBBHzAt0XnbBzi4p4B4xxj/Cas1raucPa0ufWaCRUiBECCCBe2aYPSERpsywGgWg8x0uvWuK47uaZcBJmBM5Z5uI0AE/RYFXiLah+2oUXt10yvB55jM28lzdZTGWI7sYIZ5hiOBU6T6VeA5lR7g+m7QOdOkCwJaNZuesL2HsQ57uH4c1Jzd3AnXIHOFKeZ7sMvvqsitwzBVBJNXKP9KBA6SB+PquxpCAABAAEDYDYRt5LRpFLnc89eIQ5YhU4Qli3EgNKPKmypwgGTgpFCpBKHJyFGCjQDEIcqNNCABwTIiEAaoA8JJ4TQpAZSASSUARQlJJAEEzSkkgCQwkkgEEKSSAMJQkkgEAs6rwSg7Wk2/KQPYEBMkolFPtAjpdmaDXNcGXaZEucdZtBOgm3kFpvSSUKKj0sAIIpSSVgMQmKZJSAghcEkkAyMJJKAFKSSSAZNCSSAdCQkkgP//Z"/>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9956" name="Picture 20" descr="http://t1.gstatic.com/images?q=tbn:ANd9GcRd3V6dbH0ih4sE0aw5HPYHwzMmugSuDy-4LEjAn28fly0Ck1Yd">
            <a:hlinkClick r:id="rId8"/>
          </p:cNvPr>
          <p:cNvPicPr>
            <a:picLocks noChangeAspect="1" noChangeArrowheads="1"/>
          </p:cNvPicPr>
          <p:nvPr/>
        </p:nvPicPr>
        <p:blipFill>
          <a:blip r:embed="rId9" cstate="print"/>
          <a:srcRect/>
          <a:stretch>
            <a:fillRect/>
          </a:stretch>
        </p:blipFill>
        <p:spPr bwMode="auto">
          <a:xfrm>
            <a:off x="4139952" y="3789040"/>
            <a:ext cx="2264251" cy="2016224"/>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91264" cy="6120680"/>
          </a:xfrm>
        </p:spPr>
        <p:txBody>
          <a:bodyPr>
            <a:normAutofit fontScale="85000" lnSpcReduction="10000"/>
          </a:bodyPr>
          <a:lstStyle/>
          <a:p>
            <a:r>
              <a:rPr lang="en-US" dirty="0"/>
              <a:t>Initially, organisms were grouped into genera (singular: genus) and were then identified by descriptive Latin phrase names, known as </a:t>
            </a:r>
            <a:r>
              <a:rPr lang="en-US" b="1" dirty="0">
                <a:solidFill>
                  <a:srgbClr val="FF0000"/>
                </a:solidFill>
              </a:rPr>
              <a:t>polynomials</a:t>
            </a:r>
            <a:r>
              <a:rPr lang="en-US" b="1" dirty="0" smtClean="0">
                <a:solidFill>
                  <a:srgbClr val="FF0000"/>
                </a:solidFill>
              </a:rPr>
              <a:t>.</a:t>
            </a:r>
          </a:p>
          <a:p>
            <a:r>
              <a:rPr lang="en-US" dirty="0"/>
              <a:t>For example, catnip (also known as catmint, </a:t>
            </a:r>
            <a:r>
              <a:rPr lang="en-US" dirty="0" err="1"/>
              <a:t>catswort</a:t>
            </a:r>
            <a:r>
              <a:rPr lang="en-US" dirty="0"/>
              <a:t> or “marijuana for cats”) was referred to as </a:t>
            </a:r>
            <a:r>
              <a:rPr lang="en-US" i="1" dirty="0" err="1"/>
              <a:t>Nepeta</a:t>
            </a:r>
            <a:r>
              <a:rPr lang="en-US" i="1" dirty="0"/>
              <a:t> </a:t>
            </a:r>
            <a:r>
              <a:rPr lang="en-US" i="1" dirty="0" err="1"/>
              <a:t>floribus</a:t>
            </a:r>
            <a:r>
              <a:rPr lang="en-US" i="1" dirty="0"/>
              <a:t> </a:t>
            </a:r>
            <a:r>
              <a:rPr lang="en-US" i="1" dirty="0" err="1"/>
              <a:t>interrupte</a:t>
            </a:r>
            <a:r>
              <a:rPr lang="en-US" i="1" dirty="0"/>
              <a:t> </a:t>
            </a:r>
            <a:r>
              <a:rPr lang="en-US" i="1" dirty="0" err="1"/>
              <a:t>spicatus</a:t>
            </a:r>
            <a:r>
              <a:rPr lang="en-US" i="1" dirty="0"/>
              <a:t> </a:t>
            </a:r>
            <a:r>
              <a:rPr lang="en-US" i="1" dirty="0" err="1"/>
              <a:t>pedunculatus</a:t>
            </a:r>
            <a:r>
              <a:rPr lang="en-US" dirty="0"/>
              <a:t> (meaning “</a:t>
            </a:r>
            <a:r>
              <a:rPr lang="en-US" dirty="0" err="1"/>
              <a:t>Nepeta</a:t>
            </a:r>
            <a:r>
              <a:rPr lang="en-US" dirty="0"/>
              <a:t> with flowers in an interrupted </a:t>
            </a:r>
            <a:r>
              <a:rPr lang="en-US" dirty="0" err="1"/>
              <a:t>pedunculate</a:t>
            </a:r>
            <a:r>
              <a:rPr lang="en-US" dirty="0"/>
              <a:t> spike</a:t>
            </a:r>
            <a:r>
              <a:rPr lang="en-US" dirty="0" smtClean="0"/>
              <a:t>”).</a:t>
            </a:r>
          </a:p>
          <a:p>
            <a:r>
              <a:rPr lang="en-US" dirty="0"/>
              <a:t>By the end of the 17</a:t>
            </a:r>
            <a:r>
              <a:rPr lang="en-US" baseline="30000" dirty="0"/>
              <a:t>th</a:t>
            </a:r>
            <a:r>
              <a:rPr lang="en-US" dirty="0"/>
              <a:t> century, the first word in such a polynomial was widely accepted to designate the name of the group, or genus, to which an organism </a:t>
            </a:r>
            <a:r>
              <a:rPr lang="en-US" dirty="0" smtClean="0"/>
              <a:t>belonged.</a:t>
            </a:r>
          </a:p>
          <a:p>
            <a:r>
              <a:rPr lang="en-US" dirty="0"/>
              <a:t>Thus, phrases describing the different kinds of roses began with the genus name </a:t>
            </a:r>
            <a:r>
              <a:rPr lang="en-US" i="1" dirty="0"/>
              <a:t>Rosa</a:t>
            </a:r>
            <a:r>
              <a:rPr lang="en-US" dirty="0"/>
              <a:t>; all oak trees were identified with polynomials beginning with the word </a:t>
            </a:r>
            <a:r>
              <a:rPr lang="en-US" i="1" dirty="0" err="1"/>
              <a:t>Quercus</a:t>
            </a:r>
            <a:r>
              <a:rPr lang="en-US" dirty="0"/>
              <a:t>, and those referring to willows began with the word </a:t>
            </a:r>
            <a:r>
              <a:rPr lang="en-US" i="1" dirty="0"/>
              <a:t>Salix</a:t>
            </a:r>
            <a:r>
              <a:rPr lang="en-US" dirty="0"/>
              <a:t>.</a:t>
            </a:r>
            <a:endParaRPr lang="en-IN" dirty="0"/>
          </a:p>
          <a:p>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60648"/>
            <a:ext cx="8964488" cy="6597352"/>
          </a:xfrm>
        </p:spPr>
        <p:txBody>
          <a:bodyPr>
            <a:normAutofit fontScale="85000" lnSpcReduction="20000"/>
          </a:bodyPr>
          <a:lstStyle/>
          <a:p>
            <a:pPr algn="ctr">
              <a:buNone/>
            </a:pPr>
            <a:r>
              <a:rPr lang="en-US" dirty="0" smtClean="0"/>
              <a:t>ECONOMIC IMPORTANCE</a:t>
            </a:r>
            <a:endParaRPr lang="en-IN" dirty="0" smtClean="0"/>
          </a:p>
          <a:p>
            <a:pPr lvl="0"/>
            <a:r>
              <a:rPr lang="en-US" dirty="0" smtClean="0"/>
              <a:t>Algae are a link in the food chain –few chlorophyll containing algae are autotrophic synthesizing their own food using energy from sunlight and they are a source of food for fish.  </a:t>
            </a:r>
            <a:endParaRPr lang="en-IN" dirty="0" smtClean="0"/>
          </a:p>
          <a:p>
            <a:pPr lvl="0"/>
            <a:r>
              <a:rPr lang="en-US" dirty="0" smtClean="0"/>
              <a:t>Algae are useful in fish culture – in fish farming; algae are very important source of feed for fish.  </a:t>
            </a:r>
            <a:endParaRPr lang="en-IN" dirty="0" smtClean="0"/>
          </a:p>
          <a:p>
            <a:pPr lvl="0"/>
            <a:r>
              <a:rPr lang="en-US" dirty="0" smtClean="0"/>
              <a:t>Harmful algal blooms - Few toxic algae also cause loss of fish through fish kills.  </a:t>
            </a:r>
            <a:endParaRPr lang="en-IN" dirty="0" smtClean="0"/>
          </a:p>
          <a:p>
            <a:pPr lvl="0"/>
            <a:r>
              <a:rPr lang="en-US" dirty="0" smtClean="0"/>
              <a:t>Algae used in sewage treatment plants – green unicellular algae are used in sewage treatment plant to provide oxygen from photosynthesis which is then used by bacteria for rapid decomposition of sewage.  </a:t>
            </a:r>
            <a:endParaRPr lang="en-IN" dirty="0" smtClean="0"/>
          </a:p>
          <a:p>
            <a:pPr lvl="0"/>
            <a:r>
              <a:rPr lang="en-US" dirty="0" smtClean="0"/>
              <a:t>Algae used in petroleum and gas industry – it is believed that fossil fuel originated from organic matter in marine environment.  Marine algae contributed significantly to this source of organic matter.  Some algal varieties eg. Diatoms have high lipid content which serve as a source of bio-fuel.  </a:t>
            </a:r>
            <a:endParaRPr lang="en-IN" dirty="0" smtClean="0"/>
          </a:p>
          <a:p>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525344"/>
          </a:xfrm>
        </p:spPr>
        <p:txBody>
          <a:bodyPr>
            <a:normAutofit fontScale="92500" lnSpcReduction="20000"/>
          </a:bodyPr>
          <a:lstStyle/>
          <a:p>
            <a:pPr lvl="0"/>
            <a:r>
              <a:rPr lang="en-US" dirty="0" smtClean="0"/>
              <a:t>Algae and limestone formation – algae also form extensive deposits of limestone as they accumulate calcium carbonate in their cell walls.  Eg. Blue green (fresh water) and red algae (marine).   </a:t>
            </a:r>
            <a:endParaRPr lang="en-IN" dirty="0" smtClean="0"/>
          </a:p>
          <a:p>
            <a:pPr lvl="0"/>
            <a:r>
              <a:rPr lang="en-US" dirty="0" smtClean="0"/>
              <a:t>Algae as food – various kinds of algae have been used in human diet since ancient times especially in China and Japan.  Algae are rich in vitamins A and E, and also contain vitamins C and D. Man therefore obtains carbohydrates, vitamins and inorganic substances (e.g. Iodine).  </a:t>
            </a:r>
            <a:r>
              <a:rPr lang="en-US" dirty="0" err="1" smtClean="0"/>
              <a:t>Spirulina</a:t>
            </a:r>
            <a:r>
              <a:rPr lang="en-US" dirty="0" smtClean="0"/>
              <a:t> also has a high protein content (50-70% of algal dry weight) and hence shows promise for use as a food supplement.</a:t>
            </a:r>
            <a:endParaRPr lang="en-IN" dirty="0" smtClean="0"/>
          </a:p>
          <a:p>
            <a:pPr lvl="0"/>
            <a:r>
              <a:rPr lang="en-US" dirty="0" smtClean="0"/>
              <a:t>Algae used as fodder – algae have been extensively used as stock feed in various parts of the world (e.g. Europe).</a:t>
            </a:r>
            <a:endParaRPr lang="en-IN"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rc_mi" descr="http://media-1.web.britannica.com/eb-media/77/6577-004-A7E8010A.jpg">
            <a:hlinkClick r:id="rId2"/>
          </p:cNvPr>
          <p:cNvPicPr/>
          <p:nvPr/>
        </p:nvPicPr>
        <p:blipFill>
          <a:blip r:embed="rId3" cstate="print"/>
          <a:srcRect/>
          <a:stretch>
            <a:fillRect/>
          </a:stretch>
        </p:blipFill>
        <p:spPr bwMode="auto">
          <a:xfrm>
            <a:off x="6156176" y="1340768"/>
            <a:ext cx="2817015" cy="4212309"/>
          </a:xfrm>
          <a:prstGeom prst="rect">
            <a:avLst/>
          </a:prstGeom>
          <a:noFill/>
          <a:ln w="9525">
            <a:noFill/>
            <a:miter lim="800000"/>
            <a:headEnd/>
            <a:tailEnd/>
          </a:ln>
        </p:spPr>
      </p:pic>
      <p:sp>
        <p:nvSpPr>
          <p:cNvPr id="3" name="Rectangle 2"/>
          <p:cNvSpPr/>
          <p:nvPr/>
        </p:nvSpPr>
        <p:spPr>
          <a:xfrm>
            <a:off x="179512" y="0"/>
            <a:ext cx="5868144" cy="10433625"/>
          </a:xfrm>
          <a:prstGeom prst="rect">
            <a:avLst/>
          </a:prstGeom>
        </p:spPr>
        <p:txBody>
          <a:bodyPr wrap="square">
            <a:spAutoFit/>
          </a:bodyPr>
          <a:lstStyle/>
          <a:p>
            <a:pPr lvl="0">
              <a:buFont typeface="Arial" pitchFamily="34" charset="0"/>
              <a:buChar char="•"/>
            </a:pPr>
            <a:r>
              <a:rPr lang="en-US" sz="2800" dirty="0" smtClean="0"/>
              <a:t>Algae used as fertilizer – some blue-green algal species (</a:t>
            </a:r>
            <a:r>
              <a:rPr lang="en-US" sz="2800" i="1" dirty="0" smtClean="0"/>
              <a:t>Anabaena sp</a:t>
            </a:r>
            <a:r>
              <a:rPr lang="en-US" sz="2800" dirty="0" smtClean="0"/>
              <a:t>., </a:t>
            </a:r>
            <a:r>
              <a:rPr lang="en-US" sz="2800" i="1" dirty="0" err="1" smtClean="0"/>
              <a:t>Nostoc</a:t>
            </a:r>
            <a:r>
              <a:rPr lang="en-US" sz="2800" i="1" dirty="0" smtClean="0"/>
              <a:t> sp</a:t>
            </a:r>
            <a:r>
              <a:rPr lang="en-US" sz="2800" dirty="0" smtClean="0"/>
              <a:t>.) have nitrogen fixing capabilities and are introduced in paddy fields for yield improvement. </a:t>
            </a:r>
            <a:endParaRPr lang="en-IN" sz="2800" dirty="0" smtClean="0"/>
          </a:p>
          <a:p>
            <a:pPr lvl="0">
              <a:buFont typeface="Arial" pitchFamily="34" charset="0"/>
              <a:buChar char="•"/>
            </a:pPr>
            <a:r>
              <a:rPr lang="en-US" sz="2800" dirty="0" smtClean="0"/>
              <a:t>Algae as medicine – </a:t>
            </a:r>
            <a:r>
              <a:rPr lang="en-US" sz="2800" i="1" dirty="0" err="1" smtClean="0"/>
              <a:t>Sargassum</a:t>
            </a:r>
            <a:r>
              <a:rPr lang="en-US" sz="2800" i="1" dirty="0" smtClean="0"/>
              <a:t>  sp</a:t>
            </a:r>
            <a:r>
              <a:rPr lang="en-US" sz="2800" dirty="0" smtClean="0"/>
              <a:t>. has been used for treating </a:t>
            </a:r>
            <a:r>
              <a:rPr lang="en-US" sz="2800" dirty="0" err="1" smtClean="0"/>
              <a:t>goitre</a:t>
            </a:r>
            <a:r>
              <a:rPr lang="en-US" sz="2800" dirty="0" smtClean="0"/>
              <a:t> and other glandular problems. Dried </a:t>
            </a:r>
            <a:r>
              <a:rPr lang="en-US" sz="2800" dirty="0" err="1" smtClean="0"/>
              <a:t>stipes</a:t>
            </a:r>
            <a:r>
              <a:rPr lang="en-US" sz="2800" dirty="0" smtClean="0"/>
              <a:t> of </a:t>
            </a:r>
            <a:r>
              <a:rPr lang="en-US" sz="2800" i="1" dirty="0" err="1" smtClean="0"/>
              <a:t>Laminaria</a:t>
            </a:r>
            <a:r>
              <a:rPr lang="en-US" sz="2800" i="1" dirty="0" smtClean="0"/>
              <a:t>  sp</a:t>
            </a:r>
            <a:r>
              <a:rPr lang="en-US" sz="2800" dirty="0" smtClean="0"/>
              <a:t>. have been used in the expansion of the cervix in child birth due to its ability to swell gently on exposure to water.</a:t>
            </a:r>
            <a:endParaRPr lang="en-IN" sz="2800" dirty="0" smtClean="0"/>
          </a:p>
          <a:p>
            <a:pPr lvl="0">
              <a:buFont typeface="Arial" pitchFamily="34" charset="0"/>
              <a:buChar char="•"/>
            </a:pPr>
            <a:r>
              <a:rPr lang="en-US" sz="2800" dirty="0" smtClean="0"/>
              <a:t>Industrial uses of algae – algae can be used in the production of agar, kelp and </a:t>
            </a:r>
            <a:r>
              <a:rPr lang="en-US" sz="2800" dirty="0" err="1" smtClean="0"/>
              <a:t>algin</a:t>
            </a:r>
            <a:r>
              <a:rPr lang="en-US" sz="2800" dirty="0" smtClean="0"/>
              <a:t>.</a:t>
            </a:r>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IN" dirty="0" smtClean="0"/>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12968" cy="6669360"/>
          </a:xfrm>
        </p:spPr>
        <p:txBody>
          <a:bodyPr>
            <a:normAutofit fontScale="77500" lnSpcReduction="20000"/>
          </a:bodyPr>
          <a:lstStyle/>
          <a:p>
            <a:endParaRPr lang="en-US" dirty="0" smtClean="0"/>
          </a:p>
          <a:p>
            <a:r>
              <a:rPr lang="en-US" dirty="0" smtClean="0"/>
              <a:t>Simpler </a:t>
            </a:r>
            <a:r>
              <a:rPr lang="en-US" dirty="0"/>
              <a:t>system of classification of living things was introduced by the 18</a:t>
            </a:r>
            <a:r>
              <a:rPr lang="en-US" baseline="30000" dirty="0"/>
              <a:t>th</a:t>
            </a:r>
            <a:r>
              <a:rPr lang="en-US" dirty="0"/>
              <a:t> century Swedish professor and naturalist, </a:t>
            </a:r>
            <a:r>
              <a:rPr lang="en-US" b="1" dirty="0" err="1">
                <a:solidFill>
                  <a:srgbClr val="FF0000"/>
                </a:solidFill>
              </a:rPr>
              <a:t>Carolus</a:t>
            </a:r>
            <a:r>
              <a:rPr lang="en-US" b="1" dirty="0">
                <a:solidFill>
                  <a:srgbClr val="FF0000"/>
                </a:solidFill>
              </a:rPr>
              <a:t> Linnaeus</a:t>
            </a:r>
            <a:r>
              <a:rPr lang="en-US" dirty="0"/>
              <a:t>, whose two-volume publication (</a:t>
            </a:r>
            <a:r>
              <a:rPr lang="en-US" b="1" i="1" dirty="0">
                <a:solidFill>
                  <a:srgbClr val="FF0000"/>
                </a:solidFill>
              </a:rPr>
              <a:t>Species </a:t>
            </a:r>
            <a:r>
              <a:rPr lang="en-US" b="1" i="1" dirty="0" err="1">
                <a:solidFill>
                  <a:srgbClr val="FF0000"/>
                </a:solidFill>
              </a:rPr>
              <a:t>Plantarum</a:t>
            </a:r>
            <a:r>
              <a:rPr lang="en-US" dirty="0"/>
              <a:t>) in 1753 contained brief analytical descriptions of every known species of plant at that time</a:t>
            </a:r>
            <a:r>
              <a:rPr lang="en-US" dirty="0" smtClean="0"/>
              <a:t>.</a:t>
            </a:r>
          </a:p>
          <a:p>
            <a:r>
              <a:rPr lang="en-US" dirty="0"/>
              <a:t>Although in the </a:t>
            </a:r>
            <a:r>
              <a:rPr lang="en-US" i="1" dirty="0"/>
              <a:t>Species </a:t>
            </a:r>
            <a:r>
              <a:rPr lang="en-US" i="1" dirty="0" err="1"/>
              <a:t>Plantarum</a:t>
            </a:r>
            <a:r>
              <a:rPr lang="en-US" dirty="0"/>
              <a:t> Linnaeus used polynomial designations and regarded them as the “proper” names for the species, he also added an important innovation to the system. In the margin of his </a:t>
            </a:r>
            <a:r>
              <a:rPr lang="en-US" dirty="0" smtClean="0"/>
              <a:t>publication</a:t>
            </a:r>
            <a:r>
              <a:rPr lang="en-US" dirty="0"/>
              <a:t>, next to the proper names</a:t>
            </a:r>
            <a:r>
              <a:rPr lang="en-US" b="1" dirty="0" smtClean="0">
                <a:solidFill>
                  <a:srgbClr val="00B050"/>
                </a:solidFill>
              </a:rPr>
              <a:t>, </a:t>
            </a:r>
            <a:r>
              <a:rPr lang="en-US" b="1" dirty="0" smtClean="0">
                <a:solidFill>
                  <a:srgbClr val="37911F"/>
                </a:solidFill>
              </a:rPr>
              <a:t>he entered a single word which, together with the generic name, formed a convenient “shorthand” designation for the species</a:t>
            </a:r>
            <a:r>
              <a:rPr lang="en-US" b="1" dirty="0" smtClean="0">
                <a:solidFill>
                  <a:srgbClr val="00B050"/>
                </a:solidFill>
              </a:rPr>
              <a:t>.</a:t>
            </a:r>
          </a:p>
          <a:p>
            <a:r>
              <a:rPr lang="en-US" dirty="0"/>
              <a:t>For example, taking into consideration a more familiar characteristic of the catnip plant, Linnaeus entered “</a:t>
            </a:r>
            <a:r>
              <a:rPr lang="en-US" dirty="0" err="1"/>
              <a:t>cataria</a:t>
            </a:r>
            <a:r>
              <a:rPr lang="en-US" dirty="0"/>
              <a:t>” (meaning “cat-associated”) in the margin next to its proper name; thus renaming it </a:t>
            </a:r>
            <a:r>
              <a:rPr lang="en-US" i="1" dirty="0" err="1"/>
              <a:t>Nepeta</a:t>
            </a:r>
            <a:r>
              <a:rPr lang="en-US" i="1" dirty="0"/>
              <a:t> </a:t>
            </a:r>
            <a:r>
              <a:rPr lang="en-US" i="1" dirty="0" err="1"/>
              <a:t>cataria</a:t>
            </a:r>
            <a:r>
              <a:rPr lang="en-US" dirty="0"/>
              <a:t>. The convenience of this </a:t>
            </a:r>
            <a:r>
              <a:rPr lang="en-US" b="1" u="sng" dirty="0">
                <a:solidFill>
                  <a:srgbClr val="FF0000"/>
                </a:solidFill>
              </a:rPr>
              <a:t>binomial system of classification</a:t>
            </a:r>
            <a:r>
              <a:rPr lang="en-US" b="1" dirty="0">
                <a:solidFill>
                  <a:srgbClr val="FF0000"/>
                </a:solidFill>
              </a:rPr>
              <a:t> </a:t>
            </a:r>
            <a:r>
              <a:rPr lang="en-US" dirty="0"/>
              <a:t>made it very popular and explains why it has remained in use till date.</a:t>
            </a:r>
            <a:endParaRPr lang="en-IN" dirty="0"/>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3848" y="476672"/>
            <a:ext cx="5482952" cy="5832648"/>
          </a:xfrm>
        </p:spPr>
        <p:txBody>
          <a:bodyPr>
            <a:normAutofit fontScale="85000" lnSpcReduction="10000"/>
          </a:bodyPr>
          <a:lstStyle/>
          <a:p>
            <a:r>
              <a:rPr lang="en-US" dirty="0"/>
              <a:t>In general, the scientific name of every species is a binomial consisting of two words – the </a:t>
            </a:r>
            <a:r>
              <a:rPr lang="en-US" b="1" dirty="0">
                <a:solidFill>
                  <a:srgbClr val="FF0000"/>
                </a:solidFill>
              </a:rPr>
              <a:t>generic name </a:t>
            </a:r>
            <a:r>
              <a:rPr lang="en-US" dirty="0"/>
              <a:t>and the </a:t>
            </a:r>
            <a:r>
              <a:rPr lang="en-US" b="1" dirty="0">
                <a:solidFill>
                  <a:srgbClr val="FF0000"/>
                </a:solidFill>
              </a:rPr>
              <a:t>specific name</a:t>
            </a:r>
            <a:r>
              <a:rPr lang="en-US" dirty="0"/>
              <a:t>. Thus the sweet pea (an annual leguminous climber native to the eastern Mediterranean) is scientifically known as </a:t>
            </a:r>
            <a:r>
              <a:rPr lang="en-US" i="1" dirty="0" err="1"/>
              <a:t>Lathyrus</a:t>
            </a:r>
            <a:r>
              <a:rPr lang="en-US" i="1" dirty="0"/>
              <a:t> </a:t>
            </a:r>
            <a:r>
              <a:rPr lang="en-US" i="1" dirty="0" err="1"/>
              <a:t>odoratus</a:t>
            </a:r>
            <a:r>
              <a:rPr lang="en-US" dirty="0"/>
              <a:t>. </a:t>
            </a:r>
            <a:r>
              <a:rPr lang="en-US" i="1" dirty="0" err="1"/>
              <a:t>Lathyrus</a:t>
            </a:r>
            <a:r>
              <a:rPr lang="en-US" dirty="0"/>
              <a:t> is the Greek word for pea and </a:t>
            </a:r>
            <a:r>
              <a:rPr lang="en-US" i="1" dirty="0" err="1"/>
              <a:t>odoratus</a:t>
            </a:r>
            <a:r>
              <a:rPr lang="en-US" dirty="0"/>
              <a:t> is a </a:t>
            </a:r>
            <a:r>
              <a:rPr lang="en-US" dirty="0" err="1"/>
              <a:t>latin</a:t>
            </a:r>
            <a:r>
              <a:rPr lang="en-US" dirty="0"/>
              <a:t> word meaning fragrant or perfumed. Note that usually an effort is made to ensure that the specific name (or species name) is descriptive. </a:t>
            </a:r>
            <a:endParaRPr lang="en-IN" dirty="0"/>
          </a:p>
          <a:p>
            <a:endParaRPr lang="en-IN" dirty="0"/>
          </a:p>
        </p:txBody>
      </p:sp>
      <p:pic>
        <p:nvPicPr>
          <p:cNvPr id="4" name="Picture 3"/>
          <p:cNvPicPr/>
          <p:nvPr/>
        </p:nvPicPr>
        <p:blipFill>
          <a:blip r:embed="rId2" cstate="print"/>
          <a:srcRect/>
          <a:stretch>
            <a:fillRect/>
          </a:stretch>
        </p:blipFill>
        <p:spPr bwMode="auto">
          <a:xfrm>
            <a:off x="395536" y="0"/>
            <a:ext cx="1944216" cy="3212976"/>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395536" y="3861048"/>
            <a:ext cx="2761430" cy="20680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59832" y="476672"/>
            <a:ext cx="6084168" cy="6192688"/>
          </a:xfrm>
        </p:spPr>
        <p:txBody>
          <a:bodyPr>
            <a:normAutofit fontScale="92500" lnSpcReduction="20000"/>
          </a:bodyPr>
          <a:lstStyle/>
          <a:p>
            <a:r>
              <a:rPr lang="en-US" dirty="0"/>
              <a:t>specific name is meaningless when written alone. For example, </a:t>
            </a:r>
            <a:r>
              <a:rPr lang="en-US" i="1" dirty="0" err="1"/>
              <a:t>odoratus</a:t>
            </a:r>
            <a:r>
              <a:rPr lang="en-US" dirty="0"/>
              <a:t> could refer to any of the several different species of organisms that happen to have this word as part of their name</a:t>
            </a:r>
            <a:r>
              <a:rPr lang="en-US" dirty="0" smtClean="0"/>
              <a:t>.</a:t>
            </a:r>
          </a:p>
          <a:p>
            <a:r>
              <a:rPr lang="en-US" dirty="0"/>
              <a:t>Incidentally, </a:t>
            </a:r>
            <a:r>
              <a:rPr lang="en-US" i="1" dirty="0" err="1"/>
              <a:t>Sternotherus</a:t>
            </a:r>
            <a:r>
              <a:rPr lang="en-US" i="1" dirty="0"/>
              <a:t> </a:t>
            </a:r>
            <a:r>
              <a:rPr lang="en-US" i="1" dirty="0" err="1"/>
              <a:t>odoratus</a:t>
            </a:r>
            <a:r>
              <a:rPr lang="en-US" dirty="0"/>
              <a:t> is a small turtle that is native to southeastern Canada and much of the eastern United States. It is also known as the common musk turtle or stinkpot due to its ability to release a foul musky odour from scent glands on the edge of its shell, possibly to deter predation.</a:t>
            </a:r>
            <a:endParaRPr lang="en-IN" dirty="0"/>
          </a:p>
          <a:p>
            <a:endParaRPr lang="en-IN" dirty="0"/>
          </a:p>
        </p:txBody>
      </p:sp>
      <p:pic>
        <p:nvPicPr>
          <p:cNvPr id="4" name="Picture 3"/>
          <p:cNvPicPr/>
          <p:nvPr/>
        </p:nvPicPr>
        <p:blipFill>
          <a:blip r:embed="rId2" cstate="print"/>
          <a:srcRect/>
          <a:stretch>
            <a:fillRect/>
          </a:stretch>
        </p:blipFill>
        <p:spPr bwMode="auto">
          <a:xfrm>
            <a:off x="395536" y="1556792"/>
            <a:ext cx="2880320" cy="27363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92500" lnSpcReduction="20000"/>
          </a:bodyPr>
          <a:lstStyle/>
          <a:p>
            <a:r>
              <a:rPr lang="en-US" dirty="0"/>
              <a:t>Since a specific name could refer to a plant or animal species, as shown in the above examples, it is important that a specific name is always preceded by the name or initial letter of the genus in question; e.g. </a:t>
            </a:r>
            <a:r>
              <a:rPr lang="en-US" i="1" dirty="0" err="1"/>
              <a:t>Lathyrus</a:t>
            </a:r>
            <a:r>
              <a:rPr lang="en-US" i="1" dirty="0"/>
              <a:t> </a:t>
            </a:r>
            <a:r>
              <a:rPr lang="en-US" i="1" dirty="0" err="1"/>
              <a:t>odoratus</a:t>
            </a:r>
            <a:r>
              <a:rPr lang="en-US" dirty="0"/>
              <a:t> or </a:t>
            </a:r>
            <a:r>
              <a:rPr lang="en-US" i="1" dirty="0"/>
              <a:t>L. </a:t>
            </a:r>
            <a:r>
              <a:rPr lang="en-US" i="1" dirty="0" err="1"/>
              <a:t>odoratus</a:t>
            </a:r>
            <a:r>
              <a:rPr lang="en-US" dirty="0"/>
              <a:t>. </a:t>
            </a:r>
            <a:r>
              <a:rPr lang="en-US" b="1" dirty="0">
                <a:solidFill>
                  <a:srgbClr val="FF0000"/>
                </a:solidFill>
              </a:rPr>
              <a:t>Scientific names are always printed in italics or are underlined when written or typed</a:t>
            </a:r>
            <a:r>
              <a:rPr lang="en-US" dirty="0"/>
              <a:t>. </a:t>
            </a:r>
            <a:endParaRPr lang="en-IN" dirty="0"/>
          </a:p>
          <a:p>
            <a:r>
              <a:rPr lang="en-US" dirty="0"/>
              <a:t>It is not uncommon, particularly among cultivated plants, to have new races develop within a species. Thus species can be further divided into subspecies or varieties. The scientific names of subspecies or varieties may consist of three parts. For example, </a:t>
            </a:r>
            <a:r>
              <a:rPr lang="en-US" i="1" dirty="0" err="1"/>
              <a:t>Lathyrus</a:t>
            </a:r>
            <a:r>
              <a:rPr lang="en-US" i="1" dirty="0"/>
              <a:t> </a:t>
            </a:r>
            <a:r>
              <a:rPr lang="en-US" i="1" dirty="0" err="1"/>
              <a:t>odorata</a:t>
            </a:r>
            <a:r>
              <a:rPr lang="en-US" i="1" dirty="0"/>
              <a:t> var. </a:t>
            </a:r>
            <a:r>
              <a:rPr lang="en-US" i="1" dirty="0" err="1"/>
              <a:t>nanellus</a:t>
            </a:r>
            <a:r>
              <a:rPr lang="en-US" dirty="0"/>
              <a:t> is a trinomial referring to the dwarf sweet pea.</a:t>
            </a:r>
            <a:endParaRPr lang="en-IN" dirty="0"/>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6192688"/>
          </a:xfrm>
        </p:spPr>
        <p:txBody>
          <a:bodyPr>
            <a:normAutofit fontScale="85000" lnSpcReduction="20000"/>
          </a:bodyPr>
          <a:lstStyle/>
          <a:p>
            <a:r>
              <a:rPr lang="en-US" dirty="0"/>
              <a:t>It is worth noting that the genus of a species is only one level of classification of living things. Linnaeus (and earlier scientists) recognized three main types of “objects” in nature; namely plant, animal and mineral. Thus living things belonged to either the plant or animal kingdom, and till date “kingdom” remains the major unit in biological classification. In the 19</a:t>
            </a:r>
            <a:r>
              <a:rPr lang="en-US" baseline="30000" dirty="0"/>
              <a:t>th</a:t>
            </a:r>
            <a:r>
              <a:rPr lang="en-US" dirty="0"/>
              <a:t> and 20</a:t>
            </a:r>
            <a:r>
              <a:rPr lang="en-US" baseline="30000" dirty="0"/>
              <a:t>th</a:t>
            </a:r>
            <a:r>
              <a:rPr lang="en-US" dirty="0"/>
              <a:t> centuries, however, other levels of classification were added between the level of genus and the level of kingdom as shown below. </a:t>
            </a:r>
            <a:endParaRPr lang="en-IN" dirty="0"/>
          </a:p>
          <a:p>
            <a:r>
              <a:rPr lang="en-US" b="1" dirty="0">
                <a:solidFill>
                  <a:srgbClr val="FF0000"/>
                </a:solidFill>
              </a:rPr>
              <a:t>Genus → Family → Order → Class → Division (or Phylum) → Kingdom</a:t>
            </a:r>
            <a:endParaRPr lang="en-IN" b="1" dirty="0">
              <a:solidFill>
                <a:srgbClr val="FF0000"/>
              </a:solidFill>
            </a:endParaRPr>
          </a:p>
          <a:p>
            <a:r>
              <a:rPr lang="en-US" dirty="0"/>
              <a:t>Thus, genera are grouped into families, families into orders, orders into classes, and so on. The term “Phylum” (plural: Phyla) is equivalent to “division”, but it is not recognized by the </a:t>
            </a:r>
            <a:r>
              <a:rPr lang="en-US" i="1" dirty="0"/>
              <a:t>International Code for Botanical Nomenclature</a:t>
            </a:r>
            <a:r>
              <a:rPr lang="en-US" dirty="0"/>
              <a:t> and, hence, is used only in zoological classification.</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MAJOR GROUPS OF LIVING </a:t>
            </a:r>
            <a:r>
              <a:rPr lang="en-US" b="1" dirty="0" smtClean="0"/>
              <a:t>THINGS</a:t>
            </a:r>
            <a:endParaRPr lang="en-IN" dirty="0"/>
          </a:p>
        </p:txBody>
      </p:sp>
      <p:sp>
        <p:nvSpPr>
          <p:cNvPr id="3" name="Content Placeholder 2"/>
          <p:cNvSpPr>
            <a:spLocks noGrp="1"/>
          </p:cNvSpPr>
          <p:nvPr>
            <p:ph idx="1"/>
          </p:nvPr>
        </p:nvSpPr>
        <p:spPr/>
        <p:txBody>
          <a:bodyPr/>
          <a:lstStyle/>
          <a:p>
            <a:r>
              <a:rPr lang="en-US" dirty="0"/>
              <a:t>A classification that depicts genetic relationships is said to be a </a:t>
            </a:r>
            <a:r>
              <a:rPr lang="en-US" b="1" dirty="0">
                <a:solidFill>
                  <a:srgbClr val="FF0000"/>
                </a:solidFill>
              </a:rPr>
              <a:t>natural or </a:t>
            </a:r>
            <a:r>
              <a:rPr lang="en-US" b="1" dirty="0" err="1">
                <a:solidFill>
                  <a:srgbClr val="FF0000"/>
                </a:solidFill>
              </a:rPr>
              <a:t>phylogenetic</a:t>
            </a:r>
            <a:r>
              <a:rPr lang="en-US" b="1" dirty="0">
                <a:solidFill>
                  <a:srgbClr val="FF0000"/>
                </a:solidFill>
              </a:rPr>
              <a:t> classification.</a:t>
            </a:r>
            <a:r>
              <a:rPr lang="en-US" dirty="0"/>
              <a:t> Differences in photosynthetic pigments, manner of leaf development, structure of the conducting or vascular tissues, and modes of reproduction are some of the important features that are considered in separating plants into divisions. </a:t>
            </a:r>
            <a:endParaRPr lang="en-IN" dirty="0"/>
          </a:p>
          <a:p>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369</TotalTime>
  <Words>2527</Words>
  <Application>Microsoft Office PowerPoint</Application>
  <PresentationFormat>On-screen Show (4:3)</PresentationFormat>
  <Paragraphs>106</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INTRODUCTION TO PLANT DIVERSITY</vt:lpstr>
      <vt:lpstr>CLASSIFICATION OF LIVING THINGS</vt:lpstr>
      <vt:lpstr>PowerPoint Presentation</vt:lpstr>
      <vt:lpstr>PowerPoint Presentation</vt:lpstr>
      <vt:lpstr>PowerPoint Presentation</vt:lpstr>
      <vt:lpstr>PowerPoint Presentation</vt:lpstr>
      <vt:lpstr>PowerPoint Presentation</vt:lpstr>
      <vt:lpstr>PowerPoint Presentation</vt:lpstr>
      <vt:lpstr>THE MAJOR GROUPS OF LIVING THINGS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FUNGAL STRUCTURE</vt:lpstr>
      <vt:lpstr>PowerPoint Presentation</vt:lpstr>
      <vt:lpstr>PowerPoint Presentation</vt:lpstr>
      <vt:lpstr>ECONOMIC IMPORTANCE OF FUNGI</vt:lpstr>
      <vt:lpstr>PowerPoint Presentation</vt:lpstr>
      <vt:lpstr>PowerPoint Presentation</vt:lpstr>
      <vt:lpstr>GENERAL CHARACTERISTICS OF ALGAE</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PLANT DIVERSITY</dc:title>
  <dc:creator>MONA</dc:creator>
  <cp:lastModifiedBy>Dnyame</cp:lastModifiedBy>
  <cp:revision>33</cp:revision>
  <dcterms:created xsi:type="dcterms:W3CDTF">2013-01-31T10:49:02Z</dcterms:created>
  <dcterms:modified xsi:type="dcterms:W3CDTF">2015-04-11T14:16:24Z</dcterms:modified>
</cp:coreProperties>
</file>