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27"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28" name="PlaceHolder 3"/>
          <p:cNvSpPr>
            <a:spLocks noGrp="1"/>
          </p:cNvSpPr>
          <p:nvPr>
            <p:ph type="body"/>
          </p:nvPr>
        </p:nvSpPr>
        <p:spPr>
          <a:xfrm>
            <a:off x="457200" y="3681720"/>
            <a:ext cx="8229240" cy="18968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30"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31"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32"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
        <p:nvSpPr>
          <p:cNvPr id="33" name="PlaceHolder 5"/>
          <p:cNvSpPr>
            <a:spLocks noGrp="1"/>
          </p:cNvSpPr>
          <p:nvPr>
            <p:ph type="body"/>
          </p:nvPr>
        </p:nvSpPr>
        <p:spPr>
          <a:xfrm>
            <a:off x="457200" y="3681720"/>
            <a:ext cx="4015440" cy="18968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35"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36"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pic>
        <p:nvPicPr>
          <p:cNvPr id="37" name="Picture 36"/>
          <p:cNvPicPr/>
          <p:nvPr/>
        </p:nvPicPr>
        <p:blipFill>
          <a:blip r:embed="rId2"/>
          <a:stretch>
            <a:fillRect/>
          </a:stretch>
        </p:blipFill>
        <p:spPr>
          <a:xfrm>
            <a:off x="5492520" y="3681360"/>
            <a:ext cx="2377440" cy="1896840"/>
          </a:xfrm>
          <a:prstGeom prst="rect">
            <a:avLst/>
          </a:prstGeom>
          <a:ln>
            <a:noFill/>
          </a:ln>
        </p:spPr>
      </p:pic>
      <p:pic>
        <p:nvPicPr>
          <p:cNvPr id="38" name="Picture 37"/>
          <p:cNvPicPr/>
          <p:nvPr/>
        </p:nvPicPr>
        <p:blipFill>
          <a:blip r:embed="rId2"/>
          <a:stretch>
            <a:fillRect/>
          </a:stretch>
        </p:blipFill>
        <p:spPr>
          <a:xfrm>
            <a:off x="1276200" y="3681360"/>
            <a:ext cx="2377440" cy="18968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45"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47"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49"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50" name="PlaceHolder 3"/>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54"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55" name="PlaceHolder 3"/>
          <p:cNvSpPr>
            <a:spLocks noGrp="1"/>
          </p:cNvSpPr>
          <p:nvPr>
            <p:ph type="body"/>
          </p:nvPr>
        </p:nvSpPr>
        <p:spPr>
          <a:xfrm>
            <a:off x="457200" y="3681720"/>
            <a:ext cx="4015440" cy="1896840"/>
          </a:xfrm>
          <a:prstGeom prst="rect">
            <a:avLst/>
          </a:prstGeom>
        </p:spPr>
        <p:txBody>
          <a:bodyPr wrap="none" lIns="0" tIns="0" rIns="0" bIns="0"/>
          <a:lstStyle/>
          <a:p>
            <a:endParaRPr/>
          </a:p>
        </p:txBody>
      </p:sp>
      <p:sp>
        <p:nvSpPr>
          <p:cNvPr id="56" name="PlaceHolder 4"/>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6"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58"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59"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60"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62"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63"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64" name="PlaceHolder 4"/>
          <p:cNvSpPr>
            <a:spLocks noGrp="1"/>
          </p:cNvSpPr>
          <p:nvPr>
            <p:ph type="body"/>
          </p:nvPr>
        </p:nvSpPr>
        <p:spPr>
          <a:xfrm>
            <a:off x="457200" y="3681720"/>
            <a:ext cx="8228520" cy="18968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66"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67" name="PlaceHolder 3"/>
          <p:cNvSpPr>
            <a:spLocks noGrp="1"/>
          </p:cNvSpPr>
          <p:nvPr>
            <p:ph type="body"/>
          </p:nvPr>
        </p:nvSpPr>
        <p:spPr>
          <a:xfrm>
            <a:off x="457200" y="3681720"/>
            <a:ext cx="8229240" cy="18968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69"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70"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71"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
        <p:nvSpPr>
          <p:cNvPr id="72" name="PlaceHolder 5"/>
          <p:cNvSpPr>
            <a:spLocks noGrp="1"/>
          </p:cNvSpPr>
          <p:nvPr>
            <p:ph type="body"/>
          </p:nvPr>
        </p:nvSpPr>
        <p:spPr>
          <a:xfrm>
            <a:off x="457200" y="3681720"/>
            <a:ext cx="4015440" cy="18968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74"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75"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pic>
        <p:nvPicPr>
          <p:cNvPr id="76" name="Picture 75"/>
          <p:cNvPicPr/>
          <p:nvPr/>
        </p:nvPicPr>
        <p:blipFill>
          <a:blip r:embed="rId2"/>
          <a:stretch>
            <a:fillRect/>
          </a:stretch>
        </p:blipFill>
        <p:spPr>
          <a:xfrm>
            <a:off x="5492520" y="3681360"/>
            <a:ext cx="2377440" cy="1896840"/>
          </a:xfrm>
          <a:prstGeom prst="rect">
            <a:avLst/>
          </a:prstGeom>
          <a:ln>
            <a:noFill/>
          </a:ln>
        </p:spPr>
      </p:pic>
      <p:pic>
        <p:nvPicPr>
          <p:cNvPr id="77" name="Picture 76"/>
          <p:cNvPicPr/>
          <p:nvPr/>
        </p:nvPicPr>
        <p:blipFill>
          <a:blip r:embed="rId2"/>
          <a:stretch>
            <a:fillRect/>
          </a:stretch>
        </p:blipFill>
        <p:spPr>
          <a:xfrm>
            <a:off x="1276200" y="3681360"/>
            <a:ext cx="2377440" cy="189684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84"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86"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88"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89" name="PlaceHolder 3"/>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8"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93"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94" name="PlaceHolder 3"/>
          <p:cNvSpPr>
            <a:spLocks noGrp="1"/>
          </p:cNvSpPr>
          <p:nvPr>
            <p:ph type="body"/>
          </p:nvPr>
        </p:nvSpPr>
        <p:spPr>
          <a:xfrm>
            <a:off x="457200" y="3681720"/>
            <a:ext cx="4015440" cy="1896840"/>
          </a:xfrm>
          <a:prstGeom prst="rect">
            <a:avLst/>
          </a:prstGeom>
        </p:spPr>
        <p:txBody>
          <a:bodyPr wrap="none" lIns="0" tIns="0" rIns="0" bIns="0"/>
          <a:lstStyle/>
          <a:p>
            <a:endParaRPr/>
          </a:p>
        </p:txBody>
      </p:sp>
      <p:sp>
        <p:nvSpPr>
          <p:cNvPr id="95" name="PlaceHolder 4"/>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97"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98"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99"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101"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102"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103" name="PlaceHolder 4"/>
          <p:cNvSpPr>
            <a:spLocks noGrp="1"/>
          </p:cNvSpPr>
          <p:nvPr>
            <p:ph type="body"/>
          </p:nvPr>
        </p:nvSpPr>
        <p:spPr>
          <a:xfrm>
            <a:off x="457200" y="3681720"/>
            <a:ext cx="8228520" cy="1896840"/>
          </a:xfrm>
          <a:prstGeom prst="rect">
            <a:avLst/>
          </a:prstGeom>
        </p:spPr>
        <p:txBody>
          <a:bodyPr wrap="none"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105"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106" name="PlaceHolder 3"/>
          <p:cNvSpPr>
            <a:spLocks noGrp="1"/>
          </p:cNvSpPr>
          <p:nvPr>
            <p:ph type="body"/>
          </p:nvPr>
        </p:nvSpPr>
        <p:spPr>
          <a:xfrm>
            <a:off x="457200" y="3681720"/>
            <a:ext cx="8229240" cy="1896840"/>
          </a:xfrm>
          <a:prstGeom prst="rect">
            <a:avLst/>
          </a:prstGeom>
        </p:spPr>
        <p:txBody>
          <a:bodyPr wrap="none"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108"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109"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110"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
        <p:nvSpPr>
          <p:cNvPr id="111" name="PlaceHolder 5"/>
          <p:cNvSpPr>
            <a:spLocks noGrp="1"/>
          </p:cNvSpPr>
          <p:nvPr>
            <p:ph type="body"/>
          </p:nvPr>
        </p:nvSpPr>
        <p:spPr>
          <a:xfrm>
            <a:off x="457200" y="3681720"/>
            <a:ext cx="4015440" cy="1896840"/>
          </a:xfrm>
          <a:prstGeom prst="rect">
            <a:avLst/>
          </a:prstGeom>
        </p:spPr>
        <p:txBody>
          <a:bodyPr wrap="none"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113"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114"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pic>
        <p:nvPicPr>
          <p:cNvPr id="115" name="Picture 114"/>
          <p:cNvPicPr/>
          <p:nvPr/>
        </p:nvPicPr>
        <p:blipFill>
          <a:blip r:embed="rId2"/>
          <a:stretch>
            <a:fillRect/>
          </a:stretch>
        </p:blipFill>
        <p:spPr>
          <a:xfrm>
            <a:off x="5492520" y="3681360"/>
            <a:ext cx="2377440" cy="1896840"/>
          </a:xfrm>
          <a:prstGeom prst="rect">
            <a:avLst/>
          </a:prstGeom>
          <a:ln>
            <a:noFill/>
          </a:ln>
        </p:spPr>
      </p:pic>
      <p:pic>
        <p:nvPicPr>
          <p:cNvPr id="116" name="Picture 115"/>
          <p:cNvPicPr/>
          <p:nvPr/>
        </p:nvPicPr>
        <p:blipFill>
          <a:blip r:embed="rId2"/>
          <a:stretch>
            <a:fillRect/>
          </a:stretch>
        </p:blipFill>
        <p:spPr>
          <a:xfrm>
            <a:off x="1276200" y="3681360"/>
            <a:ext cx="2377440" cy="189684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10"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11" name="PlaceHolder 3"/>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15"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16" name="PlaceHolder 3"/>
          <p:cNvSpPr>
            <a:spLocks noGrp="1"/>
          </p:cNvSpPr>
          <p:nvPr>
            <p:ph type="body"/>
          </p:nvPr>
        </p:nvSpPr>
        <p:spPr>
          <a:xfrm>
            <a:off x="457200" y="3681720"/>
            <a:ext cx="4015440" cy="1896840"/>
          </a:xfrm>
          <a:prstGeom prst="rect">
            <a:avLst/>
          </a:prstGeom>
        </p:spPr>
        <p:txBody>
          <a:bodyPr wrap="none" lIns="0" tIns="0" rIns="0" bIns="0"/>
          <a:lstStyle/>
          <a:p>
            <a:endParaRPr/>
          </a:p>
        </p:txBody>
      </p:sp>
      <p:sp>
        <p:nvSpPr>
          <p:cNvPr id="17" name="PlaceHolder 4"/>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19"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20"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21"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23"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24"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25" name="PlaceHolder 4"/>
          <p:cNvSpPr>
            <a:spLocks noGrp="1"/>
          </p:cNvSpPr>
          <p:nvPr>
            <p:ph type="body"/>
          </p:nvPr>
        </p:nvSpPr>
        <p:spPr>
          <a:xfrm>
            <a:off x="457200" y="3681720"/>
            <a:ext cx="8228520" cy="18968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r>
              <a:rPr lang="en-US" sz="1200">
                <a:solidFill>
                  <a:srgbClr val="8B8B8B"/>
                </a:solidFill>
                <a:latin typeface="Calibri"/>
              </a:rPr>
              <a:t>3/7/14</a:t>
            </a:r>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C8A94F4E-96E1-4FA1-82BE-948146ECE643}" type="slidenum">
              <a:rPr lang="en-US" sz="1200">
                <a:solidFill>
                  <a:srgbClr val="8B8B8B"/>
                </a:solidFill>
                <a:latin typeface="Calibri"/>
              </a:rPr>
              <a:t>‹#›</a:t>
            </a:fld>
            <a:endParaRPr/>
          </a:p>
        </p:txBody>
      </p:sp>
      <p:sp>
        <p:nvSpPr>
          <p:cNvPr id="4" name="PlaceHolder 5"/>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40" name="PlaceHolder 2"/>
          <p:cNvSpPr>
            <a:spLocks noGrp="1"/>
          </p:cNvSpPr>
          <p:nvPr>
            <p:ph type="body"/>
          </p:nvPr>
        </p:nvSpPr>
        <p:spPr>
          <a:xfrm>
            <a:off x="457200" y="1600200"/>
            <a:ext cx="8229240" cy="4525560"/>
          </a:xfrm>
          <a:prstGeom prst="rect">
            <a:avLst/>
          </a:prstGeom>
        </p:spPr>
        <p:txBody>
          <a:bodyPr/>
          <a:lstStyle/>
          <a:p>
            <a:pPr>
              <a:buSzPct val="25000"/>
              <a:buFont typeface="StarSymbol"/>
              <a:buChar char=""/>
            </a:pPr>
            <a:r>
              <a:rPr lang="en-US" sz="3200">
                <a:solidFill>
                  <a:srgbClr val="000000"/>
                </a:solidFill>
                <a:latin typeface="Calibri"/>
              </a:rPr>
              <a:t>Click to edit the outline text format</a:t>
            </a:r>
            <a:endParaRPr/>
          </a:p>
          <a:p>
            <a:pPr lvl="1">
              <a:buSzPct val="25000"/>
              <a:buFont typeface="StarSymbol"/>
              <a:buChar char=""/>
            </a:pPr>
            <a:r>
              <a:rPr lang="en-US" sz="3200">
                <a:solidFill>
                  <a:srgbClr val="000000"/>
                </a:solidFill>
                <a:latin typeface="Calibri"/>
              </a:rPr>
              <a:t>Second Outline Level</a:t>
            </a:r>
            <a:endParaRPr/>
          </a:p>
          <a:p>
            <a:pPr lvl="2">
              <a:buSzPct val="25000"/>
              <a:buFont typeface="StarSymbol"/>
              <a:buChar char=""/>
            </a:pPr>
            <a:r>
              <a:rPr lang="en-US" sz="3200">
                <a:solidFill>
                  <a:srgbClr val="000000"/>
                </a:solidFill>
                <a:latin typeface="Calibri"/>
              </a:rPr>
              <a:t>Third Outline Level</a:t>
            </a:r>
            <a:endParaRPr/>
          </a:p>
          <a:p>
            <a:pPr lvl="3">
              <a:buSzPct val="25000"/>
              <a:buFont typeface="StarSymbol"/>
              <a:buChar char=""/>
            </a:pPr>
            <a:r>
              <a:rPr lang="en-US" sz="3200">
                <a:solidFill>
                  <a:srgbClr val="000000"/>
                </a:solidFill>
                <a:latin typeface="Calibri"/>
              </a:rPr>
              <a:t>Fourth Outline Level</a:t>
            </a:r>
            <a:endParaRPr/>
          </a:p>
          <a:p>
            <a:pPr lvl="4">
              <a:buSzPct val="25000"/>
              <a:buFont typeface="StarSymbol"/>
              <a:buChar char=""/>
            </a:pPr>
            <a:r>
              <a:rPr lang="en-US" sz="3200">
                <a:solidFill>
                  <a:srgbClr val="000000"/>
                </a:solidFill>
                <a:latin typeface="Calibri"/>
              </a:rPr>
              <a:t>Fifth Outline Level</a:t>
            </a:r>
            <a:endParaRPr/>
          </a:p>
          <a:p>
            <a:pPr lvl="5">
              <a:buSzPct val="25000"/>
              <a:buFont typeface="StarSymbol"/>
              <a:buChar char=""/>
            </a:pPr>
            <a:r>
              <a:rPr lang="en-US" sz="3200">
                <a:solidFill>
                  <a:srgbClr val="000000"/>
                </a:solidFill>
                <a:latin typeface="Calibri"/>
              </a:rPr>
              <a:t>Sixth Outline Level</a:t>
            </a:r>
            <a:endParaRPr/>
          </a:p>
          <a:p>
            <a:pPr>
              <a:lnSpc>
                <a:spcPct val="100000"/>
              </a:lnSpc>
              <a:buFont typeface="Arial"/>
              <a:buChar char="•"/>
            </a:pPr>
            <a:r>
              <a:rPr lang="en-US" sz="3200">
                <a:solidFill>
                  <a:srgbClr val="000000"/>
                </a:solidFill>
                <a:latin typeface="Calibri"/>
              </a:rPr>
              <a:t>Seventh Outline LevelClick to edit Master text styles</a:t>
            </a:r>
            <a:endParaRPr/>
          </a:p>
          <a:p>
            <a:pPr lvl="1">
              <a:lnSpc>
                <a:spcPct val="100000"/>
              </a:lnSpc>
              <a:buFont typeface="Arial"/>
              <a:buChar char="–"/>
            </a:pPr>
            <a:r>
              <a:rPr lang="en-US" sz="2800">
                <a:solidFill>
                  <a:srgbClr val="000000"/>
                </a:solidFill>
                <a:latin typeface="Calibri"/>
              </a:rPr>
              <a:t>Second level</a:t>
            </a:r>
            <a:endParaRPr/>
          </a:p>
          <a:p>
            <a:pPr lvl="2">
              <a:lnSpc>
                <a:spcPct val="100000"/>
              </a:lnSpc>
              <a:buFont typeface="Arial"/>
              <a:buChar char="•"/>
            </a:pPr>
            <a:r>
              <a:rPr lang="en-US" sz="2400">
                <a:solidFill>
                  <a:srgbClr val="000000"/>
                </a:solidFill>
                <a:latin typeface="Calibri"/>
              </a:rPr>
              <a:t>Third level</a:t>
            </a:r>
            <a:endParaRPr/>
          </a:p>
          <a:p>
            <a:pPr lvl="3">
              <a:lnSpc>
                <a:spcPct val="100000"/>
              </a:lnSpc>
              <a:buFont typeface="Arial"/>
              <a:buChar char="–"/>
            </a:pPr>
            <a:r>
              <a:rPr lang="en-US" sz="2000">
                <a:solidFill>
                  <a:srgbClr val="000000"/>
                </a:solidFill>
                <a:latin typeface="Calibri"/>
              </a:rPr>
              <a:t>Fourth level</a:t>
            </a:r>
            <a:endParaRPr/>
          </a:p>
          <a:p>
            <a:pPr lvl="4">
              <a:lnSpc>
                <a:spcPct val="100000"/>
              </a:lnSpc>
              <a:buFont typeface="Arial"/>
              <a:buChar char="»"/>
            </a:pPr>
            <a:r>
              <a:rPr lang="en-US" sz="2000">
                <a:solidFill>
                  <a:srgbClr val="000000"/>
                </a:solidFill>
                <a:latin typeface="Calibri"/>
              </a:rPr>
              <a:t>Fifth level</a:t>
            </a:r>
            <a:endParaRPr/>
          </a:p>
        </p:txBody>
      </p:sp>
      <p:sp>
        <p:nvSpPr>
          <p:cNvPr id="41"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US" sz="1200">
                <a:solidFill>
                  <a:srgbClr val="8B8B8B"/>
                </a:solidFill>
                <a:latin typeface="Calibri"/>
              </a:rPr>
              <a:t>3/7/14</a:t>
            </a:r>
            <a:endParaRPr/>
          </a:p>
        </p:txBody>
      </p:sp>
      <p:sp>
        <p:nvSpPr>
          <p:cNvPr id="42" name="PlaceHolder 4"/>
          <p:cNvSpPr>
            <a:spLocks noGrp="1"/>
          </p:cNvSpPr>
          <p:nvPr>
            <p:ph type="ftr"/>
          </p:nvPr>
        </p:nvSpPr>
        <p:spPr>
          <a:xfrm>
            <a:off x="3124080" y="6356520"/>
            <a:ext cx="2895120" cy="364680"/>
          </a:xfrm>
          <a:prstGeom prst="rect">
            <a:avLst/>
          </a:prstGeom>
        </p:spPr>
        <p:txBody>
          <a:bodyPr anchor="ctr"/>
          <a:lstStyle/>
          <a:p>
            <a:endParaRPr/>
          </a:p>
        </p:txBody>
      </p:sp>
      <p:sp>
        <p:nvSpPr>
          <p:cNvPr id="43"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7EACC36D-3670-4F15-A174-EF43C55EDC04}" type="slidenum">
              <a:rPr lang="en-US" sz="1200">
                <a:solidFill>
                  <a:srgbClr val="8B8B8B"/>
                </a:solidFill>
                <a:latin typeface="Calibri"/>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PlaceHolder 1"/>
          <p:cNvSpPr>
            <a:spLocks noGrp="1"/>
          </p:cNvSpPr>
          <p:nvPr>
            <p:ph type="dt"/>
          </p:nvPr>
        </p:nvSpPr>
        <p:spPr>
          <a:xfrm>
            <a:off x="457200" y="6356520"/>
            <a:ext cx="2133360" cy="364680"/>
          </a:xfrm>
          <a:prstGeom prst="rect">
            <a:avLst/>
          </a:prstGeom>
        </p:spPr>
        <p:txBody>
          <a:bodyPr anchor="ctr"/>
          <a:lstStyle/>
          <a:p>
            <a:pPr>
              <a:lnSpc>
                <a:spcPct val="100000"/>
              </a:lnSpc>
            </a:pPr>
            <a:r>
              <a:rPr lang="en-US" sz="1200">
                <a:solidFill>
                  <a:srgbClr val="8B8B8B"/>
                </a:solidFill>
                <a:latin typeface="Calibri"/>
              </a:rPr>
              <a:t>3/7/14</a:t>
            </a:r>
            <a:endParaRPr/>
          </a:p>
        </p:txBody>
      </p:sp>
      <p:sp>
        <p:nvSpPr>
          <p:cNvPr id="79" name="PlaceHolder 2"/>
          <p:cNvSpPr>
            <a:spLocks noGrp="1"/>
          </p:cNvSpPr>
          <p:nvPr>
            <p:ph type="ftr"/>
          </p:nvPr>
        </p:nvSpPr>
        <p:spPr>
          <a:xfrm>
            <a:off x="3124080" y="6356520"/>
            <a:ext cx="2895120" cy="364680"/>
          </a:xfrm>
          <a:prstGeom prst="rect">
            <a:avLst/>
          </a:prstGeom>
        </p:spPr>
        <p:txBody>
          <a:bodyPr anchor="ctr"/>
          <a:lstStyle/>
          <a:p>
            <a:endParaRPr/>
          </a:p>
        </p:txBody>
      </p:sp>
      <p:sp>
        <p:nvSpPr>
          <p:cNvPr id="80" name="PlaceHolder 3"/>
          <p:cNvSpPr>
            <a:spLocks noGrp="1"/>
          </p:cNvSpPr>
          <p:nvPr>
            <p:ph type="sldNum"/>
          </p:nvPr>
        </p:nvSpPr>
        <p:spPr>
          <a:xfrm>
            <a:off x="6553080" y="6356520"/>
            <a:ext cx="2133360" cy="364680"/>
          </a:xfrm>
          <a:prstGeom prst="rect">
            <a:avLst/>
          </a:prstGeom>
        </p:spPr>
        <p:txBody>
          <a:bodyPr anchor="ctr"/>
          <a:lstStyle/>
          <a:p>
            <a:pPr algn="r">
              <a:lnSpc>
                <a:spcPct val="100000"/>
              </a:lnSpc>
            </a:pPr>
            <a:fld id="{5E64ADC3-D429-4B73-AFBD-5C89D1AA9D4A}" type="slidenum">
              <a:rPr lang="en-US" sz="1200">
                <a:solidFill>
                  <a:srgbClr val="8B8B8B"/>
                </a:solidFill>
                <a:latin typeface="Calibri"/>
              </a:rPr>
              <a:t>‹#›</a:t>
            </a:fld>
            <a:endParaRPr/>
          </a:p>
        </p:txBody>
      </p:sp>
      <p:sp>
        <p:nvSpPr>
          <p:cNvPr id="81" name="PlaceHolder 4"/>
          <p:cNvSpPr>
            <a:spLocks noGrp="1"/>
          </p:cNvSpPr>
          <p:nvPr>
            <p:ph type="title"/>
          </p:nvPr>
        </p:nvSpPr>
        <p:spPr>
          <a:xfrm>
            <a:off x="457200" y="273600"/>
            <a:ext cx="8229240" cy="1144800"/>
          </a:xfrm>
          <a:prstGeom prst="rect">
            <a:avLst/>
          </a:prstGeom>
        </p:spPr>
        <p:txBody>
          <a:bodyPr wrap="none" lIns="0" tIns="0" rIns="0" bIns="0" anchor="ctr"/>
          <a:lstStyle/>
          <a:p>
            <a:r>
              <a:rPr lang="en-US"/>
              <a:t>Click to edit the title text format</a:t>
            </a:r>
            <a:endParaRPr/>
          </a:p>
        </p:txBody>
      </p:sp>
      <p:sp>
        <p:nvSpPr>
          <p:cNvPr id="82" name="PlaceHolder 5"/>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5.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5.xml"/><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5.xml"/><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5.xml"/><Relationship Id="rId5" Type="http://schemas.openxmlformats.org/officeDocument/2006/relationships/image" Target="../media/image28.jpeg"/><Relationship Id="rId4" Type="http://schemas.openxmlformats.org/officeDocument/2006/relationships/image" Target="../media/image2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5.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539640" y="116640"/>
            <a:ext cx="7772040" cy="1469520"/>
          </a:xfrm>
          <a:prstGeom prst="rect">
            <a:avLst/>
          </a:prstGeom>
        </p:spPr>
        <p:txBody>
          <a:bodyPr anchor="ctr"/>
          <a:lstStyle/>
          <a:p>
            <a:pPr algn="ctr">
              <a:lnSpc>
                <a:spcPct val="100000"/>
              </a:lnSpc>
            </a:pPr>
            <a:r>
              <a:rPr lang="en-US" sz="2400" b="1">
                <a:solidFill>
                  <a:srgbClr val="000000"/>
                </a:solidFill>
                <a:latin typeface="Calibri"/>
              </a:rPr>
              <a:t>PARTS OF A FLOWER</a:t>
            </a:r>
            <a:endParaRPr/>
          </a:p>
        </p:txBody>
      </p:sp>
      <p:pic>
        <p:nvPicPr>
          <p:cNvPr id="118" name="Picture 3"/>
          <p:cNvPicPr/>
          <p:nvPr/>
        </p:nvPicPr>
        <p:blipFill>
          <a:blip r:embed="rId2"/>
          <a:stretch>
            <a:fillRect/>
          </a:stretch>
        </p:blipFill>
        <p:spPr>
          <a:xfrm>
            <a:off x="683640" y="1377360"/>
            <a:ext cx="7920360" cy="514764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63360" y="-157320"/>
            <a:ext cx="304560" cy="304560"/>
          </a:xfrm>
          <a:prstGeom prst="rect">
            <a:avLst/>
          </a:prstGeom>
          <a:noFill/>
          <a:ln>
            <a:noFill/>
          </a:ln>
        </p:spPr>
      </p:sp>
      <p:sp>
        <p:nvSpPr>
          <p:cNvPr id="142" name="CustomShape 2"/>
          <p:cNvSpPr/>
          <p:nvPr/>
        </p:nvSpPr>
        <p:spPr>
          <a:xfrm>
            <a:off x="63360" y="-157320"/>
            <a:ext cx="304560" cy="304560"/>
          </a:xfrm>
          <a:prstGeom prst="rect">
            <a:avLst/>
          </a:prstGeom>
          <a:noFill/>
          <a:ln>
            <a:noFill/>
          </a:ln>
        </p:spPr>
      </p:sp>
      <p:sp>
        <p:nvSpPr>
          <p:cNvPr id="143" name="CustomShape 3"/>
          <p:cNvSpPr/>
          <p:nvPr/>
        </p:nvSpPr>
        <p:spPr>
          <a:xfrm>
            <a:off x="155520" y="-1790640"/>
            <a:ext cx="4990680" cy="3742920"/>
          </a:xfrm>
          <a:prstGeom prst="rect">
            <a:avLst/>
          </a:prstGeom>
          <a:noFill/>
          <a:ln>
            <a:noFill/>
          </a:ln>
        </p:spPr>
      </p:sp>
      <p:pic>
        <p:nvPicPr>
          <p:cNvPr id="144" name="Picture 8"/>
          <p:cNvPicPr/>
          <p:nvPr/>
        </p:nvPicPr>
        <p:blipFill>
          <a:blip r:embed="rId2"/>
          <a:stretch>
            <a:fillRect/>
          </a:stretch>
        </p:blipFill>
        <p:spPr>
          <a:xfrm>
            <a:off x="395640" y="1241280"/>
            <a:ext cx="3528000" cy="2646000"/>
          </a:xfrm>
          <a:prstGeom prst="rect">
            <a:avLst/>
          </a:prstGeom>
          <a:ln>
            <a:noFill/>
          </a:ln>
        </p:spPr>
      </p:pic>
      <p:pic>
        <p:nvPicPr>
          <p:cNvPr id="145" name="Picture 10"/>
          <p:cNvPicPr/>
          <p:nvPr/>
        </p:nvPicPr>
        <p:blipFill>
          <a:blip r:embed="rId3"/>
          <a:stretch>
            <a:fillRect/>
          </a:stretch>
        </p:blipFill>
        <p:spPr>
          <a:xfrm>
            <a:off x="4284000" y="764640"/>
            <a:ext cx="3514320" cy="1304640"/>
          </a:xfrm>
          <a:prstGeom prst="rect">
            <a:avLst/>
          </a:prstGeom>
          <a:ln>
            <a:noFill/>
          </a:ln>
        </p:spPr>
      </p:pic>
      <p:pic>
        <p:nvPicPr>
          <p:cNvPr id="146" name="Picture 12"/>
          <p:cNvPicPr/>
          <p:nvPr/>
        </p:nvPicPr>
        <p:blipFill>
          <a:blip r:embed="rId4"/>
          <a:stretch>
            <a:fillRect/>
          </a:stretch>
        </p:blipFill>
        <p:spPr>
          <a:xfrm>
            <a:off x="4716000" y="1917000"/>
            <a:ext cx="3240000" cy="3283560"/>
          </a:xfrm>
          <a:prstGeom prst="rect">
            <a:avLst/>
          </a:prstGeom>
          <a:ln>
            <a:noFill/>
          </a:ln>
        </p:spPr>
      </p:pic>
      <p:pic>
        <p:nvPicPr>
          <p:cNvPr id="147" name="Picture 14"/>
          <p:cNvPicPr/>
          <p:nvPr/>
        </p:nvPicPr>
        <p:blipFill>
          <a:blip r:embed="rId5"/>
          <a:stretch>
            <a:fillRect/>
          </a:stretch>
        </p:blipFill>
        <p:spPr>
          <a:xfrm>
            <a:off x="467640" y="4149000"/>
            <a:ext cx="3570480" cy="2376000"/>
          </a:xfrm>
          <a:prstGeom prst="rect">
            <a:avLst/>
          </a:prstGeom>
          <a:ln>
            <a:noFill/>
          </a:ln>
        </p:spPr>
      </p:pic>
      <p:pic>
        <p:nvPicPr>
          <p:cNvPr id="148" name="Picture 16"/>
          <p:cNvPicPr/>
          <p:nvPr/>
        </p:nvPicPr>
        <p:blipFill>
          <a:blip r:embed="rId6"/>
          <a:stretch>
            <a:fillRect/>
          </a:stretch>
        </p:blipFill>
        <p:spPr>
          <a:xfrm>
            <a:off x="4716000" y="4581000"/>
            <a:ext cx="3384000" cy="2038680"/>
          </a:xfrm>
          <a:prstGeom prst="rect">
            <a:avLst/>
          </a:prstGeom>
          <a:ln>
            <a:noFill/>
          </a:ln>
        </p:spPr>
      </p:pic>
      <p:sp>
        <p:nvSpPr>
          <p:cNvPr id="149" name="CustomShape 4"/>
          <p:cNvSpPr/>
          <p:nvPr/>
        </p:nvSpPr>
        <p:spPr>
          <a:xfrm>
            <a:off x="1835640" y="260640"/>
            <a:ext cx="4392000" cy="395280"/>
          </a:xfrm>
          <a:prstGeom prst="rect">
            <a:avLst/>
          </a:prstGeom>
          <a:solidFill>
            <a:srgbClr val="FFFF00"/>
          </a:solidFill>
          <a:ln>
            <a:noFill/>
          </a:ln>
        </p:spPr>
        <p:txBody>
          <a:bodyPr lIns="90000" tIns="45000" rIns="90000" bIns="45000"/>
          <a:lstStyle/>
          <a:p>
            <a:pPr algn="ctr">
              <a:lnSpc>
                <a:spcPct val="100000"/>
              </a:lnSpc>
            </a:pPr>
            <a:r>
              <a:rPr lang="en-US" sz="2000" b="1">
                <a:solidFill>
                  <a:srgbClr val="000000"/>
                </a:solidFill>
                <a:latin typeface="Calibri"/>
              </a:rPr>
              <a:t>POLLINATION BY BIRDS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Water pollinated flowers</a:t>
            </a:r>
            <a:endParaRPr/>
          </a:p>
        </p:txBody>
      </p:sp>
      <p:sp>
        <p:nvSpPr>
          <p:cNvPr id="151" name="TextShape 2"/>
          <p:cNvSpPr txBox="1"/>
          <p:nvPr/>
        </p:nvSpPr>
        <p:spPr>
          <a:xfrm>
            <a:off x="457200" y="1600200"/>
            <a:ext cx="8229240" cy="5068800"/>
          </a:xfrm>
          <a:prstGeom prst="rect">
            <a:avLst/>
          </a:prstGeom>
        </p:spPr>
        <p:txBody>
          <a:bodyPr/>
          <a:lstStyle/>
          <a:p>
            <a:pPr algn="ctr">
              <a:lnSpc>
                <a:spcPct val="100000"/>
              </a:lnSpc>
            </a:pPr>
            <a:r>
              <a:rPr lang="en-US" sz="3200" b="1" u="sng" dirty="0">
                <a:solidFill>
                  <a:srgbClr val="000000"/>
                </a:solidFill>
                <a:latin typeface="Calibri"/>
              </a:rPr>
              <a:t>Characteristic features of water pollinated flowers:</a:t>
            </a:r>
            <a:r>
              <a:rPr lang="en-US" sz="3200" dirty="0">
                <a:solidFill>
                  <a:srgbClr val="000000"/>
                </a:solidFill>
                <a:latin typeface="Calibri"/>
              </a:rPr>
              <a:t> </a:t>
            </a:r>
            <a:endParaRPr dirty="0"/>
          </a:p>
          <a:p>
            <a:pPr>
              <a:lnSpc>
                <a:spcPct val="100000"/>
              </a:lnSpc>
              <a:buFont typeface="Arial"/>
              <a:buChar char="•"/>
            </a:pPr>
            <a:r>
              <a:rPr lang="en-US" sz="3200" dirty="0">
                <a:solidFill>
                  <a:srgbClr val="000000"/>
                </a:solidFill>
                <a:latin typeface="Calibri"/>
              </a:rPr>
              <a:t>The flowers release their pollen into the water which is passively carried to other flowers by water currents</a:t>
            </a:r>
            <a:endParaRPr dirty="0"/>
          </a:p>
          <a:p>
            <a:pPr>
              <a:lnSpc>
                <a:spcPct val="100000"/>
              </a:lnSpc>
              <a:buFont typeface="Arial"/>
              <a:buChar char="•"/>
            </a:pPr>
            <a:r>
              <a:rPr lang="en-US" sz="3200" dirty="0">
                <a:solidFill>
                  <a:srgbClr val="000000"/>
                </a:solidFill>
                <a:latin typeface="Calibri"/>
              </a:rPr>
              <a:t>They produce a large number of pollens because most of them get lost in the water flow. </a:t>
            </a:r>
            <a:endParaRPr dirty="0"/>
          </a:p>
          <a:p>
            <a:pPr>
              <a:lnSpc>
                <a:spcPct val="100000"/>
              </a:lnSpc>
              <a:buFont typeface="Arial"/>
              <a:buChar char="•"/>
            </a:pPr>
            <a:r>
              <a:rPr lang="en-US" sz="3200" dirty="0">
                <a:solidFill>
                  <a:srgbClr val="000000"/>
                </a:solidFill>
                <a:latin typeface="Calibri"/>
              </a:rPr>
              <a:t>The pollen grains are often light in weight and have water proof coating</a:t>
            </a:r>
            <a:endParaRPr dirty="0"/>
          </a:p>
          <a:p>
            <a:pPr>
              <a:lnSpc>
                <a:spcPct val="100000"/>
              </a:lnSpc>
              <a:buFont typeface="Arial"/>
              <a:buChar char="•"/>
            </a:pPr>
            <a:r>
              <a:rPr lang="en-US" sz="3200" dirty="0">
                <a:solidFill>
                  <a:srgbClr val="000000"/>
                </a:solidFill>
                <a:latin typeface="Calibri"/>
              </a:rPr>
              <a:t>The stigmas are large and feathery to catch the pollens. </a:t>
            </a:r>
            <a:endParaRPr dirty="0"/>
          </a:p>
          <a:p>
            <a:pPr>
              <a:lnSpc>
                <a:spcPct val="100000"/>
              </a:lnSpc>
              <a:buFont typeface="Arial"/>
              <a:buChar char="•"/>
            </a:pPr>
            <a:r>
              <a:rPr lang="en-US" sz="3200" dirty="0">
                <a:solidFill>
                  <a:srgbClr val="000000"/>
                </a:solidFill>
                <a:latin typeface="Calibri"/>
              </a:rPr>
              <a:t>In some species, the male flowers after maturation get detached from the mother plant and float 0on the water surface.</a:t>
            </a:r>
            <a:endParaRPr dirty="0"/>
          </a:p>
          <a:p>
            <a:pPr>
              <a:lnSpc>
                <a:spcPct val="100000"/>
              </a:lnSpc>
              <a:buFont typeface="Arial"/>
              <a:buChar char="•"/>
            </a:pPr>
            <a:r>
              <a:rPr lang="en-US" sz="3200" dirty="0">
                <a:solidFill>
                  <a:srgbClr val="000000"/>
                </a:solidFill>
                <a:latin typeface="Calibri"/>
              </a:rPr>
              <a:t> The stalk of the pollinated flowers are usually very long to project their stigmas above the water surface to receive pollen from male flowers. </a:t>
            </a:r>
            <a:endParaRPr dirty="0"/>
          </a:p>
          <a:p>
            <a:pPr>
              <a:lnSpc>
                <a:spcPct val="100000"/>
              </a:lnSpc>
              <a:buFont typeface="Arial"/>
              <a:buChar char="•"/>
            </a:pPr>
            <a:r>
              <a:rPr lang="en-US" sz="3200" dirty="0">
                <a:solidFill>
                  <a:srgbClr val="000000"/>
                </a:solidFill>
                <a:latin typeface="Calibri"/>
              </a:rPr>
              <a:t>The flowers need not to be colorful (no need to attract) and generally white in color</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icture 2"/>
          <p:cNvPicPr/>
          <p:nvPr/>
        </p:nvPicPr>
        <p:blipFill>
          <a:blip r:embed="rId2"/>
          <a:stretch>
            <a:fillRect/>
          </a:stretch>
        </p:blipFill>
        <p:spPr>
          <a:xfrm>
            <a:off x="611640" y="476640"/>
            <a:ext cx="2592000" cy="3518640"/>
          </a:xfrm>
          <a:prstGeom prst="rect">
            <a:avLst/>
          </a:prstGeom>
          <a:ln>
            <a:noFill/>
          </a:ln>
        </p:spPr>
      </p:pic>
      <p:sp>
        <p:nvSpPr>
          <p:cNvPr id="153" name="CustomShape 1"/>
          <p:cNvSpPr/>
          <p:nvPr/>
        </p:nvSpPr>
        <p:spPr>
          <a:xfrm>
            <a:off x="63360" y="-157320"/>
            <a:ext cx="304560" cy="304560"/>
          </a:xfrm>
          <a:prstGeom prst="rect">
            <a:avLst/>
          </a:prstGeom>
          <a:noFill/>
          <a:ln>
            <a:noFill/>
          </a:ln>
        </p:spPr>
      </p:sp>
      <p:pic>
        <p:nvPicPr>
          <p:cNvPr id="154" name="Picture 6"/>
          <p:cNvPicPr/>
          <p:nvPr/>
        </p:nvPicPr>
        <p:blipFill>
          <a:blip r:embed="rId3"/>
          <a:stretch>
            <a:fillRect/>
          </a:stretch>
        </p:blipFill>
        <p:spPr>
          <a:xfrm>
            <a:off x="3564000" y="764640"/>
            <a:ext cx="4720680" cy="3240000"/>
          </a:xfrm>
          <a:prstGeom prst="rect">
            <a:avLst/>
          </a:prstGeom>
          <a:ln>
            <a:noFill/>
          </a:ln>
        </p:spPr>
      </p:pic>
      <p:pic>
        <p:nvPicPr>
          <p:cNvPr id="155" name="Picture 8"/>
          <p:cNvPicPr/>
          <p:nvPr/>
        </p:nvPicPr>
        <p:blipFill>
          <a:blip r:embed="rId4"/>
          <a:stretch>
            <a:fillRect/>
          </a:stretch>
        </p:blipFill>
        <p:spPr>
          <a:xfrm>
            <a:off x="2555640" y="4221000"/>
            <a:ext cx="3816000" cy="2475360"/>
          </a:xfrm>
          <a:prstGeom prst="rect">
            <a:avLst/>
          </a:prstGeom>
          <a:ln>
            <a:noFill/>
          </a:ln>
        </p:spPr>
      </p:pic>
      <p:sp>
        <p:nvSpPr>
          <p:cNvPr id="156" name="CustomShape 2"/>
          <p:cNvSpPr/>
          <p:nvPr/>
        </p:nvSpPr>
        <p:spPr>
          <a:xfrm>
            <a:off x="1835640" y="260640"/>
            <a:ext cx="4392000" cy="395280"/>
          </a:xfrm>
          <a:prstGeom prst="rect">
            <a:avLst/>
          </a:prstGeom>
          <a:solidFill>
            <a:srgbClr val="FFFF00"/>
          </a:solidFill>
          <a:ln>
            <a:noFill/>
          </a:ln>
        </p:spPr>
        <p:txBody>
          <a:bodyPr lIns="90000" tIns="45000" rIns="90000" bIns="45000"/>
          <a:lstStyle/>
          <a:p>
            <a:pPr algn="ctr">
              <a:lnSpc>
                <a:spcPct val="100000"/>
              </a:lnSpc>
            </a:pPr>
            <a:r>
              <a:rPr lang="en-US" sz="2000" b="1">
                <a:solidFill>
                  <a:srgbClr val="000000"/>
                </a:solidFill>
                <a:latin typeface="Calibri"/>
              </a:rPr>
              <a:t>POLLINATION BY WATER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Wind pollinated flowers</a:t>
            </a:r>
            <a:endParaRPr/>
          </a:p>
        </p:txBody>
      </p:sp>
      <p:sp>
        <p:nvSpPr>
          <p:cNvPr id="158" name="TextShape 2"/>
          <p:cNvSpPr txBox="1"/>
          <p:nvPr/>
        </p:nvSpPr>
        <p:spPr>
          <a:xfrm>
            <a:off x="457200" y="1600200"/>
            <a:ext cx="8229240" cy="4525560"/>
          </a:xfrm>
          <a:prstGeom prst="rect">
            <a:avLst/>
          </a:prstGeom>
        </p:spPr>
        <p:txBody>
          <a:bodyPr/>
          <a:lstStyle/>
          <a:p>
            <a:pPr>
              <a:lnSpc>
                <a:spcPct val="100000"/>
              </a:lnSpc>
            </a:pPr>
            <a:r>
              <a:rPr lang="en-US" sz="3200" u="sng">
                <a:solidFill>
                  <a:srgbClr val="000000"/>
                </a:solidFill>
                <a:latin typeface="Calibri"/>
              </a:rPr>
              <a:t> </a:t>
            </a:r>
            <a:r>
              <a:rPr lang="en-US" sz="3200" b="1" u="sng">
                <a:solidFill>
                  <a:srgbClr val="000000"/>
                </a:solidFill>
                <a:latin typeface="Calibri"/>
              </a:rPr>
              <a:t>Characteristic features of wind pollinated flowers:</a:t>
            </a:r>
            <a:endParaRPr/>
          </a:p>
          <a:p>
            <a:pPr>
              <a:lnSpc>
                <a:spcPct val="100000"/>
              </a:lnSpc>
              <a:buFont typeface="Arial"/>
              <a:buChar char="•"/>
            </a:pPr>
            <a:r>
              <a:rPr lang="en-US" sz="3200">
                <a:solidFill>
                  <a:srgbClr val="000000"/>
                </a:solidFill>
                <a:latin typeface="Calibri"/>
              </a:rPr>
              <a:t>They produce huge amounts of non sticky pollen</a:t>
            </a:r>
            <a:endParaRPr/>
          </a:p>
          <a:p>
            <a:pPr>
              <a:lnSpc>
                <a:spcPct val="100000"/>
              </a:lnSpc>
              <a:buFont typeface="Arial"/>
              <a:buChar char="•"/>
            </a:pPr>
            <a:r>
              <a:rPr lang="en-US" sz="3200">
                <a:solidFill>
                  <a:srgbClr val="000000"/>
                </a:solidFill>
                <a:latin typeface="Calibri"/>
              </a:rPr>
              <a:t>They often lack a large and showy calyx or corolla</a:t>
            </a:r>
            <a:endParaRPr/>
          </a:p>
          <a:p>
            <a:pPr>
              <a:lnSpc>
                <a:spcPct val="100000"/>
              </a:lnSpc>
              <a:buFont typeface="Arial"/>
              <a:buChar char="•"/>
            </a:pPr>
            <a:r>
              <a:rPr lang="en-US" sz="3200">
                <a:solidFill>
                  <a:srgbClr val="000000"/>
                </a:solidFill>
                <a:latin typeface="Calibri"/>
              </a:rPr>
              <a:t>They have many flowers packed into an inflorescence</a:t>
            </a:r>
            <a:endParaRPr/>
          </a:p>
          <a:p>
            <a:pPr>
              <a:lnSpc>
                <a:spcPct val="100000"/>
              </a:lnSpc>
            </a:pPr>
            <a:r>
              <a:rPr lang="en-US" sz="3200">
                <a:solidFill>
                  <a:srgbClr val="000000"/>
                </a:solidFill>
                <a:latin typeface="Calibri"/>
              </a:rPr>
              <a:t>They have large stigmas</a:t>
            </a:r>
            <a:endParaRPr/>
          </a:p>
          <a:p>
            <a:pPr>
              <a:lnSpc>
                <a:spcPct val="100000"/>
              </a:lnSpc>
            </a:pPr>
            <a:r>
              <a:rPr lang="en-US" sz="3200">
                <a:solidFill>
                  <a:srgbClr val="000000"/>
                </a:solidFill>
                <a:latin typeface="Calibri"/>
              </a:rPr>
              <a:t>They have large, well exposed anthers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63360" y="-157320"/>
            <a:ext cx="304560" cy="304560"/>
          </a:xfrm>
          <a:prstGeom prst="rect">
            <a:avLst/>
          </a:prstGeom>
          <a:noFill/>
          <a:ln>
            <a:noFill/>
          </a:ln>
        </p:spPr>
      </p:sp>
      <p:pic>
        <p:nvPicPr>
          <p:cNvPr id="160" name="Picture 4"/>
          <p:cNvPicPr/>
          <p:nvPr/>
        </p:nvPicPr>
        <p:blipFill>
          <a:blip r:embed="rId2"/>
          <a:stretch>
            <a:fillRect/>
          </a:stretch>
        </p:blipFill>
        <p:spPr>
          <a:xfrm>
            <a:off x="395640" y="1628640"/>
            <a:ext cx="2592000" cy="3628800"/>
          </a:xfrm>
          <a:prstGeom prst="rect">
            <a:avLst/>
          </a:prstGeom>
          <a:ln>
            <a:noFill/>
          </a:ln>
        </p:spPr>
      </p:pic>
      <p:sp>
        <p:nvSpPr>
          <p:cNvPr id="161" name="CustomShape 2"/>
          <p:cNvSpPr/>
          <p:nvPr/>
        </p:nvSpPr>
        <p:spPr>
          <a:xfrm>
            <a:off x="63360" y="-157320"/>
            <a:ext cx="304560" cy="304560"/>
          </a:xfrm>
          <a:prstGeom prst="rect">
            <a:avLst/>
          </a:prstGeom>
          <a:noFill/>
          <a:ln>
            <a:noFill/>
          </a:ln>
        </p:spPr>
      </p:sp>
      <p:pic>
        <p:nvPicPr>
          <p:cNvPr id="162" name="Picture 8"/>
          <p:cNvPicPr/>
          <p:nvPr/>
        </p:nvPicPr>
        <p:blipFill>
          <a:blip r:embed="rId3"/>
          <a:stretch>
            <a:fillRect/>
          </a:stretch>
        </p:blipFill>
        <p:spPr>
          <a:xfrm>
            <a:off x="3276000" y="1556640"/>
            <a:ext cx="2714400" cy="3742920"/>
          </a:xfrm>
          <a:prstGeom prst="rect">
            <a:avLst/>
          </a:prstGeom>
          <a:ln>
            <a:noFill/>
          </a:ln>
        </p:spPr>
      </p:pic>
      <p:sp>
        <p:nvSpPr>
          <p:cNvPr id="163" name="CustomShape 3"/>
          <p:cNvSpPr/>
          <p:nvPr/>
        </p:nvSpPr>
        <p:spPr>
          <a:xfrm>
            <a:off x="63360" y="-157320"/>
            <a:ext cx="304560" cy="304560"/>
          </a:xfrm>
          <a:prstGeom prst="rect">
            <a:avLst/>
          </a:prstGeom>
          <a:noFill/>
          <a:ln>
            <a:noFill/>
          </a:ln>
        </p:spPr>
      </p:sp>
      <p:sp>
        <p:nvSpPr>
          <p:cNvPr id="164" name="CustomShape 4"/>
          <p:cNvSpPr/>
          <p:nvPr/>
        </p:nvSpPr>
        <p:spPr>
          <a:xfrm>
            <a:off x="155520" y="-1461960"/>
            <a:ext cx="2409480" cy="3047760"/>
          </a:xfrm>
          <a:prstGeom prst="rect">
            <a:avLst/>
          </a:prstGeom>
          <a:noFill/>
          <a:ln>
            <a:noFill/>
          </a:ln>
        </p:spPr>
      </p:sp>
      <p:pic>
        <p:nvPicPr>
          <p:cNvPr id="165" name="Picture 14"/>
          <p:cNvPicPr/>
          <p:nvPr/>
        </p:nvPicPr>
        <p:blipFill>
          <a:blip r:embed="rId4"/>
          <a:stretch>
            <a:fillRect/>
          </a:stretch>
        </p:blipFill>
        <p:spPr>
          <a:xfrm>
            <a:off x="6228360" y="1484640"/>
            <a:ext cx="2409480" cy="3744000"/>
          </a:xfrm>
          <a:prstGeom prst="rect">
            <a:avLst/>
          </a:prstGeom>
          <a:ln>
            <a:noFill/>
          </a:ln>
        </p:spPr>
      </p:pic>
      <p:sp>
        <p:nvSpPr>
          <p:cNvPr id="166" name="CustomShape 5"/>
          <p:cNvSpPr/>
          <p:nvPr/>
        </p:nvSpPr>
        <p:spPr>
          <a:xfrm>
            <a:off x="1835640" y="260640"/>
            <a:ext cx="4392000" cy="395280"/>
          </a:xfrm>
          <a:prstGeom prst="rect">
            <a:avLst/>
          </a:prstGeom>
          <a:solidFill>
            <a:srgbClr val="FFFF00"/>
          </a:solidFill>
          <a:ln>
            <a:noFill/>
          </a:ln>
        </p:spPr>
        <p:txBody>
          <a:bodyPr lIns="90000" tIns="45000" rIns="90000" bIns="45000"/>
          <a:lstStyle/>
          <a:p>
            <a:pPr algn="ctr">
              <a:lnSpc>
                <a:spcPct val="100000"/>
              </a:lnSpc>
            </a:pPr>
            <a:r>
              <a:rPr lang="en-US" sz="2000" b="1">
                <a:solidFill>
                  <a:srgbClr val="000000"/>
                </a:solidFill>
                <a:latin typeface="Calibri"/>
              </a:rPr>
              <a:t>POLLINATION BY WIND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Mammal (animal) pollinated flowers</a:t>
            </a:r>
            <a:endParaRPr/>
          </a:p>
        </p:txBody>
      </p:sp>
      <p:sp>
        <p:nvSpPr>
          <p:cNvPr id="168" name="TextShape 2"/>
          <p:cNvSpPr txBox="1"/>
          <p:nvPr/>
        </p:nvSpPr>
        <p:spPr>
          <a:xfrm>
            <a:off x="457200" y="1600200"/>
            <a:ext cx="8229240" cy="4525560"/>
          </a:xfrm>
          <a:prstGeom prst="rect">
            <a:avLst/>
          </a:prstGeom>
        </p:spPr>
        <p:txBody>
          <a:bodyPr/>
          <a:lstStyle/>
          <a:p>
            <a:pPr algn="ctr">
              <a:lnSpc>
                <a:spcPct val="100000"/>
              </a:lnSpc>
            </a:pPr>
            <a:r>
              <a:rPr lang="en-US" sz="3200" b="1" u="sng">
                <a:solidFill>
                  <a:srgbClr val="000000"/>
                </a:solidFill>
                <a:latin typeface="Calibri"/>
              </a:rPr>
              <a:t>Characteristic features of mammal (animal) pollinated flowers:</a:t>
            </a:r>
            <a:endParaRPr/>
          </a:p>
          <a:p>
            <a:pPr>
              <a:lnSpc>
                <a:spcPct val="100000"/>
              </a:lnSpc>
              <a:buFont typeface="Arial"/>
              <a:buChar char="•"/>
            </a:pPr>
            <a:r>
              <a:rPr lang="en-US" sz="3200">
                <a:solidFill>
                  <a:srgbClr val="000000"/>
                </a:solidFill>
                <a:latin typeface="Calibri"/>
              </a:rPr>
              <a:t>They often have a strong scent e.g. those which attract mice have a yeasty odour</a:t>
            </a:r>
            <a:endParaRPr/>
          </a:p>
          <a:p>
            <a:pPr>
              <a:lnSpc>
                <a:spcPct val="100000"/>
              </a:lnSpc>
              <a:buFont typeface="Arial"/>
              <a:buChar char="•"/>
            </a:pPr>
            <a:r>
              <a:rPr lang="en-US" sz="3200">
                <a:solidFill>
                  <a:srgbClr val="000000"/>
                </a:solidFill>
                <a:latin typeface="Calibri"/>
              </a:rPr>
              <a:t>The flowers are often relatively large in size </a:t>
            </a:r>
            <a:endParaRPr/>
          </a:p>
          <a:p>
            <a:pPr>
              <a:lnSpc>
                <a:spcPct val="100000"/>
              </a:lnSpc>
              <a:buFont typeface="Arial"/>
              <a:buChar char="•"/>
            </a:pPr>
            <a:r>
              <a:rPr lang="en-US" sz="3200">
                <a:solidFill>
                  <a:srgbClr val="000000"/>
                </a:solidFill>
                <a:latin typeface="Calibri"/>
              </a:rPr>
              <a:t>The petals fuse into a wide tube or cone-like shape which allows mouth parts of mammals like bats, mice to penetrate and suck the nectar situated at the base of the corolla tube</a:t>
            </a:r>
            <a:endParaRPr/>
          </a:p>
          <a:p>
            <a:pPr>
              <a:lnSpc>
                <a:spcPct val="100000"/>
              </a:lnSpc>
              <a:buFont typeface="Arial"/>
              <a:buChar char="•"/>
            </a:pPr>
            <a:r>
              <a:rPr lang="en-US" sz="3200">
                <a:solidFill>
                  <a:srgbClr val="000000"/>
                </a:solidFill>
                <a:latin typeface="Calibri"/>
              </a:rPr>
              <a:t>They are quite sturdy in structure in order to bear the vigorous activity of the small mammals while they are feeding on the nectar </a:t>
            </a:r>
            <a:endParaRPr/>
          </a:p>
          <a:p>
            <a:pPr>
              <a:lnSpc>
                <a:spcPct val="100000"/>
              </a:lnSpc>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 name="Picture 2"/>
          <p:cNvPicPr/>
          <p:nvPr/>
        </p:nvPicPr>
        <p:blipFill>
          <a:blip r:embed="rId2"/>
          <a:stretch>
            <a:fillRect/>
          </a:stretch>
        </p:blipFill>
        <p:spPr>
          <a:xfrm>
            <a:off x="323640" y="692640"/>
            <a:ext cx="3323880" cy="2495160"/>
          </a:xfrm>
          <a:prstGeom prst="rect">
            <a:avLst/>
          </a:prstGeom>
          <a:ln>
            <a:noFill/>
          </a:ln>
        </p:spPr>
      </p:pic>
      <p:sp>
        <p:nvSpPr>
          <p:cNvPr id="170" name="CustomShape 1"/>
          <p:cNvSpPr/>
          <p:nvPr/>
        </p:nvSpPr>
        <p:spPr>
          <a:xfrm>
            <a:off x="63360" y="-157320"/>
            <a:ext cx="304560" cy="304560"/>
          </a:xfrm>
          <a:prstGeom prst="rect">
            <a:avLst/>
          </a:prstGeom>
          <a:noFill/>
          <a:ln>
            <a:noFill/>
          </a:ln>
        </p:spPr>
      </p:sp>
      <p:sp>
        <p:nvSpPr>
          <p:cNvPr id="171" name="CustomShape 2"/>
          <p:cNvSpPr/>
          <p:nvPr/>
        </p:nvSpPr>
        <p:spPr>
          <a:xfrm>
            <a:off x="63360" y="-157320"/>
            <a:ext cx="304560" cy="304560"/>
          </a:xfrm>
          <a:prstGeom prst="rect">
            <a:avLst/>
          </a:prstGeom>
          <a:noFill/>
          <a:ln>
            <a:noFill/>
          </a:ln>
        </p:spPr>
      </p:sp>
      <p:pic>
        <p:nvPicPr>
          <p:cNvPr id="172" name="Picture 8"/>
          <p:cNvPicPr/>
          <p:nvPr/>
        </p:nvPicPr>
        <p:blipFill>
          <a:blip r:embed="rId3"/>
          <a:stretch>
            <a:fillRect/>
          </a:stretch>
        </p:blipFill>
        <p:spPr>
          <a:xfrm>
            <a:off x="3996000" y="692640"/>
            <a:ext cx="3323880" cy="2599920"/>
          </a:xfrm>
          <a:prstGeom prst="rect">
            <a:avLst/>
          </a:prstGeom>
          <a:ln>
            <a:noFill/>
          </a:ln>
        </p:spPr>
      </p:pic>
      <p:pic>
        <p:nvPicPr>
          <p:cNvPr id="173" name="Picture 10"/>
          <p:cNvPicPr/>
          <p:nvPr/>
        </p:nvPicPr>
        <p:blipFill>
          <a:blip r:embed="rId4"/>
          <a:stretch>
            <a:fillRect/>
          </a:stretch>
        </p:blipFill>
        <p:spPr>
          <a:xfrm>
            <a:off x="251640" y="3429000"/>
            <a:ext cx="2486520" cy="2520000"/>
          </a:xfrm>
          <a:prstGeom prst="rect">
            <a:avLst/>
          </a:prstGeom>
          <a:ln>
            <a:noFill/>
          </a:ln>
        </p:spPr>
      </p:pic>
      <p:sp>
        <p:nvSpPr>
          <p:cNvPr id="174" name="CustomShape 3"/>
          <p:cNvSpPr/>
          <p:nvPr/>
        </p:nvSpPr>
        <p:spPr>
          <a:xfrm>
            <a:off x="63360" y="-157320"/>
            <a:ext cx="304560" cy="304560"/>
          </a:xfrm>
          <a:prstGeom prst="rect">
            <a:avLst/>
          </a:prstGeom>
          <a:noFill/>
          <a:ln>
            <a:noFill/>
          </a:ln>
        </p:spPr>
      </p:sp>
      <p:pic>
        <p:nvPicPr>
          <p:cNvPr id="175" name="Picture 14"/>
          <p:cNvPicPr/>
          <p:nvPr/>
        </p:nvPicPr>
        <p:blipFill>
          <a:blip r:embed="rId5"/>
          <a:stretch>
            <a:fillRect/>
          </a:stretch>
        </p:blipFill>
        <p:spPr>
          <a:xfrm>
            <a:off x="3276000" y="3429000"/>
            <a:ext cx="3323880" cy="3024000"/>
          </a:xfrm>
          <a:prstGeom prst="rect">
            <a:avLst/>
          </a:prstGeom>
          <a:ln>
            <a:noFill/>
          </a:ln>
        </p:spPr>
      </p:pic>
      <p:sp>
        <p:nvSpPr>
          <p:cNvPr id="176" name="CustomShape 4"/>
          <p:cNvSpPr/>
          <p:nvPr/>
        </p:nvSpPr>
        <p:spPr>
          <a:xfrm>
            <a:off x="1835640" y="260640"/>
            <a:ext cx="4392000" cy="395280"/>
          </a:xfrm>
          <a:prstGeom prst="rect">
            <a:avLst/>
          </a:prstGeom>
          <a:solidFill>
            <a:srgbClr val="FFFF00"/>
          </a:solidFill>
          <a:ln>
            <a:noFill/>
          </a:ln>
        </p:spPr>
        <p:txBody>
          <a:bodyPr lIns="90000" tIns="45000" rIns="90000" bIns="45000"/>
          <a:lstStyle/>
          <a:p>
            <a:pPr algn="ctr">
              <a:lnSpc>
                <a:spcPct val="100000"/>
              </a:lnSpc>
            </a:pPr>
            <a:r>
              <a:rPr lang="en-US" sz="2000" b="1">
                <a:solidFill>
                  <a:srgbClr val="000000"/>
                </a:solidFill>
                <a:latin typeface="Calibri"/>
              </a:rPr>
              <a:t>POLLINATION BY BATS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 name="Table 1"/>
          <p:cNvGraphicFramePr/>
          <p:nvPr/>
        </p:nvGraphicFramePr>
        <p:xfrm>
          <a:off x="323640" y="195840"/>
          <a:ext cx="8568720" cy="7292088"/>
        </p:xfrm>
        <a:graphic>
          <a:graphicData uri="http://schemas.openxmlformats.org/drawingml/2006/table">
            <a:tbl>
              <a:tblPr/>
              <a:tblGrid>
                <a:gridCol w="1564560"/>
                <a:gridCol w="7004160"/>
              </a:tblGrid>
              <a:tr h="326520">
                <a:tc>
                  <a:txBody>
                    <a:bodyPr/>
                    <a:lstStyle/>
                    <a:p>
                      <a:pPr>
                        <a:lnSpc>
                          <a:spcPct val="115000"/>
                        </a:lnSpc>
                      </a:pPr>
                      <a:r>
                        <a:rPr lang="en-US" sz="1600" b="1">
                          <a:solidFill>
                            <a:srgbClr val="FFFFFF"/>
                          </a:solidFill>
                          <a:latin typeface="Calibri"/>
                        </a:rPr>
                        <a:t>Flower Part</a:t>
                      </a:r>
                      <a:endParaRPr/>
                    </a:p>
                  </a:txBody>
                  <a:tcPr/>
                </a:tc>
                <a:tc>
                  <a:txBody>
                    <a:bodyPr/>
                    <a:lstStyle/>
                    <a:p>
                      <a:pPr>
                        <a:lnSpc>
                          <a:spcPct val="115000"/>
                        </a:lnSpc>
                      </a:pPr>
                      <a:r>
                        <a:rPr lang="en-US" sz="1600" b="1">
                          <a:solidFill>
                            <a:srgbClr val="FFFFFF"/>
                          </a:solidFill>
                          <a:latin typeface="Calibri"/>
                        </a:rPr>
                        <a:t>Form and Function</a:t>
                      </a:r>
                      <a:endParaRPr/>
                    </a:p>
                  </a:txBody>
                  <a:tcPr/>
                </a:tc>
              </a:tr>
              <a:tr h="326520">
                <a:tc>
                  <a:txBody>
                    <a:bodyPr/>
                    <a:lstStyle/>
                    <a:p>
                      <a:pPr>
                        <a:lnSpc>
                          <a:spcPct val="115000"/>
                        </a:lnSpc>
                      </a:pPr>
                      <a:r>
                        <a:rPr lang="en-US" sz="1600" b="1">
                          <a:solidFill>
                            <a:srgbClr val="000000"/>
                          </a:solidFill>
                          <a:latin typeface="Calibri"/>
                        </a:rPr>
                        <a:t>Peduncle</a:t>
                      </a:r>
                      <a:endParaRPr/>
                    </a:p>
                  </a:txBody>
                  <a:tcPr/>
                </a:tc>
                <a:tc>
                  <a:txBody>
                    <a:bodyPr/>
                    <a:lstStyle/>
                    <a:p>
                      <a:pPr>
                        <a:lnSpc>
                          <a:spcPct val="115000"/>
                        </a:lnSpc>
                      </a:pPr>
                      <a:r>
                        <a:rPr lang="en-US" sz="1600">
                          <a:solidFill>
                            <a:srgbClr val="000000"/>
                          </a:solidFill>
                          <a:latin typeface="Calibri"/>
                        </a:rPr>
                        <a:t>Flower stalk.</a:t>
                      </a:r>
                      <a:endParaRPr/>
                    </a:p>
                  </a:txBody>
                  <a:tcPr/>
                </a:tc>
              </a:tr>
              <a:tr h="326520">
                <a:tc>
                  <a:txBody>
                    <a:bodyPr/>
                    <a:lstStyle/>
                    <a:p>
                      <a:pPr>
                        <a:lnSpc>
                          <a:spcPct val="115000"/>
                        </a:lnSpc>
                      </a:pPr>
                      <a:r>
                        <a:rPr lang="en-US" sz="1600" b="1">
                          <a:solidFill>
                            <a:srgbClr val="000000"/>
                          </a:solidFill>
                          <a:latin typeface="Calibri"/>
                        </a:rPr>
                        <a:t>Receptacle</a:t>
                      </a:r>
                      <a:endParaRPr/>
                    </a:p>
                  </a:txBody>
                  <a:tcPr/>
                </a:tc>
                <a:tc>
                  <a:txBody>
                    <a:bodyPr/>
                    <a:lstStyle/>
                    <a:p>
                      <a:pPr>
                        <a:lnSpc>
                          <a:spcPct val="115000"/>
                        </a:lnSpc>
                      </a:pPr>
                      <a:r>
                        <a:rPr lang="en-US" sz="1600">
                          <a:solidFill>
                            <a:srgbClr val="000000"/>
                          </a:solidFill>
                          <a:latin typeface="Calibri"/>
                        </a:rPr>
                        <a:t>Part of flower stalk bearing the floral organs, at base of flower.</a:t>
                      </a:r>
                      <a:endParaRPr/>
                    </a:p>
                  </a:txBody>
                  <a:tcPr/>
                </a:tc>
              </a:tr>
              <a:tr h="326520">
                <a:tc>
                  <a:txBody>
                    <a:bodyPr/>
                    <a:lstStyle/>
                    <a:p>
                      <a:pPr>
                        <a:lnSpc>
                          <a:spcPct val="115000"/>
                        </a:lnSpc>
                      </a:pPr>
                      <a:r>
                        <a:rPr lang="en-US" sz="1600" b="1">
                          <a:solidFill>
                            <a:srgbClr val="000000"/>
                          </a:solidFill>
                          <a:latin typeface="Calibri"/>
                        </a:rPr>
                        <a:t>Sepal</a:t>
                      </a:r>
                      <a:endParaRPr/>
                    </a:p>
                  </a:txBody>
                  <a:tcPr/>
                </a:tc>
                <a:tc>
                  <a:txBody>
                    <a:bodyPr/>
                    <a:lstStyle/>
                    <a:p>
                      <a:pPr>
                        <a:lnSpc>
                          <a:spcPct val="115000"/>
                        </a:lnSpc>
                      </a:pPr>
                      <a:r>
                        <a:rPr lang="en-US" sz="1600">
                          <a:solidFill>
                            <a:srgbClr val="000000"/>
                          </a:solidFill>
                          <a:latin typeface="Calibri"/>
                        </a:rPr>
                        <a:t>Leaf-like structures at flower base, protects young flower bud.</a:t>
                      </a:r>
                      <a:endParaRPr/>
                    </a:p>
                  </a:txBody>
                  <a:tcPr/>
                </a:tc>
              </a:tr>
              <a:tr h="326520">
                <a:tc>
                  <a:txBody>
                    <a:bodyPr/>
                    <a:lstStyle/>
                    <a:p>
                      <a:pPr>
                        <a:lnSpc>
                          <a:spcPct val="115000"/>
                        </a:lnSpc>
                      </a:pPr>
                      <a:r>
                        <a:rPr lang="en-US" sz="1600" b="1">
                          <a:solidFill>
                            <a:srgbClr val="000000"/>
                          </a:solidFill>
                          <a:latin typeface="Calibri"/>
                        </a:rPr>
                        <a:t>Calyx</a:t>
                      </a:r>
                      <a:endParaRPr/>
                    </a:p>
                  </a:txBody>
                  <a:tcPr/>
                </a:tc>
                <a:tc>
                  <a:txBody>
                    <a:bodyPr/>
                    <a:lstStyle/>
                    <a:p>
                      <a:pPr>
                        <a:lnSpc>
                          <a:spcPct val="115000"/>
                        </a:lnSpc>
                      </a:pPr>
                      <a:r>
                        <a:rPr lang="en-US" sz="1600">
                          <a:solidFill>
                            <a:srgbClr val="000000"/>
                          </a:solidFill>
                          <a:latin typeface="Calibri"/>
                        </a:rPr>
                        <a:t>All the sepals together are known as the calyx.</a:t>
                      </a:r>
                      <a:endParaRPr/>
                    </a:p>
                  </a:txBody>
                  <a:tcPr/>
                </a:tc>
              </a:tr>
              <a:tr h="873000">
                <a:tc>
                  <a:txBody>
                    <a:bodyPr/>
                    <a:lstStyle/>
                    <a:p>
                      <a:pPr>
                        <a:lnSpc>
                          <a:spcPct val="115000"/>
                        </a:lnSpc>
                      </a:pPr>
                      <a:r>
                        <a:rPr lang="en-US" sz="1600" b="1">
                          <a:solidFill>
                            <a:srgbClr val="000000"/>
                          </a:solidFill>
                          <a:latin typeface="Calibri"/>
                        </a:rPr>
                        <a:t>Petal</a:t>
                      </a:r>
                      <a:endParaRPr/>
                    </a:p>
                  </a:txBody>
                  <a:tcPr/>
                </a:tc>
                <a:tc>
                  <a:txBody>
                    <a:bodyPr/>
                    <a:lstStyle/>
                    <a:p>
                      <a:pPr>
                        <a:lnSpc>
                          <a:spcPct val="115000"/>
                        </a:lnSpc>
                      </a:pPr>
                      <a:r>
                        <a:rPr lang="en-US" sz="1600">
                          <a:solidFill>
                            <a:srgbClr val="000000"/>
                          </a:solidFill>
                          <a:latin typeface="Calibri"/>
                        </a:rPr>
                        <a:t>Located above the sepals, some are large and colourful, sometimes scented, sometimes producing nectar. Often serve to attract pollinators to the plant.</a:t>
                      </a:r>
                      <a:endParaRPr/>
                    </a:p>
                  </a:txBody>
                  <a:tcPr/>
                </a:tc>
              </a:tr>
              <a:tr h="326520">
                <a:tc>
                  <a:txBody>
                    <a:bodyPr/>
                    <a:lstStyle/>
                    <a:p>
                      <a:pPr>
                        <a:lnSpc>
                          <a:spcPct val="115000"/>
                        </a:lnSpc>
                      </a:pPr>
                      <a:r>
                        <a:rPr lang="en-US" sz="1600" b="1">
                          <a:solidFill>
                            <a:srgbClr val="000000"/>
                          </a:solidFill>
                          <a:latin typeface="Calibri"/>
                        </a:rPr>
                        <a:t>Corolla</a:t>
                      </a:r>
                      <a:endParaRPr/>
                    </a:p>
                  </a:txBody>
                  <a:tcPr/>
                </a:tc>
                <a:tc>
                  <a:txBody>
                    <a:bodyPr/>
                    <a:lstStyle/>
                    <a:p>
                      <a:pPr>
                        <a:lnSpc>
                          <a:spcPct val="115000"/>
                        </a:lnSpc>
                      </a:pPr>
                      <a:r>
                        <a:rPr lang="en-US" sz="1600">
                          <a:solidFill>
                            <a:srgbClr val="000000"/>
                          </a:solidFill>
                          <a:latin typeface="Calibri"/>
                        </a:rPr>
                        <a:t>All the petals together are known as the corolla.</a:t>
                      </a:r>
                      <a:endParaRPr/>
                    </a:p>
                  </a:txBody>
                  <a:tcPr/>
                </a:tc>
              </a:tr>
              <a:tr h="326520">
                <a:tc>
                  <a:txBody>
                    <a:bodyPr/>
                    <a:lstStyle/>
                    <a:p>
                      <a:pPr>
                        <a:lnSpc>
                          <a:spcPct val="115000"/>
                        </a:lnSpc>
                      </a:pPr>
                      <a:r>
                        <a:rPr lang="en-US" sz="1600" b="1">
                          <a:solidFill>
                            <a:srgbClr val="000000"/>
                          </a:solidFill>
                          <a:latin typeface="Calibri"/>
                        </a:rPr>
                        <a:t>Stamen</a:t>
                      </a:r>
                      <a:endParaRPr/>
                    </a:p>
                  </a:txBody>
                  <a:tcPr/>
                </a:tc>
                <a:tc>
                  <a:txBody>
                    <a:bodyPr/>
                    <a:lstStyle/>
                    <a:p>
                      <a:pPr>
                        <a:lnSpc>
                          <a:spcPct val="115000"/>
                        </a:lnSpc>
                      </a:pPr>
                      <a:r>
                        <a:rPr lang="en-US" sz="1600">
                          <a:solidFill>
                            <a:srgbClr val="000000"/>
                          </a:solidFill>
                          <a:latin typeface="Calibri"/>
                        </a:rPr>
                        <a:t>Male part of the flower, consisting of the anther and filament</a:t>
                      </a:r>
                      <a:endParaRPr/>
                    </a:p>
                  </a:txBody>
                  <a:tcPr/>
                </a:tc>
              </a:tr>
              <a:tr h="326520">
                <a:tc>
                  <a:txBody>
                    <a:bodyPr/>
                    <a:lstStyle/>
                    <a:p>
                      <a:pPr>
                        <a:lnSpc>
                          <a:spcPct val="115000"/>
                        </a:lnSpc>
                      </a:pPr>
                      <a:r>
                        <a:rPr lang="en-US" sz="1600" b="1">
                          <a:solidFill>
                            <a:srgbClr val="000000"/>
                          </a:solidFill>
                          <a:latin typeface="Calibri"/>
                        </a:rPr>
                        <a:t>Filament</a:t>
                      </a:r>
                      <a:endParaRPr/>
                    </a:p>
                  </a:txBody>
                  <a:tcPr/>
                </a:tc>
                <a:tc>
                  <a:txBody>
                    <a:bodyPr/>
                    <a:lstStyle/>
                    <a:p>
                      <a:pPr>
                        <a:lnSpc>
                          <a:spcPct val="115000"/>
                        </a:lnSpc>
                      </a:pPr>
                      <a:r>
                        <a:rPr lang="en-US" sz="1600">
                          <a:solidFill>
                            <a:srgbClr val="000000"/>
                          </a:solidFill>
                          <a:latin typeface="Calibri"/>
                        </a:rPr>
                        <a:t>The stalk which bears the anther and connects anther to the flower.</a:t>
                      </a:r>
                      <a:endParaRPr/>
                    </a:p>
                  </a:txBody>
                  <a:tcPr/>
                </a:tc>
              </a:tr>
              <a:tr h="326520">
                <a:tc>
                  <a:txBody>
                    <a:bodyPr/>
                    <a:lstStyle/>
                    <a:p>
                      <a:pPr>
                        <a:lnSpc>
                          <a:spcPct val="115000"/>
                        </a:lnSpc>
                      </a:pPr>
                      <a:r>
                        <a:rPr lang="en-US" sz="1600" b="1">
                          <a:solidFill>
                            <a:srgbClr val="000000"/>
                          </a:solidFill>
                          <a:latin typeface="Calibri"/>
                        </a:rPr>
                        <a:t>Anther</a:t>
                      </a:r>
                      <a:endParaRPr/>
                    </a:p>
                  </a:txBody>
                  <a:tcPr/>
                </a:tc>
                <a:tc>
                  <a:txBody>
                    <a:bodyPr/>
                    <a:lstStyle/>
                    <a:p>
                      <a:pPr>
                        <a:lnSpc>
                          <a:spcPct val="115000"/>
                        </a:lnSpc>
                      </a:pPr>
                      <a:r>
                        <a:rPr lang="en-US" sz="1600">
                          <a:solidFill>
                            <a:srgbClr val="000000"/>
                          </a:solidFill>
                          <a:latin typeface="Calibri"/>
                        </a:rPr>
                        <a:t>The pollen bearing portion of a stamen.</a:t>
                      </a:r>
                      <a:endParaRPr/>
                    </a:p>
                  </a:txBody>
                  <a:tcPr/>
                </a:tc>
              </a:tr>
              <a:tr h="326520">
                <a:tc>
                  <a:txBody>
                    <a:bodyPr/>
                    <a:lstStyle/>
                    <a:p>
                      <a:pPr>
                        <a:lnSpc>
                          <a:spcPct val="115000"/>
                        </a:lnSpc>
                      </a:pPr>
                      <a:r>
                        <a:rPr lang="en-US" sz="1600" b="1">
                          <a:solidFill>
                            <a:srgbClr val="000000"/>
                          </a:solidFill>
                          <a:latin typeface="Calibri"/>
                        </a:rPr>
                        <a:t>Pollen </a:t>
                      </a:r>
                      <a:endParaRPr/>
                    </a:p>
                  </a:txBody>
                  <a:tcPr/>
                </a:tc>
                <a:tc>
                  <a:txBody>
                    <a:bodyPr/>
                    <a:lstStyle/>
                    <a:p>
                      <a:pPr>
                        <a:lnSpc>
                          <a:spcPct val="115000"/>
                        </a:lnSpc>
                      </a:pPr>
                      <a:r>
                        <a:rPr lang="en-US" sz="1600">
                          <a:solidFill>
                            <a:srgbClr val="000000"/>
                          </a:solidFill>
                          <a:latin typeface="Calibri"/>
                        </a:rPr>
                        <a:t>A small circular structure containing male reproductive cells.</a:t>
                      </a:r>
                      <a:endParaRPr/>
                    </a:p>
                  </a:txBody>
                  <a:tcPr/>
                </a:tc>
              </a:tr>
              <a:tr h="326520">
                <a:tc>
                  <a:txBody>
                    <a:bodyPr/>
                    <a:lstStyle/>
                    <a:p>
                      <a:pPr>
                        <a:lnSpc>
                          <a:spcPct val="115000"/>
                        </a:lnSpc>
                      </a:pPr>
                      <a:r>
                        <a:rPr lang="en-US" sz="1600" b="1">
                          <a:solidFill>
                            <a:srgbClr val="000000"/>
                          </a:solidFill>
                          <a:latin typeface="Calibri"/>
                        </a:rPr>
                        <a:t>Carpel\Pistil</a:t>
                      </a:r>
                      <a:endParaRPr/>
                    </a:p>
                  </a:txBody>
                  <a:tcPr/>
                </a:tc>
                <a:tc>
                  <a:txBody>
                    <a:bodyPr/>
                    <a:lstStyle/>
                    <a:p>
                      <a:pPr>
                        <a:lnSpc>
                          <a:spcPct val="115000"/>
                        </a:lnSpc>
                      </a:pPr>
                      <a:r>
                        <a:rPr lang="en-US" sz="1600">
                          <a:solidFill>
                            <a:srgbClr val="000000"/>
                          </a:solidFill>
                          <a:latin typeface="Calibri"/>
                        </a:rPr>
                        <a:t>Female part of the flower. Consisting of the stigma, style and ovary.</a:t>
                      </a:r>
                      <a:endParaRPr/>
                    </a:p>
                  </a:txBody>
                  <a:tcPr/>
                </a:tc>
              </a:tr>
              <a:tr h="599760">
                <a:tc>
                  <a:txBody>
                    <a:bodyPr/>
                    <a:lstStyle/>
                    <a:p>
                      <a:pPr>
                        <a:lnSpc>
                          <a:spcPct val="115000"/>
                        </a:lnSpc>
                      </a:pPr>
                      <a:r>
                        <a:rPr lang="en-US" sz="1600" b="1">
                          <a:solidFill>
                            <a:srgbClr val="000000"/>
                          </a:solidFill>
                          <a:latin typeface="Calibri"/>
                        </a:rPr>
                        <a:t>Stigma</a:t>
                      </a:r>
                      <a:endParaRPr/>
                    </a:p>
                  </a:txBody>
                  <a:tcPr/>
                </a:tc>
                <a:tc>
                  <a:txBody>
                    <a:bodyPr/>
                    <a:lstStyle/>
                    <a:p>
                      <a:pPr>
                        <a:lnSpc>
                          <a:spcPct val="115000"/>
                        </a:lnSpc>
                      </a:pPr>
                      <a:r>
                        <a:rPr lang="en-US" sz="1600">
                          <a:solidFill>
                            <a:srgbClr val="000000"/>
                          </a:solidFill>
                          <a:latin typeface="Calibri"/>
                        </a:rPr>
                        <a:t>Top portion of the style and receptive surface for pollen grains which is often sticky. </a:t>
                      </a:r>
                      <a:endParaRPr/>
                    </a:p>
                  </a:txBody>
                  <a:tcPr/>
                </a:tc>
              </a:tr>
              <a:tr h="326520">
                <a:tc>
                  <a:txBody>
                    <a:bodyPr/>
                    <a:lstStyle/>
                    <a:p>
                      <a:pPr>
                        <a:lnSpc>
                          <a:spcPct val="115000"/>
                        </a:lnSpc>
                      </a:pPr>
                      <a:r>
                        <a:rPr lang="en-US" sz="1600" b="1">
                          <a:solidFill>
                            <a:srgbClr val="000000"/>
                          </a:solidFill>
                          <a:latin typeface="Calibri"/>
                        </a:rPr>
                        <a:t>Style</a:t>
                      </a:r>
                      <a:endParaRPr/>
                    </a:p>
                  </a:txBody>
                  <a:tcPr/>
                </a:tc>
                <a:tc>
                  <a:txBody>
                    <a:bodyPr/>
                    <a:lstStyle/>
                    <a:p>
                      <a:pPr>
                        <a:lnSpc>
                          <a:spcPct val="115000"/>
                        </a:lnSpc>
                      </a:pPr>
                      <a:r>
                        <a:rPr lang="en-US" sz="1600">
                          <a:solidFill>
                            <a:srgbClr val="000000"/>
                          </a:solidFill>
                          <a:latin typeface="Calibri"/>
                        </a:rPr>
                        <a:t>The stalk bearing the stigma connecting the stigma to the ovary.  </a:t>
                      </a:r>
                      <a:endParaRPr/>
                    </a:p>
                  </a:txBody>
                  <a:tcPr/>
                </a:tc>
              </a:tr>
              <a:tr h="599760">
                <a:tc>
                  <a:txBody>
                    <a:bodyPr/>
                    <a:lstStyle/>
                    <a:p>
                      <a:pPr>
                        <a:lnSpc>
                          <a:spcPct val="115000"/>
                        </a:lnSpc>
                      </a:pPr>
                      <a:r>
                        <a:rPr lang="en-US" sz="1600" b="1">
                          <a:solidFill>
                            <a:srgbClr val="000000"/>
                          </a:solidFill>
                          <a:latin typeface="Calibri"/>
                        </a:rPr>
                        <a:t>Ovary</a:t>
                      </a:r>
                      <a:endParaRPr/>
                    </a:p>
                  </a:txBody>
                  <a:tcPr/>
                </a:tc>
                <a:tc>
                  <a:txBody>
                    <a:bodyPr/>
                    <a:lstStyle/>
                    <a:p>
                      <a:pPr>
                        <a:lnSpc>
                          <a:spcPct val="115000"/>
                        </a:lnSpc>
                      </a:pPr>
                      <a:r>
                        <a:rPr lang="en-US" sz="1600">
                          <a:solidFill>
                            <a:srgbClr val="000000"/>
                          </a:solidFill>
                          <a:latin typeface="Calibri"/>
                        </a:rPr>
                        <a:t>Enlarged lower portion of the style enclosing the ovule (s). The ovary matures to become a fruit.</a:t>
                      </a:r>
                      <a:endParaRPr/>
                    </a:p>
                  </a:txBody>
                  <a:tcPr/>
                </a:tc>
              </a:tr>
              <a:tr h="599760">
                <a:tc>
                  <a:txBody>
                    <a:bodyPr/>
                    <a:lstStyle/>
                    <a:p>
                      <a:pPr>
                        <a:lnSpc>
                          <a:spcPct val="115000"/>
                        </a:lnSpc>
                      </a:pPr>
                      <a:r>
                        <a:rPr lang="en-US" sz="1600" b="1">
                          <a:solidFill>
                            <a:srgbClr val="000000"/>
                          </a:solidFill>
                          <a:latin typeface="Calibri"/>
                        </a:rPr>
                        <a:t>Ovule</a:t>
                      </a:r>
                      <a:endParaRPr/>
                    </a:p>
                  </a:txBody>
                  <a:tcPr/>
                </a:tc>
                <a:tc>
                  <a:txBody>
                    <a:bodyPr/>
                    <a:lstStyle/>
                    <a:p>
                      <a:pPr>
                        <a:lnSpc>
                          <a:spcPct val="115000"/>
                        </a:lnSpc>
                      </a:pPr>
                      <a:r>
                        <a:rPr lang="en-US" sz="1600">
                          <a:solidFill>
                            <a:srgbClr val="000000"/>
                          </a:solidFill>
                          <a:latin typeface="Calibri"/>
                        </a:rPr>
                        <a:t>Located in the ovary. Carries female gametes. Ovules become seeds on fertilization.</a:t>
                      </a:r>
                      <a:endParaRPr/>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323640" y="332640"/>
            <a:ext cx="8229240" cy="2908440"/>
          </a:xfrm>
          <a:prstGeom prst="rect">
            <a:avLst/>
          </a:prstGeom>
        </p:spPr>
        <p:txBody>
          <a:bodyPr/>
          <a:lstStyle/>
          <a:p>
            <a:pPr>
              <a:lnSpc>
                <a:spcPct val="100000"/>
              </a:lnSpc>
              <a:buFont typeface="Arial"/>
              <a:buChar char="•"/>
            </a:pPr>
            <a:r>
              <a:rPr lang="en-US">
                <a:solidFill>
                  <a:srgbClr val="000000"/>
                </a:solidFill>
                <a:latin typeface="Calibri"/>
              </a:rPr>
              <a:t>The </a:t>
            </a:r>
            <a:r>
              <a:rPr lang="en-US" b="1">
                <a:solidFill>
                  <a:srgbClr val="000000"/>
                </a:solidFill>
                <a:latin typeface="Calibri"/>
              </a:rPr>
              <a:t>sex</a:t>
            </a:r>
            <a:r>
              <a:rPr lang="en-US">
                <a:solidFill>
                  <a:srgbClr val="000000"/>
                </a:solidFill>
                <a:latin typeface="Calibri"/>
              </a:rPr>
              <a:t> of a flower can be described in three ways: </a:t>
            </a:r>
            <a:endParaRPr/>
          </a:p>
          <a:p>
            <a:pPr>
              <a:lnSpc>
                <a:spcPct val="100000"/>
              </a:lnSpc>
              <a:buFont typeface="Arial"/>
              <a:buChar char="•"/>
            </a:pPr>
            <a:r>
              <a:rPr lang="en-US" b="1" i="1">
                <a:solidFill>
                  <a:srgbClr val="000000"/>
                </a:solidFill>
                <a:latin typeface="Calibri"/>
              </a:rPr>
              <a:t>Staminate flowers</a:t>
            </a:r>
            <a:r>
              <a:rPr lang="en-US" b="1">
                <a:solidFill>
                  <a:srgbClr val="000000"/>
                </a:solidFill>
                <a:latin typeface="Calibri"/>
              </a:rPr>
              <a:t>:</a:t>
            </a:r>
            <a:r>
              <a:rPr lang="en-US">
                <a:solidFill>
                  <a:srgbClr val="000000"/>
                </a:solidFill>
                <a:latin typeface="Calibri"/>
              </a:rPr>
              <a:t>  Flowers bearing only male sex parts. These are sometime referred to as "</a:t>
            </a:r>
            <a:r>
              <a:rPr lang="en-US" i="1">
                <a:solidFill>
                  <a:srgbClr val="000000"/>
                </a:solidFill>
                <a:latin typeface="Calibri"/>
              </a:rPr>
              <a:t>male flowers</a:t>
            </a:r>
            <a:r>
              <a:rPr lang="en-US">
                <a:solidFill>
                  <a:srgbClr val="000000"/>
                </a:solidFill>
                <a:latin typeface="Calibri"/>
              </a:rPr>
              <a:t>".</a:t>
            </a:r>
            <a:endParaRPr/>
          </a:p>
          <a:p>
            <a:pPr>
              <a:lnSpc>
                <a:spcPct val="100000"/>
              </a:lnSpc>
              <a:buFont typeface="Arial"/>
              <a:buChar char="•"/>
            </a:pPr>
            <a:r>
              <a:rPr lang="en-US" b="1" i="1">
                <a:solidFill>
                  <a:srgbClr val="000000"/>
                </a:solidFill>
                <a:latin typeface="Calibri"/>
              </a:rPr>
              <a:t>Carpellate\Pistillate Flowers</a:t>
            </a:r>
            <a:r>
              <a:rPr lang="en-US" b="1">
                <a:solidFill>
                  <a:srgbClr val="000000"/>
                </a:solidFill>
                <a:latin typeface="Calibri"/>
              </a:rPr>
              <a:t>:</a:t>
            </a:r>
            <a:r>
              <a:rPr lang="en-US">
                <a:solidFill>
                  <a:srgbClr val="000000"/>
                </a:solidFill>
                <a:latin typeface="Calibri"/>
              </a:rPr>
              <a:t> Flowers bearing only female sex parts. These are sometimes referred to as "</a:t>
            </a:r>
            <a:r>
              <a:rPr lang="en-US" i="1">
                <a:solidFill>
                  <a:srgbClr val="000000"/>
                </a:solidFill>
                <a:latin typeface="Calibri"/>
              </a:rPr>
              <a:t>female flowers</a:t>
            </a:r>
            <a:r>
              <a:rPr lang="en-US">
                <a:solidFill>
                  <a:srgbClr val="000000"/>
                </a:solidFill>
                <a:latin typeface="Calibri"/>
              </a:rPr>
              <a:t>".</a:t>
            </a:r>
            <a:endParaRPr/>
          </a:p>
          <a:p>
            <a:pPr>
              <a:lnSpc>
                <a:spcPct val="100000"/>
              </a:lnSpc>
              <a:buFont typeface="Arial"/>
              <a:buChar char="•"/>
            </a:pPr>
            <a:r>
              <a:rPr lang="en-US" b="1" i="1">
                <a:solidFill>
                  <a:srgbClr val="000000"/>
                </a:solidFill>
                <a:latin typeface="Calibri"/>
              </a:rPr>
              <a:t>Hermaphhroditic\Complete flowers</a:t>
            </a:r>
            <a:r>
              <a:rPr lang="en-US" b="1">
                <a:solidFill>
                  <a:srgbClr val="000000"/>
                </a:solidFill>
                <a:latin typeface="Calibri"/>
              </a:rPr>
              <a:t>:</a:t>
            </a:r>
            <a:r>
              <a:rPr lang="en-US">
                <a:solidFill>
                  <a:srgbClr val="000000"/>
                </a:solidFill>
                <a:latin typeface="Calibri"/>
              </a:rPr>
              <a:t> Flowers bearing both male and female sex parts.</a:t>
            </a:r>
            <a:endParaRPr/>
          </a:p>
          <a:p>
            <a:pPr>
              <a:lnSpc>
                <a:spcPct val="100000"/>
              </a:lnSpc>
              <a:buFont typeface="Arial"/>
              <a:buChar char="•"/>
            </a:pPr>
            <a:r>
              <a:rPr lang="en-US">
                <a:solidFill>
                  <a:srgbClr val="000000"/>
                </a:solidFill>
                <a:latin typeface="Calibri"/>
              </a:rPr>
              <a:t> In many cases flowers are borne as a group on a common stalk, called an </a:t>
            </a:r>
            <a:r>
              <a:rPr lang="en-US" b="1" i="1">
                <a:solidFill>
                  <a:srgbClr val="000000"/>
                </a:solidFill>
                <a:latin typeface="Calibri"/>
              </a:rPr>
              <a:t>inflorescence</a:t>
            </a:r>
            <a:r>
              <a:rPr lang="en-US">
                <a:solidFill>
                  <a:srgbClr val="000000"/>
                </a:solidFill>
                <a:latin typeface="Calibri"/>
              </a:rPr>
              <a:t>. There are many different types of floral inflorescences. The type of inflorescence present is sometimes used to aid in classifying flowering plants.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457200" y="274680"/>
            <a:ext cx="8229240" cy="1142640"/>
          </a:xfrm>
          <a:prstGeom prst="rect">
            <a:avLst/>
          </a:prstGeom>
        </p:spPr>
        <p:txBody>
          <a:bodyPr wrap="none" lIns="0" tIns="0" rIns="0" bIns="0" anchor="ctr"/>
          <a:lstStyle/>
          <a:p>
            <a:endParaRPr/>
          </a:p>
        </p:txBody>
      </p:sp>
      <p:pic>
        <p:nvPicPr>
          <p:cNvPr id="122" name="Picture 2"/>
          <p:cNvPicPr/>
          <p:nvPr/>
        </p:nvPicPr>
        <p:blipFill>
          <a:blip r:embed="rId2"/>
          <a:stretch>
            <a:fillRect/>
          </a:stretch>
        </p:blipFill>
        <p:spPr>
          <a:xfrm>
            <a:off x="581400" y="1828800"/>
            <a:ext cx="2619000" cy="1742760"/>
          </a:xfrm>
          <a:prstGeom prst="rect">
            <a:avLst/>
          </a:prstGeom>
          <a:ln>
            <a:noFill/>
          </a:ln>
        </p:spPr>
      </p:pic>
      <p:pic>
        <p:nvPicPr>
          <p:cNvPr id="123" name="Picture 5"/>
          <p:cNvPicPr/>
          <p:nvPr/>
        </p:nvPicPr>
        <p:blipFill>
          <a:blip r:embed="rId3"/>
          <a:stretch>
            <a:fillRect/>
          </a:stretch>
        </p:blipFill>
        <p:spPr>
          <a:xfrm>
            <a:off x="3233160" y="1823400"/>
            <a:ext cx="2619000" cy="1742760"/>
          </a:xfrm>
          <a:prstGeom prst="rect">
            <a:avLst/>
          </a:prstGeom>
          <a:ln>
            <a:noFill/>
          </a:ln>
        </p:spPr>
      </p:pic>
      <p:pic>
        <p:nvPicPr>
          <p:cNvPr id="124" name="Picture 8"/>
          <p:cNvPicPr/>
          <p:nvPr/>
        </p:nvPicPr>
        <p:blipFill>
          <a:blip r:embed="rId4"/>
          <a:stretch>
            <a:fillRect/>
          </a:stretch>
        </p:blipFill>
        <p:spPr>
          <a:xfrm>
            <a:off x="5854320" y="1823400"/>
            <a:ext cx="2466720" cy="1742760"/>
          </a:xfrm>
          <a:prstGeom prst="rect">
            <a:avLst/>
          </a:prstGeom>
          <a:ln>
            <a:noFill/>
          </a:ln>
        </p:spPr>
      </p:pic>
      <p:pic>
        <p:nvPicPr>
          <p:cNvPr id="125" name="Picture 3"/>
          <p:cNvPicPr/>
          <p:nvPr/>
        </p:nvPicPr>
        <p:blipFill>
          <a:blip r:embed="rId5"/>
          <a:stretch>
            <a:fillRect/>
          </a:stretch>
        </p:blipFill>
        <p:spPr>
          <a:xfrm>
            <a:off x="590760" y="4008600"/>
            <a:ext cx="2609640" cy="1752120"/>
          </a:xfrm>
          <a:prstGeom prst="rect">
            <a:avLst/>
          </a:prstGeom>
          <a:ln>
            <a:noFill/>
          </a:ln>
        </p:spPr>
      </p:pic>
      <p:pic>
        <p:nvPicPr>
          <p:cNvPr id="126" name="Picture 6"/>
          <p:cNvPicPr/>
          <p:nvPr/>
        </p:nvPicPr>
        <p:blipFill>
          <a:blip r:embed="rId6"/>
          <a:stretch>
            <a:fillRect/>
          </a:stretch>
        </p:blipFill>
        <p:spPr>
          <a:xfrm>
            <a:off x="3291840" y="4023360"/>
            <a:ext cx="2584080" cy="2024280"/>
          </a:xfrm>
          <a:prstGeom prst="rect">
            <a:avLst/>
          </a:prstGeom>
          <a:ln>
            <a:noFill/>
          </a:ln>
        </p:spPr>
      </p:pic>
      <p:pic>
        <p:nvPicPr>
          <p:cNvPr id="127" name="Picture 7"/>
          <p:cNvPicPr/>
          <p:nvPr/>
        </p:nvPicPr>
        <p:blipFill>
          <a:blip r:embed="rId7"/>
          <a:stretch>
            <a:fillRect/>
          </a:stretch>
        </p:blipFill>
        <p:spPr>
          <a:xfrm>
            <a:off x="5955480" y="4114800"/>
            <a:ext cx="1999800" cy="202428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57200" y="274680"/>
            <a:ext cx="8229240" cy="1142640"/>
          </a:xfrm>
          <a:prstGeom prst="rect">
            <a:avLst/>
          </a:prstGeom>
        </p:spPr>
        <p:txBody>
          <a:bodyPr anchor="ctr"/>
          <a:lstStyle/>
          <a:p>
            <a:pPr algn="ctr">
              <a:lnSpc>
                <a:spcPct val="100000"/>
              </a:lnSpc>
            </a:pPr>
            <a:r>
              <a:rPr lang="en-US" sz="4400" b="1">
                <a:solidFill>
                  <a:srgbClr val="000000"/>
                </a:solidFill>
                <a:latin typeface="Calibri"/>
              </a:rPr>
              <a:t>POLLINATION IN PLANTS</a:t>
            </a:r>
            <a:endParaRPr/>
          </a:p>
        </p:txBody>
      </p:sp>
      <p:sp>
        <p:nvSpPr>
          <p:cNvPr id="129"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Angiosperms are highly evolved plants with well developed flowers and seeds enclosed within the fruits.  </a:t>
            </a:r>
            <a:endParaRPr/>
          </a:p>
          <a:p>
            <a:pPr>
              <a:lnSpc>
                <a:spcPct val="100000"/>
              </a:lnSpc>
              <a:buFont typeface="Arial"/>
              <a:buChar char="•"/>
            </a:pPr>
            <a:r>
              <a:rPr lang="en-US" sz="3200">
                <a:solidFill>
                  <a:srgbClr val="000000"/>
                </a:solidFill>
                <a:latin typeface="Calibri"/>
              </a:rPr>
              <a:t>The plants usually undergo sexual reproduction.  </a:t>
            </a:r>
            <a:endParaRPr/>
          </a:p>
          <a:p>
            <a:pPr>
              <a:lnSpc>
                <a:spcPct val="100000"/>
              </a:lnSpc>
              <a:buFont typeface="Arial"/>
              <a:buChar char="•"/>
            </a:pPr>
            <a:r>
              <a:rPr lang="en-US" sz="3200">
                <a:solidFill>
                  <a:srgbClr val="000000"/>
                </a:solidFill>
                <a:latin typeface="Calibri"/>
              </a:rPr>
              <a:t>The sexual reproduction initiates after the advent of pollination.   </a:t>
            </a:r>
            <a:endParaRPr/>
          </a:p>
          <a:p>
            <a:pPr>
              <a:lnSpc>
                <a:spcPct val="100000"/>
              </a:lnSpc>
              <a:buFont typeface="Arial"/>
              <a:buChar char="•"/>
            </a:pPr>
            <a:r>
              <a:rPr lang="en-US" sz="3200">
                <a:solidFill>
                  <a:srgbClr val="000000"/>
                </a:solidFill>
                <a:latin typeface="Calibri"/>
              </a:rPr>
              <a:t>Pollination is the process of transfer of pollen from the anthers of a flower to the stigma of the same flower (self pollination) or of another flower (cross pollination) of the same species.  </a:t>
            </a:r>
            <a:endParaRPr/>
          </a:p>
          <a:p>
            <a:pPr>
              <a:lnSpc>
                <a:spcPct val="100000"/>
              </a:lnSpc>
              <a:buFont typeface="Arial"/>
              <a:buChar char="•"/>
            </a:pPr>
            <a:r>
              <a:rPr lang="en-US" sz="3200">
                <a:solidFill>
                  <a:srgbClr val="000000"/>
                </a:solidFill>
                <a:latin typeface="Calibri"/>
              </a:rPr>
              <a:t>Pollination is a prerequisite for fertilization: the fusion of nuclei from the pollen grains with nuclei in the ovules. Fertilization allows the flower to develop seeds. </a:t>
            </a: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457200" y="260640"/>
            <a:ext cx="8229240" cy="5865120"/>
          </a:xfrm>
          <a:prstGeom prst="rect">
            <a:avLst/>
          </a:prstGeom>
        </p:spPr>
        <p:txBody>
          <a:bodyPr/>
          <a:lstStyle/>
          <a:p>
            <a:pPr>
              <a:lnSpc>
                <a:spcPct val="100000"/>
              </a:lnSpc>
              <a:buFont typeface="Arial"/>
              <a:buChar char="•"/>
            </a:pPr>
            <a:r>
              <a:rPr lang="en-US" sz="3200">
                <a:solidFill>
                  <a:srgbClr val="000000"/>
                </a:solidFill>
                <a:latin typeface="Calibri"/>
              </a:rPr>
              <a:t>Most plants need help of pollinating agents in moving pollen from the stamens to the stigma of the carpel.  </a:t>
            </a:r>
            <a:endParaRPr/>
          </a:p>
          <a:p>
            <a:pPr>
              <a:lnSpc>
                <a:spcPct val="100000"/>
              </a:lnSpc>
              <a:buFont typeface="Arial"/>
              <a:buChar char="•"/>
            </a:pPr>
            <a:r>
              <a:rPr lang="en-US" sz="3200">
                <a:solidFill>
                  <a:srgbClr val="000000"/>
                </a:solidFill>
                <a:latin typeface="Calibri"/>
              </a:rPr>
              <a:t>Pollinating agents may be insects, birds, animals (mammals), wind and water that move pollen from the anthers to the stigmas of flowers, thus effecting pollination. E.g. bees, butterflies, hummingbirds, moths, house flies, some wasps, and nectar feeding bats. </a:t>
            </a:r>
            <a:endParaRPr/>
          </a:p>
          <a:p>
            <a:pPr>
              <a:lnSpc>
                <a:spcPct val="100000"/>
              </a:lnSpc>
              <a:buFont typeface="Arial"/>
              <a:buChar char="•"/>
            </a:pPr>
            <a:r>
              <a:rPr lang="en-US" sz="3200">
                <a:solidFill>
                  <a:srgbClr val="000000"/>
                </a:solidFill>
                <a:latin typeface="Calibri"/>
              </a:rPr>
              <a:t>The flowers of these plants have peculiar characteristics which can help in successful pollination.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Insect Pollinated flowers</a:t>
            </a:r>
            <a:endParaRPr/>
          </a:p>
        </p:txBody>
      </p:sp>
      <p:sp>
        <p:nvSpPr>
          <p:cNvPr id="132" name="TextShape 2"/>
          <p:cNvSpPr txBox="1"/>
          <p:nvPr/>
        </p:nvSpPr>
        <p:spPr>
          <a:xfrm>
            <a:off x="457200" y="1600200"/>
            <a:ext cx="8229240" cy="4525560"/>
          </a:xfrm>
          <a:prstGeom prst="rect">
            <a:avLst/>
          </a:prstGeom>
        </p:spPr>
        <p:txBody>
          <a:bodyPr/>
          <a:lstStyle/>
          <a:p>
            <a:pPr>
              <a:lnSpc>
                <a:spcPct val="100000"/>
              </a:lnSpc>
            </a:pPr>
            <a:r>
              <a:rPr lang="en-US" sz="3200" b="1" u="sng">
                <a:solidFill>
                  <a:srgbClr val="000000"/>
                </a:solidFill>
                <a:latin typeface="Calibri"/>
              </a:rPr>
              <a:t>Characteristic features of insect pollinated flowers</a:t>
            </a:r>
            <a:r>
              <a:rPr lang="en-US" sz="3200" u="sng">
                <a:solidFill>
                  <a:srgbClr val="000000"/>
                </a:solidFill>
                <a:latin typeface="Calibri"/>
              </a:rPr>
              <a:t>:</a:t>
            </a:r>
            <a:endParaRPr/>
          </a:p>
          <a:p>
            <a:pPr>
              <a:lnSpc>
                <a:spcPct val="100000"/>
              </a:lnSpc>
              <a:buFont typeface="Arial"/>
              <a:buChar char="•"/>
            </a:pPr>
            <a:r>
              <a:rPr lang="en-US" sz="3200">
                <a:solidFill>
                  <a:srgbClr val="000000"/>
                </a:solidFill>
                <a:latin typeface="Calibri"/>
              </a:rPr>
              <a:t>Flowers are brightly coloured and/or strongly scented</a:t>
            </a:r>
            <a:endParaRPr/>
          </a:p>
          <a:p>
            <a:pPr>
              <a:lnSpc>
                <a:spcPct val="100000"/>
              </a:lnSpc>
              <a:buFont typeface="Arial"/>
              <a:buChar char="•"/>
            </a:pPr>
            <a:r>
              <a:rPr lang="en-US" sz="3200">
                <a:solidFill>
                  <a:srgbClr val="000000"/>
                </a:solidFill>
                <a:latin typeface="Calibri"/>
              </a:rPr>
              <a:t>Flowers have nectar glands which produce sugary nectar that attracts insects.  Pollen is deposited on the insect from the stamens when it visits the flower to collect or suck the nectar and is deposited on the stigma of the next flower of the same species the insect visits </a:t>
            </a: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 name="Picture 4"/>
          <p:cNvPicPr/>
          <p:nvPr/>
        </p:nvPicPr>
        <p:blipFill>
          <a:blip r:embed="rId2"/>
          <a:stretch>
            <a:fillRect/>
          </a:stretch>
        </p:blipFill>
        <p:spPr>
          <a:xfrm>
            <a:off x="323640" y="764640"/>
            <a:ext cx="3678840" cy="2448000"/>
          </a:xfrm>
          <a:prstGeom prst="rect">
            <a:avLst/>
          </a:prstGeom>
          <a:ln>
            <a:noFill/>
          </a:ln>
        </p:spPr>
      </p:pic>
      <p:pic>
        <p:nvPicPr>
          <p:cNvPr id="134" name="Picture 6"/>
          <p:cNvPicPr/>
          <p:nvPr/>
        </p:nvPicPr>
        <p:blipFill>
          <a:blip r:embed="rId3"/>
          <a:stretch>
            <a:fillRect/>
          </a:stretch>
        </p:blipFill>
        <p:spPr>
          <a:xfrm>
            <a:off x="4068000" y="836640"/>
            <a:ext cx="3528000" cy="3059640"/>
          </a:xfrm>
          <a:prstGeom prst="rect">
            <a:avLst/>
          </a:prstGeom>
          <a:ln>
            <a:noFill/>
          </a:ln>
        </p:spPr>
      </p:pic>
      <p:pic>
        <p:nvPicPr>
          <p:cNvPr id="135" name="Picture 8"/>
          <p:cNvPicPr/>
          <p:nvPr/>
        </p:nvPicPr>
        <p:blipFill>
          <a:blip r:embed="rId4"/>
          <a:stretch>
            <a:fillRect/>
          </a:stretch>
        </p:blipFill>
        <p:spPr>
          <a:xfrm>
            <a:off x="323640" y="3429000"/>
            <a:ext cx="3600000" cy="2685960"/>
          </a:xfrm>
          <a:prstGeom prst="rect">
            <a:avLst/>
          </a:prstGeom>
          <a:ln>
            <a:noFill/>
          </a:ln>
        </p:spPr>
      </p:pic>
      <p:pic>
        <p:nvPicPr>
          <p:cNvPr id="136" name="Picture 32"/>
          <p:cNvPicPr/>
          <p:nvPr/>
        </p:nvPicPr>
        <p:blipFill>
          <a:blip r:embed="rId5"/>
          <a:stretch>
            <a:fillRect/>
          </a:stretch>
        </p:blipFill>
        <p:spPr>
          <a:xfrm>
            <a:off x="4140000" y="4365000"/>
            <a:ext cx="3322800" cy="2204640"/>
          </a:xfrm>
          <a:prstGeom prst="rect">
            <a:avLst/>
          </a:prstGeom>
          <a:ln>
            <a:noFill/>
          </a:ln>
        </p:spPr>
      </p:pic>
      <p:pic>
        <p:nvPicPr>
          <p:cNvPr id="137" name="Picture 10"/>
          <p:cNvPicPr/>
          <p:nvPr/>
        </p:nvPicPr>
        <p:blipFill>
          <a:blip r:embed="rId6"/>
          <a:stretch>
            <a:fillRect/>
          </a:stretch>
        </p:blipFill>
        <p:spPr>
          <a:xfrm>
            <a:off x="6372360" y="2781000"/>
            <a:ext cx="2561760" cy="1780920"/>
          </a:xfrm>
          <a:prstGeom prst="rect">
            <a:avLst/>
          </a:prstGeom>
          <a:ln>
            <a:noFill/>
          </a:ln>
        </p:spPr>
      </p:pic>
      <p:sp>
        <p:nvSpPr>
          <p:cNvPr id="138" name="CustomShape 1"/>
          <p:cNvSpPr/>
          <p:nvPr/>
        </p:nvSpPr>
        <p:spPr>
          <a:xfrm>
            <a:off x="2411640" y="260640"/>
            <a:ext cx="4392000" cy="395280"/>
          </a:xfrm>
          <a:prstGeom prst="rect">
            <a:avLst/>
          </a:prstGeom>
          <a:solidFill>
            <a:srgbClr val="FFFF00"/>
          </a:solidFill>
          <a:ln>
            <a:noFill/>
          </a:ln>
        </p:spPr>
        <p:txBody>
          <a:bodyPr lIns="90000" tIns="45000" rIns="90000" bIns="45000"/>
          <a:lstStyle/>
          <a:p>
            <a:pPr algn="ctr">
              <a:lnSpc>
                <a:spcPct val="100000"/>
              </a:lnSpc>
            </a:pPr>
            <a:r>
              <a:rPr lang="en-US" sz="2000" b="1">
                <a:solidFill>
                  <a:srgbClr val="000000"/>
                </a:solidFill>
                <a:latin typeface="Calibri"/>
              </a:rPr>
              <a:t>POLLINATION BY INSECTS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Bird pollinated flowers</a:t>
            </a:r>
            <a:endParaRPr/>
          </a:p>
        </p:txBody>
      </p:sp>
      <p:sp>
        <p:nvSpPr>
          <p:cNvPr id="140" name="TextShape 2"/>
          <p:cNvSpPr txBox="1"/>
          <p:nvPr/>
        </p:nvSpPr>
        <p:spPr>
          <a:xfrm>
            <a:off x="457200" y="1600200"/>
            <a:ext cx="8229240" cy="4525560"/>
          </a:xfrm>
          <a:prstGeom prst="rect">
            <a:avLst/>
          </a:prstGeom>
        </p:spPr>
        <p:txBody>
          <a:bodyPr/>
          <a:lstStyle/>
          <a:p>
            <a:pPr algn="ctr">
              <a:lnSpc>
                <a:spcPct val="100000"/>
              </a:lnSpc>
            </a:pPr>
            <a:r>
              <a:rPr lang="en-US" sz="3200" b="1" u="sng">
                <a:solidFill>
                  <a:srgbClr val="000000"/>
                </a:solidFill>
                <a:latin typeface="Calibri"/>
              </a:rPr>
              <a:t>Characteristic features of bird pollinated flowers:</a:t>
            </a:r>
            <a:endParaRPr/>
          </a:p>
          <a:p>
            <a:pPr>
              <a:lnSpc>
                <a:spcPct val="100000"/>
              </a:lnSpc>
              <a:buFont typeface="Arial"/>
              <a:buChar char="•"/>
            </a:pPr>
            <a:r>
              <a:rPr lang="en-US" sz="3200">
                <a:solidFill>
                  <a:srgbClr val="000000"/>
                </a:solidFill>
                <a:latin typeface="Calibri"/>
              </a:rPr>
              <a:t>They often have colourful corolla, calyx, or stamens which are attractive to birds</a:t>
            </a:r>
            <a:endParaRPr/>
          </a:p>
          <a:p>
            <a:pPr>
              <a:lnSpc>
                <a:spcPct val="100000"/>
              </a:lnSpc>
              <a:buFont typeface="Arial"/>
              <a:buChar char="•"/>
            </a:pPr>
            <a:r>
              <a:rPr lang="en-US" sz="3200">
                <a:solidFill>
                  <a:srgbClr val="000000"/>
                </a:solidFill>
                <a:latin typeface="Calibri"/>
              </a:rPr>
              <a:t>They are often not scented </a:t>
            </a:r>
            <a:endParaRPr/>
          </a:p>
          <a:p>
            <a:pPr>
              <a:lnSpc>
                <a:spcPct val="100000"/>
              </a:lnSpc>
              <a:buFont typeface="Arial"/>
              <a:buChar char="•"/>
            </a:pPr>
            <a:r>
              <a:rPr lang="en-US" sz="3200">
                <a:solidFill>
                  <a:srgbClr val="000000"/>
                </a:solidFill>
                <a:latin typeface="Calibri"/>
              </a:rPr>
              <a:t>The petals are fused at the base to form a tube or cone known as corolla tube which allows penetration of the bird’s beak to collect nectar from base.  As the bird picks the nectar, it brushes against anthers picking up pollen on the beak and body.  When the bird visits  another flower of same species, the pollen gets deposited on the stigma of the second flower </a:t>
            </a:r>
            <a:endParaRPr/>
          </a:p>
          <a:p>
            <a:pPr>
              <a:lnSpc>
                <a:spcPct val="100000"/>
              </a:lnSpc>
              <a:buFont typeface="Arial"/>
              <a:buChar char="•"/>
            </a:pPr>
            <a:r>
              <a:rPr lang="en-US" sz="3200">
                <a:solidFill>
                  <a:srgbClr val="000000"/>
                </a:solidFill>
                <a:latin typeface="Calibri"/>
              </a:rPr>
              <a:t>Stamens occur inside the corolla tube</a:t>
            </a:r>
            <a:endParaRPr/>
          </a:p>
          <a:p>
            <a:pPr>
              <a:lnSpc>
                <a:spcPct val="100000"/>
              </a:lnSpc>
              <a:buFont typeface="Arial"/>
              <a:buChar char="•"/>
            </a:pPr>
            <a:r>
              <a:rPr lang="en-US" sz="3200">
                <a:solidFill>
                  <a:srgbClr val="000000"/>
                </a:solidFill>
                <a:latin typeface="Calibri"/>
              </a:rPr>
              <a:t>These types of flowers provide a large amount of nectar as reward for the bird pollinators</a:t>
            </a:r>
            <a:endParaRPr/>
          </a:p>
          <a:p>
            <a:pPr>
              <a:lnSpc>
                <a:spcPct val="100000"/>
              </a:lnSpc>
              <a:buFont typeface="Arial"/>
              <a:buChar char="•"/>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910</Words>
  <Application>Microsoft Office PowerPoint</Application>
  <PresentationFormat>On-screen Show (4:3)</PresentationFormat>
  <Paragraphs>85</Paragraphs>
  <Slides>16</Slides>
  <Notes>0</Notes>
  <HiddenSlides>0</HiddenSlides>
  <MMClips>0</MMClips>
  <ScaleCrop>false</ScaleCrop>
  <HeadingPairs>
    <vt:vector size="4" baseType="variant">
      <vt:variant>
        <vt:lpstr>Theme</vt:lpstr>
      </vt:variant>
      <vt:variant>
        <vt:i4>3</vt:i4>
      </vt:variant>
      <vt:variant>
        <vt:lpstr>Slide Titles</vt:lpstr>
      </vt:variant>
      <vt:variant>
        <vt:i4>16</vt:i4>
      </vt:variant>
    </vt:vector>
  </HeadingPairs>
  <TitlesOfParts>
    <vt:vector size="19"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GOD IS ONE</cp:lastModifiedBy>
  <cp:revision>2</cp:revision>
  <dcterms:modified xsi:type="dcterms:W3CDTF">2016-03-19T17:55:56Z</dcterms:modified>
</cp:coreProperties>
</file>