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84" r:id="rId3"/>
    <p:sldId id="256" r:id="rId4"/>
    <p:sldId id="285" r:id="rId5"/>
    <p:sldId id="286" r:id="rId6"/>
    <p:sldId id="257" r:id="rId7"/>
    <p:sldId id="282" r:id="rId8"/>
    <p:sldId id="258" r:id="rId9"/>
    <p:sldId id="287" r:id="rId10"/>
    <p:sldId id="288" r:id="rId11"/>
    <p:sldId id="289" r:id="rId12"/>
    <p:sldId id="290" r:id="rId13"/>
    <p:sldId id="291" r:id="rId14"/>
    <p:sldId id="259" r:id="rId15"/>
    <p:sldId id="260" r:id="rId16"/>
    <p:sldId id="261" r:id="rId17"/>
    <p:sldId id="262" r:id="rId18"/>
    <p:sldId id="263" r:id="rId19"/>
    <p:sldId id="264" r:id="rId20"/>
    <p:sldId id="265" r:id="rId21"/>
    <p:sldId id="266" r:id="rId22"/>
    <p:sldId id="26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0066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4660"/>
  </p:normalViewPr>
  <p:slideViewPr>
    <p:cSldViewPr>
      <p:cViewPr varScale="1">
        <p:scale>
          <a:sx n="68" d="100"/>
          <a:sy n="68" d="100"/>
        </p:scale>
        <p:origin x="-120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22768FD-B8E1-4AC9-8E27-440EB98ACF5D}" type="datetimeFigureOut">
              <a:rPr lang="en-IN" smtClean="0"/>
              <a:pPr/>
              <a:t>01-03-2013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592DE3-7032-4913-9654-428B61BBD32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22768FD-B8E1-4AC9-8E27-440EB98ACF5D}" type="datetimeFigureOut">
              <a:rPr lang="en-IN" smtClean="0"/>
              <a:pPr/>
              <a:t>01-03-2013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592DE3-7032-4913-9654-428B61BBD32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22768FD-B8E1-4AC9-8E27-440EB98ACF5D}" type="datetimeFigureOut">
              <a:rPr lang="en-IN" smtClean="0"/>
              <a:pPr/>
              <a:t>01-03-2013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592DE3-7032-4913-9654-428B61BBD32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22768FD-B8E1-4AC9-8E27-440EB98ACF5D}" type="datetimeFigureOut">
              <a:rPr lang="en-IN" smtClean="0"/>
              <a:pPr/>
              <a:t>01-03-2013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592DE3-7032-4913-9654-428B61BBD32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2768FD-B8E1-4AC9-8E27-440EB98ACF5D}" type="datetimeFigureOut">
              <a:rPr lang="en-IN" smtClean="0"/>
              <a:pPr/>
              <a:t>01-03-2013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592DE3-7032-4913-9654-428B61BBD328}"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22768FD-B8E1-4AC9-8E27-440EB98ACF5D}" type="datetimeFigureOut">
              <a:rPr lang="en-IN" smtClean="0"/>
              <a:pPr/>
              <a:t>01-03-2013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592DE3-7032-4913-9654-428B61BBD32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22768FD-B8E1-4AC9-8E27-440EB98ACF5D}" type="datetimeFigureOut">
              <a:rPr lang="en-IN" smtClean="0"/>
              <a:pPr/>
              <a:t>01-03-2013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592DE3-7032-4913-9654-428B61BBD32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22768FD-B8E1-4AC9-8E27-440EB98ACF5D}" type="datetimeFigureOut">
              <a:rPr lang="en-IN" smtClean="0"/>
              <a:pPr/>
              <a:t>01-03-2013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592DE3-7032-4913-9654-428B61BBD32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2768FD-B8E1-4AC9-8E27-440EB98ACF5D}" type="datetimeFigureOut">
              <a:rPr lang="en-IN" smtClean="0"/>
              <a:pPr/>
              <a:t>01-03-2013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5592DE3-7032-4913-9654-428B61BBD32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2768FD-B8E1-4AC9-8E27-440EB98ACF5D}" type="datetimeFigureOut">
              <a:rPr lang="en-IN" smtClean="0"/>
              <a:pPr/>
              <a:t>01-03-2013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592DE3-7032-4913-9654-428B61BBD328}"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2768FD-B8E1-4AC9-8E27-440EB98ACF5D}" type="datetimeFigureOut">
              <a:rPr lang="en-IN" smtClean="0"/>
              <a:pPr/>
              <a:t>01-03-2013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592DE3-7032-4913-9654-428B61BBD328}"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2768FD-B8E1-4AC9-8E27-440EB98ACF5D}" type="datetimeFigureOut">
              <a:rPr lang="en-IN" smtClean="0"/>
              <a:pPr/>
              <a:t>01-03-2013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592DE3-7032-4913-9654-428B61BBD32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Events after Pollination and the Process of Embryogenesis</a:t>
            </a:r>
            <a:endParaRPr lang="en-IN" sz="3200" dirty="0"/>
          </a:p>
        </p:txBody>
      </p:sp>
      <p:sp>
        <p:nvSpPr>
          <p:cNvPr id="3" name="Content Placeholder 2"/>
          <p:cNvSpPr>
            <a:spLocks noGrp="1"/>
          </p:cNvSpPr>
          <p:nvPr>
            <p:ph idx="1"/>
          </p:nvPr>
        </p:nvSpPr>
        <p:spPr>
          <a:xfrm>
            <a:off x="467544" y="1412776"/>
            <a:ext cx="8229600" cy="1252736"/>
          </a:xfrm>
        </p:spPr>
        <p:txBody>
          <a:bodyPr/>
          <a:lstStyle/>
          <a:p>
            <a:r>
              <a:rPr lang="en-US" b="1" dirty="0" smtClean="0">
                <a:solidFill>
                  <a:srgbClr val="FF0000"/>
                </a:solidFill>
              </a:rPr>
              <a:t>Pollination</a:t>
            </a:r>
            <a:r>
              <a:rPr lang="en-US" dirty="0" smtClean="0"/>
              <a:t> is the transfer of pollen from the anther to the stigma of a flower. </a:t>
            </a:r>
          </a:p>
          <a:p>
            <a:endParaRPr lang="en-IN" dirty="0"/>
          </a:p>
        </p:txBody>
      </p:sp>
      <p:pic>
        <p:nvPicPr>
          <p:cNvPr id="4" name="Content Placeholder 3" descr="self%20pollination.png"/>
          <p:cNvPicPr>
            <a:picLocks noChangeAspect="1"/>
          </p:cNvPicPr>
          <p:nvPr/>
        </p:nvPicPr>
        <p:blipFill>
          <a:blip r:embed="rId2" cstate="print"/>
          <a:stretch>
            <a:fillRect/>
          </a:stretch>
        </p:blipFill>
        <p:spPr>
          <a:xfrm>
            <a:off x="539552" y="2492896"/>
            <a:ext cx="8291685" cy="415184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88640"/>
            <a:ext cx="8964488" cy="6669360"/>
          </a:xfrm>
        </p:spPr>
        <p:txBody>
          <a:bodyPr>
            <a:normAutofit fontScale="55000" lnSpcReduction="20000"/>
          </a:bodyPr>
          <a:lstStyle/>
          <a:p>
            <a:pPr lvl="0"/>
            <a:r>
              <a:rPr lang="en-US" sz="4400" b="1" dirty="0" smtClean="0">
                <a:solidFill>
                  <a:srgbClr val="FF3399"/>
                </a:solidFill>
              </a:rPr>
              <a:t>The cotyledons of the embryo begin to form either during or after the formation of primary meristems</a:t>
            </a:r>
            <a:r>
              <a:rPr lang="en-US" sz="4400" dirty="0" smtClean="0"/>
              <a:t>. The development of the cotyledons differ for dicots and monocots.</a:t>
            </a:r>
            <a:endParaRPr lang="en-IN" sz="4400" dirty="0" smtClean="0"/>
          </a:p>
          <a:p>
            <a:r>
              <a:rPr lang="en-US" sz="4400" dirty="0" smtClean="0"/>
              <a:t>In dicots the pattern of cell divisions results in globular embryo becoming a </a:t>
            </a:r>
            <a:r>
              <a:rPr lang="en-US" sz="4400" b="1" dirty="0" smtClean="0">
                <a:solidFill>
                  <a:srgbClr val="FF0000"/>
                </a:solidFill>
              </a:rPr>
              <a:t>heart shaped </a:t>
            </a:r>
            <a:r>
              <a:rPr lang="en-US" sz="4400" dirty="0" smtClean="0"/>
              <a:t>embryo. This is because the cell division is more rapid at the sides of the dome of the globular embryo which results in the formation of two cotyledons, hence the name </a:t>
            </a:r>
            <a:r>
              <a:rPr lang="en-US" sz="4400" dirty="0" err="1" smtClean="0"/>
              <a:t>dicotyledon</a:t>
            </a:r>
            <a:r>
              <a:rPr lang="en-US" sz="4400" dirty="0" smtClean="0"/>
              <a:t> or simply dicot </a:t>
            </a:r>
            <a:endParaRPr lang="en-IN" sz="4400" dirty="0" smtClean="0"/>
          </a:p>
          <a:p>
            <a:r>
              <a:rPr lang="en-US" sz="4400" dirty="0" smtClean="0"/>
              <a:t>In monocots the globular embryo assumes a cylindrical form as only one cotyledon develops.  This is because cell division rates are even all over the entire dome of the globular embryo which elongates forming a single cylindrical cotyledon, hence the name monocotyledon or simply monocot</a:t>
            </a:r>
            <a:endParaRPr lang="en-IN" sz="4400" dirty="0" smtClean="0"/>
          </a:p>
          <a:p>
            <a:pPr lvl="0"/>
            <a:r>
              <a:rPr lang="en-US" sz="4400" dirty="0" smtClean="0"/>
              <a:t>The rate of cell division at the protrusions of the heart shaped embryo continues to be higher than the rest of the embryo cells.  This result in the elongation of the protrusions and the heart shaped embryo then assumes the shape similar to the torpedo bomb</a:t>
            </a:r>
            <a:r>
              <a:rPr lang="en-US" sz="4400" dirty="0" smtClean="0">
                <a:solidFill>
                  <a:srgbClr val="FF0000"/>
                </a:solidFill>
              </a:rPr>
              <a:t> - </a:t>
            </a:r>
            <a:r>
              <a:rPr lang="en-US" sz="4400" b="1" dirty="0" smtClean="0">
                <a:solidFill>
                  <a:srgbClr val="FF0000"/>
                </a:solidFill>
              </a:rPr>
              <a:t>torpedo shaped embryo</a:t>
            </a:r>
            <a:r>
              <a:rPr lang="en-US" sz="4400" dirty="0" smtClean="0"/>
              <a:t>.</a:t>
            </a:r>
            <a:endParaRPr lang="en-IN" sz="4400" dirty="0" smtClean="0"/>
          </a:p>
          <a:p>
            <a:pPr lvl="0"/>
            <a:r>
              <a:rPr lang="en-US" sz="4400" dirty="0" smtClean="0"/>
              <a:t> In both the heart shape and torpedo shape embryos, you will be able to observe the well developed three primary meristem tissues.  </a:t>
            </a:r>
            <a:endParaRPr lang="en-IN" sz="4400" dirty="0" smtClean="0"/>
          </a:p>
          <a:p>
            <a:pPr lvl="0"/>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597352"/>
          </a:xfrm>
        </p:spPr>
        <p:txBody>
          <a:bodyPr>
            <a:normAutofit fontScale="85000" lnSpcReduction="20000"/>
          </a:bodyPr>
          <a:lstStyle/>
          <a:p>
            <a:r>
              <a:rPr lang="en-US" dirty="0" smtClean="0"/>
              <a:t>Simultaneously along with these stages of embryo development, the endosperm cell (which resulted from the triple fusion of two polar nuclei and a sperm cell) divides several times in different planes filling up most of the embryo sac space. These cells store nutrients from the parent plant.</a:t>
            </a:r>
            <a:endParaRPr lang="en-IN" dirty="0" smtClean="0"/>
          </a:p>
          <a:p>
            <a:pPr lvl="0"/>
            <a:r>
              <a:rPr lang="en-US" dirty="0" smtClean="0"/>
              <a:t>As development of the embryo progresses the </a:t>
            </a:r>
            <a:r>
              <a:rPr lang="en-US" dirty="0" smtClean="0">
                <a:solidFill>
                  <a:srgbClr val="FF0000"/>
                </a:solidFill>
              </a:rPr>
              <a:t>ability of cells to divide gets restricted to certain areas of the embryonic structure.</a:t>
            </a:r>
            <a:endParaRPr lang="en-IN" dirty="0" smtClean="0">
              <a:solidFill>
                <a:srgbClr val="FF0000"/>
              </a:solidFill>
            </a:endParaRPr>
          </a:p>
          <a:p>
            <a:pPr lvl="0"/>
            <a:r>
              <a:rPr lang="en-US" dirty="0" smtClean="0"/>
              <a:t>In dicots cell division becomes restricted to two positions, an area between the cotyledons which becomes the </a:t>
            </a:r>
            <a:r>
              <a:rPr lang="en-US" b="1" dirty="0" smtClean="0">
                <a:solidFill>
                  <a:srgbClr val="FF0000"/>
                </a:solidFill>
              </a:rPr>
              <a:t>shoot apical meristem </a:t>
            </a:r>
            <a:r>
              <a:rPr lang="en-US" dirty="0" smtClean="0"/>
              <a:t>and at the base of the torpedo shaped embryo which also becomes the </a:t>
            </a:r>
            <a:r>
              <a:rPr lang="en-US" b="1" dirty="0" smtClean="0">
                <a:solidFill>
                  <a:srgbClr val="FF0000"/>
                </a:solidFill>
              </a:rPr>
              <a:t>root apical meristem</a:t>
            </a:r>
            <a:r>
              <a:rPr lang="en-US" b="1" dirty="0" smtClean="0"/>
              <a:t>. </a:t>
            </a:r>
            <a:r>
              <a:rPr lang="en-US" dirty="0" smtClean="0"/>
              <a:t>The positions of these two meristems are linear forming an </a:t>
            </a:r>
            <a:r>
              <a:rPr lang="en-US" b="1" dirty="0" smtClean="0">
                <a:solidFill>
                  <a:srgbClr val="FF0000"/>
                </a:solidFill>
              </a:rPr>
              <a:t>embryonic axis</a:t>
            </a:r>
            <a:r>
              <a:rPr lang="en-US" dirty="0" smtClean="0"/>
              <a:t>.</a:t>
            </a:r>
            <a:endParaRPr lang="en-IN" dirty="0" smtClean="0"/>
          </a:p>
          <a:p>
            <a:r>
              <a:rPr lang="en-US" dirty="0" smtClean="0"/>
              <a:t>The cotyledons and the rest of the embryonic axis consist of the three primary meristematic tissues.</a:t>
            </a:r>
            <a:endParaRPr lang="en-IN" dirty="0" smtClean="0"/>
          </a:p>
          <a:p>
            <a:pPr>
              <a:buNone/>
            </a:pPr>
            <a:endParaRPr lang="en-IN" dirty="0" smtClean="0"/>
          </a:p>
          <a:p>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80720"/>
          </a:xfrm>
        </p:spPr>
        <p:txBody>
          <a:bodyPr>
            <a:normAutofit fontScale="77500" lnSpcReduction="20000"/>
          </a:bodyPr>
          <a:lstStyle/>
          <a:p>
            <a:r>
              <a:rPr lang="en-US" b="1" dirty="0" smtClean="0">
                <a:solidFill>
                  <a:srgbClr val="FF0000"/>
                </a:solidFill>
              </a:rPr>
              <a:t>In monocots the restricted area of the cell division occurs on only one side beneath the cotyledon forming the shoot apical meristem</a:t>
            </a:r>
            <a:r>
              <a:rPr lang="en-US" dirty="0" smtClean="0"/>
              <a:t>. A protective sheath like structure from the base of the cotyledon called the </a:t>
            </a:r>
            <a:r>
              <a:rPr lang="en-US" b="1" dirty="0" smtClean="0">
                <a:solidFill>
                  <a:srgbClr val="FF0000"/>
                </a:solidFill>
              </a:rPr>
              <a:t>coleoptile</a:t>
            </a:r>
            <a:r>
              <a:rPr lang="en-US" dirty="0" smtClean="0"/>
              <a:t> encloses the newly developed shoot apical meristem</a:t>
            </a:r>
            <a:r>
              <a:rPr lang="en-US" b="1" dirty="0" smtClean="0"/>
              <a:t>.</a:t>
            </a:r>
            <a:r>
              <a:rPr lang="en-US" dirty="0" smtClean="0"/>
              <a:t> Below this apical meristem, in a linear arrangement, the root apical meristem also develops covered by the </a:t>
            </a:r>
            <a:r>
              <a:rPr lang="en-US" b="1" dirty="0" smtClean="0">
                <a:solidFill>
                  <a:srgbClr val="FF0000"/>
                </a:solidFill>
              </a:rPr>
              <a:t>coleorhiza</a:t>
            </a:r>
            <a:r>
              <a:rPr lang="en-US" dirty="0" smtClean="0"/>
              <a:t>.</a:t>
            </a:r>
            <a:endParaRPr lang="en-IN" dirty="0" smtClean="0"/>
          </a:p>
          <a:p>
            <a:pPr lvl="0"/>
            <a:r>
              <a:rPr lang="en-US" dirty="0" smtClean="0"/>
              <a:t> The cells of the shoot and root apical meristems are the sources of all the new cells required for the development of the seedling and adult plant body.</a:t>
            </a:r>
            <a:endParaRPr lang="en-IN" dirty="0" smtClean="0"/>
          </a:p>
          <a:p>
            <a:pPr lvl="0"/>
            <a:r>
              <a:rPr lang="en-US" dirty="0" smtClean="0"/>
              <a:t> The process of embryo growth requires energy which is provided by nutrients that continuously flow from the parent plant to the ovule tissues. Initially the suspensor transports the nutrients from the ovule tissues to the developing embryo.</a:t>
            </a:r>
            <a:endParaRPr lang="en-IN" dirty="0" smtClean="0"/>
          </a:p>
          <a:p>
            <a:pPr lvl="0"/>
            <a:r>
              <a:rPr lang="en-US" dirty="0" smtClean="0"/>
              <a:t> As the embryo expands the suspensor is crushed.  In both dicots and monocots, the endosperm then provides the source of nutrients for the growing embryo. In some dicots as the embryo matures, the unutilized nutrients from the endosperm become reserved in the cotyledon which makes them fleshy. For example in cowpea seeds.</a:t>
            </a:r>
            <a:endParaRPr lang="en-IN" dirty="0" smtClean="0"/>
          </a:p>
          <a:p>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12968" cy="6480720"/>
          </a:xfrm>
        </p:spPr>
        <p:txBody>
          <a:bodyPr>
            <a:normAutofit/>
          </a:bodyPr>
          <a:lstStyle/>
          <a:p>
            <a:r>
              <a:rPr lang="en-US" dirty="0" smtClean="0"/>
              <a:t>Finally the connection between the ovule and the parent plant is severed. Thus there is no more nutrient flow to the embryo from the parent plant. The embryo therefore becomes nutritionally independent and is enclosed by ovule tissues called </a:t>
            </a:r>
            <a:r>
              <a:rPr lang="en-US" b="1" dirty="0" smtClean="0">
                <a:solidFill>
                  <a:srgbClr val="FF0000"/>
                </a:solidFill>
              </a:rPr>
              <a:t>integuments</a:t>
            </a:r>
            <a:r>
              <a:rPr lang="en-US" dirty="0" smtClean="0"/>
              <a:t>. This is the matured</a:t>
            </a:r>
            <a:r>
              <a:rPr lang="en-US" b="1" dirty="0" smtClean="0"/>
              <a:t> </a:t>
            </a:r>
            <a:r>
              <a:rPr lang="en-US" b="1" dirty="0" smtClean="0">
                <a:solidFill>
                  <a:srgbClr val="FF0000"/>
                </a:solidFill>
              </a:rPr>
              <a:t>SEED</a:t>
            </a:r>
            <a:r>
              <a:rPr lang="en-US" b="1" dirty="0" smtClean="0"/>
              <a:t>.</a:t>
            </a:r>
            <a:endParaRPr lang="en-IN" dirty="0" smtClean="0"/>
          </a:p>
          <a:p>
            <a:pPr lvl="0"/>
            <a:r>
              <a:rPr lang="en-US" b="1" dirty="0" smtClean="0"/>
              <a:t> </a:t>
            </a:r>
            <a:r>
              <a:rPr lang="en-US" dirty="0" smtClean="0"/>
              <a:t>Before the seed is shed from the parent plant, the non embryonic tissues inside the seed get desiccated. </a:t>
            </a:r>
            <a:endParaRPr lang="en-IN" dirty="0" smtClean="0"/>
          </a:p>
          <a:p>
            <a:pPr>
              <a:buNone/>
            </a:pPr>
            <a:r>
              <a:rPr lang="en-US" b="1" dirty="0" smtClean="0"/>
              <a:t/>
            </a:r>
            <a:br>
              <a:rPr lang="en-US" b="1" dirty="0" smtClean="0"/>
            </a:b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fontScale="90000"/>
          </a:bodyPr>
          <a:lstStyle/>
          <a:p>
            <a:r>
              <a:rPr lang="en-US" dirty="0"/>
              <a:t>Description of the Mature </a:t>
            </a:r>
            <a:r>
              <a:rPr lang="en-US" dirty="0" err="1"/>
              <a:t>Dicot</a:t>
            </a:r>
            <a:r>
              <a:rPr lang="en-US" dirty="0"/>
              <a:t> and Monocot seed</a:t>
            </a:r>
            <a:endParaRPr lang="en-IN" dirty="0"/>
          </a:p>
        </p:txBody>
      </p:sp>
      <p:sp>
        <p:nvSpPr>
          <p:cNvPr id="3" name="Content Placeholder 2"/>
          <p:cNvSpPr>
            <a:spLocks noGrp="1"/>
          </p:cNvSpPr>
          <p:nvPr>
            <p:ph idx="1"/>
          </p:nvPr>
        </p:nvSpPr>
        <p:spPr>
          <a:xfrm>
            <a:off x="457200" y="1412776"/>
            <a:ext cx="8229600" cy="4713387"/>
          </a:xfrm>
        </p:spPr>
        <p:txBody>
          <a:bodyPr/>
          <a:lstStyle/>
          <a:p>
            <a:r>
              <a:rPr lang="en-US" dirty="0"/>
              <a:t>A seed is a miniature embryonic plant enclosed by a covering, the seed coat and with some reserved nutrients. Seeds consist of the following parts, an outer covering called the </a:t>
            </a:r>
            <a:r>
              <a:rPr lang="en-US" b="1" dirty="0">
                <a:solidFill>
                  <a:srgbClr val="FF0000"/>
                </a:solidFill>
              </a:rPr>
              <a:t>seed coat</a:t>
            </a:r>
            <a:r>
              <a:rPr lang="en-US" dirty="0">
                <a:solidFill>
                  <a:srgbClr val="FF0000"/>
                </a:solidFill>
              </a:rPr>
              <a:t>, an </a:t>
            </a:r>
            <a:r>
              <a:rPr lang="en-US" b="1" dirty="0">
                <a:solidFill>
                  <a:srgbClr val="FF0000"/>
                </a:solidFill>
              </a:rPr>
              <a:t>embryonic axis</a:t>
            </a:r>
            <a:r>
              <a:rPr lang="en-US" dirty="0">
                <a:solidFill>
                  <a:srgbClr val="FF0000"/>
                </a:solidFill>
              </a:rPr>
              <a:t> and </a:t>
            </a:r>
            <a:r>
              <a:rPr lang="en-US" b="1" dirty="0">
                <a:solidFill>
                  <a:srgbClr val="FF0000"/>
                </a:solidFill>
              </a:rPr>
              <a:t>storage tissue</a:t>
            </a:r>
            <a:r>
              <a:rPr lang="en-US" dirty="0">
                <a:solidFill>
                  <a:srgbClr val="FF0000"/>
                </a:solidFill>
              </a:rPr>
              <a:t>.</a:t>
            </a:r>
            <a:endParaRPr lang="en-IN" dirty="0">
              <a:solidFill>
                <a:srgbClr val="FF0000"/>
              </a:solidFill>
            </a:endParaRPr>
          </a:p>
          <a:p>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88640"/>
            <a:ext cx="5292080" cy="6264695"/>
          </a:xfrm>
        </p:spPr>
        <p:txBody>
          <a:bodyPr>
            <a:normAutofit fontScale="92500" lnSpcReduction="20000"/>
          </a:bodyPr>
          <a:lstStyle/>
          <a:p>
            <a:pPr>
              <a:buNone/>
            </a:pPr>
            <a:r>
              <a:rPr lang="en-US" b="1" dirty="0"/>
              <a:t>Structure of the </a:t>
            </a:r>
            <a:r>
              <a:rPr lang="en-US" b="1" dirty="0" err="1"/>
              <a:t>Dicot</a:t>
            </a:r>
            <a:r>
              <a:rPr lang="en-US" b="1" dirty="0"/>
              <a:t> seed (bean seed)</a:t>
            </a:r>
            <a:endParaRPr lang="en-IN" dirty="0"/>
          </a:p>
          <a:p>
            <a:r>
              <a:rPr lang="en-US" dirty="0"/>
              <a:t>The shape of </a:t>
            </a:r>
            <a:r>
              <a:rPr lang="en-US" dirty="0" err="1"/>
              <a:t>dicot</a:t>
            </a:r>
            <a:r>
              <a:rPr lang="en-US" dirty="0"/>
              <a:t> seeds varies among </a:t>
            </a:r>
            <a:r>
              <a:rPr lang="en-US" dirty="0" err="1"/>
              <a:t>dicot</a:t>
            </a:r>
            <a:r>
              <a:rPr lang="en-US" dirty="0"/>
              <a:t> plants. They can be rounded (</a:t>
            </a:r>
            <a:r>
              <a:rPr lang="en-US" dirty="0" err="1"/>
              <a:t>bambara</a:t>
            </a:r>
            <a:r>
              <a:rPr lang="en-US" dirty="0"/>
              <a:t> bean), cylindrical (groundnut) or kidney shaped (cowpea and </a:t>
            </a:r>
            <a:r>
              <a:rPr lang="en-US" dirty="0" err="1"/>
              <a:t>canavalia</a:t>
            </a:r>
            <a:r>
              <a:rPr lang="en-US" dirty="0"/>
              <a:t>) </a:t>
            </a:r>
            <a:r>
              <a:rPr lang="en-US" dirty="0" smtClean="0"/>
              <a:t>etc.</a:t>
            </a:r>
          </a:p>
          <a:p>
            <a:r>
              <a:rPr lang="en-US" dirty="0"/>
              <a:t>The bean seed is flat, kidney-shaped and has a notch on one side. There is a long white scar along the notch. This scar is known as the </a:t>
            </a:r>
            <a:r>
              <a:rPr lang="en-US" b="1" dirty="0" err="1" smtClean="0"/>
              <a:t>hilum</a:t>
            </a:r>
            <a:r>
              <a:rPr lang="en-US" b="1" dirty="0" smtClean="0"/>
              <a:t>.</a:t>
            </a:r>
          </a:p>
          <a:p>
            <a:r>
              <a:rPr lang="en-US" dirty="0"/>
              <a:t>A small pore called micropyle is located at one end of the </a:t>
            </a:r>
            <a:r>
              <a:rPr lang="en-US" dirty="0" err="1"/>
              <a:t>hilum</a:t>
            </a:r>
            <a:r>
              <a:rPr lang="en-US" dirty="0"/>
              <a:t>. </a:t>
            </a:r>
            <a:endParaRPr lang="en-IN" dirty="0"/>
          </a:p>
        </p:txBody>
      </p:sp>
      <p:pic>
        <p:nvPicPr>
          <p:cNvPr id="4" name="Picture 3" descr="Seed_parts.jpg"/>
          <p:cNvPicPr>
            <a:picLocks noChangeAspect="1"/>
          </p:cNvPicPr>
          <p:nvPr/>
        </p:nvPicPr>
        <p:blipFill>
          <a:blip r:embed="rId2" cstate="print"/>
          <a:stretch>
            <a:fillRect/>
          </a:stretch>
        </p:blipFill>
        <p:spPr>
          <a:xfrm>
            <a:off x="5076056" y="476672"/>
            <a:ext cx="4052192" cy="534544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rcRect/>
          <a:stretch>
            <a:fillRect/>
          </a:stretch>
        </p:blipFill>
        <p:spPr bwMode="auto">
          <a:xfrm>
            <a:off x="971600" y="908720"/>
            <a:ext cx="7275810" cy="56494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686800" cy="6597352"/>
          </a:xfrm>
        </p:spPr>
        <p:txBody>
          <a:bodyPr>
            <a:normAutofit fontScale="70000" lnSpcReduction="20000"/>
          </a:bodyPr>
          <a:lstStyle/>
          <a:p>
            <a:pPr lvl="0">
              <a:buNone/>
            </a:pPr>
            <a:r>
              <a:rPr lang="en-US" b="1" dirty="0" smtClean="0"/>
              <a:t>1. </a:t>
            </a:r>
            <a:r>
              <a:rPr lang="en-US" sz="3800" b="1" dirty="0" smtClean="0"/>
              <a:t>Seed </a:t>
            </a:r>
            <a:r>
              <a:rPr lang="en-US" sz="3800" b="1" dirty="0"/>
              <a:t>coats</a:t>
            </a:r>
            <a:r>
              <a:rPr lang="en-US" sz="3800" b="1" dirty="0" smtClean="0"/>
              <a:t>:</a:t>
            </a:r>
          </a:p>
          <a:p>
            <a:pPr lvl="0"/>
            <a:r>
              <a:rPr lang="en-US" sz="3800" b="1" dirty="0" smtClean="0"/>
              <a:t>Is having 2 layers: Outer seed coat </a:t>
            </a:r>
            <a:r>
              <a:rPr lang="en-US" sz="3800" b="1" dirty="0" smtClean="0">
                <a:solidFill>
                  <a:srgbClr val="FF0000"/>
                </a:solidFill>
              </a:rPr>
              <a:t>TESTA</a:t>
            </a:r>
            <a:r>
              <a:rPr lang="en-US" sz="3800" b="1" dirty="0" smtClean="0"/>
              <a:t>, inner coat </a:t>
            </a:r>
            <a:r>
              <a:rPr lang="en-US" sz="3800" b="1" dirty="0" smtClean="0">
                <a:solidFill>
                  <a:srgbClr val="FF0000"/>
                </a:solidFill>
              </a:rPr>
              <a:t>TEGMEN.</a:t>
            </a:r>
            <a:endParaRPr lang="en-US" sz="3800" b="1" dirty="0" smtClean="0"/>
          </a:p>
          <a:p>
            <a:pPr lvl="0"/>
            <a:r>
              <a:rPr lang="en-US" sz="3800" b="1" dirty="0" smtClean="0"/>
              <a:t>Within the surface of </a:t>
            </a:r>
            <a:r>
              <a:rPr lang="en-US" sz="3800" b="1" dirty="0" err="1" smtClean="0"/>
              <a:t>testa</a:t>
            </a:r>
            <a:r>
              <a:rPr lang="en-US" sz="3800" b="1" dirty="0" smtClean="0"/>
              <a:t> there is a tiny opening- </a:t>
            </a:r>
            <a:r>
              <a:rPr lang="en-US" sz="3800" b="1" dirty="0" smtClean="0">
                <a:solidFill>
                  <a:srgbClr val="FF0000"/>
                </a:solidFill>
              </a:rPr>
              <a:t>MICROPYLE</a:t>
            </a:r>
            <a:r>
              <a:rPr lang="en-US" sz="3800" b="1" dirty="0" smtClean="0"/>
              <a:t> through which water enters and germination begins.</a:t>
            </a:r>
          </a:p>
          <a:p>
            <a:pPr lvl="0">
              <a:buNone/>
            </a:pPr>
            <a:r>
              <a:rPr lang="en-US" sz="3800" b="1" dirty="0" smtClean="0"/>
              <a:t>2. </a:t>
            </a:r>
            <a:r>
              <a:rPr lang="en-US" sz="3800" b="1" dirty="0"/>
              <a:t>Cotyledons</a:t>
            </a:r>
            <a:endParaRPr lang="en-IN" sz="3800" b="1" dirty="0"/>
          </a:p>
          <a:p>
            <a:r>
              <a:rPr lang="en-US" sz="3800" b="1" dirty="0"/>
              <a:t>There are two </a:t>
            </a:r>
            <a:r>
              <a:rPr lang="en-US" sz="3800" b="1" dirty="0" smtClean="0"/>
              <a:t>fleshy cotyledons </a:t>
            </a:r>
            <a:r>
              <a:rPr lang="en-US" sz="3800" b="1" dirty="0"/>
              <a:t>in bean </a:t>
            </a:r>
            <a:r>
              <a:rPr lang="en-US" sz="3800" b="1" dirty="0" smtClean="0"/>
              <a:t>seed – due to stored food in the form of protein and starch grains. </a:t>
            </a:r>
          </a:p>
          <a:p>
            <a:r>
              <a:rPr lang="en-US" sz="3800" b="1" dirty="0" smtClean="0"/>
              <a:t>They </a:t>
            </a:r>
            <a:r>
              <a:rPr lang="en-US" sz="3800" b="1" dirty="0"/>
              <a:t>are connected with each other along the longitudinal embryo-axis. </a:t>
            </a:r>
            <a:endParaRPr lang="en-US" sz="3800" b="1" dirty="0" smtClean="0"/>
          </a:p>
          <a:p>
            <a:r>
              <a:rPr lang="en-US" sz="3800" b="1" dirty="0" smtClean="0"/>
              <a:t>Since the cotyledons completely enclose the nutritive endosperm during the embryonic development and become fleshy, there is no separate existence of the endosperm. Hence</a:t>
            </a:r>
            <a:r>
              <a:rPr lang="en-US" sz="3800" b="1" dirty="0"/>
              <a:t>, such a seed is known a </a:t>
            </a:r>
            <a:r>
              <a:rPr lang="en-US" sz="3800" b="1" dirty="0" err="1"/>
              <a:t>exalbuminous</a:t>
            </a:r>
            <a:r>
              <a:rPr lang="en-US" sz="3800" b="1" dirty="0"/>
              <a:t> or </a:t>
            </a:r>
            <a:r>
              <a:rPr lang="en-US" sz="3800" b="1" dirty="0" err="1"/>
              <a:t>nonendospermic</a:t>
            </a:r>
            <a:r>
              <a:rPr lang="en-US" sz="3800" b="1" dirty="0"/>
              <a:t> seed</a:t>
            </a:r>
            <a:r>
              <a:rPr lang="en-US" sz="3800" b="1" dirty="0" smtClean="0"/>
              <a:t>.  </a:t>
            </a:r>
          </a:p>
          <a:p>
            <a:r>
              <a:rPr lang="en-US" sz="3800" b="1" dirty="0" smtClean="0"/>
              <a:t>In </a:t>
            </a:r>
            <a:r>
              <a:rPr lang="en-US" sz="3800" b="1" dirty="0"/>
              <a:t>the middle of the two cotyledons is the tiny embryo, waiting to grow. </a:t>
            </a:r>
            <a:endParaRPr lang="en-IN" sz="3800" b="1" dirty="0"/>
          </a:p>
          <a:p>
            <a:pPr lvl="0">
              <a:buNone/>
            </a:pPr>
            <a:endParaRPr lang="en-IN" sz="3800" b="1" dirty="0"/>
          </a:p>
          <a:p>
            <a:pPr>
              <a:buNone/>
            </a:pPr>
            <a:endParaRPr lang="en-IN" sz="3800" dirty="0"/>
          </a:p>
          <a:p>
            <a:endParaRPr lang="en-IN" sz="3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669360"/>
          </a:xfrm>
        </p:spPr>
        <p:txBody>
          <a:bodyPr>
            <a:normAutofit fontScale="77500" lnSpcReduction="20000"/>
          </a:bodyPr>
          <a:lstStyle/>
          <a:p>
            <a:pPr lvl="0"/>
            <a:r>
              <a:rPr lang="en-US" b="1" dirty="0"/>
              <a:t>Embryo</a:t>
            </a:r>
            <a:endParaRPr lang="en-IN" b="1" dirty="0"/>
          </a:p>
          <a:p>
            <a:pPr>
              <a:buNone/>
            </a:pPr>
            <a:r>
              <a:rPr lang="en-US" dirty="0" smtClean="0"/>
              <a:t>	The </a:t>
            </a:r>
            <a:r>
              <a:rPr lang="en-US" dirty="0"/>
              <a:t>embryo is the infant plant made up of two parts: the </a:t>
            </a:r>
            <a:r>
              <a:rPr lang="en-US" b="1" dirty="0">
                <a:solidFill>
                  <a:srgbClr val="FF0000"/>
                </a:solidFill>
              </a:rPr>
              <a:t>radicle</a:t>
            </a:r>
            <a:r>
              <a:rPr lang="en-US" dirty="0"/>
              <a:t>, or the first root, and the </a:t>
            </a:r>
            <a:r>
              <a:rPr lang="en-US" b="1" dirty="0" err="1">
                <a:solidFill>
                  <a:srgbClr val="FF0000"/>
                </a:solidFill>
              </a:rPr>
              <a:t>plumule</a:t>
            </a:r>
            <a:r>
              <a:rPr lang="en-US" dirty="0"/>
              <a:t>, or the first leaves. When water enters the micropyle, the radicle starts growing and moves down and out through the micropyle into the soil below. Then the </a:t>
            </a:r>
            <a:r>
              <a:rPr lang="en-US" dirty="0" err="1"/>
              <a:t>plumule</a:t>
            </a:r>
            <a:r>
              <a:rPr lang="en-US" dirty="0"/>
              <a:t> swells and grows, pushing its way through the </a:t>
            </a:r>
            <a:r>
              <a:rPr lang="en-US" dirty="0" err="1"/>
              <a:t>testa</a:t>
            </a:r>
            <a:r>
              <a:rPr lang="en-US" dirty="0"/>
              <a:t> and up through the soil until it reaches the light. </a:t>
            </a:r>
            <a:endParaRPr lang="en-IN" dirty="0"/>
          </a:p>
          <a:p>
            <a:pPr lvl="0"/>
            <a:r>
              <a:rPr lang="en-US" b="1" dirty="0"/>
              <a:t>Radicle:</a:t>
            </a:r>
            <a:r>
              <a:rPr lang="en-US" dirty="0"/>
              <a:t>  </a:t>
            </a:r>
            <a:endParaRPr lang="en-IN" dirty="0"/>
          </a:p>
          <a:p>
            <a:pPr>
              <a:buNone/>
            </a:pPr>
            <a:r>
              <a:rPr lang="en-US" dirty="0" smtClean="0"/>
              <a:t>	There </a:t>
            </a:r>
            <a:r>
              <a:rPr lang="en-US" dirty="0"/>
              <a:t>is a small, rod-shaped part of the embryo-axis that lies near the micropyle. During seed germination the radicle is the first to emerge through the micropyle. The radicle develops into primary root of the normal tap root system. </a:t>
            </a:r>
            <a:endParaRPr lang="en-IN" dirty="0"/>
          </a:p>
          <a:p>
            <a:pPr lvl="0"/>
            <a:r>
              <a:rPr lang="en-US" b="1" dirty="0" err="1"/>
              <a:t>Plumule</a:t>
            </a:r>
            <a:r>
              <a:rPr lang="en-US" b="1" dirty="0"/>
              <a:t>:</a:t>
            </a:r>
            <a:r>
              <a:rPr lang="en-US" dirty="0"/>
              <a:t>  </a:t>
            </a:r>
            <a:endParaRPr lang="en-IN" dirty="0"/>
          </a:p>
          <a:p>
            <a:pPr>
              <a:buNone/>
            </a:pPr>
            <a:r>
              <a:rPr lang="en-US" dirty="0" smtClean="0"/>
              <a:t>	It </a:t>
            </a:r>
            <a:r>
              <a:rPr lang="en-US" dirty="0"/>
              <a:t>is the first embryonic apical bud having a growing point covered by delicate undeveloped leaves. </a:t>
            </a:r>
            <a:r>
              <a:rPr lang="en-US" dirty="0" err="1"/>
              <a:t>Plumule</a:t>
            </a:r>
            <a:r>
              <a:rPr lang="en-US" dirty="0"/>
              <a:t> is connected with the radicle by means of </a:t>
            </a:r>
            <a:r>
              <a:rPr lang="en-US" dirty="0" err="1"/>
              <a:t>hypocotyl</a:t>
            </a:r>
            <a:r>
              <a:rPr lang="en-US" dirty="0"/>
              <a:t>. During seed germination they give rise to shoot system.</a:t>
            </a:r>
            <a:endParaRPr lang="en-IN" dirty="0"/>
          </a:p>
          <a:p>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363272" cy="6408712"/>
          </a:xfrm>
        </p:spPr>
        <p:txBody>
          <a:bodyPr>
            <a:normAutofit fontScale="92500" lnSpcReduction="20000"/>
          </a:bodyPr>
          <a:lstStyle/>
          <a:p>
            <a:pPr lvl="0"/>
            <a:r>
              <a:rPr lang="en-US" b="1" dirty="0" err="1"/>
              <a:t>Hilum</a:t>
            </a:r>
            <a:endParaRPr lang="en-IN" b="1" dirty="0"/>
          </a:p>
          <a:p>
            <a:pPr>
              <a:buNone/>
            </a:pPr>
            <a:r>
              <a:rPr lang="en-US" dirty="0" smtClean="0"/>
              <a:t>	The </a:t>
            </a:r>
            <a:r>
              <a:rPr lang="en-US" dirty="0" err="1"/>
              <a:t>hilum</a:t>
            </a:r>
            <a:r>
              <a:rPr lang="en-US" dirty="0"/>
              <a:t>, or scar, on a bean is the site where the bean originally attached to the fruit of the plant. It is the 'navel' of the bean and can be found on the indent of the bean on the surface of the </a:t>
            </a:r>
            <a:r>
              <a:rPr lang="en-US" dirty="0" err="1"/>
              <a:t>testa</a:t>
            </a:r>
            <a:r>
              <a:rPr lang="en-US" dirty="0"/>
              <a:t>. </a:t>
            </a:r>
            <a:endParaRPr lang="en-IN" dirty="0"/>
          </a:p>
          <a:p>
            <a:pPr lvl="0"/>
            <a:r>
              <a:rPr lang="en-US" b="1" dirty="0" err="1"/>
              <a:t>Hypocotyl</a:t>
            </a:r>
            <a:endParaRPr lang="en-IN" b="1" dirty="0"/>
          </a:p>
          <a:p>
            <a:pPr>
              <a:buNone/>
            </a:pPr>
            <a:r>
              <a:rPr lang="en-US" dirty="0" smtClean="0"/>
              <a:t>	The </a:t>
            </a:r>
            <a:r>
              <a:rPr lang="en-US" dirty="0" err="1"/>
              <a:t>hypocotyl</a:t>
            </a:r>
            <a:r>
              <a:rPr lang="en-US" dirty="0"/>
              <a:t> is the area between the root and the cotyledons. It will grow and become part of the stem where it connects to the root. </a:t>
            </a:r>
            <a:endParaRPr lang="en-IN" dirty="0"/>
          </a:p>
          <a:p>
            <a:pPr lvl="0"/>
            <a:r>
              <a:rPr lang="en-US" b="1" dirty="0" err="1"/>
              <a:t>Epicotyl</a:t>
            </a:r>
            <a:endParaRPr lang="en-IN" b="1" dirty="0"/>
          </a:p>
          <a:p>
            <a:pPr>
              <a:buNone/>
            </a:pPr>
            <a:r>
              <a:rPr lang="en-US" dirty="0" smtClean="0"/>
              <a:t>	The </a:t>
            </a:r>
            <a:r>
              <a:rPr lang="en-US" dirty="0" err="1"/>
              <a:t>epicotyl</a:t>
            </a:r>
            <a:r>
              <a:rPr lang="en-US" dirty="0"/>
              <a:t> is the area above the cotyledons and below the </a:t>
            </a:r>
            <a:r>
              <a:rPr lang="en-US" dirty="0" err="1"/>
              <a:t>plumule</a:t>
            </a:r>
            <a:r>
              <a:rPr lang="en-US" dirty="0"/>
              <a:t>. It will grow and become the stem of the plant. </a:t>
            </a:r>
            <a:br>
              <a:rPr lang="en-US" dirty="0"/>
            </a:br>
            <a:r>
              <a:rPr lang="en-US" dirty="0"/>
              <a:t/>
            </a:r>
            <a:br>
              <a:rPr lang="en-US" dirty="0"/>
            </a:br>
            <a:endParaRPr lang="en-IN" dirty="0"/>
          </a:p>
          <a:p>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4690864" cy="6525344"/>
          </a:xfrm>
        </p:spPr>
        <p:txBody>
          <a:bodyPr>
            <a:normAutofit fontScale="77500" lnSpcReduction="20000"/>
          </a:bodyPr>
          <a:lstStyle/>
          <a:p>
            <a:pPr algn="ctr">
              <a:buNone/>
            </a:pPr>
            <a:r>
              <a:rPr lang="en-US" b="1" dirty="0" smtClean="0"/>
              <a:t>Events after pollination</a:t>
            </a:r>
            <a:endParaRPr lang="en-IN" dirty="0" smtClean="0"/>
          </a:p>
          <a:p>
            <a:pPr>
              <a:buNone/>
            </a:pPr>
            <a:r>
              <a:rPr lang="en-US" b="1" dirty="0" smtClean="0"/>
              <a:t>The Mature Embryo Sac</a:t>
            </a:r>
            <a:endParaRPr lang="en-IN" dirty="0" smtClean="0"/>
          </a:p>
          <a:p>
            <a:r>
              <a:rPr lang="en-US" dirty="0" smtClean="0"/>
              <a:t>The mature embryo sac is made up of seven cells with a total of eight nuclei and has an opening called the </a:t>
            </a:r>
            <a:r>
              <a:rPr lang="en-US" b="1" dirty="0" smtClean="0"/>
              <a:t>micropyle</a:t>
            </a:r>
            <a:r>
              <a:rPr lang="en-US" dirty="0" smtClean="0"/>
              <a:t>. </a:t>
            </a:r>
          </a:p>
          <a:p>
            <a:r>
              <a:rPr lang="en-US" dirty="0" smtClean="0"/>
              <a:t>At the </a:t>
            </a:r>
            <a:r>
              <a:rPr lang="en-US" dirty="0" err="1" smtClean="0"/>
              <a:t>micropylar</a:t>
            </a:r>
            <a:r>
              <a:rPr lang="en-US" dirty="0" smtClean="0"/>
              <a:t> end of the embryo sac, there are three cells; </a:t>
            </a:r>
            <a:r>
              <a:rPr lang="en-US" b="1" dirty="0" smtClean="0"/>
              <a:t>two</a:t>
            </a:r>
            <a:r>
              <a:rPr lang="en-US" dirty="0" smtClean="0"/>
              <a:t> </a:t>
            </a:r>
            <a:r>
              <a:rPr lang="en-US" b="1" dirty="0" err="1" smtClean="0"/>
              <a:t>synergid</a:t>
            </a:r>
            <a:r>
              <a:rPr lang="en-US" b="1" dirty="0" smtClean="0"/>
              <a:t> cells</a:t>
            </a:r>
            <a:r>
              <a:rPr lang="en-US" dirty="0" smtClean="0"/>
              <a:t> and an </a:t>
            </a:r>
            <a:r>
              <a:rPr lang="en-US" b="1" dirty="0" smtClean="0"/>
              <a:t>egg cell</a:t>
            </a:r>
            <a:r>
              <a:rPr lang="en-US" dirty="0" smtClean="0"/>
              <a:t>. In the middle of the embryo sac, there is a large cell with two nuclei called </a:t>
            </a:r>
            <a:r>
              <a:rPr lang="en-US" b="1" dirty="0" smtClean="0"/>
              <a:t>polar nuclei</a:t>
            </a:r>
            <a:r>
              <a:rPr lang="en-US" dirty="0" smtClean="0"/>
              <a:t>. </a:t>
            </a:r>
          </a:p>
          <a:p>
            <a:r>
              <a:rPr lang="en-US" dirty="0" smtClean="0"/>
              <a:t>Opposite the </a:t>
            </a:r>
            <a:r>
              <a:rPr lang="en-US" dirty="0" err="1" smtClean="0"/>
              <a:t>micropylar</a:t>
            </a:r>
            <a:r>
              <a:rPr lang="en-US" dirty="0" smtClean="0"/>
              <a:t> end are </a:t>
            </a:r>
            <a:r>
              <a:rPr lang="en-US" b="1" dirty="0" smtClean="0"/>
              <a:t>three antipodal cells</a:t>
            </a:r>
            <a:r>
              <a:rPr lang="en-US" dirty="0" smtClean="0"/>
              <a:t>. The arrangement of these cells in the embryo sac varies with different plants.</a:t>
            </a:r>
            <a:endParaRPr lang="en-IN" dirty="0" smtClean="0"/>
          </a:p>
          <a:p>
            <a:endParaRPr lang="en-IN" dirty="0"/>
          </a:p>
        </p:txBody>
      </p:sp>
      <p:pic>
        <p:nvPicPr>
          <p:cNvPr id="4" name="Picture 1"/>
          <p:cNvPicPr>
            <a:picLocks noChangeAspect="1" noChangeArrowheads="1"/>
          </p:cNvPicPr>
          <p:nvPr/>
        </p:nvPicPr>
        <p:blipFill>
          <a:blip r:embed="rId2" cstate="print"/>
          <a:srcRect/>
          <a:stretch>
            <a:fillRect/>
          </a:stretch>
        </p:blipFill>
        <p:spPr bwMode="auto">
          <a:xfrm>
            <a:off x="5364088" y="3501008"/>
            <a:ext cx="3429343" cy="2808312"/>
          </a:xfrm>
          <a:prstGeom prst="rect">
            <a:avLst/>
          </a:prstGeom>
          <a:noFill/>
          <a:ln w="9525">
            <a:noFill/>
            <a:miter lim="800000"/>
            <a:headEnd/>
            <a:tailEnd/>
          </a:ln>
        </p:spPr>
      </p:pic>
      <p:pic>
        <p:nvPicPr>
          <p:cNvPr id="5" name="Picture 4" descr="flower_anatomy.jpg"/>
          <p:cNvPicPr>
            <a:picLocks noChangeAspect="1"/>
          </p:cNvPicPr>
          <p:nvPr/>
        </p:nvPicPr>
        <p:blipFill>
          <a:blip r:embed="rId3" cstate="print"/>
          <a:stretch>
            <a:fillRect/>
          </a:stretch>
        </p:blipFill>
        <p:spPr>
          <a:xfrm>
            <a:off x="5004048" y="404664"/>
            <a:ext cx="3773617" cy="2994843"/>
          </a:xfrm>
          <a:prstGeom prst="rect">
            <a:avLst/>
          </a:prstGeom>
        </p:spPr>
      </p:pic>
      <p:cxnSp>
        <p:nvCxnSpPr>
          <p:cNvPr id="7" name="Straight Arrow Connector 6"/>
          <p:cNvCxnSpPr/>
          <p:nvPr/>
        </p:nvCxnSpPr>
        <p:spPr>
          <a:xfrm>
            <a:off x="6660232" y="2564904"/>
            <a:ext cx="144016" cy="1224136"/>
          </a:xfrm>
          <a:prstGeom prst="straightConnector1">
            <a:avLst/>
          </a:prstGeom>
          <a:ln w="6032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b="1" u="sng" dirty="0"/>
              <a:t>Structure of monocot (maize seed)</a:t>
            </a:r>
            <a:r>
              <a:rPr lang="en-IN" dirty="0"/>
              <a:t/>
            </a:r>
            <a:br>
              <a:rPr lang="en-IN" dirty="0"/>
            </a:br>
            <a:endParaRPr lang="en-IN" dirty="0"/>
          </a:p>
        </p:txBody>
      </p:sp>
      <p:pic>
        <p:nvPicPr>
          <p:cNvPr id="4" name="Content Placeholder 3"/>
          <p:cNvPicPr>
            <a:picLocks noGrp="1"/>
          </p:cNvPicPr>
          <p:nvPr>
            <p:ph idx="1"/>
          </p:nvPr>
        </p:nvPicPr>
        <p:blipFill>
          <a:blip r:embed="rId2" cstate="print"/>
          <a:srcRect/>
          <a:stretch>
            <a:fillRect/>
          </a:stretch>
        </p:blipFill>
        <p:spPr bwMode="auto">
          <a:xfrm>
            <a:off x="611560" y="836712"/>
            <a:ext cx="8064896" cy="54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480720"/>
          </a:xfrm>
        </p:spPr>
        <p:txBody>
          <a:bodyPr/>
          <a:lstStyle/>
          <a:p>
            <a:r>
              <a:rPr lang="en-US" b="1" dirty="0"/>
              <a:t>Endosperm:</a:t>
            </a:r>
            <a:endParaRPr lang="en-IN" dirty="0"/>
          </a:p>
          <a:p>
            <a:r>
              <a:rPr lang="en-US" dirty="0"/>
              <a:t>The Endosperm occupies about 2/3 of the total seed and is located in the broader part of the maize grain. There is a continuous layer of the large cubical cells immediately beneath the hull and is called aleurone layer. This aleurone layer contains protein granules. The rest of the endosperm consists of starch-laden cells, which also contain some </a:t>
            </a:r>
            <a:r>
              <a:rPr lang="en-US" dirty="0" smtClean="0"/>
              <a:t>lipid</a:t>
            </a:r>
          </a:p>
          <a:p>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260648"/>
            <a:ext cx="8147248" cy="6336704"/>
          </a:xfrm>
        </p:spPr>
        <p:txBody>
          <a:bodyPr>
            <a:normAutofit fontScale="77500" lnSpcReduction="20000"/>
          </a:bodyPr>
          <a:lstStyle/>
          <a:p>
            <a:r>
              <a:rPr lang="en-US" b="1" dirty="0"/>
              <a:t>Embryo:</a:t>
            </a:r>
            <a:endParaRPr lang="en-IN" dirty="0"/>
          </a:p>
          <a:p>
            <a:r>
              <a:rPr lang="en-US" dirty="0"/>
              <a:t>The embryo of the maize grain is located beneath the endosperm. </a:t>
            </a:r>
            <a:endParaRPr lang="en-US" dirty="0" smtClean="0"/>
          </a:p>
          <a:p>
            <a:r>
              <a:rPr lang="en-US" dirty="0" smtClean="0"/>
              <a:t>It </a:t>
            </a:r>
            <a:r>
              <a:rPr lang="en-US" dirty="0"/>
              <a:t>is demarcated from the latter by a single layer of </a:t>
            </a:r>
            <a:r>
              <a:rPr lang="en-US" b="1" dirty="0">
                <a:solidFill>
                  <a:srgbClr val="FF0000"/>
                </a:solidFill>
              </a:rPr>
              <a:t>epithelial cells</a:t>
            </a:r>
            <a:r>
              <a:rPr lang="en-US" dirty="0"/>
              <a:t>. </a:t>
            </a:r>
            <a:endParaRPr lang="en-US" dirty="0" smtClean="0"/>
          </a:p>
          <a:p>
            <a:r>
              <a:rPr lang="en-US" dirty="0" smtClean="0"/>
              <a:t>The </a:t>
            </a:r>
            <a:r>
              <a:rPr lang="en-US" dirty="0"/>
              <a:t>embryo consists of a </a:t>
            </a:r>
            <a:r>
              <a:rPr lang="en-US" dirty="0">
                <a:solidFill>
                  <a:srgbClr val="FF0000"/>
                </a:solidFill>
              </a:rPr>
              <a:t>radicle</a:t>
            </a:r>
            <a:r>
              <a:rPr lang="en-US" dirty="0"/>
              <a:t> and a </a:t>
            </a:r>
            <a:r>
              <a:rPr lang="en-US" dirty="0" err="1">
                <a:solidFill>
                  <a:srgbClr val="FF0000"/>
                </a:solidFill>
              </a:rPr>
              <a:t>plumule</a:t>
            </a:r>
            <a:r>
              <a:rPr lang="en-US" dirty="0"/>
              <a:t>. </a:t>
            </a:r>
            <a:endParaRPr lang="en-US" dirty="0" smtClean="0"/>
          </a:p>
          <a:p>
            <a:r>
              <a:rPr lang="en-US" dirty="0" smtClean="0"/>
              <a:t>The </a:t>
            </a:r>
            <a:r>
              <a:rPr lang="en-US" dirty="0"/>
              <a:t>radicle is partially covered and protected by </a:t>
            </a:r>
            <a:r>
              <a:rPr lang="en-US" dirty="0" err="1">
                <a:solidFill>
                  <a:srgbClr val="FF0000"/>
                </a:solidFill>
              </a:rPr>
              <a:t>colerorhiza</a:t>
            </a:r>
            <a:r>
              <a:rPr lang="en-US" dirty="0"/>
              <a:t>. </a:t>
            </a:r>
            <a:endParaRPr lang="en-US" dirty="0" smtClean="0"/>
          </a:p>
          <a:p>
            <a:r>
              <a:rPr lang="en-US" dirty="0" smtClean="0"/>
              <a:t>The </a:t>
            </a:r>
            <a:r>
              <a:rPr lang="en-US" dirty="0" err="1"/>
              <a:t>plumule</a:t>
            </a:r>
            <a:r>
              <a:rPr lang="en-US" dirty="0"/>
              <a:t> is partially covered and protected by </a:t>
            </a:r>
            <a:r>
              <a:rPr lang="en-US" dirty="0" err="1">
                <a:solidFill>
                  <a:srgbClr val="FF0000"/>
                </a:solidFill>
              </a:rPr>
              <a:t>coleoptile</a:t>
            </a:r>
            <a:r>
              <a:rPr lang="en-US" dirty="0"/>
              <a:t>. </a:t>
            </a:r>
            <a:endParaRPr lang="en-US" dirty="0" smtClean="0"/>
          </a:p>
          <a:p>
            <a:r>
              <a:rPr lang="en-US" dirty="0" smtClean="0"/>
              <a:t>All </a:t>
            </a:r>
            <a:r>
              <a:rPr lang="en-US" dirty="0"/>
              <a:t>these parts are enclosed completely in shield-shaped </a:t>
            </a:r>
            <a:r>
              <a:rPr lang="en-US" dirty="0">
                <a:solidFill>
                  <a:srgbClr val="FF0000"/>
                </a:solidFill>
              </a:rPr>
              <a:t>scutellum</a:t>
            </a:r>
            <a:r>
              <a:rPr lang="en-US" dirty="0"/>
              <a:t>. </a:t>
            </a:r>
            <a:r>
              <a:rPr lang="en-US" b="1" dirty="0">
                <a:solidFill>
                  <a:srgbClr val="0070C0"/>
                </a:solidFill>
              </a:rPr>
              <a:t>The cotyledon is called scutellum</a:t>
            </a:r>
            <a:r>
              <a:rPr lang="en-US" dirty="0"/>
              <a:t>. </a:t>
            </a:r>
            <a:endParaRPr lang="en-US" dirty="0" smtClean="0"/>
          </a:p>
          <a:p>
            <a:r>
              <a:rPr lang="en-US" dirty="0" smtClean="0"/>
              <a:t>The </a:t>
            </a:r>
            <a:r>
              <a:rPr lang="en-US" dirty="0"/>
              <a:t>epithelial layer mentioned above is the part of scutellum. The cells of the epithelial layer secrete digestive enzymes during seed germination which digest the nutrients in the endosperm and absorb them. These nutrients help in the development and growth of the seedling.</a:t>
            </a:r>
            <a:endParaRPr lang="en-IN" dirty="0"/>
          </a:p>
          <a:p>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2" descr="C:\Users\MONA\Desktop\pollen grain.jpg"/>
          <p:cNvPicPr>
            <a:picLocks noChangeAspect="1" noChangeArrowheads="1"/>
          </p:cNvPicPr>
          <p:nvPr/>
        </p:nvPicPr>
        <p:blipFill>
          <a:blip r:embed="rId2" cstate="print"/>
          <a:srcRect/>
          <a:stretch>
            <a:fillRect/>
          </a:stretch>
        </p:blipFill>
        <p:spPr bwMode="auto">
          <a:xfrm>
            <a:off x="2267744" y="3140968"/>
            <a:ext cx="5514206" cy="3449386"/>
          </a:xfrm>
          <a:prstGeom prst="rect">
            <a:avLst/>
          </a:prstGeom>
          <a:noFill/>
          <a:ln w="9525">
            <a:noFill/>
            <a:miter lim="800000"/>
            <a:headEnd/>
            <a:tailEnd/>
          </a:ln>
        </p:spPr>
      </p:pic>
      <p:sp>
        <p:nvSpPr>
          <p:cNvPr id="6" name="Content Placeholder 2"/>
          <p:cNvSpPr txBox="1">
            <a:spLocks/>
          </p:cNvSpPr>
          <p:nvPr/>
        </p:nvSpPr>
        <p:spPr>
          <a:xfrm>
            <a:off x="457200" y="332656"/>
            <a:ext cx="8435280" cy="2592288"/>
          </a:xfrm>
          <a:prstGeom prst="rect">
            <a:avLst/>
          </a:prstGeom>
        </p:spPr>
        <p:txBody>
          <a:bodyPr vert="horz" lIns="91440" tIns="45720" rIns="91440" bIns="45720" rtlCol="0">
            <a:normAutofit fontScale="92500"/>
          </a:bodyPr>
          <a:lstStyle/>
          <a:p>
            <a:r>
              <a:rPr lang="en-US" sz="3200" b="1" dirty="0" smtClean="0"/>
              <a:t>The Mature Pollen Grain</a:t>
            </a:r>
            <a:endParaRPr lang="en-IN" sz="3200" dirty="0" smtClean="0"/>
          </a:p>
          <a:p>
            <a:pPr>
              <a:buFont typeface="Arial" pitchFamily="34" charset="0"/>
              <a:buChar char="•"/>
            </a:pPr>
            <a:r>
              <a:rPr lang="en-US" sz="3200" dirty="0" smtClean="0"/>
              <a:t>The mature pollen grain consists of two layered cell wall, an inner </a:t>
            </a:r>
            <a:r>
              <a:rPr lang="en-US" sz="3200" b="1" dirty="0" err="1" smtClean="0"/>
              <a:t>intine</a:t>
            </a:r>
            <a:r>
              <a:rPr lang="en-US" sz="3200" dirty="0" smtClean="0"/>
              <a:t> </a:t>
            </a:r>
            <a:r>
              <a:rPr lang="en-US" sz="3200" b="1" dirty="0" smtClean="0"/>
              <a:t>layer</a:t>
            </a:r>
            <a:r>
              <a:rPr lang="en-US" sz="3200" dirty="0" smtClean="0"/>
              <a:t> and outer </a:t>
            </a:r>
            <a:r>
              <a:rPr lang="en-US" sz="3200" b="1" dirty="0" err="1" smtClean="0"/>
              <a:t>exine</a:t>
            </a:r>
            <a:r>
              <a:rPr lang="en-US" sz="3200" dirty="0" smtClean="0"/>
              <a:t> </a:t>
            </a:r>
            <a:r>
              <a:rPr lang="en-US" sz="3200" b="1" dirty="0" smtClean="0"/>
              <a:t>layer. </a:t>
            </a:r>
          </a:p>
          <a:p>
            <a:pPr>
              <a:buFont typeface="Arial" pitchFamily="34" charset="0"/>
              <a:buChar char="•"/>
            </a:pPr>
            <a:r>
              <a:rPr lang="en-US" sz="3200" dirty="0" smtClean="0"/>
              <a:t>The inner wall encloses a large </a:t>
            </a:r>
            <a:r>
              <a:rPr lang="en-US" sz="3200" b="1" dirty="0" smtClean="0"/>
              <a:t>vegetative cell</a:t>
            </a:r>
            <a:r>
              <a:rPr lang="en-US" sz="3200" dirty="0" smtClean="0"/>
              <a:t> (tube cell) and a smaller </a:t>
            </a:r>
            <a:r>
              <a:rPr lang="en-US" sz="3200" b="1" dirty="0" smtClean="0"/>
              <a:t>generative cell</a:t>
            </a:r>
            <a:r>
              <a:rPr lang="en-US" sz="3200" dirty="0" smtClean="0"/>
              <a:t>. </a:t>
            </a:r>
            <a:endParaRPr lang="en-IN" sz="3200"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260648"/>
            <a:ext cx="8712968" cy="3816424"/>
          </a:xfrm>
        </p:spPr>
        <p:txBody>
          <a:bodyPr>
            <a:normAutofit fontScale="62500" lnSpcReduction="20000"/>
          </a:bodyPr>
          <a:lstStyle/>
          <a:p>
            <a:pPr>
              <a:buNone/>
            </a:pPr>
            <a:r>
              <a:rPr lang="en-US" sz="3700" b="1" dirty="0" smtClean="0">
                <a:solidFill>
                  <a:srgbClr val="FF0000"/>
                </a:solidFill>
              </a:rPr>
              <a:t>Event after pollination consists of the following steps</a:t>
            </a:r>
            <a:r>
              <a:rPr lang="en-US" sz="3700" dirty="0" smtClean="0">
                <a:solidFill>
                  <a:srgbClr val="FF0000"/>
                </a:solidFill>
              </a:rPr>
              <a:t>:</a:t>
            </a:r>
            <a:endParaRPr lang="en-IN" sz="3700" dirty="0" smtClean="0">
              <a:solidFill>
                <a:srgbClr val="FF0000"/>
              </a:solidFill>
            </a:endParaRPr>
          </a:p>
          <a:p>
            <a:pPr lvl="0"/>
            <a:r>
              <a:rPr lang="en-US" sz="3700" dirty="0" smtClean="0"/>
              <a:t>pollen tube growth - when the mature pollen grain lands on the stigma of a flower, the pollen germinate and forms a pollen tube. The inner </a:t>
            </a:r>
            <a:r>
              <a:rPr lang="en-US" sz="3700" dirty="0" err="1" smtClean="0"/>
              <a:t>intine</a:t>
            </a:r>
            <a:r>
              <a:rPr lang="en-US" sz="3700" dirty="0" smtClean="0"/>
              <a:t> layer of the pollen elongates breaking the outer </a:t>
            </a:r>
            <a:r>
              <a:rPr lang="en-US" sz="3700" dirty="0" err="1" smtClean="0"/>
              <a:t>exine</a:t>
            </a:r>
            <a:r>
              <a:rPr lang="en-US" sz="3700" dirty="0" smtClean="0"/>
              <a:t> layer to form the pollen tube. </a:t>
            </a:r>
            <a:endParaRPr lang="en-IN" sz="3700" dirty="0" smtClean="0"/>
          </a:p>
          <a:p>
            <a:pPr lvl="0"/>
            <a:r>
              <a:rPr lang="en-US" sz="3700" dirty="0" smtClean="0"/>
              <a:t>migration of tube cell (vegetative cell) to the tip of the pollen tube</a:t>
            </a:r>
            <a:endParaRPr lang="en-IN" sz="3700" dirty="0" smtClean="0"/>
          </a:p>
          <a:p>
            <a:pPr lvl="0"/>
            <a:r>
              <a:rPr lang="en-US" sz="3700" dirty="0" smtClean="0"/>
              <a:t>division of the </a:t>
            </a:r>
            <a:r>
              <a:rPr lang="en-US" sz="3700" b="1" dirty="0" smtClean="0">
                <a:solidFill>
                  <a:srgbClr val="FF0000"/>
                </a:solidFill>
              </a:rPr>
              <a:t>generative cell- </a:t>
            </a:r>
            <a:r>
              <a:rPr lang="en-US" sz="3700" dirty="0" smtClean="0"/>
              <a:t>as the pollen tube grows, the generative cell divides into </a:t>
            </a:r>
            <a:r>
              <a:rPr lang="en-US" sz="3700" b="1" dirty="0" smtClean="0">
                <a:solidFill>
                  <a:srgbClr val="FF0000"/>
                </a:solidFill>
              </a:rPr>
              <a:t>two sperm cells</a:t>
            </a:r>
            <a:r>
              <a:rPr lang="en-US" sz="3700" dirty="0" smtClean="0"/>
              <a:t>.</a:t>
            </a:r>
            <a:endParaRPr lang="en-IN" sz="3700" dirty="0" smtClean="0"/>
          </a:p>
          <a:p>
            <a:pPr lvl="0"/>
            <a:r>
              <a:rPr lang="en-US" sz="3700" dirty="0" smtClean="0"/>
              <a:t>the pollen tube further extends down the style towards the embryo sac</a:t>
            </a:r>
            <a:endParaRPr lang="en-IN" sz="3700" dirty="0" smtClean="0"/>
          </a:p>
          <a:p>
            <a:pPr lvl="0"/>
            <a:r>
              <a:rPr lang="en-US" sz="3700" dirty="0" smtClean="0"/>
              <a:t>entry of the pollen tube into the embryo sac through the micropyle</a:t>
            </a:r>
            <a:endParaRPr lang="en-IN" sz="3700" dirty="0" smtClean="0"/>
          </a:p>
          <a:p>
            <a:pPr lvl="0"/>
            <a:endParaRPr lang="en-IN" sz="3400" dirty="0" smtClean="0"/>
          </a:p>
          <a:p>
            <a:endParaRPr lang="en-IN" dirty="0"/>
          </a:p>
        </p:txBody>
      </p:sp>
      <p:pic>
        <p:nvPicPr>
          <p:cNvPr id="4" name="Picture 3"/>
          <p:cNvPicPr/>
          <p:nvPr/>
        </p:nvPicPr>
        <p:blipFill>
          <a:blip r:embed="rId2" cstate="print"/>
          <a:srcRect/>
          <a:stretch>
            <a:fillRect/>
          </a:stretch>
        </p:blipFill>
        <p:spPr bwMode="auto">
          <a:xfrm>
            <a:off x="2123728" y="4005064"/>
            <a:ext cx="4680520" cy="26642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srcRect/>
          <a:stretch>
            <a:fillRect/>
          </a:stretch>
        </p:blipFill>
        <p:spPr bwMode="auto">
          <a:xfrm>
            <a:off x="179512" y="3933056"/>
            <a:ext cx="4680520" cy="2664296"/>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5220072" y="4077072"/>
            <a:ext cx="3456384" cy="2448272"/>
          </a:xfrm>
          <a:prstGeom prst="rect">
            <a:avLst/>
          </a:prstGeom>
          <a:noFill/>
          <a:ln w="9525">
            <a:noFill/>
            <a:miter lim="800000"/>
            <a:headEnd/>
            <a:tailEnd/>
          </a:ln>
        </p:spPr>
      </p:pic>
      <p:sp>
        <p:nvSpPr>
          <p:cNvPr id="6" name="Content Placeholder 2"/>
          <p:cNvSpPr>
            <a:spLocks noGrp="1"/>
          </p:cNvSpPr>
          <p:nvPr>
            <p:ph idx="1"/>
          </p:nvPr>
        </p:nvSpPr>
        <p:spPr>
          <a:xfrm>
            <a:off x="179512" y="260648"/>
            <a:ext cx="8712968" cy="3888432"/>
          </a:xfrm>
        </p:spPr>
        <p:txBody>
          <a:bodyPr>
            <a:normAutofit fontScale="70000" lnSpcReduction="20000"/>
          </a:bodyPr>
          <a:lstStyle/>
          <a:p>
            <a:pPr lvl="0"/>
            <a:r>
              <a:rPr lang="en-US" sz="3700" dirty="0" smtClean="0"/>
              <a:t>at the same time, the pollen tube tip bursts open releasing the two sperm cells. One sperm cell fuses with the egg cell in the embryo sac resulting in the formation of a </a:t>
            </a:r>
            <a:r>
              <a:rPr lang="en-US" sz="3700" b="1" dirty="0" smtClean="0">
                <a:solidFill>
                  <a:srgbClr val="FF0000"/>
                </a:solidFill>
              </a:rPr>
              <a:t>zygote</a:t>
            </a:r>
            <a:endParaRPr lang="en-IN" sz="3700" dirty="0" smtClean="0">
              <a:solidFill>
                <a:srgbClr val="FF0000"/>
              </a:solidFill>
            </a:endParaRPr>
          </a:p>
          <a:p>
            <a:pPr lvl="0"/>
            <a:r>
              <a:rPr lang="en-US" sz="3700" dirty="0" smtClean="0"/>
              <a:t>the second sperm cell migrates to the central part of the embryo sac and fuses with the polar nuclei. This makes a fusion of three separate nuclei to form one nucleus- a process known as </a:t>
            </a:r>
            <a:r>
              <a:rPr lang="en-US" sz="3700" b="1" dirty="0" smtClean="0">
                <a:solidFill>
                  <a:srgbClr val="FF0000"/>
                </a:solidFill>
              </a:rPr>
              <a:t>triple fusion</a:t>
            </a:r>
            <a:r>
              <a:rPr lang="en-US" sz="3700" dirty="0" smtClean="0"/>
              <a:t>. The result of this process is the formation of the cell that forms the </a:t>
            </a:r>
            <a:r>
              <a:rPr lang="en-US" sz="3700" b="1" dirty="0" smtClean="0">
                <a:solidFill>
                  <a:srgbClr val="FF0000"/>
                </a:solidFill>
              </a:rPr>
              <a:t>endosperm</a:t>
            </a:r>
            <a:r>
              <a:rPr lang="en-US" sz="3700" dirty="0" smtClean="0"/>
              <a:t>.</a:t>
            </a:r>
          </a:p>
          <a:p>
            <a:r>
              <a:rPr lang="en-US" sz="3700" dirty="0" smtClean="0"/>
              <a:t>the zygote and endosperm formation are both fertilization processes, hence referred to as </a:t>
            </a:r>
            <a:r>
              <a:rPr lang="en-US" sz="3700" b="1" dirty="0" smtClean="0">
                <a:solidFill>
                  <a:srgbClr val="FF0000"/>
                </a:solidFill>
              </a:rPr>
              <a:t>double fertilization</a:t>
            </a:r>
            <a:r>
              <a:rPr lang="en-US" sz="3700" dirty="0" smtClean="0"/>
              <a:t>. </a:t>
            </a:r>
            <a:endParaRPr lang="en-IN" sz="3700" dirty="0" smtClean="0"/>
          </a:p>
          <a:p>
            <a:pPr lvl="0"/>
            <a:endParaRPr lang="en-IN" sz="3400" dirty="0" smtClean="0"/>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cstate="print"/>
          <a:srcRect/>
          <a:stretch>
            <a:fillRect/>
          </a:stretch>
        </p:blipFill>
        <p:spPr bwMode="auto">
          <a:xfrm>
            <a:off x="323528" y="3140968"/>
            <a:ext cx="8640960" cy="3402028"/>
          </a:xfrm>
          <a:prstGeom prst="rect">
            <a:avLst/>
          </a:prstGeom>
          <a:noFill/>
          <a:ln w="9525">
            <a:noFill/>
            <a:miter lim="800000"/>
            <a:headEnd/>
            <a:tailEnd/>
          </a:ln>
        </p:spPr>
      </p:pic>
      <p:sp>
        <p:nvSpPr>
          <p:cNvPr id="28673" name="Rectangle 1"/>
          <p:cNvSpPr>
            <a:spLocks noChangeArrowheads="1"/>
          </p:cNvSpPr>
          <p:nvPr/>
        </p:nvSpPr>
        <p:spPr bwMode="auto">
          <a:xfrm>
            <a:off x="323528" y="433430"/>
            <a:ext cx="8496944"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1878013" algn="l"/>
              </a:tabLst>
            </a:pP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Embryogenesis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1878013" algn="l"/>
              </a:tabLst>
            </a:pP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The zygote formed after fertilization undergoes a series of </a:t>
            </a:r>
            <a:r>
              <a:rPr kumimoji="0" lang="en-US" sz="2400"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mitotic cell divisions</a:t>
            </a: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Subsequently, there is differentiation of cells into tissues and organs forming a mature embryo. This process is referred to as </a:t>
            </a:r>
            <a:r>
              <a:rPr kumimoji="0" lang="en-US" sz="2400"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embryogenesis</a:t>
            </a:r>
            <a:r>
              <a:rPr kumimoji="0" 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260648"/>
            <a:ext cx="8229600" cy="6597352"/>
          </a:xfrm>
        </p:spPr>
        <p:txBody>
          <a:bodyPr>
            <a:normAutofit fontScale="77500" lnSpcReduction="20000"/>
          </a:bodyPr>
          <a:lstStyle/>
          <a:p>
            <a:pPr>
              <a:buNone/>
            </a:pPr>
            <a:r>
              <a:rPr lang="en-US" b="1" dirty="0" smtClean="0">
                <a:solidFill>
                  <a:srgbClr val="FF0000"/>
                </a:solidFill>
              </a:rPr>
              <a:t>Stages of embryogenesis</a:t>
            </a:r>
            <a:r>
              <a:rPr lang="en-US" b="1" dirty="0" smtClean="0"/>
              <a:t>:</a:t>
            </a:r>
            <a:endParaRPr lang="en-IN" b="1" dirty="0" smtClean="0"/>
          </a:p>
          <a:p>
            <a:pPr lvl="0"/>
            <a:r>
              <a:rPr lang="en-US" sz="3400" dirty="0" smtClean="0"/>
              <a:t>The zygote initially divides transversely into two cells- </a:t>
            </a:r>
            <a:r>
              <a:rPr lang="en-US" sz="3400" b="1" dirty="0" smtClean="0">
                <a:solidFill>
                  <a:srgbClr val="FF3399"/>
                </a:solidFill>
              </a:rPr>
              <a:t>axial and basal cells</a:t>
            </a:r>
            <a:r>
              <a:rPr lang="en-US" sz="3400" dirty="0" smtClean="0"/>
              <a:t>.</a:t>
            </a:r>
            <a:endParaRPr lang="en-IN" sz="3400" dirty="0" smtClean="0"/>
          </a:p>
          <a:p>
            <a:pPr lvl="0"/>
            <a:r>
              <a:rPr lang="en-US" sz="3400" dirty="0" smtClean="0"/>
              <a:t>The cell towards the </a:t>
            </a:r>
            <a:r>
              <a:rPr lang="en-US" sz="3400" dirty="0" err="1" smtClean="0"/>
              <a:t>micropylar</a:t>
            </a:r>
            <a:r>
              <a:rPr lang="en-US" sz="3400" dirty="0" smtClean="0"/>
              <a:t> end is the basal cell. This cell divides further anticlinally to form a ‘ladder’ of cells called the </a:t>
            </a:r>
            <a:r>
              <a:rPr lang="en-US" sz="3400" b="1" dirty="0" smtClean="0">
                <a:solidFill>
                  <a:srgbClr val="FF0000"/>
                </a:solidFill>
              </a:rPr>
              <a:t>suspensor</a:t>
            </a:r>
            <a:r>
              <a:rPr lang="en-US" sz="3400" dirty="0" smtClean="0"/>
              <a:t>. The suspensor functions as an anchor and also draws nutrients from the parent plant (ovary) to the developing embryo.</a:t>
            </a:r>
            <a:endParaRPr lang="en-IN" sz="3400" dirty="0" smtClean="0"/>
          </a:p>
          <a:p>
            <a:pPr lvl="0"/>
            <a:r>
              <a:rPr lang="en-US" sz="3400" dirty="0" smtClean="0"/>
              <a:t>The cell away from the micropyle end, known as axial cell divides in different planes – anticlinally and </a:t>
            </a:r>
            <a:r>
              <a:rPr lang="en-US" sz="3400" dirty="0" err="1" smtClean="0"/>
              <a:t>periclinally</a:t>
            </a:r>
            <a:r>
              <a:rPr lang="en-US" sz="3400" dirty="0" smtClean="0"/>
              <a:t>,  to form a </a:t>
            </a:r>
            <a:r>
              <a:rPr lang="en-US" sz="3400" b="1" dirty="0" smtClean="0">
                <a:solidFill>
                  <a:srgbClr val="FF0000"/>
                </a:solidFill>
              </a:rPr>
              <a:t>pro-embryo</a:t>
            </a:r>
            <a:r>
              <a:rPr lang="en-US" sz="3400" dirty="0" smtClean="0"/>
              <a:t>.</a:t>
            </a:r>
            <a:endParaRPr lang="en-IN" sz="3400" dirty="0" smtClean="0"/>
          </a:p>
          <a:p>
            <a:pPr lvl="0"/>
            <a:r>
              <a:rPr lang="en-US" sz="3400" dirty="0" smtClean="0"/>
              <a:t>The pro-embryo continues dividing in different planes that assumes a nearly spherical shape – the </a:t>
            </a:r>
            <a:r>
              <a:rPr lang="en-US" sz="3400" b="1" dirty="0" smtClean="0">
                <a:solidFill>
                  <a:srgbClr val="FF0000"/>
                </a:solidFill>
              </a:rPr>
              <a:t>globular embryo</a:t>
            </a:r>
            <a:r>
              <a:rPr lang="en-US" sz="3400" dirty="0" smtClean="0"/>
              <a:t>.</a:t>
            </a:r>
            <a:endParaRPr lang="en-IN" sz="3400" dirty="0" smtClean="0"/>
          </a:p>
          <a:p>
            <a:pPr lvl="0"/>
            <a:r>
              <a:rPr lang="en-US" sz="3400" dirty="0" smtClean="0"/>
              <a:t>Initially the cells of the globular embryo are undifferentiated. Up to this stage the development of the embryo is similar in both dicots and monocots.  </a:t>
            </a:r>
            <a:endParaRPr lang="en-IN" sz="3400" dirty="0" smtClean="0"/>
          </a:p>
          <a:p>
            <a:pPr lvl="0"/>
            <a:r>
              <a:rPr lang="en-US" sz="3400" dirty="0" smtClean="0"/>
              <a:t>Shortly afterwards, the various tissue systems of the embryo differentiates to form the primary meristem. </a:t>
            </a:r>
            <a:endParaRPr lang="en-IN" sz="3400" dirty="0" smtClean="0"/>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srcRect/>
          <a:stretch>
            <a:fillRect/>
          </a:stretch>
        </p:blipFill>
        <p:spPr bwMode="auto">
          <a:xfrm>
            <a:off x="1115616" y="0"/>
            <a:ext cx="7344815" cy="66693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264696"/>
          </a:xfrm>
        </p:spPr>
        <p:txBody>
          <a:bodyPr>
            <a:normAutofit fontScale="77500" lnSpcReduction="20000"/>
          </a:bodyPr>
          <a:lstStyle/>
          <a:p>
            <a:pPr lvl="0"/>
            <a:r>
              <a:rPr lang="en-US" dirty="0" smtClean="0"/>
              <a:t>The primary meristem is made up of the Protoderm, Ground meristem and Procambium</a:t>
            </a:r>
            <a:endParaRPr lang="en-IN" dirty="0" smtClean="0"/>
          </a:p>
          <a:p>
            <a:pPr>
              <a:buNone/>
            </a:pPr>
            <a:r>
              <a:rPr lang="en-US" b="1" dirty="0" smtClean="0">
                <a:solidFill>
                  <a:srgbClr val="FF0000"/>
                </a:solidFill>
              </a:rPr>
              <a:t>Protoderm </a:t>
            </a:r>
            <a:r>
              <a:rPr lang="en-US" b="1" dirty="0" smtClean="0"/>
              <a:t>- </a:t>
            </a:r>
            <a:endParaRPr lang="en-IN" dirty="0" smtClean="0"/>
          </a:p>
          <a:p>
            <a:r>
              <a:rPr lang="en-US" dirty="0" smtClean="0"/>
              <a:t>The cells in the outermost layer of the embryo divide </a:t>
            </a:r>
            <a:r>
              <a:rPr lang="en-US" dirty="0" err="1" smtClean="0"/>
              <a:t>periclinally</a:t>
            </a:r>
            <a:r>
              <a:rPr lang="en-US" dirty="0" smtClean="0"/>
              <a:t> i.e. parallel to the surface of the embryo and the outermost layer then becomes the protoderm. This is the tissue that eventually becomes the </a:t>
            </a:r>
            <a:r>
              <a:rPr lang="en-US" b="1" dirty="0" smtClean="0">
                <a:solidFill>
                  <a:srgbClr val="FF3399"/>
                </a:solidFill>
              </a:rPr>
              <a:t>epidermis</a:t>
            </a:r>
            <a:r>
              <a:rPr lang="en-US" b="1" dirty="0" smtClean="0"/>
              <a:t>.</a:t>
            </a:r>
            <a:endParaRPr lang="en-IN" dirty="0" smtClean="0"/>
          </a:p>
          <a:p>
            <a:pPr>
              <a:buNone/>
            </a:pPr>
            <a:r>
              <a:rPr lang="en-US" b="1" dirty="0" smtClean="0"/>
              <a:t> </a:t>
            </a:r>
            <a:r>
              <a:rPr lang="en-US" b="1" dirty="0" smtClean="0">
                <a:solidFill>
                  <a:srgbClr val="FF0000"/>
                </a:solidFill>
              </a:rPr>
              <a:t>Ground meristem and Procambium </a:t>
            </a:r>
            <a:r>
              <a:rPr lang="en-US" b="1" dirty="0" smtClean="0"/>
              <a:t>– </a:t>
            </a:r>
            <a:endParaRPr lang="en-IN" dirty="0" smtClean="0"/>
          </a:p>
          <a:p>
            <a:r>
              <a:rPr lang="en-US" dirty="0" smtClean="0"/>
              <a:t>The remaining cells below the protoderm then undergo changes in size, number of vacuoles and the density of cytoplasm. The cells with a less dense cytoplasm and relatively more vacuoles become the </a:t>
            </a:r>
            <a:r>
              <a:rPr lang="en-US" b="1" dirty="0" smtClean="0">
                <a:solidFill>
                  <a:srgbClr val="FF3399"/>
                </a:solidFill>
              </a:rPr>
              <a:t>ground meristem</a:t>
            </a:r>
            <a:r>
              <a:rPr lang="en-US" dirty="0" smtClean="0">
                <a:solidFill>
                  <a:srgbClr val="FF3399"/>
                </a:solidFill>
              </a:rPr>
              <a:t> </a:t>
            </a:r>
            <a:r>
              <a:rPr lang="en-US" dirty="0" smtClean="0"/>
              <a:t>which eventually forms the </a:t>
            </a:r>
            <a:r>
              <a:rPr lang="en-US" b="1" dirty="0" smtClean="0">
                <a:solidFill>
                  <a:srgbClr val="FF3399"/>
                </a:solidFill>
              </a:rPr>
              <a:t>cortex</a:t>
            </a:r>
            <a:r>
              <a:rPr lang="en-US" b="1" dirty="0" smtClean="0"/>
              <a:t>. </a:t>
            </a:r>
            <a:r>
              <a:rPr lang="en-US" dirty="0" smtClean="0"/>
              <a:t>This tissue (ground meristem) is located just beneath the protoderm. The remaining cells with dense cytoplasm and relatively fewer vacuoles form the</a:t>
            </a:r>
            <a:r>
              <a:rPr lang="en-US" b="1" dirty="0" smtClean="0"/>
              <a:t> </a:t>
            </a:r>
            <a:r>
              <a:rPr lang="en-US" b="1" dirty="0" smtClean="0">
                <a:solidFill>
                  <a:srgbClr val="FF3399"/>
                </a:solidFill>
              </a:rPr>
              <a:t>procambium</a:t>
            </a:r>
            <a:r>
              <a:rPr lang="en-US" b="1" dirty="0" smtClean="0"/>
              <a:t>. </a:t>
            </a:r>
            <a:r>
              <a:rPr lang="en-US" dirty="0" smtClean="0"/>
              <a:t>These are relatively smaller than and surrounded by the ground meristem cells. These cells give rise to the </a:t>
            </a:r>
            <a:r>
              <a:rPr lang="en-US" b="1" dirty="0" smtClean="0">
                <a:solidFill>
                  <a:srgbClr val="FF3399"/>
                </a:solidFill>
              </a:rPr>
              <a:t>vascular tissue</a:t>
            </a:r>
            <a:r>
              <a:rPr lang="en-US" dirty="0" smtClean="0"/>
              <a:t>.</a:t>
            </a:r>
            <a:endParaRPr lang="en-IN" dirty="0" smtClean="0">
              <a:solidFill>
                <a:srgbClr val="00B0F0"/>
              </a:solidFill>
            </a:endParaRPr>
          </a:p>
          <a:p>
            <a:endParaRPr lang="en-IN" dirty="0" smtClean="0"/>
          </a:p>
          <a:p>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749</TotalTime>
  <Words>1801</Words>
  <Application>Microsoft Office PowerPoint</Application>
  <PresentationFormat>On-screen Show (4:3)</PresentationFormat>
  <Paragraphs>87</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Events after Pollination and the Process of Embryogenesis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Description of the Mature Dicot and Monocot seed</vt:lpstr>
      <vt:lpstr>Slide 15</vt:lpstr>
      <vt:lpstr>Slide 16</vt:lpstr>
      <vt:lpstr>Slide 17</vt:lpstr>
      <vt:lpstr>Slide 18</vt:lpstr>
      <vt:lpstr>Slide 19</vt:lpstr>
      <vt:lpstr>Structure of monocot (maize seed) </vt:lpstr>
      <vt:lpstr>Slide 21</vt:lpstr>
      <vt:lpstr>Slide 22</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MONA</dc:creator>
  <cp:lastModifiedBy>MONA</cp:lastModifiedBy>
  <cp:revision>42</cp:revision>
  <dcterms:created xsi:type="dcterms:W3CDTF">2012-02-11T17:08:16Z</dcterms:created>
  <dcterms:modified xsi:type="dcterms:W3CDTF">2013-03-01T10:29:58Z</dcterms:modified>
</cp:coreProperties>
</file>