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5" r:id="rId14"/>
    <p:sldId id="276"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1ED272-26BA-473D-B357-7978D1EDE2A2}" type="doc">
      <dgm:prSet loTypeId="urn:microsoft.com/office/officeart/2005/8/layout/hierarchy2" loCatId="hierarchy" qsTypeId="urn:microsoft.com/office/officeart/2005/8/quickstyle/3d2" qsCatId="3D" csTypeId="urn:microsoft.com/office/officeart/2005/8/colors/colorful3" csCatId="colorful" phldr="1"/>
      <dgm:spPr/>
      <dgm:t>
        <a:bodyPr/>
        <a:lstStyle/>
        <a:p>
          <a:endParaRPr lang="en-IN"/>
        </a:p>
      </dgm:t>
    </dgm:pt>
    <dgm:pt modelId="{B0E94002-1D02-48D0-B2B9-8283F5D6C78C}">
      <dgm:prSet/>
      <dgm:spPr/>
      <dgm:t>
        <a:bodyPr/>
        <a:lstStyle/>
        <a:p>
          <a:pPr rtl="0"/>
          <a:r>
            <a:rPr lang="en-US" dirty="0" smtClean="0"/>
            <a:t>A MATURE SEED</a:t>
          </a:r>
          <a:endParaRPr lang="en-IN" dirty="0"/>
        </a:p>
      </dgm:t>
    </dgm:pt>
    <dgm:pt modelId="{49597C11-D77D-49BC-A8F6-14CB25D3EA29}" type="parTrans" cxnId="{C2CD7140-710A-4047-B015-BD4938E6D458}">
      <dgm:prSet/>
      <dgm:spPr/>
      <dgm:t>
        <a:bodyPr/>
        <a:lstStyle/>
        <a:p>
          <a:endParaRPr lang="en-IN"/>
        </a:p>
      </dgm:t>
    </dgm:pt>
    <dgm:pt modelId="{5198698B-BEAF-4F03-939F-787D30934D13}" type="sibTrans" cxnId="{C2CD7140-710A-4047-B015-BD4938E6D458}">
      <dgm:prSet/>
      <dgm:spPr/>
      <dgm:t>
        <a:bodyPr/>
        <a:lstStyle/>
        <a:p>
          <a:endParaRPr lang="en-IN"/>
        </a:p>
      </dgm:t>
    </dgm:pt>
    <dgm:pt modelId="{9FF9F479-DE19-444A-867F-76710A57EA05}">
      <dgm:prSet/>
      <dgm:spPr/>
      <dgm:t>
        <a:bodyPr/>
        <a:lstStyle/>
        <a:p>
          <a:pPr rtl="0"/>
          <a:r>
            <a:rPr lang="en-US" dirty="0" smtClean="0"/>
            <a:t>Viable (living embryo) </a:t>
          </a:r>
          <a:endParaRPr lang="en-IN" dirty="0"/>
        </a:p>
      </dgm:t>
    </dgm:pt>
    <dgm:pt modelId="{14307FF2-C459-4A2F-96B0-56C79B60D45E}" type="parTrans" cxnId="{B3316716-0166-4F7E-BBE9-33FC9B967A6C}">
      <dgm:prSet/>
      <dgm:spPr/>
      <dgm:t>
        <a:bodyPr/>
        <a:lstStyle/>
        <a:p>
          <a:endParaRPr lang="en-IN"/>
        </a:p>
      </dgm:t>
    </dgm:pt>
    <dgm:pt modelId="{687446A1-7CDC-4682-8263-9CE1DF60D6E4}" type="sibTrans" cxnId="{B3316716-0166-4F7E-BBE9-33FC9B967A6C}">
      <dgm:prSet/>
      <dgm:spPr/>
      <dgm:t>
        <a:bodyPr/>
        <a:lstStyle/>
        <a:p>
          <a:endParaRPr lang="en-IN"/>
        </a:p>
      </dgm:t>
    </dgm:pt>
    <dgm:pt modelId="{2FE7E4C4-39BB-46E3-A464-55441A6F3734}">
      <dgm:prSet/>
      <dgm:spPr/>
      <dgm:t>
        <a:bodyPr/>
        <a:lstStyle/>
        <a:p>
          <a:pPr rtl="0"/>
          <a:r>
            <a:rPr lang="en-US" dirty="0" smtClean="0"/>
            <a:t>Non viable (dead embryo)</a:t>
          </a:r>
          <a:endParaRPr lang="en-IN" dirty="0"/>
        </a:p>
      </dgm:t>
    </dgm:pt>
    <dgm:pt modelId="{4A780BE9-5F12-4B60-9BC4-FEEFCB36E545}" type="parTrans" cxnId="{FB521B08-B4D0-4549-BC26-C62E86354A49}">
      <dgm:prSet/>
      <dgm:spPr/>
      <dgm:t>
        <a:bodyPr/>
        <a:lstStyle/>
        <a:p>
          <a:endParaRPr lang="en-IN"/>
        </a:p>
      </dgm:t>
    </dgm:pt>
    <dgm:pt modelId="{5FCA8832-54A2-417E-B90D-C03D21073DB3}" type="sibTrans" cxnId="{FB521B08-B4D0-4549-BC26-C62E86354A49}">
      <dgm:prSet/>
      <dgm:spPr/>
      <dgm:t>
        <a:bodyPr/>
        <a:lstStyle/>
        <a:p>
          <a:endParaRPr lang="en-IN"/>
        </a:p>
      </dgm:t>
    </dgm:pt>
    <dgm:pt modelId="{B4A20DA3-4BA6-4B3C-B5BA-83CD57213AE9}">
      <dgm:prSet/>
      <dgm:spPr/>
      <dgm:t>
        <a:bodyPr/>
        <a:lstStyle/>
        <a:p>
          <a:r>
            <a:rPr lang="en-US" dirty="0" smtClean="0"/>
            <a:t>The mature embryo before the seed is shed from the parent plant enters a resting stage during which its metabolic rate is very low.   </a:t>
          </a:r>
          <a:endParaRPr lang="en-IN" dirty="0"/>
        </a:p>
      </dgm:t>
    </dgm:pt>
    <dgm:pt modelId="{593C3011-8335-4A08-A957-5B303E29C221}" type="parTrans" cxnId="{DE550511-6222-4EF4-941D-89169B317370}">
      <dgm:prSet/>
      <dgm:spPr/>
      <dgm:t>
        <a:bodyPr/>
        <a:lstStyle/>
        <a:p>
          <a:endParaRPr lang="en-IN"/>
        </a:p>
      </dgm:t>
    </dgm:pt>
    <dgm:pt modelId="{5F496DB6-8EB6-4479-95B4-E9545D3FC201}" type="sibTrans" cxnId="{DE550511-6222-4EF4-941D-89169B317370}">
      <dgm:prSet/>
      <dgm:spPr/>
      <dgm:t>
        <a:bodyPr/>
        <a:lstStyle/>
        <a:p>
          <a:endParaRPr lang="en-IN"/>
        </a:p>
      </dgm:t>
    </dgm:pt>
    <dgm:pt modelId="{616A2727-F881-4C2C-817C-8A5B75E939CB}">
      <dgm:prSet/>
      <dgm:spPr/>
      <dgm:t>
        <a:bodyPr/>
        <a:lstStyle/>
        <a:p>
          <a:r>
            <a:rPr lang="en-US" dirty="0" smtClean="0"/>
            <a:t>Dormant</a:t>
          </a:r>
          <a:endParaRPr lang="en-IN" dirty="0"/>
        </a:p>
      </dgm:t>
    </dgm:pt>
    <dgm:pt modelId="{ECB65B1B-597C-4BCC-8890-985D7574B87D}" type="parTrans" cxnId="{2FB21973-05F7-428F-960E-127BC01FB35D}">
      <dgm:prSet/>
      <dgm:spPr/>
      <dgm:t>
        <a:bodyPr/>
        <a:lstStyle/>
        <a:p>
          <a:endParaRPr lang="en-IN"/>
        </a:p>
      </dgm:t>
    </dgm:pt>
    <dgm:pt modelId="{2B7474CD-E567-4FDA-B618-C636AA4DBE63}" type="sibTrans" cxnId="{2FB21973-05F7-428F-960E-127BC01FB35D}">
      <dgm:prSet/>
      <dgm:spPr/>
      <dgm:t>
        <a:bodyPr/>
        <a:lstStyle/>
        <a:p>
          <a:endParaRPr lang="en-IN"/>
        </a:p>
      </dgm:t>
    </dgm:pt>
    <dgm:pt modelId="{9B3DD47A-9F7F-499F-82B7-F9FFC01896A4}">
      <dgm:prSet/>
      <dgm:spPr/>
      <dgm:t>
        <a:bodyPr/>
        <a:lstStyle/>
        <a:p>
          <a:r>
            <a:rPr lang="en-US" dirty="0" smtClean="0"/>
            <a:t>Non dormant</a:t>
          </a:r>
          <a:endParaRPr lang="en-IN" dirty="0"/>
        </a:p>
      </dgm:t>
    </dgm:pt>
    <dgm:pt modelId="{6EBE7E99-7D09-43F0-907C-6C263436AEC2}" type="parTrans" cxnId="{7ACA3C34-C95A-42FD-9698-736C06E5E210}">
      <dgm:prSet/>
      <dgm:spPr/>
      <dgm:t>
        <a:bodyPr/>
        <a:lstStyle/>
        <a:p>
          <a:endParaRPr lang="en-IN"/>
        </a:p>
      </dgm:t>
    </dgm:pt>
    <dgm:pt modelId="{99D73C5E-261F-46D8-91DE-25D900F60311}" type="sibTrans" cxnId="{7ACA3C34-C95A-42FD-9698-736C06E5E210}">
      <dgm:prSet/>
      <dgm:spPr/>
      <dgm:t>
        <a:bodyPr/>
        <a:lstStyle/>
        <a:p>
          <a:endParaRPr lang="en-IN"/>
        </a:p>
      </dgm:t>
    </dgm:pt>
    <dgm:pt modelId="{E2F9D03B-EB7E-41F5-B065-B8BE086FC5C3}" type="pres">
      <dgm:prSet presAssocID="{D81ED272-26BA-473D-B357-7978D1EDE2A2}" presName="diagram" presStyleCnt="0">
        <dgm:presLayoutVars>
          <dgm:chPref val="1"/>
          <dgm:dir/>
          <dgm:animOne val="branch"/>
          <dgm:animLvl val="lvl"/>
          <dgm:resizeHandles val="exact"/>
        </dgm:presLayoutVars>
      </dgm:prSet>
      <dgm:spPr/>
      <dgm:t>
        <a:bodyPr/>
        <a:lstStyle/>
        <a:p>
          <a:endParaRPr lang="en-IN"/>
        </a:p>
      </dgm:t>
    </dgm:pt>
    <dgm:pt modelId="{FC2629C8-DC77-4608-8E62-BE834E15D360}" type="pres">
      <dgm:prSet presAssocID="{B0E94002-1D02-48D0-B2B9-8283F5D6C78C}" presName="root1" presStyleCnt="0"/>
      <dgm:spPr/>
    </dgm:pt>
    <dgm:pt modelId="{1E27178D-9F0F-4B5E-A78F-820559118E17}" type="pres">
      <dgm:prSet presAssocID="{B0E94002-1D02-48D0-B2B9-8283F5D6C78C}" presName="LevelOneTextNode" presStyleLbl="node0" presStyleIdx="0" presStyleCnt="2" custScaleX="97369">
        <dgm:presLayoutVars>
          <dgm:chPref val="3"/>
        </dgm:presLayoutVars>
      </dgm:prSet>
      <dgm:spPr/>
      <dgm:t>
        <a:bodyPr/>
        <a:lstStyle/>
        <a:p>
          <a:endParaRPr lang="en-IN"/>
        </a:p>
      </dgm:t>
    </dgm:pt>
    <dgm:pt modelId="{C7AA8D1E-3383-43A4-829E-D3CE4C22AA09}" type="pres">
      <dgm:prSet presAssocID="{B0E94002-1D02-48D0-B2B9-8283F5D6C78C}" presName="level2hierChild" presStyleCnt="0"/>
      <dgm:spPr/>
    </dgm:pt>
    <dgm:pt modelId="{CB578661-2272-436D-84EC-61E4BC09D7C8}" type="pres">
      <dgm:prSet presAssocID="{14307FF2-C459-4A2F-96B0-56C79B60D45E}" presName="conn2-1" presStyleLbl="parChTrans1D2" presStyleIdx="0" presStyleCnt="2"/>
      <dgm:spPr/>
      <dgm:t>
        <a:bodyPr/>
        <a:lstStyle/>
        <a:p>
          <a:endParaRPr lang="en-IN"/>
        </a:p>
      </dgm:t>
    </dgm:pt>
    <dgm:pt modelId="{F9ED714F-A8B4-4E8C-BC86-1FF1496558F0}" type="pres">
      <dgm:prSet presAssocID="{14307FF2-C459-4A2F-96B0-56C79B60D45E}" presName="connTx" presStyleLbl="parChTrans1D2" presStyleIdx="0" presStyleCnt="2"/>
      <dgm:spPr/>
      <dgm:t>
        <a:bodyPr/>
        <a:lstStyle/>
        <a:p>
          <a:endParaRPr lang="en-IN"/>
        </a:p>
      </dgm:t>
    </dgm:pt>
    <dgm:pt modelId="{6FB5EE42-B7A1-4C91-97B6-B3B1CABF3CD5}" type="pres">
      <dgm:prSet presAssocID="{9FF9F479-DE19-444A-867F-76710A57EA05}" presName="root2" presStyleCnt="0"/>
      <dgm:spPr/>
    </dgm:pt>
    <dgm:pt modelId="{322C3E62-A64B-4256-A4E2-22CB5A7A36D5}" type="pres">
      <dgm:prSet presAssocID="{9FF9F479-DE19-444A-867F-76710A57EA05}" presName="LevelTwoTextNode" presStyleLbl="node2" presStyleIdx="0" presStyleCnt="2">
        <dgm:presLayoutVars>
          <dgm:chPref val="3"/>
        </dgm:presLayoutVars>
      </dgm:prSet>
      <dgm:spPr/>
      <dgm:t>
        <a:bodyPr/>
        <a:lstStyle/>
        <a:p>
          <a:endParaRPr lang="en-IN"/>
        </a:p>
      </dgm:t>
    </dgm:pt>
    <dgm:pt modelId="{BEB9C07E-B585-432B-9C07-EF9F1293D0B5}" type="pres">
      <dgm:prSet presAssocID="{9FF9F479-DE19-444A-867F-76710A57EA05}" presName="level3hierChild" presStyleCnt="0"/>
      <dgm:spPr/>
    </dgm:pt>
    <dgm:pt modelId="{1C67AE82-339A-41B6-8036-6C1C73843BAE}" type="pres">
      <dgm:prSet presAssocID="{ECB65B1B-597C-4BCC-8890-985D7574B87D}" presName="conn2-1" presStyleLbl="parChTrans1D3" presStyleIdx="0" presStyleCnt="2"/>
      <dgm:spPr/>
      <dgm:t>
        <a:bodyPr/>
        <a:lstStyle/>
        <a:p>
          <a:endParaRPr lang="en-IN"/>
        </a:p>
      </dgm:t>
    </dgm:pt>
    <dgm:pt modelId="{96976867-D3FD-4B02-836A-7149815B9E5D}" type="pres">
      <dgm:prSet presAssocID="{ECB65B1B-597C-4BCC-8890-985D7574B87D}" presName="connTx" presStyleLbl="parChTrans1D3" presStyleIdx="0" presStyleCnt="2"/>
      <dgm:spPr/>
      <dgm:t>
        <a:bodyPr/>
        <a:lstStyle/>
        <a:p>
          <a:endParaRPr lang="en-IN"/>
        </a:p>
      </dgm:t>
    </dgm:pt>
    <dgm:pt modelId="{3AC48FAC-8328-4D2E-A6CB-0405B9881A10}" type="pres">
      <dgm:prSet presAssocID="{616A2727-F881-4C2C-817C-8A5B75E939CB}" presName="root2" presStyleCnt="0"/>
      <dgm:spPr/>
    </dgm:pt>
    <dgm:pt modelId="{A667B392-6CB0-401A-9777-AFBC625758D9}" type="pres">
      <dgm:prSet presAssocID="{616A2727-F881-4C2C-817C-8A5B75E939CB}" presName="LevelTwoTextNode" presStyleLbl="node3" presStyleIdx="0" presStyleCnt="2">
        <dgm:presLayoutVars>
          <dgm:chPref val="3"/>
        </dgm:presLayoutVars>
      </dgm:prSet>
      <dgm:spPr/>
      <dgm:t>
        <a:bodyPr/>
        <a:lstStyle/>
        <a:p>
          <a:endParaRPr lang="en-IN"/>
        </a:p>
      </dgm:t>
    </dgm:pt>
    <dgm:pt modelId="{ADDC35FD-1209-4D2E-BE7E-D016653A7D2A}" type="pres">
      <dgm:prSet presAssocID="{616A2727-F881-4C2C-817C-8A5B75E939CB}" presName="level3hierChild" presStyleCnt="0"/>
      <dgm:spPr/>
    </dgm:pt>
    <dgm:pt modelId="{1BD63968-7440-4EFC-BCFB-D6124DFAB7CF}" type="pres">
      <dgm:prSet presAssocID="{6EBE7E99-7D09-43F0-907C-6C263436AEC2}" presName="conn2-1" presStyleLbl="parChTrans1D3" presStyleIdx="1" presStyleCnt="2"/>
      <dgm:spPr/>
      <dgm:t>
        <a:bodyPr/>
        <a:lstStyle/>
        <a:p>
          <a:endParaRPr lang="en-IN"/>
        </a:p>
      </dgm:t>
    </dgm:pt>
    <dgm:pt modelId="{5B2C2EFC-4C32-4AC7-9E54-FD1A8A9A22DD}" type="pres">
      <dgm:prSet presAssocID="{6EBE7E99-7D09-43F0-907C-6C263436AEC2}" presName="connTx" presStyleLbl="parChTrans1D3" presStyleIdx="1" presStyleCnt="2"/>
      <dgm:spPr/>
      <dgm:t>
        <a:bodyPr/>
        <a:lstStyle/>
        <a:p>
          <a:endParaRPr lang="en-IN"/>
        </a:p>
      </dgm:t>
    </dgm:pt>
    <dgm:pt modelId="{AEFCFEB1-0D59-4DB7-A2E3-1EDF99A6D49E}" type="pres">
      <dgm:prSet presAssocID="{9B3DD47A-9F7F-499F-82B7-F9FFC01896A4}" presName="root2" presStyleCnt="0"/>
      <dgm:spPr/>
    </dgm:pt>
    <dgm:pt modelId="{CF467842-1028-498E-813E-AEB98C932D26}" type="pres">
      <dgm:prSet presAssocID="{9B3DD47A-9F7F-499F-82B7-F9FFC01896A4}" presName="LevelTwoTextNode" presStyleLbl="node3" presStyleIdx="1" presStyleCnt="2">
        <dgm:presLayoutVars>
          <dgm:chPref val="3"/>
        </dgm:presLayoutVars>
      </dgm:prSet>
      <dgm:spPr/>
      <dgm:t>
        <a:bodyPr/>
        <a:lstStyle/>
        <a:p>
          <a:endParaRPr lang="en-IN"/>
        </a:p>
      </dgm:t>
    </dgm:pt>
    <dgm:pt modelId="{5479434D-EEDE-42AB-8920-56741A8ECF5E}" type="pres">
      <dgm:prSet presAssocID="{9B3DD47A-9F7F-499F-82B7-F9FFC01896A4}" presName="level3hierChild" presStyleCnt="0"/>
      <dgm:spPr/>
    </dgm:pt>
    <dgm:pt modelId="{5CD55FFD-1242-4444-9838-9C7BB8C40EB9}" type="pres">
      <dgm:prSet presAssocID="{4A780BE9-5F12-4B60-9BC4-FEEFCB36E545}" presName="conn2-1" presStyleLbl="parChTrans1D2" presStyleIdx="1" presStyleCnt="2"/>
      <dgm:spPr/>
      <dgm:t>
        <a:bodyPr/>
        <a:lstStyle/>
        <a:p>
          <a:endParaRPr lang="en-IN"/>
        </a:p>
      </dgm:t>
    </dgm:pt>
    <dgm:pt modelId="{5B72517A-C16C-40F0-8CFF-DC7D12DB703E}" type="pres">
      <dgm:prSet presAssocID="{4A780BE9-5F12-4B60-9BC4-FEEFCB36E545}" presName="connTx" presStyleLbl="parChTrans1D2" presStyleIdx="1" presStyleCnt="2"/>
      <dgm:spPr/>
      <dgm:t>
        <a:bodyPr/>
        <a:lstStyle/>
        <a:p>
          <a:endParaRPr lang="en-IN"/>
        </a:p>
      </dgm:t>
    </dgm:pt>
    <dgm:pt modelId="{09ABF95D-A070-4898-A555-28035B3F0A50}" type="pres">
      <dgm:prSet presAssocID="{2FE7E4C4-39BB-46E3-A464-55441A6F3734}" presName="root2" presStyleCnt="0"/>
      <dgm:spPr/>
    </dgm:pt>
    <dgm:pt modelId="{51811E0D-7D71-4CEB-A033-8ADB163B475B}" type="pres">
      <dgm:prSet presAssocID="{2FE7E4C4-39BB-46E3-A464-55441A6F3734}" presName="LevelTwoTextNode" presStyleLbl="node2" presStyleIdx="1" presStyleCnt="2">
        <dgm:presLayoutVars>
          <dgm:chPref val="3"/>
        </dgm:presLayoutVars>
      </dgm:prSet>
      <dgm:spPr/>
      <dgm:t>
        <a:bodyPr/>
        <a:lstStyle/>
        <a:p>
          <a:endParaRPr lang="en-IN"/>
        </a:p>
      </dgm:t>
    </dgm:pt>
    <dgm:pt modelId="{7DD5B82A-EF74-49B2-BE0B-5BDC6EC1841F}" type="pres">
      <dgm:prSet presAssocID="{2FE7E4C4-39BB-46E3-A464-55441A6F3734}" presName="level3hierChild" presStyleCnt="0"/>
      <dgm:spPr/>
    </dgm:pt>
    <dgm:pt modelId="{F5733B38-81BD-467F-A27A-FAC1DFA7B2F6}" type="pres">
      <dgm:prSet presAssocID="{B4A20DA3-4BA6-4B3C-B5BA-83CD57213AE9}" presName="root1" presStyleCnt="0"/>
      <dgm:spPr/>
    </dgm:pt>
    <dgm:pt modelId="{E33915D5-F9F7-49C2-8EC5-B104D725BBFE}" type="pres">
      <dgm:prSet presAssocID="{B4A20DA3-4BA6-4B3C-B5BA-83CD57213AE9}" presName="LevelOneTextNode" presStyleLbl="node0" presStyleIdx="1" presStyleCnt="2" custScaleX="393084" custLinFactY="30101" custLinFactNeighborX="-192" custLinFactNeighborY="100000">
        <dgm:presLayoutVars>
          <dgm:chPref val="3"/>
        </dgm:presLayoutVars>
      </dgm:prSet>
      <dgm:spPr/>
      <dgm:t>
        <a:bodyPr/>
        <a:lstStyle/>
        <a:p>
          <a:endParaRPr lang="en-IN"/>
        </a:p>
      </dgm:t>
    </dgm:pt>
    <dgm:pt modelId="{0D3D8159-F4C5-4489-AAB4-C79D58AB144B}" type="pres">
      <dgm:prSet presAssocID="{B4A20DA3-4BA6-4B3C-B5BA-83CD57213AE9}" presName="level2hierChild" presStyleCnt="0"/>
      <dgm:spPr/>
    </dgm:pt>
  </dgm:ptLst>
  <dgm:cxnLst>
    <dgm:cxn modelId="{1080DB92-73CF-4D57-8A0A-2F4AD52EF2C9}" type="presOf" srcId="{6EBE7E99-7D09-43F0-907C-6C263436AEC2}" destId="{5B2C2EFC-4C32-4AC7-9E54-FD1A8A9A22DD}" srcOrd="1" destOrd="0" presId="urn:microsoft.com/office/officeart/2005/8/layout/hierarchy2"/>
    <dgm:cxn modelId="{DE550511-6222-4EF4-941D-89169B317370}" srcId="{D81ED272-26BA-473D-B357-7978D1EDE2A2}" destId="{B4A20DA3-4BA6-4B3C-B5BA-83CD57213AE9}" srcOrd="1" destOrd="0" parTransId="{593C3011-8335-4A08-A957-5B303E29C221}" sibTransId="{5F496DB6-8EB6-4479-95B4-E9545D3FC201}"/>
    <dgm:cxn modelId="{0ADC1359-527C-49DA-BC90-972ED9ADF485}" type="presOf" srcId="{B4A20DA3-4BA6-4B3C-B5BA-83CD57213AE9}" destId="{E33915D5-F9F7-49C2-8EC5-B104D725BBFE}" srcOrd="0" destOrd="0" presId="urn:microsoft.com/office/officeart/2005/8/layout/hierarchy2"/>
    <dgm:cxn modelId="{8BAD1BD7-5914-42EB-91A3-88538D5F05C6}" type="presOf" srcId="{4A780BE9-5F12-4B60-9BC4-FEEFCB36E545}" destId="{5CD55FFD-1242-4444-9838-9C7BB8C40EB9}" srcOrd="0" destOrd="0" presId="urn:microsoft.com/office/officeart/2005/8/layout/hierarchy2"/>
    <dgm:cxn modelId="{7ACA3C34-C95A-42FD-9698-736C06E5E210}" srcId="{9FF9F479-DE19-444A-867F-76710A57EA05}" destId="{9B3DD47A-9F7F-499F-82B7-F9FFC01896A4}" srcOrd="1" destOrd="0" parTransId="{6EBE7E99-7D09-43F0-907C-6C263436AEC2}" sibTransId="{99D73C5E-261F-46D8-91DE-25D900F60311}"/>
    <dgm:cxn modelId="{3CED6CCA-00DB-450D-B8DF-A3718EB5585E}" type="presOf" srcId="{D81ED272-26BA-473D-B357-7978D1EDE2A2}" destId="{E2F9D03B-EB7E-41F5-B065-B8BE086FC5C3}" srcOrd="0" destOrd="0" presId="urn:microsoft.com/office/officeart/2005/8/layout/hierarchy2"/>
    <dgm:cxn modelId="{5BC86639-F3B6-4F97-BB7F-698FF843A78F}" type="presOf" srcId="{ECB65B1B-597C-4BCC-8890-985D7574B87D}" destId="{96976867-D3FD-4B02-836A-7149815B9E5D}" srcOrd="1" destOrd="0" presId="urn:microsoft.com/office/officeart/2005/8/layout/hierarchy2"/>
    <dgm:cxn modelId="{02F6EA7B-782B-4445-9BBA-C7B271963B57}" type="presOf" srcId="{9B3DD47A-9F7F-499F-82B7-F9FFC01896A4}" destId="{CF467842-1028-498E-813E-AEB98C932D26}" srcOrd="0" destOrd="0" presId="urn:microsoft.com/office/officeart/2005/8/layout/hierarchy2"/>
    <dgm:cxn modelId="{46F3330A-4679-48A2-BC3B-B3160A500D27}" type="presOf" srcId="{6EBE7E99-7D09-43F0-907C-6C263436AEC2}" destId="{1BD63968-7440-4EFC-BCFB-D6124DFAB7CF}" srcOrd="0" destOrd="0" presId="urn:microsoft.com/office/officeart/2005/8/layout/hierarchy2"/>
    <dgm:cxn modelId="{C2CD7140-710A-4047-B015-BD4938E6D458}" srcId="{D81ED272-26BA-473D-B357-7978D1EDE2A2}" destId="{B0E94002-1D02-48D0-B2B9-8283F5D6C78C}" srcOrd="0" destOrd="0" parTransId="{49597C11-D77D-49BC-A8F6-14CB25D3EA29}" sibTransId="{5198698B-BEAF-4F03-939F-787D30934D13}"/>
    <dgm:cxn modelId="{4AE1C983-186B-4B84-898D-06E46EDE440E}" type="presOf" srcId="{14307FF2-C459-4A2F-96B0-56C79B60D45E}" destId="{F9ED714F-A8B4-4E8C-BC86-1FF1496558F0}" srcOrd="1" destOrd="0" presId="urn:microsoft.com/office/officeart/2005/8/layout/hierarchy2"/>
    <dgm:cxn modelId="{668E10B6-50E3-401A-B241-C312AAE8BDA9}" type="presOf" srcId="{14307FF2-C459-4A2F-96B0-56C79B60D45E}" destId="{CB578661-2272-436D-84EC-61E4BC09D7C8}" srcOrd="0" destOrd="0" presId="urn:microsoft.com/office/officeart/2005/8/layout/hierarchy2"/>
    <dgm:cxn modelId="{E6BE2AA4-6B85-4088-91F3-70DDAFFFB9B9}" type="presOf" srcId="{9FF9F479-DE19-444A-867F-76710A57EA05}" destId="{322C3E62-A64B-4256-A4E2-22CB5A7A36D5}" srcOrd="0" destOrd="0" presId="urn:microsoft.com/office/officeart/2005/8/layout/hierarchy2"/>
    <dgm:cxn modelId="{2FB21973-05F7-428F-960E-127BC01FB35D}" srcId="{9FF9F479-DE19-444A-867F-76710A57EA05}" destId="{616A2727-F881-4C2C-817C-8A5B75E939CB}" srcOrd="0" destOrd="0" parTransId="{ECB65B1B-597C-4BCC-8890-985D7574B87D}" sibTransId="{2B7474CD-E567-4FDA-B618-C636AA4DBE63}"/>
    <dgm:cxn modelId="{67FB9227-EE30-4A91-B426-E0DB7FA1CFAD}" type="presOf" srcId="{ECB65B1B-597C-4BCC-8890-985D7574B87D}" destId="{1C67AE82-339A-41B6-8036-6C1C73843BAE}" srcOrd="0" destOrd="0" presId="urn:microsoft.com/office/officeart/2005/8/layout/hierarchy2"/>
    <dgm:cxn modelId="{56C08897-0529-4C41-9745-155B6ABDAFAC}" type="presOf" srcId="{4A780BE9-5F12-4B60-9BC4-FEEFCB36E545}" destId="{5B72517A-C16C-40F0-8CFF-DC7D12DB703E}" srcOrd="1" destOrd="0" presId="urn:microsoft.com/office/officeart/2005/8/layout/hierarchy2"/>
    <dgm:cxn modelId="{86211B2E-3BFD-41D6-A5C8-C4D66CC3A1D3}" type="presOf" srcId="{616A2727-F881-4C2C-817C-8A5B75E939CB}" destId="{A667B392-6CB0-401A-9777-AFBC625758D9}" srcOrd="0" destOrd="0" presId="urn:microsoft.com/office/officeart/2005/8/layout/hierarchy2"/>
    <dgm:cxn modelId="{D6A85E4D-A610-4BD7-9A76-A031FFCC0EED}" type="presOf" srcId="{2FE7E4C4-39BB-46E3-A464-55441A6F3734}" destId="{51811E0D-7D71-4CEB-A033-8ADB163B475B}" srcOrd="0" destOrd="0" presId="urn:microsoft.com/office/officeart/2005/8/layout/hierarchy2"/>
    <dgm:cxn modelId="{5E984354-AE40-4F76-9BFD-490D41940D1D}" type="presOf" srcId="{B0E94002-1D02-48D0-B2B9-8283F5D6C78C}" destId="{1E27178D-9F0F-4B5E-A78F-820559118E17}" srcOrd="0" destOrd="0" presId="urn:microsoft.com/office/officeart/2005/8/layout/hierarchy2"/>
    <dgm:cxn modelId="{FB521B08-B4D0-4549-BC26-C62E86354A49}" srcId="{B0E94002-1D02-48D0-B2B9-8283F5D6C78C}" destId="{2FE7E4C4-39BB-46E3-A464-55441A6F3734}" srcOrd="1" destOrd="0" parTransId="{4A780BE9-5F12-4B60-9BC4-FEEFCB36E545}" sibTransId="{5FCA8832-54A2-417E-B90D-C03D21073DB3}"/>
    <dgm:cxn modelId="{B3316716-0166-4F7E-BBE9-33FC9B967A6C}" srcId="{B0E94002-1D02-48D0-B2B9-8283F5D6C78C}" destId="{9FF9F479-DE19-444A-867F-76710A57EA05}" srcOrd="0" destOrd="0" parTransId="{14307FF2-C459-4A2F-96B0-56C79B60D45E}" sibTransId="{687446A1-7CDC-4682-8263-9CE1DF60D6E4}"/>
    <dgm:cxn modelId="{572CBF85-0C15-42CF-994B-371FD4EB27D7}" type="presParOf" srcId="{E2F9D03B-EB7E-41F5-B065-B8BE086FC5C3}" destId="{FC2629C8-DC77-4608-8E62-BE834E15D360}" srcOrd="0" destOrd="0" presId="urn:microsoft.com/office/officeart/2005/8/layout/hierarchy2"/>
    <dgm:cxn modelId="{8029552C-C1AA-4310-A2B0-222610A7EE41}" type="presParOf" srcId="{FC2629C8-DC77-4608-8E62-BE834E15D360}" destId="{1E27178D-9F0F-4B5E-A78F-820559118E17}" srcOrd="0" destOrd="0" presId="urn:microsoft.com/office/officeart/2005/8/layout/hierarchy2"/>
    <dgm:cxn modelId="{F929252E-597F-4F37-B4CE-D0CE91D8AAB4}" type="presParOf" srcId="{FC2629C8-DC77-4608-8E62-BE834E15D360}" destId="{C7AA8D1E-3383-43A4-829E-D3CE4C22AA09}" srcOrd="1" destOrd="0" presId="urn:microsoft.com/office/officeart/2005/8/layout/hierarchy2"/>
    <dgm:cxn modelId="{A4B4ACAA-5C5C-44FD-9632-89C46B9A8CA5}" type="presParOf" srcId="{C7AA8D1E-3383-43A4-829E-D3CE4C22AA09}" destId="{CB578661-2272-436D-84EC-61E4BC09D7C8}" srcOrd="0" destOrd="0" presId="urn:microsoft.com/office/officeart/2005/8/layout/hierarchy2"/>
    <dgm:cxn modelId="{6417A188-844F-454F-8ABC-718B583FA0B1}" type="presParOf" srcId="{CB578661-2272-436D-84EC-61E4BC09D7C8}" destId="{F9ED714F-A8B4-4E8C-BC86-1FF1496558F0}" srcOrd="0" destOrd="0" presId="urn:microsoft.com/office/officeart/2005/8/layout/hierarchy2"/>
    <dgm:cxn modelId="{450CE9E5-519B-4A11-861E-5693A7F149D8}" type="presParOf" srcId="{C7AA8D1E-3383-43A4-829E-D3CE4C22AA09}" destId="{6FB5EE42-B7A1-4C91-97B6-B3B1CABF3CD5}" srcOrd="1" destOrd="0" presId="urn:microsoft.com/office/officeart/2005/8/layout/hierarchy2"/>
    <dgm:cxn modelId="{89960FA9-E36E-4646-BA49-6851976531F2}" type="presParOf" srcId="{6FB5EE42-B7A1-4C91-97B6-B3B1CABF3CD5}" destId="{322C3E62-A64B-4256-A4E2-22CB5A7A36D5}" srcOrd="0" destOrd="0" presId="urn:microsoft.com/office/officeart/2005/8/layout/hierarchy2"/>
    <dgm:cxn modelId="{AFB99E20-2FE6-4DEF-B9D2-AD02BEFEC4CB}" type="presParOf" srcId="{6FB5EE42-B7A1-4C91-97B6-B3B1CABF3CD5}" destId="{BEB9C07E-B585-432B-9C07-EF9F1293D0B5}" srcOrd="1" destOrd="0" presId="urn:microsoft.com/office/officeart/2005/8/layout/hierarchy2"/>
    <dgm:cxn modelId="{B73A7B70-8097-4D0E-B060-ED736E7D4A4D}" type="presParOf" srcId="{BEB9C07E-B585-432B-9C07-EF9F1293D0B5}" destId="{1C67AE82-339A-41B6-8036-6C1C73843BAE}" srcOrd="0" destOrd="0" presId="urn:microsoft.com/office/officeart/2005/8/layout/hierarchy2"/>
    <dgm:cxn modelId="{53ADB723-CD7C-44D2-9B84-5255C8E38408}" type="presParOf" srcId="{1C67AE82-339A-41B6-8036-6C1C73843BAE}" destId="{96976867-D3FD-4B02-836A-7149815B9E5D}" srcOrd="0" destOrd="0" presId="urn:microsoft.com/office/officeart/2005/8/layout/hierarchy2"/>
    <dgm:cxn modelId="{051859A7-E69C-4FE2-A9A2-D7A9EE640A8F}" type="presParOf" srcId="{BEB9C07E-B585-432B-9C07-EF9F1293D0B5}" destId="{3AC48FAC-8328-4D2E-A6CB-0405B9881A10}" srcOrd="1" destOrd="0" presId="urn:microsoft.com/office/officeart/2005/8/layout/hierarchy2"/>
    <dgm:cxn modelId="{61DC3F0C-A694-4463-A244-E9C196FB330A}" type="presParOf" srcId="{3AC48FAC-8328-4D2E-A6CB-0405B9881A10}" destId="{A667B392-6CB0-401A-9777-AFBC625758D9}" srcOrd="0" destOrd="0" presId="urn:microsoft.com/office/officeart/2005/8/layout/hierarchy2"/>
    <dgm:cxn modelId="{9ADCC4EE-A91E-42B1-A102-8170B113E14E}" type="presParOf" srcId="{3AC48FAC-8328-4D2E-A6CB-0405B9881A10}" destId="{ADDC35FD-1209-4D2E-BE7E-D016653A7D2A}" srcOrd="1" destOrd="0" presId="urn:microsoft.com/office/officeart/2005/8/layout/hierarchy2"/>
    <dgm:cxn modelId="{D9886E1A-37A8-4CD9-A5C8-43B9413597F2}" type="presParOf" srcId="{BEB9C07E-B585-432B-9C07-EF9F1293D0B5}" destId="{1BD63968-7440-4EFC-BCFB-D6124DFAB7CF}" srcOrd="2" destOrd="0" presId="urn:microsoft.com/office/officeart/2005/8/layout/hierarchy2"/>
    <dgm:cxn modelId="{B96FF801-4E0D-4496-B980-CF27120C5F2A}" type="presParOf" srcId="{1BD63968-7440-4EFC-BCFB-D6124DFAB7CF}" destId="{5B2C2EFC-4C32-4AC7-9E54-FD1A8A9A22DD}" srcOrd="0" destOrd="0" presId="urn:microsoft.com/office/officeart/2005/8/layout/hierarchy2"/>
    <dgm:cxn modelId="{026E51BA-6215-41E1-BB7C-4E7C9B4DB0CF}" type="presParOf" srcId="{BEB9C07E-B585-432B-9C07-EF9F1293D0B5}" destId="{AEFCFEB1-0D59-4DB7-A2E3-1EDF99A6D49E}" srcOrd="3" destOrd="0" presId="urn:microsoft.com/office/officeart/2005/8/layout/hierarchy2"/>
    <dgm:cxn modelId="{7EA8FFB9-CB3D-4677-9CCD-CFAC68DED25A}" type="presParOf" srcId="{AEFCFEB1-0D59-4DB7-A2E3-1EDF99A6D49E}" destId="{CF467842-1028-498E-813E-AEB98C932D26}" srcOrd="0" destOrd="0" presId="urn:microsoft.com/office/officeart/2005/8/layout/hierarchy2"/>
    <dgm:cxn modelId="{9B737F50-7513-4D8E-966C-449F7A1A445B}" type="presParOf" srcId="{AEFCFEB1-0D59-4DB7-A2E3-1EDF99A6D49E}" destId="{5479434D-EEDE-42AB-8920-56741A8ECF5E}" srcOrd="1" destOrd="0" presId="urn:microsoft.com/office/officeart/2005/8/layout/hierarchy2"/>
    <dgm:cxn modelId="{4AE34463-2C2C-496B-86C9-35896C934FDA}" type="presParOf" srcId="{C7AA8D1E-3383-43A4-829E-D3CE4C22AA09}" destId="{5CD55FFD-1242-4444-9838-9C7BB8C40EB9}" srcOrd="2" destOrd="0" presId="urn:microsoft.com/office/officeart/2005/8/layout/hierarchy2"/>
    <dgm:cxn modelId="{90489E47-C46F-4ED6-8E3C-23B598EDAEF0}" type="presParOf" srcId="{5CD55FFD-1242-4444-9838-9C7BB8C40EB9}" destId="{5B72517A-C16C-40F0-8CFF-DC7D12DB703E}" srcOrd="0" destOrd="0" presId="urn:microsoft.com/office/officeart/2005/8/layout/hierarchy2"/>
    <dgm:cxn modelId="{8C01E46D-BEFB-4CE1-8B32-471F157D446C}" type="presParOf" srcId="{C7AA8D1E-3383-43A4-829E-D3CE4C22AA09}" destId="{09ABF95D-A070-4898-A555-28035B3F0A50}" srcOrd="3" destOrd="0" presId="urn:microsoft.com/office/officeart/2005/8/layout/hierarchy2"/>
    <dgm:cxn modelId="{B1408C8A-4559-4713-963E-1ABE35B2B724}" type="presParOf" srcId="{09ABF95D-A070-4898-A555-28035B3F0A50}" destId="{51811E0D-7D71-4CEB-A033-8ADB163B475B}" srcOrd="0" destOrd="0" presId="urn:microsoft.com/office/officeart/2005/8/layout/hierarchy2"/>
    <dgm:cxn modelId="{65B79FD6-A097-47B3-A470-C7ECE832D6E4}" type="presParOf" srcId="{09ABF95D-A070-4898-A555-28035B3F0A50}" destId="{7DD5B82A-EF74-49B2-BE0B-5BDC6EC1841F}" srcOrd="1" destOrd="0" presId="urn:microsoft.com/office/officeart/2005/8/layout/hierarchy2"/>
    <dgm:cxn modelId="{39DD0B58-40CD-4906-9B32-75B1A934B1FD}" type="presParOf" srcId="{E2F9D03B-EB7E-41F5-B065-B8BE086FC5C3}" destId="{F5733B38-81BD-467F-A27A-FAC1DFA7B2F6}" srcOrd="1" destOrd="0" presId="urn:microsoft.com/office/officeart/2005/8/layout/hierarchy2"/>
    <dgm:cxn modelId="{8679E63B-7916-48DE-BD45-7044019C6D43}" type="presParOf" srcId="{F5733B38-81BD-467F-A27A-FAC1DFA7B2F6}" destId="{E33915D5-F9F7-49C2-8EC5-B104D725BBFE}" srcOrd="0" destOrd="0" presId="urn:microsoft.com/office/officeart/2005/8/layout/hierarchy2"/>
    <dgm:cxn modelId="{FB25CC10-D7CC-4942-9A9A-FEB2A1AB0C32}" type="presParOf" srcId="{F5733B38-81BD-467F-A27A-FAC1DFA7B2F6}" destId="{0D3D8159-F4C5-4489-AAB4-C79D58AB144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7178D-9F0F-4B5E-A78F-820559118E17}">
      <dsp:nvSpPr>
        <dsp:cNvPr id="0" name=""/>
        <dsp:cNvSpPr/>
      </dsp:nvSpPr>
      <dsp:spPr>
        <a:xfrm>
          <a:off x="4459" y="2513944"/>
          <a:ext cx="2262808" cy="1161975"/>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A MATURE SEED</a:t>
          </a:r>
          <a:endParaRPr lang="en-IN" sz="2500" kern="1200" dirty="0"/>
        </a:p>
      </dsp:txBody>
      <dsp:txXfrm>
        <a:off x="38492" y="2547977"/>
        <a:ext cx="2194742" cy="1093909"/>
      </dsp:txXfrm>
    </dsp:sp>
    <dsp:sp modelId="{CB578661-2272-436D-84EC-61E4BC09D7C8}">
      <dsp:nvSpPr>
        <dsp:cNvPr id="0" name=""/>
        <dsp:cNvSpPr/>
      </dsp:nvSpPr>
      <dsp:spPr>
        <a:xfrm rot="19457599">
          <a:off x="2159667" y="2745615"/>
          <a:ext cx="1144781" cy="30498"/>
        </a:xfrm>
        <a:custGeom>
          <a:avLst/>
          <a:gdLst/>
          <a:ahLst/>
          <a:cxnLst/>
          <a:rect l="0" t="0" r="0" b="0"/>
          <a:pathLst>
            <a:path>
              <a:moveTo>
                <a:pt x="0" y="15249"/>
              </a:moveTo>
              <a:lnTo>
                <a:pt x="1144781" y="15249"/>
              </a:lnTo>
            </a:path>
          </a:pathLst>
        </a:cu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703438" y="2732244"/>
        <a:ext cx="57239" cy="57239"/>
      </dsp:txXfrm>
    </dsp:sp>
    <dsp:sp modelId="{322C3E62-A64B-4256-A4E2-22CB5A7A36D5}">
      <dsp:nvSpPr>
        <dsp:cNvPr id="0" name=""/>
        <dsp:cNvSpPr/>
      </dsp:nvSpPr>
      <dsp:spPr>
        <a:xfrm>
          <a:off x="3196848" y="1845808"/>
          <a:ext cx="2323951" cy="1161975"/>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Viable (living embryo) </a:t>
          </a:r>
          <a:endParaRPr lang="en-IN" sz="2500" kern="1200" dirty="0"/>
        </a:p>
      </dsp:txBody>
      <dsp:txXfrm>
        <a:off x="3230881" y="1879841"/>
        <a:ext cx="2255885" cy="1093909"/>
      </dsp:txXfrm>
    </dsp:sp>
    <dsp:sp modelId="{1C67AE82-339A-41B6-8036-6C1C73843BAE}">
      <dsp:nvSpPr>
        <dsp:cNvPr id="0" name=""/>
        <dsp:cNvSpPr/>
      </dsp:nvSpPr>
      <dsp:spPr>
        <a:xfrm rot="19457599">
          <a:off x="5413198" y="2077479"/>
          <a:ext cx="1144781" cy="30498"/>
        </a:xfrm>
        <a:custGeom>
          <a:avLst/>
          <a:gdLst/>
          <a:ahLst/>
          <a:cxnLst/>
          <a:rect l="0" t="0" r="0" b="0"/>
          <a:pathLst>
            <a:path>
              <a:moveTo>
                <a:pt x="0" y="15249"/>
              </a:moveTo>
              <a:lnTo>
                <a:pt x="1144781" y="15249"/>
              </a:lnTo>
            </a:path>
          </a:pathLst>
        </a:cu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956970" y="2064108"/>
        <a:ext cx="57239" cy="57239"/>
      </dsp:txXfrm>
    </dsp:sp>
    <dsp:sp modelId="{A667B392-6CB0-401A-9777-AFBC625758D9}">
      <dsp:nvSpPr>
        <dsp:cNvPr id="0" name=""/>
        <dsp:cNvSpPr/>
      </dsp:nvSpPr>
      <dsp:spPr>
        <a:xfrm>
          <a:off x="6450380" y="1177672"/>
          <a:ext cx="2323951" cy="1161975"/>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Dormant</a:t>
          </a:r>
          <a:endParaRPr lang="en-IN" sz="2500" kern="1200" dirty="0"/>
        </a:p>
      </dsp:txBody>
      <dsp:txXfrm>
        <a:off x="6484413" y="1211705"/>
        <a:ext cx="2255885" cy="1093909"/>
      </dsp:txXfrm>
    </dsp:sp>
    <dsp:sp modelId="{1BD63968-7440-4EFC-BCFB-D6124DFAB7CF}">
      <dsp:nvSpPr>
        <dsp:cNvPr id="0" name=""/>
        <dsp:cNvSpPr/>
      </dsp:nvSpPr>
      <dsp:spPr>
        <a:xfrm rot="2142401">
          <a:off x="5413198" y="2745615"/>
          <a:ext cx="1144781" cy="30498"/>
        </a:xfrm>
        <a:custGeom>
          <a:avLst/>
          <a:gdLst/>
          <a:ahLst/>
          <a:cxnLst/>
          <a:rect l="0" t="0" r="0" b="0"/>
          <a:pathLst>
            <a:path>
              <a:moveTo>
                <a:pt x="0" y="15249"/>
              </a:moveTo>
              <a:lnTo>
                <a:pt x="1144781" y="15249"/>
              </a:lnTo>
            </a:path>
          </a:pathLst>
        </a:cu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956970" y="2732244"/>
        <a:ext cx="57239" cy="57239"/>
      </dsp:txXfrm>
    </dsp:sp>
    <dsp:sp modelId="{CF467842-1028-498E-813E-AEB98C932D26}">
      <dsp:nvSpPr>
        <dsp:cNvPr id="0" name=""/>
        <dsp:cNvSpPr/>
      </dsp:nvSpPr>
      <dsp:spPr>
        <a:xfrm>
          <a:off x="6450380" y="2513944"/>
          <a:ext cx="2323951" cy="1161975"/>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Non dormant</a:t>
          </a:r>
          <a:endParaRPr lang="en-IN" sz="2500" kern="1200" dirty="0"/>
        </a:p>
      </dsp:txBody>
      <dsp:txXfrm>
        <a:off x="6484413" y="2547977"/>
        <a:ext cx="2255885" cy="1093909"/>
      </dsp:txXfrm>
    </dsp:sp>
    <dsp:sp modelId="{5CD55FFD-1242-4444-9838-9C7BB8C40EB9}">
      <dsp:nvSpPr>
        <dsp:cNvPr id="0" name=""/>
        <dsp:cNvSpPr/>
      </dsp:nvSpPr>
      <dsp:spPr>
        <a:xfrm rot="2142401">
          <a:off x="2159667" y="3413750"/>
          <a:ext cx="1144781" cy="30498"/>
        </a:xfrm>
        <a:custGeom>
          <a:avLst/>
          <a:gdLst/>
          <a:ahLst/>
          <a:cxnLst/>
          <a:rect l="0" t="0" r="0" b="0"/>
          <a:pathLst>
            <a:path>
              <a:moveTo>
                <a:pt x="0" y="15249"/>
              </a:moveTo>
              <a:lnTo>
                <a:pt x="1144781" y="15249"/>
              </a:lnTo>
            </a:path>
          </a:pathLst>
        </a:cu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703438" y="3400380"/>
        <a:ext cx="57239" cy="57239"/>
      </dsp:txXfrm>
    </dsp:sp>
    <dsp:sp modelId="{51811E0D-7D71-4CEB-A033-8ADB163B475B}">
      <dsp:nvSpPr>
        <dsp:cNvPr id="0" name=""/>
        <dsp:cNvSpPr/>
      </dsp:nvSpPr>
      <dsp:spPr>
        <a:xfrm>
          <a:off x="3196848" y="3182080"/>
          <a:ext cx="2323951" cy="1161975"/>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Non viable (dead embryo)</a:t>
          </a:r>
          <a:endParaRPr lang="en-IN" sz="2500" kern="1200" dirty="0"/>
        </a:p>
      </dsp:txBody>
      <dsp:txXfrm>
        <a:off x="3230881" y="3216113"/>
        <a:ext cx="2255885" cy="1093909"/>
      </dsp:txXfrm>
    </dsp:sp>
    <dsp:sp modelId="{E33915D5-F9F7-49C2-8EC5-B104D725BBFE}">
      <dsp:nvSpPr>
        <dsp:cNvPr id="0" name=""/>
        <dsp:cNvSpPr/>
      </dsp:nvSpPr>
      <dsp:spPr>
        <a:xfrm>
          <a:off x="0" y="5696024"/>
          <a:ext cx="9135080" cy="1161975"/>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The mature embryo before the seed is shed from the parent plant enters a resting stage during which its metabolic rate is very low.   </a:t>
          </a:r>
          <a:endParaRPr lang="en-IN" sz="2500" kern="1200" dirty="0"/>
        </a:p>
      </dsp:txBody>
      <dsp:txXfrm>
        <a:off x="34033" y="5730057"/>
        <a:ext cx="9067014" cy="10939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82D1634-9B90-4B53-B3BA-D7DF4EBBB47E}" type="datetimeFigureOut">
              <a:rPr lang="en-IN" smtClean="0"/>
              <a:pPr/>
              <a:t>22-03-2016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40D66C-0B56-46E7-800B-8BB9C873CA5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2D1634-9B90-4B53-B3BA-D7DF4EBBB47E}" type="datetimeFigureOut">
              <a:rPr lang="en-IN" smtClean="0"/>
              <a:pPr/>
              <a:t>22-03-2016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40D66C-0B56-46E7-800B-8BB9C873CA5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2D1634-9B90-4B53-B3BA-D7DF4EBBB47E}" type="datetimeFigureOut">
              <a:rPr lang="en-IN" smtClean="0"/>
              <a:pPr/>
              <a:t>22-03-2016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40D66C-0B56-46E7-800B-8BB9C873CA5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2D1634-9B90-4B53-B3BA-D7DF4EBBB47E}" type="datetimeFigureOut">
              <a:rPr lang="en-IN" smtClean="0"/>
              <a:pPr/>
              <a:t>22-03-2016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40D66C-0B56-46E7-800B-8BB9C873CA5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2D1634-9B90-4B53-B3BA-D7DF4EBBB47E}" type="datetimeFigureOut">
              <a:rPr lang="en-IN" smtClean="0"/>
              <a:pPr/>
              <a:t>22-03-2016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40D66C-0B56-46E7-800B-8BB9C873CA5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82D1634-9B90-4B53-B3BA-D7DF4EBBB47E}" type="datetimeFigureOut">
              <a:rPr lang="en-IN" smtClean="0"/>
              <a:pPr/>
              <a:t>22-03-2016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40D66C-0B56-46E7-800B-8BB9C873CA5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82D1634-9B90-4B53-B3BA-D7DF4EBBB47E}" type="datetimeFigureOut">
              <a:rPr lang="en-IN" smtClean="0"/>
              <a:pPr/>
              <a:t>22-03-2016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40D66C-0B56-46E7-800B-8BB9C873CA5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82D1634-9B90-4B53-B3BA-D7DF4EBBB47E}" type="datetimeFigureOut">
              <a:rPr lang="en-IN" smtClean="0"/>
              <a:pPr/>
              <a:t>22-03-2016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40D66C-0B56-46E7-800B-8BB9C873CA5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D1634-9B90-4B53-B3BA-D7DF4EBBB47E}" type="datetimeFigureOut">
              <a:rPr lang="en-IN" smtClean="0"/>
              <a:pPr/>
              <a:t>22-03-2016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40D66C-0B56-46E7-800B-8BB9C873CA5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D1634-9B90-4B53-B3BA-D7DF4EBBB47E}" type="datetimeFigureOut">
              <a:rPr lang="en-IN" smtClean="0"/>
              <a:pPr/>
              <a:t>22-03-2016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40D66C-0B56-46E7-800B-8BB9C873CA5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D1634-9B90-4B53-B3BA-D7DF4EBBB47E}" type="datetimeFigureOut">
              <a:rPr lang="en-IN" smtClean="0"/>
              <a:pPr/>
              <a:t>22-03-2016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40D66C-0B56-46E7-800B-8BB9C873CA5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D1634-9B90-4B53-B3BA-D7DF4EBBB47E}" type="datetimeFigureOut">
              <a:rPr lang="en-IN" smtClean="0"/>
              <a:pPr/>
              <a:t>22-03-2016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0D66C-0B56-46E7-800B-8BB9C873CA5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SEED GERMINATION </a:t>
            </a:r>
            <a:endParaRPr lang="en-IN" dirty="0"/>
          </a:p>
        </p:txBody>
      </p:sp>
      <p:sp>
        <p:nvSpPr>
          <p:cNvPr id="3" name="Content Placeholder 2"/>
          <p:cNvSpPr>
            <a:spLocks noGrp="1"/>
          </p:cNvSpPr>
          <p:nvPr>
            <p:ph idx="1"/>
          </p:nvPr>
        </p:nvSpPr>
        <p:spPr/>
        <p:txBody>
          <a:bodyPr/>
          <a:lstStyle/>
          <a:p>
            <a:r>
              <a:rPr lang="en-US" dirty="0"/>
              <a:t>Under normal conditions the mature embryo does not continue to grow while the seed is still attached to the parent plant.  After dispersal of the seed, if environmental conditions are favorable there is resumption of the growth of embryo inside a viable non-dormant seed.  This is the process known as </a:t>
            </a:r>
            <a:r>
              <a:rPr lang="en-US" b="1" dirty="0"/>
              <a:t>germination</a:t>
            </a:r>
            <a:r>
              <a:rPr lang="en-US" dirty="0"/>
              <a: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MITOSIS</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Cell are </a:t>
            </a:r>
            <a:r>
              <a:rPr lang="en-US" dirty="0"/>
              <a:t>the building block of </a:t>
            </a:r>
            <a:r>
              <a:rPr lang="en-US" dirty="0" smtClean="0"/>
              <a:t>life</a:t>
            </a:r>
          </a:p>
          <a:p>
            <a:r>
              <a:rPr lang="en-US" dirty="0" smtClean="0"/>
              <a:t>Cell </a:t>
            </a:r>
            <a:r>
              <a:rPr lang="en-US" dirty="0"/>
              <a:t>division cycle is basically a series of events which occurs during cell division and </a:t>
            </a:r>
            <a:r>
              <a:rPr lang="en-US" dirty="0" smtClean="0"/>
              <a:t>replication</a:t>
            </a:r>
          </a:p>
          <a:p>
            <a:r>
              <a:rPr lang="en-US" dirty="0"/>
              <a:t>In prokaryotic cells, i.e. cells without nucleus, the cell cycle occurs through a process called binary </a:t>
            </a:r>
            <a:r>
              <a:rPr lang="en-US" dirty="0" smtClean="0"/>
              <a:t>fission</a:t>
            </a:r>
          </a:p>
          <a:p>
            <a:r>
              <a:rPr lang="en-US" dirty="0" smtClean="0"/>
              <a:t>In </a:t>
            </a:r>
            <a:r>
              <a:rPr lang="en-US" dirty="0"/>
              <a:t>eukaryotic cells, i.e. cells with nucleus, the cell cycle can be divided into four distinct phases: G1 phase (cell growth period), S phase (DNA synthesis or replication occurs), G2 phase (cell undergoes a period of rapid growth to prepare for mitosis) and M phase (mitosis).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7821"/>
            <a:ext cx="8229600" cy="5793507"/>
          </a:xfrm>
        </p:spPr>
        <p:txBody>
          <a:bodyPr/>
          <a:lstStyle/>
          <a:p>
            <a:r>
              <a:rPr lang="en-US" dirty="0"/>
              <a:t>G1 phase, S phase and G2 phase are collectively known as </a:t>
            </a:r>
            <a:r>
              <a:rPr lang="en-US" dirty="0" err="1"/>
              <a:t>interphase</a:t>
            </a:r>
            <a:r>
              <a:rPr lang="en-US" dirty="0"/>
              <a:t>, wherein the cell grows, collects nutrients for mitosis and duplicates its </a:t>
            </a:r>
            <a:r>
              <a:rPr lang="en-US" dirty="0" smtClean="0"/>
              <a:t>DNA</a:t>
            </a:r>
          </a:p>
          <a:p>
            <a:r>
              <a:rPr lang="en-US" dirty="0"/>
              <a:t>M phase (mitosis and </a:t>
            </a:r>
            <a:r>
              <a:rPr lang="en-US" dirty="0" err="1"/>
              <a:t>cytokinesis</a:t>
            </a:r>
            <a:r>
              <a:rPr lang="en-US" dirty="0"/>
              <a:t>), is the process in which the cell divides itself into two distinct cells, termed as daughter </a:t>
            </a:r>
            <a:r>
              <a:rPr lang="en-US" dirty="0" smtClean="0"/>
              <a:t>cells</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a:bodyPr>
          <a:lstStyle/>
          <a:p>
            <a:r>
              <a:rPr lang="en-US" dirty="0"/>
              <a:t>Before cell division occurs, the cell first has to replicate the </a:t>
            </a:r>
            <a:r>
              <a:rPr lang="en-US" b="1" dirty="0"/>
              <a:t>chromosomes</a:t>
            </a:r>
            <a:r>
              <a:rPr lang="en-US" dirty="0"/>
              <a:t> so each daughter cell can have a set. When the chromosomes are replicated and getting ready to divide, they consist of two, identical halves called </a:t>
            </a:r>
            <a:r>
              <a:rPr lang="en-US" b="1" dirty="0"/>
              <a:t>sister </a:t>
            </a:r>
            <a:r>
              <a:rPr lang="en-US" b="1" dirty="0" err="1"/>
              <a:t>chromatids</a:t>
            </a:r>
            <a:r>
              <a:rPr lang="en-US" dirty="0"/>
              <a:t> which are joined by a central region, the </a:t>
            </a:r>
            <a:r>
              <a:rPr lang="en-US" b="1" dirty="0" err="1"/>
              <a:t>centromere</a:t>
            </a:r>
            <a:r>
              <a:rPr lang="en-US" dirty="0"/>
              <a:t>. Each chromosome is one long molecule of DNA and special proteins. DNA makes up the </a:t>
            </a:r>
            <a:r>
              <a:rPr lang="en-US" b="1" dirty="0"/>
              <a:t>genes</a:t>
            </a:r>
            <a:r>
              <a:rPr lang="en-US" dirty="0"/>
              <a:t>, and we say that genes are “on” chromosomes, or chromosomes “contain” or are made of genes.</a:t>
            </a:r>
            <a:br>
              <a:rPr lang="en-US" dirty="0"/>
            </a:b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64488" cy="5721499"/>
          </a:xfrm>
        </p:spPr>
        <p:txBody>
          <a:bodyPr>
            <a:noAutofit/>
          </a:bodyPr>
          <a:lstStyle/>
          <a:p>
            <a:r>
              <a:rPr lang="en-US" sz="2400" b="1" dirty="0" smtClean="0"/>
              <a:t>Prophase:</a:t>
            </a:r>
            <a:r>
              <a:rPr lang="en-US" sz="2400" dirty="0" smtClean="0"/>
              <a:t> In this stage, the chromatin begins to shorten and condense due to coiling, to form chromosomes. </a:t>
            </a:r>
            <a:r>
              <a:rPr lang="en-US" sz="2400" dirty="0" err="1" smtClean="0"/>
              <a:t>Centrioles</a:t>
            </a:r>
            <a:r>
              <a:rPr lang="en-US" sz="2400" dirty="0" smtClean="0"/>
              <a:t> start moving to the opposite ends of the cell and the spindle fibers extend from the </a:t>
            </a:r>
            <a:r>
              <a:rPr lang="en-US" sz="2400" dirty="0" err="1" smtClean="0"/>
              <a:t>centromeres</a:t>
            </a:r>
            <a:r>
              <a:rPr lang="en-US" sz="2400" dirty="0" smtClean="0"/>
              <a:t> (condensed region of each chromosome). The nuclear membrane and nucleolus can no longer be seen now.</a:t>
            </a:r>
            <a:br>
              <a:rPr lang="en-US" sz="2400" dirty="0" smtClean="0"/>
            </a:br>
            <a:r>
              <a:rPr lang="en-US" sz="2400" b="1" dirty="0" err="1" smtClean="0"/>
              <a:t>Prometaphase</a:t>
            </a:r>
            <a:r>
              <a:rPr lang="en-US" sz="2400" b="1" dirty="0" smtClean="0"/>
              <a:t>:</a:t>
            </a:r>
            <a:r>
              <a:rPr lang="en-US" sz="2400" dirty="0" smtClean="0"/>
              <a:t> In </a:t>
            </a:r>
            <a:r>
              <a:rPr lang="en-US" sz="2400" dirty="0" err="1" smtClean="0"/>
              <a:t>prometaphase</a:t>
            </a:r>
            <a:r>
              <a:rPr lang="en-US" sz="2400" dirty="0" smtClean="0"/>
              <a:t>, each chromosome forms two </a:t>
            </a:r>
            <a:r>
              <a:rPr lang="en-US" sz="2400" dirty="0" err="1" smtClean="0"/>
              <a:t>kinetochores</a:t>
            </a:r>
            <a:r>
              <a:rPr lang="en-US" sz="2400" dirty="0" smtClean="0"/>
              <a:t> (protein structure on chromosomes) at the </a:t>
            </a:r>
            <a:r>
              <a:rPr lang="en-US" sz="2400" dirty="0" err="1" smtClean="0"/>
              <a:t>centromere</a:t>
            </a:r>
            <a:r>
              <a:rPr lang="en-US" sz="2400" dirty="0" smtClean="0"/>
              <a:t>, one attached at each </a:t>
            </a:r>
            <a:r>
              <a:rPr lang="en-US" sz="2400" dirty="0" err="1" smtClean="0"/>
              <a:t>chromatid</a:t>
            </a:r>
            <a:r>
              <a:rPr lang="en-US" sz="2400" dirty="0" smtClean="0"/>
              <a:t>. Microtubules (structural components of the cell) attach at the </a:t>
            </a:r>
            <a:r>
              <a:rPr lang="en-US" sz="2400" dirty="0" err="1" smtClean="0"/>
              <a:t>kinetochores</a:t>
            </a:r>
            <a:r>
              <a:rPr lang="en-US" sz="2400" dirty="0" smtClean="0"/>
              <a:t> and the chromosomes start moving.</a:t>
            </a:r>
            <a:br>
              <a:rPr lang="en-US" sz="2400" dirty="0" smtClean="0"/>
            </a:br>
            <a:r>
              <a:rPr lang="en-US" sz="2400" b="1" dirty="0" smtClean="0"/>
              <a:t>Metaphase:</a:t>
            </a:r>
            <a:r>
              <a:rPr lang="en-US" sz="2400" dirty="0" smtClean="0"/>
              <a:t> The spindle fibers attach themselves to the </a:t>
            </a:r>
            <a:r>
              <a:rPr lang="en-US" sz="2400" dirty="0" err="1" smtClean="0"/>
              <a:t>centromere</a:t>
            </a:r>
            <a:r>
              <a:rPr lang="en-US" sz="2400" dirty="0" smtClean="0"/>
              <a:t> of the chromosomes and align them along the middle of the cell nucleus. The line is referred as the equatorial plate or metaphase plate. This alignment will ensure that in the next phase, when the chromosomes will separate, each newly formed nucleus will get one copy of each chromosome.</a:t>
            </a:r>
            <a:br>
              <a:rPr lang="en-US" sz="2400" dirty="0" smtClean="0"/>
            </a:br>
            <a:r>
              <a:rPr lang="en-US" sz="2400" dirty="0" smtClean="0"/>
              <a:t/>
            </a:r>
            <a:br>
              <a:rPr lang="en-US" sz="2400" dirty="0" smtClean="0"/>
            </a:br>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fontScale="70000" lnSpcReduction="20000"/>
          </a:bodyPr>
          <a:lstStyle/>
          <a:p>
            <a:pPr>
              <a:buNone/>
            </a:pPr>
            <a:r>
              <a:rPr lang="en-US" b="1" dirty="0" smtClean="0"/>
              <a:t>	</a:t>
            </a:r>
            <a:r>
              <a:rPr lang="en-US" sz="3400" b="1" dirty="0" smtClean="0"/>
              <a:t>Anaphase:</a:t>
            </a:r>
            <a:r>
              <a:rPr lang="en-US" sz="3400" dirty="0" smtClean="0"/>
              <a:t> In this phase, as the spindle fiber shorten and the </a:t>
            </a:r>
            <a:r>
              <a:rPr lang="en-US" sz="3400" dirty="0" err="1" smtClean="0"/>
              <a:t>centromere</a:t>
            </a:r>
            <a:r>
              <a:rPr lang="en-US" sz="3400" dirty="0" smtClean="0"/>
              <a:t> splits, the paired chromosomes will separate and start moving to the opposite sides of the cell. Though the reason for this motion is still unknown, according to some studies, it is the rapid assembly and breakdown of microtubules that may cause this movement. Hence, at the end of anaphase, we get two separate identical copies of sister chromosomes.</a:t>
            </a:r>
            <a:br>
              <a:rPr lang="en-US" sz="3400" dirty="0" smtClean="0"/>
            </a:br>
            <a:r>
              <a:rPr lang="en-US" sz="3400" dirty="0" smtClean="0"/>
              <a:t/>
            </a:r>
            <a:br>
              <a:rPr lang="en-US" sz="3400" dirty="0" smtClean="0"/>
            </a:br>
            <a:r>
              <a:rPr lang="en-US" sz="3400" b="1" dirty="0" err="1" smtClean="0"/>
              <a:t>Telophase</a:t>
            </a:r>
            <a:r>
              <a:rPr lang="en-US" sz="3400" b="1" dirty="0" smtClean="0"/>
              <a:t>:</a:t>
            </a:r>
            <a:r>
              <a:rPr lang="en-US" sz="3400" dirty="0" smtClean="0"/>
              <a:t> In </a:t>
            </a:r>
            <a:r>
              <a:rPr lang="en-US" sz="3400" dirty="0" err="1" smtClean="0"/>
              <a:t>telophase</a:t>
            </a:r>
            <a:r>
              <a:rPr lang="en-US" sz="3400" dirty="0" smtClean="0"/>
              <a:t>, the sister chromosomes attach at the opposite ends of the pole and a new nuclear membrane is formed around each set of sister chromosomes. The spindle fibers also disintegrate.</a:t>
            </a:r>
            <a:br>
              <a:rPr lang="en-US" sz="3400" dirty="0" smtClean="0"/>
            </a:br>
            <a:r>
              <a:rPr lang="en-US" sz="3400" dirty="0" smtClean="0"/>
              <a:t/>
            </a:r>
            <a:br>
              <a:rPr lang="en-US" sz="3400" dirty="0" smtClean="0"/>
            </a:br>
            <a:r>
              <a:rPr lang="en-US" sz="3400" b="1" dirty="0" err="1" smtClean="0"/>
              <a:t>Cytokinesis</a:t>
            </a:r>
            <a:r>
              <a:rPr lang="en-US" sz="3400" b="1" dirty="0" smtClean="0"/>
              <a:t>:</a:t>
            </a:r>
            <a:r>
              <a:rPr lang="en-US" sz="3400" dirty="0" smtClean="0"/>
              <a:t> Though not a phase of mitosis, </a:t>
            </a:r>
            <a:r>
              <a:rPr lang="en-US" sz="3400" dirty="0" err="1" smtClean="0"/>
              <a:t>cytokinesis</a:t>
            </a:r>
            <a:r>
              <a:rPr lang="en-US" sz="3400" dirty="0" smtClean="0"/>
              <a:t> is a separate process that completes the entire process of cell division. It is a process of splitting the daughter cells apart by forming a furrow wherein the cell is pinched in to two. By the end of this process, each daughter cell has a complete copy of the genome of its parent cell, i.e. same number and quality of chromosomes.</a:t>
            </a:r>
            <a:br>
              <a:rPr lang="en-US" sz="3400" dirty="0" smtClean="0"/>
            </a:br>
            <a:endParaRPr lang="en-IN" sz="3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UNISH\Desktop\bio 104\MITOSIS FOR PRINT.jpg"/>
          <p:cNvPicPr>
            <a:picLocks noGrp="1"/>
          </p:cNvPicPr>
          <p:nvPr>
            <p:ph idx="1"/>
          </p:nvPr>
        </p:nvPicPr>
        <p:blipFill>
          <a:blip r:embed="rId2" cstate="print"/>
          <a:srcRect/>
          <a:stretch>
            <a:fillRect/>
          </a:stretch>
        </p:blipFill>
        <p:spPr bwMode="auto">
          <a:xfrm>
            <a:off x="2771800" y="0"/>
            <a:ext cx="3883991" cy="68410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Conditions required for seed germination</a:t>
            </a:r>
            <a:r>
              <a:rPr lang="en-IN" dirty="0"/>
              <a:t/>
            </a:r>
            <a:br>
              <a:rPr lang="en-IN" dirty="0"/>
            </a:br>
            <a:endParaRPr lang="en-IN" dirty="0"/>
          </a:p>
        </p:txBody>
      </p:sp>
      <p:sp>
        <p:nvSpPr>
          <p:cNvPr id="3" name="Content Placeholder 2"/>
          <p:cNvSpPr>
            <a:spLocks noGrp="1"/>
          </p:cNvSpPr>
          <p:nvPr>
            <p:ph idx="1"/>
          </p:nvPr>
        </p:nvSpPr>
        <p:spPr/>
        <p:txBody>
          <a:bodyPr/>
          <a:lstStyle/>
          <a:p>
            <a:pPr lvl="0"/>
            <a:r>
              <a:rPr lang="en-US" dirty="0"/>
              <a:t>Availability of water</a:t>
            </a:r>
            <a:endParaRPr lang="en-IN" dirty="0"/>
          </a:p>
          <a:p>
            <a:pPr lvl="0"/>
            <a:r>
              <a:rPr lang="en-US" dirty="0"/>
              <a:t>Availability of oxygen</a:t>
            </a:r>
            <a:endParaRPr lang="en-IN" dirty="0"/>
          </a:p>
          <a:p>
            <a:pPr lvl="0"/>
            <a:r>
              <a:rPr lang="en-US" dirty="0"/>
              <a:t>Suitable temperature</a:t>
            </a:r>
            <a:endParaRPr lang="en-IN" dirty="0"/>
          </a:p>
          <a:p>
            <a:pPr lvl="0"/>
            <a:r>
              <a:rPr lang="en-US" dirty="0"/>
              <a:t>Sometimes light</a:t>
            </a:r>
            <a:endParaRPr lang="en-IN" dirty="0"/>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77500" lnSpcReduction="20000"/>
          </a:bodyPr>
          <a:lstStyle/>
          <a:p>
            <a:pPr lvl="0">
              <a:buNone/>
            </a:pPr>
            <a:r>
              <a:rPr lang="en-US" dirty="0" smtClean="0"/>
              <a:t>Water –</a:t>
            </a:r>
          </a:p>
          <a:p>
            <a:pPr lvl="0"/>
            <a:r>
              <a:rPr lang="en-US" dirty="0" smtClean="0"/>
              <a:t>A seed contains 10-15% of water and is generally dehydrated. So the </a:t>
            </a:r>
            <a:r>
              <a:rPr lang="en-US" smtClean="0"/>
              <a:t>viable non-dormant </a:t>
            </a:r>
            <a:r>
              <a:rPr lang="en-US" dirty="0" smtClean="0"/>
              <a:t>seed has to absorb water  through micropyle or through permeable seed coat to become active and exhibit germination. </a:t>
            </a:r>
          </a:p>
          <a:p>
            <a:pPr lvl="0"/>
            <a:r>
              <a:rPr lang="en-US" dirty="0" smtClean="0"/>
              <a:t>Water hydrates the seed making the seed coat to soften, swell and weaken and also hydrates the embryo.  </a:t>
            </a:r>
          </a:p>
          <a:p>
            <a:pPr lvl="0"/>
            <a:r>
              <a:rPr lang="en-US" dirty="0" smtClean="0"/>
              <a:t>Enzymes that are present in the seeds are activated because of the hydration.  </a:t>
            </a:r>
          </a:p>
          <a:p>
            <a:pPr lvl="0"/>
            <a:r>
              <a:rPr lang="en-US" dirty="0" smtClean="0"/>
              <a:t>It is also used for the cell enlargement and cell division which results in the elongation of the radicle. </a:t>
            </a:r>
          </a:p>
          <a:p>
            <a:pPr lvl="0"/>
            <a:r>
              <a:rPr lang="en-US" dirty="0" smtClean="0"/>
              <a:t>As the radicle elongates it pushes its way through the </a:t>
            </a:r>
            <a:r>
              <a:rPr lang="en-US" dirty="0" err="1" smtClean="0"/>
              <a:t>testa</a:t>
            </a:r>
            <a:r>
              <a:rPr lang="en-US" dirty="0" smtClean="0"/>
              <a:t> which has been soften and weakened and emerges out of the seed.  </a:t>
            </a:r>
          </a:p>
          <a:p>
            <a:pPr lvl="0"/>
            <a:r>
              <a:rPr lang="en-US" dirty="0" smtClean="0"/>
              <a:t>When the radicle emerges out the germination is completed.  </a:t>
            </a:r>
            <a:endParaRPr lang="en-IN" dirty="0" smtClean="0"/>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85000" lnSpcReduction="10000"/>
          </a:bodyPr>
          <a:lstStyle/>
          <a:p>
            <a:pPr lvl="0">
              <a:buNone/>
            </a:pPr>
            <a:r>
              <a:rPr lang="en-US" dirty="0" smtClean="0"/>
              <a:t>Oxygen – </a:t>
            </a:r>
          </a:p>
          <a:p>
            <a:pPr lvl="0"/>
            <a:r>
              <a:rPr lang="en-US" dirty="0" smtClean="0"/>
              <a:t>In the dormant condition the seeds respiratory rate is very low due to low metabolic rate and so oxygen is required in very small quantities. </a:t>
            </a:r>
          </a:p>
          <a:p>
            <a:pPr lvl="0"/>
            <a:r>
              <a:rPr lang="en-US" dirty="0" smtClean="0"/>
              <a:t>For germination, oxygen is needed in large quantities. The seeds obtain this oxygen from the air contained in the soil. </a:t>
            </a:r>
          </a:p>
          <a:p>
            <a:pPr lvl="0"/>
            <a:r>
              <a:rPr lang="en-US" dirty="0" smtClean="0"/>
              <a:t>Oxygen is required for the aerobic respiration which provides the growing embryo with maximum energy for cell division and cell enlargement.  </a:t>
            </a:r>
          </a:p>
          <a:p>
            <a:pPr lvl="0"/>
            <a:r>
              <a:rPr lang="en-US" dirty="0" smtClean="0"/>
              <a:t>In the absence of oxygen, the embryo undergoes anaerobic respiration that results in the formation of ethanol or acetic acid which are poisonous to the embryo and hinders its further growth.</a:t>
            </a:r>
            <a:endParaRPr lang="en-IN" dirty="0" smtClean="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9"/>
            <a:ext cx="8229600" cy="4896543"/>
          </a:xfrm>
        </p:spPr>
        <p:txBody>
          <a:bodyPr>
            <a:normAutofit fontScale="70000" lnSpcReduction="20000"/>
          </a:bodyPr>
          <a:lstStyle/>
          <a:p>
            <a:pPr lvl="0">
              <a:buNone/>
            </a:pPr>
            <a:r>
              <a:rPr lang="en-US" dirty="0" smtClean="0"/>
              <a:t>Temperature – </a:t>
            </a:r>
          </a:p>
          <a:p>
            <a:r>
              <a:rPr lang="en-US" sz="3400" dirty="0" smtClean="0"/>
              <a:t>a suitable temperature is required for germination because of  enzymes that catalyze the metabolic activities. Enzymes haves minimum, optimum and maximum temperature requirements.  </a:t>
            </a:r>
          </a:p>
          <a:p>
            <a:r>
              <a:rPr lang="en-US" sz="3400" dirty="0" smtClean="0"/>
              <a:t>The range of temperature requirement is higher for tropical plants then for temperate.  This is reflected in the temperature requirement of seeds and the best germination occurs at the optimum temperature range.  </a:t>
            </a:r>
          </a:p>
          <a:p>
            <a:r>
              <a:rPr lang="en-US" sz="3400" dirty="0" smtClean="0"/>
              <a:t>Enzymes are sensitive to heat and are denatured (completely destroyed) at higher temperature above 60</a:t>
            </a:r>
            <a:r>
              <a:rPr lang="en-US" sz="3400" baseline="30000" dirty="0" smtClean="0"/>
              <a:t>0</a:t>
            </a:r>
            <a:r>
              <a:rPr lang="en-US" sz="3400" dirty="0" smtClean="0"/>
              <a:t>C.  Below 0</a:t>
            </a:r>
            <a:r>
              <a:rPr lang="en-US" sz="3400" baseline="30000" dirty="0" smtClean="0"/>
              <a:t>0</a:t>
            </a:r>
            <a:r>
              <a:rPr lang="en-US" sz="3400" dirty="0" smtClean="0"/>
              <a:t>C enzymes are normally inactivated but not destroyed.  </a:t>
            </a:r>
            <a:endParaRPr lang="en-IN" sz="3400" dirty="0" smtClean="0"/>
          </a:p>
          <a:p>
            <a:r>
              <a:rPr lang="en-US" sz="3400" dirty="0" smtClean="0"/>
              <a:t>Examples of cardinal temperatures (</a:t>
            </a:r>
            <a:r>
              <a:rPr lang="en-US" sz="3400" baseline="30000" dirty="0" smtClean="0"/>
              <a:t>0</a:t>
            </a:r>
            <a:r>
              <a:rPr lang="en-US" sz="3400" dirty="0" smtClean="0"/>
              <a:t>C) for germination of Grains/seeds</a:t>
            </a:r>
          </a:p>
          <a:p>
            <a:endParaRPr lang="en-IN" dirty="0" smtClean="0"/>
          </a:p>
          <a:p>
            <a:pPr>
              <a:buNone/>
            </a:pPr>
            <a:endParaRPr lang="en-IN" dirty="0" smtClean="0"/>
          </a:p>
          <a:p>
            <a:endParaRPr lang="en-IN" dirty="0" smtClean="0"/>
          </a:p>
          <a:p>
            <a:endParaRPr lang="en-IN" dirty="0"/>
          </a:p>
        </p:txBody>
      </p:sp>
      <p:graphicFrame>
        <p:nvGraphicFramePr>
          <p:cNvPr id="4" name="Table 3"/>
          <p:cNvGraphicFramePr>
            <a:graphicFrameLocks noGrp="1"/>
          </p:cNvGraphicFramePr>
          <p:nvPr/>
        </p:nvGraphicFramePr>
        <p:xfrm>
          <a:off x="683568" y="4725144"/>
          <a:ext cx="7704857" cy="1884700"/>
        </p:xfrm>
        <a:graphic>
          <a:graphicData uri="http://schemas.openxmlformats.org/drawingml/2006/table">
            <a:tbl>
              <a:tblPr firstRow="1" bandRow="1">
                <a:tableStyleId>{08FB837D-C827-4EFA-A057-4D05807E0F7C}</a:tableStyleId>
              </a:tblPr>
              <a:tblGrid>
                <a:gridCol w="3276445"/>
                <a:gridCol w="1456198"/>
                <a:gridCol w="1456198"/>
                <a:gridCol w="1516016"/>
              </a:tblGrid>
              <a:tr h="370840">
                <a:tc>
                  <a:txBody>
                    <a:bodyPr/>
                    <a:lstStyle/>
                    <a:p>
                      <a:pPr marL="0" marR="0" indent="0" algn="l" defTabSz="914400" rtl="0" eaLnBrk="1" fontAlgn="auto" latinLnBrk="0" hangingPunct="1">
                        <a:lnSpc>
                          <a:spcPts val="2880"/>
                        </a:lnSpc>
                        <a:spcBef>
                          <a:spcPts val="0"/>
                        </a:spcBef>
                        <a:spcAft>
                          <a:spcPts val="0"/>
                        </a:spcAft>
                        <a:buClrTx/>
                        <a:buSzTx/>
                        <a:buFontTx/>
                        <a:buNone/>
                        <a:tabLst/>
                        <a:defRPr/>
                      </a:pPr>
                      <a:r>
                        <a:rPr lang="en-US" sz="2400" dirty="0" smtClean="0"/>
                        <a:t>Grain/Seed</a:t>
                      </a:r>
                      <a:endParaRPr lang="en-IN" sz="2400" dirty="0"/>
                    </a:p>
                  </a:txBody>
                  <a:tcPr/>
                </a:tc>
                <a:tc>
                  <a:txBody>
                    <a:bodyPr/>
                    <a:lstStyle/>
                    <a:p>
                      <a:pPr>
                        <a:lnSpc>
                          <a:spcPts val="2880"/>
                        </a:lnSpc>
                      </a:pPr>
                      <a:r>
                        <a:rPr lang="en-US" sz="2400" dirty="0" smtClean="0"/>
                        <a:t>Minimum</a:t>
                      </a:r>
                      <a:endParaRPr lang="en-IN" sz="2400" dirty="0"/>
                    </a:p>
                  </a:txBody>
                  <a:tcPr/>
                </a:tc>
                <a:tc>
                  <a:txBody>
                    <a:bodyPr/>
                    <a:lstStyle/>
                    <a:p>
                      <a:pPr marL="0" marR="0" indent="0" algn="l" defTabSz="914400" rtl="0" eaLnBrk="1" fontAlgn="auto" latinLnBrk="0" hangingPunct="1">
                        <a:lnSpc>
                          <a:spcPts val="2880"/>
                        </a:lnSpc>
                        <a:spcBef>
                          <a:spcPts val="0"/>
                        </a:spcBef>
                        <a:spcAft>
                          <a:spcPts val="0"/>
                        </a:spcAft>
                        <a:buClrTx/>
                        <a:buSzTx/>
                        <a:buFontTx/>
                        <a:buNone/>
                        <a:tabLst/>
                        <a:defRPr/>
                      </a:pPr>
                      <a:r>
                        <a:rPr lang="en-US" sz="2400" dirty="0" smtClean="0"/>
                        <a:t>Optimum</a:t>
                      </a:r>
                      <a:endParaRPr lang="en-IN" sz="2400" dirty="0"/>
                    </a:p>
                  </a:txBody>
                  <a:tcPr/>
                </a:tc>
                <a:tc>
                  <a:txBody>
                    <a:bodyPr/>
                    <a:lstStyle/>
                    <a:p>
                      <a:pPr marL="0" marR="0" indent="0" algn="l" defTabSz="914400" rtl="0" eaLnBrk="1" fontAlgn="auto" latinLnBrk="0" hangingPunct="1">
                        <a:lnSpc>
                          <a:spcPts val="2880"/>
                        </a:lnSpc>
                        <a:spcBef>
                          <a:spcPts val="0"/>
                        </a:spcBef>
                        <a:spcAft>
                          <a:spcPts val="0"/>
                        </a:spcAft>
                        <a:buClrTx/>
                        <a:buSzTx/>
                        <a:buFontTx/>
                        <a:buNone/>
                        <a:tabLst/>
                        <a:defRPr/>
                      </a:pPr>
                      <a:r>
                        <a:rPr lang="en-US" sz="2400" dirty="0" smtClean="0"/>
                        <a:t>Maximum</a:t>
                      </a:r>
                      <a:endParaRPr lang="en-IN" sz="2400" dirty="0"/>
                    </a:p>
                  </a:txBody>
                  <a:tcPr/>
                </a:tc>
              </a:tr>
              <a:tr h="480080">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err="1" smtClean="0"/>
                        <a:t>Zea</a:t>
                      </a:r>
                      <a:r>
                        <a:rPr lang="en-US" sz="2400" dirty="0" smtClean="0"/>
                        <a:t> </a:t>
                      </a:r>
                      <a:r>
                        <a:rPr lang="en-US" sz="2400" dirty="0" err="1" smtClean="0"/>
                        <a:t>mays</a:t>
                      </a:r>
                      <a:r>
                        <a:rPr lang="en-US" sz="2400" dirty="0" smtClean="0"/>
                        <a:t> (Maize)</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8-10</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32-35</a:t>
                      </a:r>
                      <a:endParaRPr lang="en-IN" sz="2400" dirty="0" smtClean="0"/>
                    </a:p>
                    <a:p>
                      <a:pPr>
                        <a:lnSpc>
                          <a:spcPts val="1500"/>
                        </a:lnSpc>
                      </a:pP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40-44</a:t>
                      </a:r>
                      <a:endParaRPr lang="en-IN" sz="2400" dirty="0"/>
                    </a:p>
                  </a:txBody>
                  <a:tcPr/>
                </a:tc>
              </a:tr>
              <a:tr h="370840">
                <a:tc>
                  <a:txBody>
                    <a:bodyPr/>
                    <a:lstStyle/>
                    <a:p>
                      <a:pPr>
                        <a:lnSpc>
                          <a:spcPts val="1500"/>
                        </a:lnSpc>
                      </a:pPr>
                      <a:r>
                        <a:rPr lang="en-US" sz="2400" dirty="0" err="1" smtClean="0"/>
                        <a:t>Cucumis</a:t>
                      </a:r>
                      <a:r>
                        <a:rPr lang="en-US" sz="2400" dirty="0" smtClean="0"/>
                        <a:t> </a:t>
                      </a:r>
                      <a:r>
                        <a:rPr lang="en-US" sz="2400" dirty="0" err="1" smtClean="0"/>
                        <a:t>melo</a:t>
                      </a:r>
                      <a:r>
                        <a:rPr lang="en-US" sz="2400" dirty="0" smtClean="0"/>
                        <a:t> (Melon)</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16-19</a:t>
                      </a:r>
                      <a:endParaRPr lang="en-IN" sz="2400" dirty="0" smtClean="0"/>
                    </a:p>
                    <a:p>
                      <a:pPr>
                        <a:lnSpc>
                          <a:spcPts val="1500"/>
                        </a:lnSpc>
                      </a:pP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30-34</a:t>
                      </a:r>
                      <a:endParaRPr lang="en-IN" sz="2400" dirty="0" smtClean="0"/>
                    </a:p>
                    <a:p>
                      <a:pPr>
                        <a:lnSpc>
                          <a:spcPts val="1500"/>
                        </a:lnSpc>
                      </a:pP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45-50</a:t>
                      </a:r>
                      <a:endParaRPr lang="en-IN" sz="2400" dirty="0"/>
                    </a:p>
                  </a:txBody>
                  <a:tcPr/>
                </a:tc>
              </a:tr>
              <a:tr h="437232">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err="1" smtClean="0"/>
                        <a:t>Oryza</a:t>
                      </a:r>
                      <a:r>
                        <a:rPr lang="en-US" sz="2400" dirty="0" smtClean="0"/>
                        <a:t> sativa(Rice)</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10-12</a:t>
                      </a: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30-37</a:t>
                      </a:r>
                      <a:endParaRPr lang="en-IN" sz="2400" dirty="0" smtClean="0"/>
                    </a:p>
                    <a:p>
                      <a:pPr>
                        <a:lnSpc>
                          <a:spcPts val="1500"/>
                        </a:lnSpc>
                      </a:pPr>
                      <a:endParaRPr lang="en-IN" sz="2400" dirty="0"/>
                    </a:p>
                  </a:txBody>
                  <a:tcPr/>
                </a:tc>
                <a:tc>
                  <a:txBody>
                    <a:bodyPr/>
                    <a:lstStyle/>
                    <a:p>
                      <a:pPr marL="0" marR="0" indent="0" algn="l" defTabSz="914400" rtl="0" eaLnBrk="1" fontAlgn="auto" latinLnBrk="0" hangingPunct="1">
                        <a:lnSpc>
                          <a:spcPts val="1500"/>
                        </a:lnSpc>
                        <a:spcBef>
                          <a:spcPts val="0"/>
                        </a:spcBef>
                        <a:spcAft>
                          <a:spcPts val="0"/>
                        </a:spcAft>
                        <a:buClrTx/>
                        <a:buSzTx/>
                        <a:buFontTx/>
                        <a:buNone/>
                        <a:tabLst/>
                        <a:defRPr/>
                      </a:pPr>
                      <a:r>
                        <a:rPr lang="en-US" sz="2400" dirty="0" smtClean="0"/>
                        <a:t>40-42</a:t>
                      </a:r>
                      <a:endParaRPr lang="en-IN" sz="2400" dirty="0" smtClean="0"/>
                    </a:p>
                    <a:p>
                      <a:pPr>
                        <a:lnSpc>
                          <a:spcPts val="1500"/>
                        </a:lnSpc>
                      </a:pPr>
                      <a:endParaRPr lang="en-IN" sz="24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10000"/>
          </a:bodyPr>
          <a:lstStyle/>
          <a:p>
            <a:pPr lvl="0">
              <a:buNone/>
            </a:pPr>
            <a:r>
              <a:rPr lang="en-US" dirty="0" smtClean="0"/>
              <a:t>Light – </a:t>
            </a:r>
          </a:p>
          <a:p>
            <a:pPr lvl="0"/>
            <a:r>
              <a:rPr lang="en-US" dirty="0" smtClean="0"/>
              <a:t>Not all the seeds are affected by light.  However, the seeds of certain grasses and some varieties of lettuce require light for germination.  </a:t>
            </a:r>
          </a:p>
          <a:p>
            <a:pPr lvl="0"/>
            <a:r>
              <a:rPr lang="en-US" dirty="0" smtClean="0"/>
              <a:t>These seeds will not germinate in absence of light because of an inhibitor which is only broken down by in presence of light.  </a:t>
            </a:r>
          </a:p>
          <a:p>
            <a:pPr lvl="0"/>
            <a:r>
              <a:rPr lang="en-US" dirty="0" smtClean="0"/>
              <a:t>Most of the small sized seeds require light for germination and their germination is inhibited when buried deep in the soil. </a:t>
            </a:r>
          </a:p>
          <a:p>
            <a:pPr lvl="0"/>
            <a:r>
              <a:rPr lang="en-US" dirty="0" smtClean="0"/>
              <a:t> In contrast, the seeds of other plants such as onion, geraniums and poppies will germinate only in the dark.  In these light stimulates the synthesis of compounds that inhibit seed germination.</a:t>
            </a:r>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436910"/>
          </a:xfrm>
        </p:spPr>
        <p:txBody>
          <a:bodyPr>
            <a:normAutofit fontScale="90000"/>
          </a:bodyPr>
          <a:lstStyle/>
          <a:p>
            <a:r>
              <a:rPr lang="en-IN" b="1" dirty="0" smtClean="0"/>
              <a:t>The Process of </a:t>
            </a:r>
            <a:r>
              <a:rPr lang="en-IN" b="1" smtClean="0"/>
              <a:t>seed germination</a:t>
            </a:r>
            <a:endParaRPr lang="en-IN" dirty="0"/>
          </a:p>
        </p:txBody>
      </p:sp>
      <p:sp>
        <p:nvSpPr>
          <p:cNvPr id="3" name="Content Placeholder 2"/>
          <p:cNvSpPr>
            <a:spLocks noGrp="1"/>
          </p:cNvSpPr>
          <p:nvPr>
            <p:ph idx="1"/>
          </p:nvPr>
        </p:nvSpPr>
        <p:spPr>
          <a:xfrm>
            <a:off x="0" y="764704"/>
            <a:ext cx="9144000" cy="6093296"/>
          </a:xfrm>
        </p:spPr>
        <p:txBody>
          <a:bodyPr>
            <a:normAutofit fontScale="77500" lnSpcReduction="20000"/>
          </a:bodyPr>
          <a:lstStyle/>
          <a:p>
            <a:r>
              <a:rPr lang="en-IN" dirty="0" smtClean="0"/>
              <a:t>Seed absorbs water by imbibition (</a:t>
            </a:r>
            <a:r>
              <a:rPr lang="en-US" dirty="0" smtClean="0"/>
              <a:t>a physical process in which living or dead </a:t>
            </a:r>
            <a:r>
              <a:rPr lang="en-US" b="1" dirty="0" smtClean="0"/>
              <a:t>plant</a:t>
            </a:r>
            <a:r>
              <a:rPr lang="en-US" dirty="0" smtClean="0"/>
              <a:t> materials takes up water or liquid mainly by adsorption)</a:t>
            </a:r>
            <a:r>
              <a:rPr lang="en-IN" dirty="0" smtClean="0"/>
              <a:t> and seed coat softens and burst. It is the first sign of germination. </a:t>
            </a:r>
          </a:p>
          <a:p>
            <a:pPr lvl="0"/>
            <a:r>
              <a:rPr lang="en-IN" dirty="0" smtClean="0"/>
              <a:t>The imbibed water hydrates the cytoplasm which leads to activation of enzymes in the embryonic axis that mobilize the reserve food material for growth. </a:t>
            </a:r>
          </a:p>
          <a:p>
            <a:pPr lvl="0"/>
            <a:r>
              <a:rPr lang="en-IN" dirty="0" smtClean="0"/>
              <a:t>Chemical energy stored in the form of starch is converted to sugar, which is used during germination. </a:t>
            </a:r>
          </a:p>
          <a:p>
            <a:pPr lvl="0"/>
            <a:r>
              <a:rPr lang="en-IN" dirty="0" smtClean="0"/>
              <a:t>There is an increase in the respiration rate that generates energy (ATP) for cell enlargement and cell division. This results in increase in size of the embryo which pushes against the  seed coat and it bursts open.  </a:t>
            </a:r>
          </a:p>
          <a:p>
            <a:pPr lvl="0"/>
            <a:r>
              <a:rPr lang="en-IN" dirty="0" smtClean="0"/>
              <a:t>The growing radicle is the first to emerge out of the seed and helps to anchor the seed in the soil. It also allows the embryo to absorb minerals and water from soil.</a:t>
            </a:r>
          </a:p>
          <a:p>
            <a:pPr lvl="0"/>
            <a:r>
              <a:rPr lang="en-IN" dirty="0" smtClean="0"/>
              <a:t>The germination process ends as soon as the radicle emerges from the seed coat.</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rmAutofit fontScale="90000"/>
          </a:bodyPr>
          <a:lstStyle/>
          <a:p>
            <a:r>
              <a:rPr lang="en-IN" sz="3100" b="1" dirty="0" smtClean="0"/>
              <a:t>Mobilization of reserve food material for development of seedling in monocot</a:t>
            </a:r>
            <a:r>
              <a:rPr lang="en-IN" dirty="0" smtClean="0"/>
              <a:t/>
            </a:r>
            <a:br>
              <a:rPr lang="en-IN" dirty="0" smtClean="0"/>
            </a:br>
            <a:endParaRPr lang="en-IN" dirty="0"/>
          </a:p>
        </p:txBody>
      </p:sp>
      <p:sp>
        <p:nvSpPr>
          <p:cNvPr id="3" name="Content Placeholder 2"/>
          <p:cNvSpPr>
            <a:spLocks noGrp="1"/>
          </p:cNvSpPr>
          <p:nvPr>
            <p:ph idx="1"/>
          </p:nvPr>
        </p:nvSpPr>
        <p:spPr>
          <a:xfrm>
            <a:off x="457200" y="1052736"/>
            <a:ext cx="8229600" cy="5616624"/>
          </a:xfrm>
        </p:spPr>
        <p:txBody>
          <a:bodyPr>
            <a:normAutofit fontScale="70000" lnSpcReduction="20000"/>
          </a:bodyPr>
          <a:lstStyle/>
          <a:p>
            <a:r>
              <a:rPr lang="en-IN" dirty="0" smtClean="0"/>
              <a:t> On hydration of the seed, the cells of the embryonic axis produce gibberellic acid</a:t>
            </a:r>
          </a:p>
          <a:p>
            <a:pPr lvl="0"/>
            <a:r>
              <a:rPr lang="en-IN" dirty="0" smtClean="0"/>
              <a:t>After 24 hours the scutellum also produces </a:t>
            </a:r>
            <a:r>
              <a:rPr lang="en-IN" dirty="0" smtClean="0">
                <a:solidFill>
                  <a:srgbClr val="FF0000"/>
                </a:solidFill>
              </a:rPr>
              <a:t>gibberellic acid</a:t>
            </a:r>
            <a:r>
              <a:rPr lang="en-IN" dirty="0" smtClean="0"/>
              <a:t>.</a:t>
            </a:r>
          </a:p>
          <a:p>
            <a:pPr lvl="0"/>
            <a:r>
              <a:rPr lang="en-IN" dirty="0" smtClean="0"/>
              <a:t>The gibberellic acid is transported to the aleurone layer where it induces the synthesis of  an enzyme,  </a:t>
            </a:r>
            <a:r>
              <a:rPr lang="en-IN" dirty="0" smtClean="0">
                <a:solidFill>
                  <a:srgbClr val="FF0000"/>
                </a:solidFill>
              </a:rPr>
              <a:t>α-amylase</a:t>
            </a:r>
            <a:r>
              <a:rPr lang="en-IN" dirty="0" smtClean="0"/>
              <a:t>.  The enzymes namely </a:t>
            </a:r>
            <a:r>
              <a:rPr lang="en-IN" b="1" dirty="0" smtClean="0">
                <a:solidFill>
                  <a:srgbClr val="0070C0"/>
                </a:solidFill>
              </a:rPr>
              <a:t>protease, ribonuclease,  β-1,3-glucanase </a:t>
            </a:r>
            <a:r>
              <a:rPr lang="en-IN" dirty="0" smtClean="0"/>
              <a:t>and</a:t>
            </a:r>
            <a:r>
              <a:rPr lang="en-IN" b="1" dirty="0" smtClean="0">
                <a:solidFill>
                  <a:srgbClr val="0070C0"/>
                </a:solidFill>
              </a:rPr>
              <a:t> lipases </a:t>
            </a:r>
            <a:r>
              <a:rPr lang="en-IN" dirty="0" smtClean="0"/>
              <a:t>are already present in the aleurone layer.  These enzymes are hydrated and activated.  After hydration all 5 enzymes (α-amylase, protease, ribonuclease, β-1,3-glucanase and lipase) in the aleurone layer are released into the endosperm.</a:t>
            </a:r>
          </a:p>
          <a:p>
            <a:pPr lvl="0"/>
            <a:r>
              <a:rPr lang="en-IN" dirty="0" smtClean="0"/>
              <a:t>These enzymes break down the stored food material in the endosperm cells – </a:t>
            </a:r>
          </a:p>
          <a:p>
            <a:pPr lvl="1"/>
            <a:r>
              <a:rPr lang="en-IN" b="1" dirty="0" smtClean="0">
                <a:solidFill>
                  <a:srgbClr val="006600"/>
                </a:solidFill>
              </a:rPr>
              <a:t>α-amylase breaks down starch to sugar</a:t>
            </a:r>
          </a:p>
          <a:p>
            <a:pPr lvl="1"/>
            <a:r>
              <a:rPr lang="en-IN" b="1" dirty="0" smtClean="0">
                <a:solidFill>
                  <a:srgbClr val="006600"/>
                </a:solidFill>
              </a:rPr>
              <a:t>proteases break down proteins to amino acids</a:t>
            </a:r>
          </a:p>
          <a:p>
            <a:pPr lvl="1"/>
            <a:r>
              <a:rPr lang="en-IN" b="1" dirty="0" smtClean="0">
                <a:solidFill>
                  <a:srgbClr val="006600"/>
                </a:solidFill>
              </a:rPr>
              <a:t>ribonuclease breaks down RNA to nucleic acid</a:t>
            </a:r>
          </a:p>
          <a:p>
            <a:pPr lvl="1"/>
            <a:r>
              <a:rPr lang="en-IN" b="1" dirty="0" smtClean="0">
                <a:solidFill>
                  <a:srgbClr val="006600"/>
                </a:solidFill>
              </a:rPr>
              <a:t>β-1,3-glucanase breaks down hemicelluloses (a component of the cell wall of endosperm cells) to sugars </a:t>
            </a:r>
          </a:p>
          <a:p>
            <a:pPr lvl="1"/>
            <a:r>
              <a:rPr lang="en-IN" b="1" dirty="0" smtClean="0">
                <a:solidFill>
                  <a:srgbClr val="006600"/>
                </a:solidFill>
              </a:rPr>
              <a:t>lipases breaks down oils into glycerol and fatty acids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10000"/>
          </a:bodyPr>
          <a:lstStyle/>
          <a:p>
            <a:pPr lvl="0"/>
            <a:r>
              <a:rPr lang="en-IN" dirty="0" smtClean="0"/>
              <a:t>The broken down food material are transported from the endosperm through the scutellum into the growing regions (root and shoot apices) of the embryonic axis.</a:t>
            </a:r>
          </a:p>
          <a:p>
            <a:pPr lvl="0"/>
            <a:r>
              <a:rPr lang="en-IN" dirty="0" smtClean="0"/>
              <a:t>Prior to the transport of nutrients from the endosperm, the embryo produces IAA (</a:t>
            </a:r>
            <a:r>
              <a:rPr lang="en-IN" dirty="0" err="1" smtClean="0"/>
              <a:t>Indole</a:t>
            </a:r>
            <a:r>
              <a:rPr lang="en-IN" dirty="0" smtClean="0"/>
              <a:t> Acetic Acid) that is transported to the scutellum for the development of vascular tissue in the scutellum.  </a:t>
            </a:r>
          </a:p>
          <a:p>
            <a:pPr lvl="0"/>
            <a:r>
              <a:rPr lang="en-IN" dirty="0" smtClean="0"/>
              <a:t>The developed vascular tissue are the conduit/channel for the nutrient  (sugars, amino acids, nucleic acids)flow  to the embryonic axis.</a:t>
            </a:r>
          </a:p>
          <a:p>
            <a:pPr lvl="0"/>
            <a:r>
              <a:rPr lang="en-IN" dirty="0" smtClean="0"/>
              <a:t>The growing regions of the embryonic axis use the nutrients for the cell division and expansion of the divided cells which will result in increase in size of the embryonic axis – seedling growth.</a:t>
            </a:r>
          </a:p>
          <a:p>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smtClean="0"/>
              <a:t>Mobilization of reserve food material for development of seedling in dicots</a:t>
            </a:r>
            <a:r>
              <a:rPr lang="en-IN" dirty="0" smtClean="0"/>
              <a:t/>
            </a:r>
            <a:br>
              <a:rPr lang="en-IN" dirty="0" smtClean="0"/>
            </a:br>
            <a:endParaRPr lang="en-IN" dirty="0"/>
          </a:p>
        </p:txBody>
      </p:sp>
      <p:sp>
        <p:nvSpPr>
          <p:cNvPr id="3" name="Content Placeholder 2"/>
          <p:cNvSpPr>
            <a:spLocks noGrp="1"/>
          </p:cNvSpPr>
          <p:nvPr>
            <p:ph idx="1"/>
          </p:nvPr>
        </p:nvSpPr>
        <p:spPr>
          <a:xfrm>
            <a:off x="0" y="980728"/>
            <a:ext cx="8964488" cy="5877272"/>
          </a:xfrm>
        </p:spPr>
        <p:txBody>
          <a:bodyPr>
            <a:normAutofit fontScale="70000" lnSpcReduction="20000"/>
          </a:bodyPr>
          <a:lstStyle/>
          <a:p>
            <a:pPr lvl="0"/>
            <a:r>
              <a:rPr lang="en-IN" dirty="0" smtClean="0"/>
              <a:t>Enzymes namely proteases, ribonuclease, </a:t>
            </a:r>
            <a:r>
              <a:rPr lang="en-US" dirty="0" smtClean="0"/>
              <a:t>β-1,3-glucanase </a:t>
            </a:r>
            <a:r>
              <a:rPr lang="en-IN" dirty="0" smtClean="0"/>
              <a:t>and lipases are already present in the cotyledons.</a:t>
            </a:r>
          </a:p>
          <a:p>
            <a:pPr lvl="0"/>
            <a:r>
              <a:rPr lang="en-IN" dirty="0" smtClean="0"/>
              <a:t>α-amylase is freshly synthesised  prior to mobilization of food reserve in the cotyledon.</a:t>
            </a:r>
          </a:p>
          <a:p>
            <a:pPr lvl="0"/>
            <a:r>
              <a:rPr lang="en-IN" dirty="0" smtClean="0"/>
              <a:t>These enzymes break down the stored food material in the cotyledon or endosperm cells </a:t>
            </a:r>
          </a:p>
          <a:p>
            <a:endParaRPr lang="en-IN" dirty="0" smtClean="0"/>
          </a:p>
          <a:p>
            <a:pPr lvl="1"/>
            <a:r>
              <a:rPr lang="en-IN" dirty="0" smtClean="0"/>
              <a:t>α-amylase breaks down starch to sugar</a:t>
            </a:r>
          </a:p>
          <a:p>
            <a:pPr lvl="1"/>
            <a:r>
              <a:rPr lang="en-IN" dirty="0" smtClean="0"/>
              <a:t>proteases break down proteins to amino acids</a:t>
            </a:r>
          </a:p>
          <a:p>
            <a:pPr lvl="1"/>
            <a:r>
              <a:rPr lang="en-IN" dirty="0" smtClean="0"/>
              <a:t>ribonuclease breaks down RNA to nucleic acid</a:t>
            </a:r>
          </a:p>
          <a:p>
            <a:pPr lvl="1"/>
            <a:r>
              <a:rPr lang="en-IN" dirty="0" smtClean="0"/>
              <a:t>β-1,3-glucanase breaks down hemicelluloses (a component of the cell wall of endosperm cells) to sugars </a:t>
            </a:r>
          </a:p>
          <a:p>
            <a:pPr lvl="1"/>
            <a:r>
              <a:rPr lang="en-IN" dirty="0" smtClean="0"/>
              <a:t>lipases breaks down oils into glycerol and fatty acids</a:t>
            </a:r>
          </a:p>
          <a:p>
            <a:pPr lvl="0"/>
            <a:r>
              <a:rPr lang="en-IN" dirty="0" smtClean="0"/>
              <a:t>In addition, </a:t>
            </a:r>
            <a:r>
              <a:rPr lang="en-IN" dirty="0" err="1" smtClean="0"/>
              <a:t>cytokinins</a:t>
            </a:r>
            <a:r>
              <a:rPr lang="en-IN" dirty="0" smtClean="0"/>
              <a:t> (another group of plant hormones) are also thought to be involved in controlling breakdown of reserves in the seeds.  </a:t>
            </a:r>
          </a:p>
          <a:p>
            <a:pPr lvl="0"/>
            <a:r>
              <a:rPr lang="en-IN" dirty="0" smtClean="0"/>
              <a:t>The breakdown reserves are transported to the embryonic axis for cell division and enlargement of the divided cells leading to increase in size of the embryonic axis – seedling growth.</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en-IN" sz="3600" b="1" dirty="0" smtClean="0"/>
              <a:t>Modes of Germination or Seedling Emergence	</a:t>
            </a:r>
            <a:r>
              <a:rPr lang="en-IN" sz="3600" dirty="0" smtClean="0"/>
              <a:t/>
            </a:r>
            <a:br>
              <a:rPr lang="en-IN" sz="3600" dirty="0" smtClean="0"/>
            </a:br>
            <a:endParaRPr lang="en-IN" sz="3600" dirty="0"/>
          </a:p>
        </p:txBody>
      </p:sp>
      <p:sp>
        <p:nvSpPr>
          <p:cNvPr id="3" name="Content Placeholder 2"/>
          <p:cNvSpPr>
            <a:spLocks noGrp="1"/>
          </p:cNvSpPr>
          <p:nvPr>
            <p:ph idx="1"/>
          </p:nvPr>
        </p:nvSpPr>
        <p:spPr/>
        <p:txBody>
          <a:bodyPr>
            <a:normAutofit lnSpcReduction="10000"/>
          </a:bodyPr>
          <a:lstStyle/>
          <a:p>
            <a:r>
              <a:rPr lang="en-IN" dirty="0" smtClean="0"/>
              <a:t>The way in which the shoot emerges from the seed during germination varies from species to species.  </a:t>
            </a:r>
          </a:p>
          <a:p>
            <a:r>
              <a:rPr lang="en-IN" dirty="0" smtClean="0"/>
              <a:t>The shoot can either be accompanied by the cotyledons or endosperm or it can emerge alone leaving the cotyledon or endosperm underground.  </a:t>
            </a:r>
          </a:p>
          <a:p>
            <a:r>
              <a:rPr lang="en-IN" dirty="0" smtClean="0"/>
              <a:t>Thus there are 2 modes of germinations: </a:t>
            </a:r>
            <a:r>
              <a:rPr lang="en-IN" b="1" dirty="0" err="1" smtClean="0"/>
              <a:t>Epigeal</a:t>
            </a:r>
            <a:r>
              <a:rPr lang="en-IN" dirty="0" smtClean="0"/>
              <a:t> and </a:t>
            </a:r>
            <a:r>
              <a:rPr lang="en-IN" b="1" dirty="0" smtClean="0"/>
              <a:t>Hypogeal</a:t>
            </a:r>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IN" sz="3200" b="1" dirty="0" err="1" smtClean="0"/>
              <a:t>Epigeal</a:t>
            </a:r>
            <a:r>
              <a:rPr lang="en-IN" sz="3200" b="1" dirty="0" smtClean="0"/>
              <a:t> germination</a:t>
            </a:r>
            <a:endParaRPr lang="en-IN" sz="3200" b="1" dirty="0"/>
          </a:p>
        </p:txBody>
      </p:sp>
      <p:sp>
        <p:nvSpPr>
          <p:cNvPr id="3" name="Content Placeholder 2"/>
          <p:cNvSpPr>
            <a:spLocks noGrp="1"/>
          </p:cNvSpPr>
          <p:nvPr>
            <p:ph idx="1"/>
          </p:nvPr>
        </p:nvSpPr>
        <p:spPr>
          <a:xfrm>
            <a:off x="0" y="836712"/>
            <a:ext cx="9144000" cy="1944216"/>
          </a:xfrm>
        </p:spPr>
        <p:txBody>
          <a:bodyPr>
            <a:normAutofit fontScale="85000" lnSpcReduction="20000"/>
          </a:bodyPr>
          <a:lstStyle/>
          <a:p>
            <a:r>
              <a:rPr lang="en-IN" sz="2400" dirty="0" smtClean="0"/>
              <a:t>In </a:t>
            </a:r>
            <a:r>
              <a:rPr lang="en-IN" sz="2400" dirty="0" err="1" smtClean="0"/>
              <a:t>epigeal</a:t>
            </a:r>
            <a:r>
              <a:rPr lang="en-IN" sz="2400" dirty="0" smtClean="0"/>
              <a:t> germination, both the </a:t>
            </a:r>
            <a:r>
              <a:rPr lang="en-IN" sz="2400" dirty="0" err="1" smtClean="0"/>
              <a:t>plumule</a:t>
            </a:r>
            <a:r>
              <a:rPr lang="en-IN" sz="2400" dirty="0" smtClean="0"/>
              <a:t> and cotyledons are thrust out of the ground by the elongation of the </a:t>
            </a:r>
            <a:r>
              <a:rPr lang="en-IN" sz="2400" dirty="0" err="1" smtClean="0"/>
              <a:t>hypocotyl</a:t>
            </a:r>
            <a:r>
              <a:rPr lang="en-IN" sz="2400" dirty="0" smtClean="0"/>
              <a:t>. </a:t>
            </a:r>
          </a:p>
          <a:p>
            <a:r>
              <a:rPr lang="en-IN" sz="2400" dirty="0" smtClean="0"/>
              <a:t>In this type of germination the cotyledon assume additional functions.  </a:t>
            </a:r>
          </a:p>
          <a:p>
            <a:r>
              <a:rPr lang="en-IN" sz="2400" dirty="0" smtClean="0"/>
              <a:t>They protect the </a:t>
            </a:r>
            <a:r>
              <a:rPr lang="en-IN" sz="2400" dirty="0" err="1" smtClean="0"/>
              <a:t>plumule</a:t>
            </a:r>
            <a:r>
              <a:rPr lang="en-IN" sz="2400" dirty="0" smtClean="0"/>
              <a:t> as it is pushed through the soil.  </a:t>
            </a:r>
          </a:p>
          <a:p>
            <a:r>
              <a:rPr lang="en-IN" sz="2400" dirty="0" smtClean="0"/>
              <a:t>They may also become </a:t>
            </a:r>
            <a:r>
              <a:rPr lang="en-IN" sz="2400" dirty="0" err="1" smtClean="0"/>
              <a:t>chlorophyllous</a:t>
            </a:r>
            <a:r>
              <a:rPr lang="en-IN" sz="2400" dirty="0" smtClean="0"/>
              <a:t> and photosynthesize. </a:t>
            </a:r>
            <a:r>
              <a:rPr lang="en-IN" sz="2400" dirty="0" err="1" smtClean="0"/>
              <a:t>Eg</a:t>
            </a:r>
            <a:r>
              <a:rPr lang="en-IN" sz="2400" dirty="0" smtClean="0"/>
              <a:t>. Cowpea, Mango, Castor, etc</a:t>
            </a:r>
            <a:r>
              <a:rPr lang="en-IN" dirty="0" smtClean="0"/>
              <a:t>.</a:t>
            </a:r>
          </a:p>
          <a:p>
            <a:endParaRPr lang="en-IN" dirty="0"/>
          </a:p>
        </p:txBody>
      </p:sp>
      <p:pic>
        <p:nvPicPr>
          <p:cNvPr id="6" name="Picture 5" descr="epigeal.jpg"/>
          <p:cNvPicPr>
            <a:picLocks noChangeAspect="1"/>
          </p:cNvPicPr>
          <p:nvPr/>
        </p:nvPicPr>
        <p:blipFill>
          <a:blip r:embed="rId2" cstate="print"/>
          <a:stretch>
            <a:fillRect/>
          </a:stretch>
        </p:blipFill>
        <p:spPr>
          <a:xfrm>
            <a:off x="335888" y="2564904"/>
            <a:ext cx="8340568" cy="429309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508918"/>
          </a:xfrm>
        </p:spPr>
        <p:txBody>
          <a:bodyPr>
            <a:normAutofit fontScale="90000"/>
          </a:bodyPr>
          <a:lstStyle/>
          <a:p>
            <a:r>
              <a:rPr lang="en-US" dirty="0" smtClean="0"/>
              <a:t>Hypogeal germination</a:t>
            </a:r>
            <a:endParaRPr lang="en-IN" dirty="0"/>
          </a:p>
        </p:txBody>
      </p:sp>
      <p:sp>
        <p:nvSpPr>
          <p:cNvPr id="3" name="Content Placeholder 2"/>
          <p:cNvSpPr>
            <a:spLocks noGrp="1"/>
          </p:cNvSpPr>
          <p:nvPr>
            <p:ph idx="1"/>
          </p:nvPr>
        </p:nvSpPr>
        <p:spPr>
          <a:xfrm>
            <a:off x="0" y="836713"/>
            <a:ext cx="9144000" cy="1944216"/>
          </a:xfrm>
        </p:spPr>
        <p:txBody>
          <a:bodyPr>
            <a:normAutofit lnSpcReduction="10000"/>
          </a:bodyPr>
          <a:lstStyle/>
          <a:p>
            <a:r>
              <a:rPr lang="en-IN" dirty="0" smtClean="0"/>
              <a:t>In hypogeal germination, the epicotyls elongate thrusting the </a:t>
            </a:r>
            <a:r>
              <a:rPr lang="en-IN" dirty="0" err="1" smtClean="0"/>
              <a:t>plumule</a:t>
            </a:r>
            <a:r>
              <a:rPr lang="en-IN" dirty="0" smtClean="0"/>
              <a:t> </a:t>
            </a:r>
            <a:r>
              <a:rPr lang="en-IN" dirty="0" smtClean="0"/>
              <a:t>upwards </a:t>
            </a:r>
            <a:r>
              <a:rPr lang="en-IN" dirty="0" smtClean="0"/>
              <a:t>out of the ground leaving the cotyledons below the ground. </a:t>
            </a:r>
            <a:r>
              <a:rPr lang="en-IN" dirty="0" err="1" smtClean="0"/>
              <a:t>Eg</a:t>
            </a:r>
            <a:r>
              <a:rPr lang="en-IN" dirty="0" smtClean="0"/>
              <a:t>. Maize, Rice, Millet, Garden pea, etc.</a:t>
            </a:r>
          </a:p>
          <a:p>
            <a:endParaRPr lang="en-IN" dirty="0"/>
          </a:p>
        </p:txBody>
      </p:sp>
      <p:pic>
        <p:nvPicPr>
          <p:cNvPr id="4" name="Picture 3" descr="hypogeal.jpg"/>
          <p:cNvPicPr>
            <a:picLocks noChangeAspect="1"/>
          </p:cNvPicPr>
          <p:nvPr/>
        </p:nvPicPr>
        <p:blipFill>
          <a:blip r:embed="rId2" cstate="print"/>
          <a:stretch>
            <a:fillRect/>
          </a:stretch>
        </p:blipFill>
        <p:spPr>
          <a:xfrm>
            <a:off x="323528" y="2852936"/>
            <a:ext cx="8568952" cy="400506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1518</Words>
  <Application>Microsoft Office PowerPoint</Application>
  <PresentationFormat>On-screen Show (4:3)</PresentationFormat>
  <Paragraphs>107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SEED GERMINATION </vt:lpstr>
      <vt:lpstr>PowerPoint Presentation</vt:lpstr>
      <vt:lpstr>The Process of seed germination</vt:lpstr>
      <vt:lpstr>Mobilization of reserve food material for development of seedling in monocot </vt:lpstr>
      <vt:lpstr>PowerPoint Presentation</vt:lpstr>
      <vt:lpstr>Mobilization of reserve food material for development of seedling in dicots </vt:lpstr>
      <vt:lpstr>Modes of Germination or Seedling Emergence  </vt:lpstr>
      <vt:lpstr>Epigeal germination</vt:lpstr>
      <vt:lpstr>Hypogeal germination</vt:lpstr>
      <vt:lpstr>MITOSIS</vt:lpstr>
      <vt:lpstr>PowerPoint Presentation</vt:lpstr>
      <vt:lpstr>PowerPoint Presentation</vt:lpstr>
      <vt:lpstr>PowerPoint Presentation</vt:lpstr>
      <vt:lpstr>PowerPoint Presentation</vt:lpstr>
      <vt:lpstr>PowerPoint Presentation</vt:lpstr>
      <vt:lpstr>Conditions required for seed germination </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 GERMINATION </dc:title>
  <dc:creator>MONA</dc:creator>
  <cp:lastModifiedBy>GOD IS ONE</cp:lastModifiedBy>
  <cp:revision>10</cp:revision>
  <dcterms:created xsi:type="dcterms:W3CDTF">2013-03-01T10:29:02Z</dcterms:created>
  <dcterms:modified xsi:type="dcterms:W3CDTF">2016-03-22T02:23:56Z</dcterms:modified>
</cp:coreProperties>
</file>