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6" r:id="rId11"/>
    <p:sldId id="270" r:id="rId12"/>
    <p:sldId id="265" r:id="rId13"/>
    <p:sldId id="267" r:id="rId14"/>
    <p:sldId id="268" r:id="rId15"/>
    <p:sldId id="269"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48" y="10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47BD5A-F413-4371-ABC7-81DE1510439F}" type="datetimeFigureOut">
              <a:rPr lang="en-IN" smtClean="0"/>
              <a:pPr/>
              <a:t>18-02-2013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47BD5A-F413-4371-ABC7-81DE1510439F}" type="datetimeFigureOut">
              <a:rPr lang="en-IN" smtClean="0"/>
              <a:pPr/>
              <a:t>18-02-2013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47BD5A-F413-4371-ABC7-81DE1510439F}" type="datetimeFigureOut">
              <a:rPr lang="en-IN" smtClean="0"/>
              <a:pPr/>
              <a:t>18-02-2013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47BD5A-F413-4371-ABC7-81DE1510439F}" type="datetimeFigureOut">
              <a:rPr lang="en-IN" smtClean="0"/>
              <a:pPr/>
              <a:t>18-02-2013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47BD5A-F413-4371-ABC7-81DE1510439F}" type="datetimeFigureOut">
              <a:rPr lang="en-IN" smtClean="0"/>
              <a:pPr/>
              <a:t>18-02-2013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47BD5A-F413-4371-ABC7-81DE1510439F}" type="datetimeFigureOut">
              <a:rPr lang="en-IN" smtClean="0"/>
              <a:pPr/>
              <a:t>18-02-2013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47BD5A-F413-4371-ABC7-81DE1510439F}" type="datetimeFigureOut">
              <a:rPr lang="en-IN" smtClean="0"/>
              <a:pPr/>
              <a:t>18-02-2013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47BD5A-F413-4371-ABC7-81DE1510439F}" type="datetimeFigureOut">
              <a:rPr lang="en-IN" smtClean="0"/>
              <a:pPr/>
              <a:t>18-02-2013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7BD5A-F413-4371-ABC7-81DE1510439F}" type="datetimeFigureOut">
              <a:rPr lang="en-IN" smtClean="0"/>
              <a:pPr/>
              <a:t>18-02-2013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47BD5A-F413-4371-ABC7-81DE1510439F}" type="datetimeFigureOut">
              <a:rPr lang="en-IN" smtClean="0"/>
              <a:pPr/>
              <a:t>18-02-2013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47BD5A-F413-4371-ABC7-81DE1510439F}" type="datetimeFigureOut">
              <a:rPr lang="en-IN" smtClean="0"/>
              <a:pPr/>
              <a:t>18-02-2013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47BD5A-F413-4371-ABC7-81DE1510439F}" type="datetimeFigureOut">
              <a:rPr lang="en-IN" smtClean="0"/>
              <a:pPr/>
              <a:t>18-02-2013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E6DB5-EBCD-4731-A11E-B0777914436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www.google.com.gh/url?sa=i&amp;rct=j&amp;q=flower+parts&amp;source=images&amp;cd=&amp;cad=rja&amp;docid=kC6hz4GfC_66gM&amp;tbnid=8kZL18r9kwrhZM:&amp;ved=0CAUQjRw&amp;url=http://biology-pictures.blogspot.com/2012/04/parts-of-flower.html&amp;ei=khMiUcG-IYLPhAfWv4GwDw&amp;bvm=bv.42553238,d.ZG4&amp;psig=AFQjCNGV5ybg7lf_TAae2Fw3_H30EsVzag&amp;ust=1361273545334642" TargetMode="External"/><Relationship Id="rId1" Type="http://schemas.openxmlformats.org/officeDocument/2006/relationships/slideLayout" Target="../slideLayouts/slideLayout2.xml"/><Relationship Id="rId4" Type="http://schemas.openxmlformats.org/officeDocument/2006/relationships/hyperlink" Target="http://www.google.com.gh/url?sa=i&amp;rct=j&amp;q=coccinia+male+and+female+flowers&amp;source=images&amp;cd=&amp;cad=rja&amp;docid=POJ3vobCBjPKrM&amp;tbnid=G50Q8RsrTU1cCM:&amp;ved=0CAUQjRw&amp;url=http://luirig.altervista.org/naturaitaliana/viewpics2.php?rcn=19513&amp;ei=GRkiUcTXDYyZhQfA8YGYDQ&amp;bvm=bv.42553238,d.ZG4&amp;psig=AFQjCNHTdpeswoPQdXvKPYBKUkR4dxUvnQ&amp;ust=1361275382949169"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image" Target="../media/image34.jpeg"/><Relationship Id="rId2" Type="http://schemas.openxmlformats.org/officeDocument/2006/relationships/hyperlink" Target="http://www.google.com.gh/url?sa=i&amp;rct=j&amp;q=female+flowers&amp;source=images&amp;cd=&amp;cad=rja&amp;docid=QJhUzmwUXMElgM&amp;tbnid=lQtflfe5vT6BGM:&amp;ved=0CAUQjRw&amp;url=http://horticulturetalk.wordpress.com/2010/07/21/male-or-female-identifying-luffa-and-cucurbit-flowers/&amp;ei=0BkiUb-8K425hAftkoCYDw&amp;bvm=bv.42553238,d.ZG4&amp;psig=AFQjCNH1SOqHvjpIRIVHy56kHAZ5TEvgew&amp;ust=1361275341741306" TargetMode="External"/><Relationship Id="rId1" Type="http://schemas.openxmlformats.org/officeDocument/2006/relationships/slideLayout" Target="../slideLayouts/slideLayout2.xml"/><Relationship Id="rId6" Type="http://schemas.openxmlformats.org/officeDocument/2006/relationships/hyperlink" Target="http://www.google.com.gh/url?sa=i&amp;rct=j&amp;q=female+flowers&amp;source=images&amp;cd=&amp;cad=rja&amp;docid=u8DUkrFIgHhfYM&amp;tbnid=wMpWTJ3WhK2O_M:&amp;ved=0CAUQjRw&amp;url=http://completegarden.wordpress.com/2008/08/18/courgette-how-to-identify-male-and-female-flowers/&amp;ei=1RsiUYqYKJOIhQfck4CwDQ&amp;bvm=bv.42553238,d.ZG4&amp;psig=AFQjCNH1SOqHvjpIRIVHy56kHAZ5TEvgew&amp;ust=1361275341741306" TargetMode="External"/><Relationship Id="rId5" Type="http://schemas.openxmlformats.org/officeDocument/2006/relationships/image" Target="../media/image33.jpeg"/><Relationship Id="rId4" Type="http://schemas.openxmlformats.org/officeDocument/2006/relationships/hyperlink" Target="http://www.google.com.gh/url?sa=i&amp;rct=j&amp;q=coccinia+male+and+female+flowers&amp;source=images&amp;cd=&amp;cad=rja&amp;docid=POJ3vobCBjPKrM&amp;tbnid=G50Q8RsrTU1cCM:&amp;ved=0CAUQjRw&amp;url=http://luirig.altervista.org/naturaitaliana/viewpics2.php?rcn=19513&amp;ei=GRkiUcTXDYyZhQfA8YGYDQ&amp;bvm=bv.42553238,d.ZG4&amp;psig=AFQjCNHTdpeswoPQdXvKPYBKUkR4dxUvnQ&amp;ust=136127538294916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jpeg"/><Relationship Id="rId7" Type="http://schemas.openxmlformats.org/officeDocument/2006/relationships/image" Target="../media/image37.jpeg"/><Relationship Id="rId2" Type="http://schemas.openxmlformats.org/officeDocument/2006/relationships/hyperlink" Target="http://www.google.com.gh/url?sa=i&amp;source=images&amp;cd=&amp;cad=rja&amp;docid=L8TLRSwZfry3JM&amp;tbnid=iqojaYw_ymnulM:&amp;ved=0CAgQjRwwAA&amp;url=http://leavingbio.net/flowering%20plants.htm&amp;ei=pxwiUZ7zGcq2hQeqlIDYBA&amp;psig=AFQjCNH5MEBVsfYb6uv1pTocFpTKrdL5XA&amp;ust=1361276455472926" TargetMode="External"/><Relationship Id="rId1" Type="http://schemas.openxmlformats.org/officeDocument/2006/relationships/slideLayout" Target="../slideLayouts/slideLayout2.xml"/><Relationship Id="rId6" Type="http://schemas.openxmlformats.org/officeDocument/2006/relationships/hyperlink" Target="http://www.google.com.gh/url?sa=i&amp;rct=j&amp;q=monocot+vs+dicot&amp;source=images&amp;cd=&amp;cad=rja&amp;docid=Sfin_jWewL8aJM&amp;tbnid=HPNEABRitVn4yM:&amp;ved=0CAUQjRw&amp;url=http://www.cmg.colostate.edu/gardennotes/135.html&amp;ei=Yx0iUbXOO4WThge8x4CADQ&amp;psig=AFQjCNHQRHOp-2B_trEaqoqLB9T6JE64TA&amp;ust=1361276215099741" TargetMode="External"/><Relationship Id="rId5" Type="http://schemas.openxmlformats.org/officeDocument/2006/relationships/image" Target="../media/image36.jpeg"/><Relationship Id="rId4" Type="http://schemas.openxmlformats.org/officeDocument/2006/relationships/hyperlink" Target="http://www.google.com.gh/url?sa=i&amp;source=images&amp;cd=&amp;cad=rja&amp;docid=hJnVxLkRbKyF4M&amp;tbnid=1jPYm0ha7tapJM:&amp;ved=0CAgQjRwwADgK&amp;url=http://www.ohio.edu/people/braselto/readings/angiosperms.html&amp;ei=tBwiUYuLKInMhAehioH4Ag&amp;psig=AFQjCNHtho1i7U-xNWXXTshTzTFYYjIlqg&amp;ust=136127646870552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www.google.com.gh/url?sa=i&amp;rct=j&amp;q=croton+plant&amp;source=images&amp;cd=&amp;cad=rja&amp;docid=iO5fymfvo2ISqM&amp;tbnid=WDfOfOLaLkVb1M:&amp;ved=0CAUQjRw&amp;url=http://www.simplysilktm.com/codiaeum-variegatum.p30.html&amp;ei=U0AeUfLIIo6Q0QGKiYCICQ&amp;bvm=bv.42553238,d.ZG4&amp;psig=AFQjCNF2YKHlLwAo9wbR7Jc4Xa463AzZwA&amp;ust=1361023210004838" TargetMode="External"/><Relationship Id="rId7" Type="http://schemas.openxmlformats.org/officeDocument/2006/relationships/hyperlink" Target="http://www.google.com.gh/url?sa=i&amp;rct=j&amp;q=herb+plants&amp;source=images&amp;cd=&amp;cad=rja&amp;docid=MR9TZ-7izmJD-M&amp;tbnid=-j-yn-GOa4DDrM:&amp;ved=0CAUQjRw&amp;url=http://www.thecoffeedrops.com/search/herbs-plants/&amp;ei=ePQhUZ3IF4ePtAa9i4EI&amp;bvm=bv.42553238,d.ZG4&amp;psig=AFQjCNFkpC_VtlztnU3lG2okywg0_gmchg&amp;ust=1361266015717747"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www.google.com.gh/url?sa=i&amp;rct=j&amp;q=tree&amp;source=images&amp;cd=&amp;cad=rja&amp;docid=N-YKiVuRvNfbKM&amp;tbnid=LEMgPHouDBl7SM:&amp;ved=0CAUQjRw&amp;url=http://www.butlerrural.coop/content/tree-trimming&amp;ei=TUEeUeW6NIrJ0wHm3ICgBg&amp;bvm=bv.42553238,d.ZG4&amp;psig=AFQjCNGD5YmelMvjPDqYxjZ8DZ5iPXJruw&amp;ust=1361023557337737" TargetMode="Externa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hyperlink" Target="http://www.google.com.gh/url?sa=i&amp;rct=j&amp;q=lianas+plants&amp;source=images&amp;cd=&amp;cad=rja&amp;docid=_ieMX9P009pzVM&amp;tbnid=4ci2WObbpZkV0M:&amp;ved=0CAUQjRw&amp;url=http://www.ispot.org.za/node/147798&amp;ei=yz4eUdurGIa30QGd_4HgCA&amp;bvm=bv.42553238,d.ZG4&amp;psig=AFQjCNGDE1cLRh7xB49c7vqjqSTp1Nw6lw&amp;ust=1361022803958246" TargetMode="External"/><Relationship Id="rId13" Type="http://schemas.openxmlformats.org/officeDocument/2006/relationships/image" Target="../media/image11.jpeg"/><Relationship Id="rId3" Type="http://schemas.openxmlformats.org/officeDocument/2006/relationships/image" Target="../media/image5.jpeg"/><Relationship Id="rId7" Type="http://schemas.openxmlformats.org/officeDocument/2006/relationships/image" Target="../media/image7.jpeg"/><Relationship Id="rId12" Type="http://schemas.openxmlformats.org/officeDocument/2006/relationships/hyperlink" Target="http://www.google.com.gh/url?sa=i&amp;rct=j&amp;q=epiphytic+orchid&amp;source=images&amp;cd=&amp;cad=rja&amp;docid=oMHZxzwodYAxrM&amp;tbnid=ZJ03OSKGb1kfeM:&amp;ved=0CAUQjRw&amp;url=http://www.flickriver.com/photos/aeranthes/3740799430/&amp;ei=TkQeUefAFMmE0QHq4YDwBA&amp;bvm=bv.42553238,d.ZG4&amp;psig=AFQjCNFfq6wSu2vDFz5Fw3nRi0LkyisTcw&amp;ust=1361024228330735" TargetMode="External"/><Relationship Id="rId2" Type="http://schemas.openxmlformats.org/officeDocument/2006/relationships/hyperlink" Target="http://www.google.com.gh/url?sa=i&amp;rct=j&amp;q=climbers+and+creepers&amp;source=images&amp;cd=&amp;cad=rja&amp;docid=mPZjMvulKvgrmM&amp;tbnid=GJRBr-eZPQ2CrM:&amp;ved=0CAUQjRw&amp;url=http://www.sybout.com/vines_creepers.htm&amp;ei=XDoeUZq9A-m40QGa2YDgBg&amp;bvm=bv.42553238,d.ZG4&amp;psig=AFQjCNExRuQrUYkrc35qV_jN0lzX2O8h4A&amp;ust=1361021839821462" TargetMode="External"/><Relationship Id="rId1" Type="http://schemas.openxmlformats.org/officeDocument/2006/relationships/slideLayout" Target="../slideLayouts/slideLayout7.xml"/><Relationship Id="rId6" Type="http://schemas.openxmlformats.org/officeDocument/2006/relationships/hyperlink" Target="http://www.google.com.gh/url?sa=i&amp;rct=j&amp;q=lianas+plants&amp;source=images&amp;cd=&amp;cad=rja&amp;docid=CHqRWcd4n8rAkM&amp;tbnid=lCvris37YMjTkM:&amp;ved=0CAUQjRw&amp;url=http://www.tutorvista.com/biology/plants-in-a-tropical-rainforest&amp;ei=Lz4eUa-4I7Gu0AGt34EQ&amp;bvm=bv.42553238,d.ZG4&amp;psig=AFQjCNGDE1cLRh7xB49c7vqjqSTp1Nw6lw&amp;ust=1361022803958246" TargetMode="External"/><Relationship Id="rId11" Type="http://schemas.openxmlformats.org/officeDocument/2006/relationships/image" Target="../media/image10.jpeg"/><Relationship Id="rId5" Type="http://schemas.openxmlformats.org/officeDocument/2006/relationships/image" Target="../media/image6.jpeg"/><Relationship Id="rId15" Type="http://schemas.openxmlformats.org/officeDocument/2006/relationships/image" Target="../media/image12.jpeg"/><Relationship Id="rId10" Type="http://schemas.openxmlformats.org/officeDocument/2006/relationships/image" Target="../media/image9.jpeg"/><Relationship Id="rId4" Type="http://schemas.openxmlformats.org/officeDocument/2006/relationships/hyperlink" Target="http://www.google.com.gh/url?sa=i&amp;rct=j&amp;q=climbers+and+creepers&amp;source=images&amp;cd=&amp;cad=rja&amp;docid=mPZjMvulKvgrmM&amp;tbnid=-7-bVqiZf862vM:&amp;ved=0CAUQjRw&amp;url=http://www.sybout.com/vines_creepers.htm&amp;ei=dzoeUYP8AbSC0QGw6YD4Aw&amp;bvm=bv.42553238,d.ZG4&amp;psig=AFQjCNExRuQrUYkrc35qV_jN0lzX2O8h4A&amp;ust=1361021839821462" TargetMode="External"/><Relationship Id="rId9" Type="http://schemas.openxmlformats.org/officeDocument/2006/relationships/image" Target="../media/image8.jpeg"/><Relationship Id="rId14" Type="http://schemas.openxmlformats.org/officeDocument/2006/relationships/hyperlink" Target="http://www.google.com.gh/url?sa=i&amp;rct=j&amp;q=plants+climbing+roots&amp;source=images&amp;cd=&amp;cad=rja&amp;docid=eorXyQufayfM-M&amp;tbnid=H5-CwthHKOhs8M:&amp;ved=0CAUQjRw&amp;url=http://sparkleberrysprings.com/v-web/b2/?p=551&amp;ei=D0QeUfSkIszH0AGY8oDgDw&amp;bvm=bv.42553238,d.ZG4&amp;psig=AFQjCNHgJ-qo90HaBtemFk63Q3d2htESAA&amp;ust=1361024175588688"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3.jpeg"/><Relationship Id="rId7" Type="http://schemas.openxmlformats.org/officeDocument/2006/relationships/hyperlink" Target="http://www.google.com.gh/url?sa=i&amp;rct=j&amp;q=cuscuta&amp;source=images&amp;cd=&amp;cad=rja&amp;docid=SHYa-Pdnx1FjuM&amp;tbnid=dJ6fo0Bt_ZpXyM:&amp;ved=0CAUQjRw&amp;url=http://ca.bestpicturesof.com/nessel&amp;ei=EvohUeSTKonBtAb2sYHwAg&amp;bvm=bv.42553238,d.ZG4&amp;psig=AFQjCNFKH46bLbrFP2Z3SheDUV8Fex3sqQ&amp;ust=1361267419868023" TargetMode="External"/><Relationship Id="rId2" Type="http://schemas.openxmlformats.org/officeDocument/2006/relationships/hyperlink" Target="http://www.google.com.gh/url?sa=i&amp;rct=j&amp;q=loranthus+plant&amp;source=images&amp;cd=&amp;cad=rja&amp;docid=stvLy2PyYmd5hM&amp;tbnid=_cUP-SXPkwNF8M:&amp;ved=0CAUQjRw&amp;url=http://teakdoor.com/farming-and-gardening-in-thailand/3287-common-thai-plants-and-trees-3.html&amp;ei=VvghUcrMN4qatQbT5oHoCg&amp;bvm=bv.42553238,d.ZG4&amp;psig=AFQjCNH3EjvrjH-wmGhlPY8zpsjy9x0Atg&amp;ust=1361267094725478" TargetMode="Externa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hyperlink" Target="http://www.google.com.gh/url?sa=i&amp;rct=j&amp;q=cuscuta&amp;source=images&amp;cd=&amp;cad=rja&amp;docid=DMrMoTBOnSpsDM&amp;tbnid=sJlL4qMH00aKOM:&amp;ved=0CAUQjRw&amp;url=http://en.wikipedia.org/wiki/Cuscuta&amp;ei=efkhUa3GHMittAbI94GAAQ&amp;bvm=bv.42553238,d.ZG4&amp;psig=AFQjCNFKH46bLbrFP2Z3SheDUV8Fex3sqQ&amp;ust=1361267419868023" TargetMode="External"/><Relationship Id="rId10" Type="http://schemas.openxmlformats.org/officeDocument/2006/relationships/image" Target="../media/image17.jpeg"/><Relationship Id="rId4" Type="http://schemas.openxmlformats.org/officeDocument/2006/relationships/image" Target="../media/image14.jpeg"/><Relationship Id="rId9" Type="http://schemas.openxmlformats.org/officeDocument/2006/relationships/hyperlink" Target="http://www.google.com.gh/url?sa=i&amp;rct=j&amp;q=cuscuta+haustoria&amp;source=images&amp;cd=&amp;cad=rja&amp;docid=Kln4lHMmDTCt2M&amp;tbnid=14LlPJ6SA8Wu6M:&amp;ved=0CAUQjRw&amp;url=http://www.em.ca/garden/native/nat_Cuscuta-gronovii.html&amp;ei=pPohUbrhOo_Cswa9kIHIDQ&amp;bvm=bv.42553238,d.ZG4&amp;psig=AFQjCNFG3cXIJXIF6uNlAxkhbJlvWVHVFQ&amp;ust=136126765939113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www.google.com.gh/url?sa=i&amp;rct=j&amp;q=cuscuta+haustoria&amp;source=images&amp;cd=&amp;cad=rja&amp;docid=AcmSCjXSf9jYyM&amp;tbnid=DkUs1ViFedYCwM:&amp;ved=0CAUQjRw&amp;url=http://digitalbotanicgarden.blogspot.com/2011/08/dodder-cuscuta-sp-convolvulaceae.html&amp;ei=QPshUYe0EM7ltQbCzICIDQ&amp;bvm=bv.42553238,d.ZG4&amp;psig=AFQjCNFG3cXIJXIF6uNlAxkhbJlvWVHVFQ&amp;ust=1361267659391132" TargetMode="Externa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hyperlink" Target="http://www.google.com.gh/url?sa=i&amp;rct=j&amp;q=cuscuta+haustoria&amp;source=images&amp;cd=&amp;cad=rja&amp;docid=x5zO_5akUvrMPM&amp;tbnid=NK0q4USHuJXjXM:&amp;ved=0CAUQjRw&amp;url=http://www.pbase.com/image/82856543&amp;ei=4P0hUe2MN8TFtQbRzYGQCg&amp;psig=AFQjCNFG3cXIJXIF6uNlAxkhbJlvWVHVFQ&amp;ust=136126765939113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www.google.com.gh/url?sa=i&amp;rct=j&amp;q=corm,+suckers,+rhizome,+leaf+cutting&amp;source=images&amp;cd=&amp;cad=rja&amp;docid=ov6mCp6eO6qgwM&amp;tbnid=yMkg0OLv5VXuoM:&amp;ved=0CAUQjRw&amp;url=http://bleachbottlebirdhouse.blogspot.com/&amp;ei=tf8hUffMJcfHsgay5YDACg&amp;bvm=bv.42553238,d.ZG4&amp;psig=AFQjCNFbXCL1LD7ZkUs1cIcLnIbyIsqjpA&amp;ust=1361268892041209" TargetMode="Externa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8" Type="http://schemas.openxmlformats.org/officeDocument/2006/relationships/hyperlink" Target="http://www.google.com.gh/url?sa=i&amp;rct=j&amp;q=coleus%20rooting&amp;source=images&amp;cd=&amp;cad=rja&amp;docid=ABOvAhOfYFjd1M&amp;tbnid=e8R-Du8A9UQejM:&amp;ved=0CAUQjRw&amp;url=http://www.growingthehomegarden.com/2008/08/coleus-cuttings-are-they-easiest.html&amp;ei=TRUiUfHYNYW5hAew3oGgBQ&amp;bvm=bv.42553238,d.ZG4&amp;psig=AFQjCNE-npotxp9gV3GNHa06qdQy1FMIAw&amp;ust=1361274387335168" TargetMode="External"/><Relationship Id="rId3" Type="http://schemas.openxmlformats.org/officeDocument/2006/relationships/image" Target="../media/image22.jpeg"/><Relationship Id="rId7" Type="http://schemas.openxmlformats.org/officeDocument/2006/relationships/image" Target="../media/image24.jpeg"/><Relationship Id="rId2" Type="http://schemas.openxmlformats.org/officeDocument/2006/relationships/hyperlink" Target="http://www.google.com.gh/url?sa=i&amp;rct=j&amp;q=bryophyllum+leaf&amp;source=images&amp;cd=&amp;cad=rja&amp;docid=89BvtpMGjn-AHM&amp;tbnid=i-QFA8PRKoBmtM:&amp;ved=&amp;url=http://www.meritnation.com/ask-answer/question/leaves-of-bryophyllum-fallen-on-the-ground-produce-new-pl/how-do-organisms-reproduce/3373655&amp;ei=NwoiUYOZJ86XhQeak4AI&amp;bvm=bv.42553238,d.ZG4&amp;psig=AFQjCNGAXDkoOL7-ylkgsEfF6IW8pc57bg&amp;ust=1361271736100890" TargetMode="External"/><Relationship Id="rId1" Type="http://schemas.openxmlformats.org/officeDocument/2006/relationships/slideLayout" Target="../slideLayouts/slideLayout7.xml"/><Relationship Id="rId6" Type="http://schemas.openxmlformats.org/officeDocument/2006/relationships/hyperlink" Target="http://www.google.com.gh/url?sa=i&amp;rct=j&amp;q=plant+propagation+by+stem+cuttings&amp;source=images&amp;cd=&amp;cad=rja&amp;docid=hp9EIwPXs6RzzM&amp;tbnid=-j8acfMdoe2zvM:&amp;ved=0CAUQjRw&amp;url=http://pinecrestgardenguy.blogspot.com/2011/04/propagate-your-own-plants-part-1.html&amp;ei=wRAiUdu4N4HDhAfj94CYAw&amp;bvm=bv.42553238,d.ZG4&amp;psig=AFQjCNHrBKcjOi4YpMczS4NeRV2LPdaIVg&amp;ust=1361273212006006" TargetMode="External"/><Relationship Id="rId5" Type="http://schemas.openxmlformats.org/officeDocument/2006/relationships/image" Target="../media/image23.jpeg"/><Relationship Id="rId4" Type="http://schemas.openxmlformats.org/officeDocument/2006/relationships/hyperlink" Target="http://www.google.com.gh/url?sa=i&amp;rct=j&amp;q=plant+propagation+by+suckers&amp;source=images&amp;cd=&amp;cad=rja&amp;docid=vXVB_7X-d5Q_4M&amp;tbnid=zi0-6TJ0iUVK9M:&amp;ved=0CAUQjRw&amp;url=http://www.tutorvista.com/content/biology/biology-ii/reproduction/asexual-reproductions.php&amp;ei=hgkiUa6QN9GThgef2oDoBg&amp;bvm=bv.42553238,d.ZG4&amp;psig=AFQjCNHC3QE5KeQSIBAWwzVBETCWrWE16g&amp;ust=1361271191405544" TargetMode="External"/><Relationship Id="rId9" Type="http://schemas.openxmlformats.org/officeDocument/2006/relationships/image" Target="../media/image2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www.google.com.gh/url?sa=i&amp;rct=j&amp;q=allamanda&amp;source=images&amp;cd=&amp;cad=rja&amp;docid=vWDesuiuFyKdXM&amp;tbnid=15tb5_jzL1la1M:&amp;ved=0CAUQjRw&amp;url=http://commons.wikipedia.org/wiki/File:Allamanda_blanchetti.JPG&amp;ei=yBciUYiVI4OHhQeq1YFg&amp;bvm=bv.42553238,d.ZG4&amp;psig=AFQjCNFPHSmlAZ2jm6Jw2JNHVK554cTSxg&amp;ust=1361274920383619" TargetMode="External"/><Relationship Id="rId3" Type="http://schemas.openxmlformats.org/officeDocument/2006/relationships/hyperlink" Target="http://www.google.com.gh/url?sa=i&amp;rct=j&amp;q=cassia+fistual+inflorescence&amp;source=images&amp;cd=&amp;cad=rja&amp;docid=qvgxVE8H7NY5fM&amp;tbnid=3-jHMBTyLhUjPM:&amp;ved=0CAUQjRw&amp;url=http://berniesgarden.blogspot.com/2013/01/another-mid-summers-garden-bloggers.html&amp;ei=XRIiUcbFCsKzhAe4xIGQAQ&amp;bvm=bv.42553238,d.ZG4&amp;psig=AFQjCNHaszVVzMNF2QNo3m4PX6NuLy8aQw&amp;ust=1361273564388192" TargetMode="External"/><Relationship Id="rId7" Type="http://schemas.openxmlformats.org/officeDocument/2006/relationships/image" Target="../media/image29.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hyperlink" Target="http://www.google.com.gh/url?sa=i&amp;rct=j&amp;q=millettia+pinnata&amp;source=images&amp;cd=&amp;cad=rja&amp;docid=T9iSJuWlWGlhMM&amp;tbnid=qLq-Jkt-TPYQFM:&amp;ved=0CAUQjRw&amp;url=http://www.pbase.com/donfranklin/image/145536100&amp;ei=ehUiUY2RDo67hAfun4GoDw&amp;bvm=bv.42553238,d.ZG4&amp;psig=AFQjCNH6UsRvl-O-1stkRqYeMFtNSOFKxw&amp;ust=1361274515998700" TargetMode="External"/><Relationship Id="rId5" Type="http://schemas.openxmlformats.org/officeDocument/2006/relationships/image" Target="../media/image28.jpeg"/><Relationship Id="rId4" Type="http://schemas.openxmlformats.org/officeDocument/2006/relationships/image" Target="../media/image27.jpeg"/><Relationship Id="rId9" Type="http://schemas.openxmlformats.org/officeDocument/2006/relationships/image" Target="../media/image3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ANGIOSPERMS</a:t>
            </a:r>
            <a:endParaRPr lang="en-IN" dirty="0"/>
          </a:p>
        </p:txBody>
      </p:sp>
      <p:sp>
        <p:nvSpPr>
          <p:cNvPr id="5" name="Content Placeholder 4"/>
          <p:cNvSpPr>
            <a:spLocks noGrp="1"/>
          </p:cNvSpPr>
          <p:nvPr>
            <p:ph idx="1"/>
          </p:nvPr>
        </p:nvSpPr>
        <p:spPr>
          <a:xfrm>
            <a:off x="457200" y="1268760"/>
            <a:ext cx="8229600" cy="5589240"/>
          </a:xfrm>
        </p:spPr>
        <p:txBody>
          <a:bodyPr>
            <a:normAutofit fontScale="85000" lnSpcReduction="20000"/>
          </a:bodyPr>
          <a:lstStyle/>
          <a:p>
            <a:r>
              <a:rPr lang="en-US" dirty="0"/>
              <a:t>The angiosperms form the largest and most diverse division of the plant kingdom with more than 250,000 species. </a:t>
            </a:r>
            <a:endParaRPr lang="en-US" dirty="0" smtClean="0"/>
          </a:p>
          <a:p>
            <a:r>
              <a:rPr lang="en-US" dirty="0" smtClean="0"/>
              <a:t>They </a:t>
            </a:r>
            <a:r>
              <a:rPr lang="en-US" dirty="0"/>
              <a:t>are flowering plants and dominate the vegetation on land</a:t>
            </a:r>
            <a:r>
              <a:rPr lang="en-US" dirty="0" smtClean="0"/>
              <a:t>.</a:t>
            </a:r>
            <a:endParaRPr lang="en-IN" dirty="0"/>
          </a:p>
          <a:p>
            <a:r>
              <a:rPr lang="en-US" dirty="0"/>
              <a:t>The word Angiosperm is derived from two Greek words: </a:t>
            </a:r>
            <a:r>
              <a:rPr lang="en-US" smtClean="0"/>
              <a:t>angeion</a:t>
            </a:r>
            <a:r>
              <a:rPr lang="en-US" dirty="0" smtClean="0"/>
              <a:t>  </a:t>
            </a:r>
            <a:r>
              <a:rPr lang="en-US" dirty="0"/>
              <a:t>- “vessel” and </a:t>
            </a:r>
            <a:r>
              <a:rPr lang="en-US" dirty="0" err="1"/>
              <a:t>sperma</a:t>
            </a:r>
            <a:r>
              <a:rPr lang="en-US" dirty="0"/>
              <a:t> -  “seed. </a:t>
            </a:r>
            <a:endParaRPr lang="en-US" dirty="0" smtClean="0"/>
          </a:p>
          <a:p>
            <a:r>
              <a:rPr lang="en-US" b="1" dirty="0" smtClean="0">
                <a:solidFill>
                  <a:srgbClr val="FF0000"/>
                </a:solidFill>
              </a:rPr>
              <a:t>The </a:t>
            </a:r>
            <a:r>
              <a:rPr lang="en-US" b="1" dirty="0">
                <a:solidFill>
                  <a:srgbClr val="FF0000"/>
                </a:solidFill>
              </a:rPr>
              <a:t>main distinguishing features of the angiosperms are the flowers, fruits and distinctive life cycle. </a:t>
            </a:r>
            <a:endParaRPr lang="en-US" b="1" dirty="0" smtClean="0">
              <a:solidFill>
                <a:srgbClr val="FF0000"/>
              </a:solidFill>
            </a:endParaRPr>
          </a:p>
          <a:p>
            <a:r>
              <a:rPr lang="en-US" dirty="0" smtClean="0"/>
              <a:t>They </a:t>
            </a:r>
            <a:r>
              <a:rPr lang="en-US" dirty="0"/>
              <a:t>are the largest group of photosynthesizing plants containing both chlorophylls ‘a’ and ‘b’ and </a:t>
            </a:r>
            <a:r>
              <a:rPr lang="en-US" dirty="0" smtClean="0"/>
              <a:t>also accessory </a:t>
            </a:r>
            <a:r>
              <a:rPr lang="en-US" dirty="0"/>
              <a:t>pigments</a:t>
            </a:r>
            <a:r>
              <a:rPr lang="en-US" dirty="0" smtClean="0"/>
              <a:t>.</a:t>
            </a:r>
            <a:endParaRPr lang="en-IN" dirty="0"/>
          </a:p>
          <a:p>
            <a:r>
              <a:rPr lang="en-US" b="1" dirty="0">
                <a:solidFill>
                  <a:srgbClr val="FF0000"/>
                </a:solidFill>
              </a:rPr>
              <a:t>The vegetative form (</a:t>
            </a:r>
            <a:r>
              <a:rPr lang="en-US" b="1" dirty="0" err="1">
                <a:solidFill>
                  <a:srgbClr val="FF0000"/>
                </a:solidFill>
              </a:rPr>
              <a:t>sporophytic</a:t>
            </a:r>
            <a:r>
              <a:rPr lang="en-US" b="1" dirty="0">
                <a:solidFill>
                  <a:srgbClr val="FF0000"/>
                </a:solidFill>
              </a:rPr>
              <a:t> stage) of angiosperms is the dominant form and consists of leaves, stems and roots. </a:t>
            </a:r>
            <a:endParaRPr lang="en-IN" b="1" dirty="0">
              <a:solidFill>
                <a:srgbClr val="FF0000"/>
              </a:solidFill>
            </a:endParaRP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t3.gstatic.com/images?q=tbn:ANd9GcRoOXnatQcPdCW0g9DelMF4lPcxjbx6nh_wR-3pe6UiIdiwumhm">
            <a:hlinkClick r:id="rId2"/>
          </p:cNvPr>
          <p:cNvPicPr>
            <a:picLocks noChangeAspect="1" noChangeArrowheads="1"/>
          </p:cNvPicPr>
          <p:nvPr/>
        </p:nvPicPr>
        <p:blipFill>
          <a:blip r:embed="rId3" cstate="print"/>
          <a:srcRect/>
          <a:stretch>
            <a:fillRect/>
          </a:stretch>
        </p:blipFill>
        <p:spPr bwMode="auto">
          <a:xfrm>
            <a:off x="1259632" y="548680"/>
            <a:ext cx="6840760" cy="5831470"/>
          </a:xfrm>
          <a:prstGeom prst="rect">
            <a:avLst/>
          </a:prstGeom>
          <a:noFill/>
        </p:spPr>
      </p:pic>
      <p:sp>
        <p:nvSpPr>
          <p:cNvPr id="22534" name="AutoShape 6" descr="http://luirig.altervista.org/cpm/albums/bot-hawaii08/03893-Coccinia-grandis.jpg">
            <a:hlinkClick r:id="rId4"/>
          </p:cNvPr>
          <p:cNvSpPr>
            <a:spLocks noChangeAspect="1" noChangeArrowheads="1"/>
          </p:cNvSpPr>
          <p:nvPr/>
        </p:nvSpPr>
        <p:spPr bwMode="auto">
          <a:xfrm>
            <a:off x="155575" y="-1189038"/>
            <a:ext cx="3305175" cy="24765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2483768" y="6093296"/>
            <a:ext cx="1944216" cy="369332"/>
          </a:xfrm>
          <a:prstGeom prst="rect">
            <a:avLst/>
          </a:prstGeom>
          <a:solidFill>
            <a:srgbClr val="FFFF00"/>
          </a:solidFill>
        </p:spPr>
        <p:txBody>
          <a:bodyPr wrap="square" rtlCol="0">
            <a:spAutoFit/>
          </a:bodyPr>
          <a:lstStyle/>
          <a:p>
            <a:pPr algn="ctr"/>
            <a:r>
              <a:rPr lang="en-US" b="1" dirty="0" smtClean="0"/>
              <a:t>Perfect Flower</a:t>
            </a:r>
            <a:endParaRPr lang="en-IN" b="1" dirty="0"/>
          </a:p>
        </p:txBody>
      </p:sp>
      <p:sp>
        <p:nvSpPr>
          <p:cNvPr id="10" name="TextBox 9"/>
          <p:cNvSpPr txBox="1"/>
          <p:nvPr/>
        </p:nvSpPr>
        <p:spPr>
          <a:xfrm>
            <a:off x="3131840" y="260648"/>
            <a:ext cx="1944216" cy="369332"/>
          </a:xfrm>
          <a:prstGeom prst="rect">
            <a:avLst/>
          </a:prstGeom>
          <a:solidFill>
            <a:srgbClr val="FFFF00"/>
          </a:solidFill>
        </p:spPr>
        <p:txBody>
          <a:bodyPr wrap="square" rtlCol="0">
            <a:spAutoFit/>
          </a:bodyPr>
          <a:lstStyle/>
          <a:p>
            <a:pPr algn="ctr"/>
            <a:r>
              <a:rPr lang="en-US" b="1" dirty="0" smtClean="0"/>
              <a:t>Flower Parts</a:t>
            </a:r>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horticulturetalk.files.wordpress.com/2010/07/squash-flowers.jpg">
            <a:hlinkClick r:id="rId2"/>
          </p:cNvPr>
          <p:cNvPicPr>
            <a:picLocks noChangeAspect="1" noChangeArrowheads="1"/>
          </p:cNvPicPr>
          <p:nvPr/>
        </p:nvPicPr>
        <p:blipFill>
          <a:blip r:embed="rId3" cstate="print"/>
          <a:srcRect/>
          <a:stretch>
            <a:fillRect/>
          </a:stretch>
        </p:blipFill>
        <p:spPr bwMode="auto">
          <a:xfrm>
            <a:off x="251520" y="3645024"/>
            <a:ext cx="3960440" cy="3008982"/>
          </a:xfrm>
          <a:prstGeom prst="rect">
            <a:avLst/>
          </a:prstGeom>
          <a:noFill/>
        </p:spPr>
      </p:pic>
      <p:pic>
        <p:nvPicPr>
          <p:cNvPr id="6" name="Picture 8" descr="http://luirig.altervista.org/cpm/albums/bot-hawaii08/03893-Coccinia-grandis.jpg">
            <a:hlinkClick r:id="rId4"/>
          </p:cNvPr>
          <p:cNvPicPr>
            <a:picLocks noChangeAspect="1" noChangeArrowheads="1"/>
          </p:cNvPicPr>
          <p:nvPr/>
        </p:nvPicPr>
        <p:blipFill>
          <a:blip r:embed="rId5" cstate="print"/>
          <a:srcRect/>
          <a:stretch>
            <a:fillRect/>
          </a:stretch>
        </p:blipFill>
        <p:spPr bwMode="auto">
          <a:xfrm>
            <a:off x="179513" y="476672"/>
            <a:ext cx="4073998" cy="3052565"/>
          </a:xfrm>
          <a:prstGeom prst="rect">
            <a:avLst/>
          </a:prstGeom>
          <a:noFill/>
        </p:spPr>
      </p:pic>
      <p:pic>
        <p:nvPicPr>
          <p:cNvPr id="25604" name="Picture 4" descr="http://t2.gstatic.com/images?q=tbn:ANd9GcS_l0hJhnQbXjhRQZ4mKfX52qjSCmsqIV5CfJSHe3iPMyqgi7r2_w">
            <a:hlinkClick r:id="rId6"/>
          </p:cNvPr>
          <p:cNvPicPr>
            <a:picLocks noChangeAspect="1" noChangeArrowheads="1"/>
          </p:cNvPicPr>
          <p:nvPr/>
        </p:nvPicPr>
        <p:blipFill>
          <a:blip r:embed="rId7" cstate="print"/>
          <a:srcRect/>
          <a:stretch>
            <a:fillRect/>
          </a:stretch>
        </p:blipFill>
        <p:spPr bwMode="auto">
          <a:xfrm>
            <a:off x="4555406" y="980728"/>
            <a:ext cx="4588594" cy="4824536"/>
          </a:xfrm>
          <a:prstGeom prst="rect">
            <a:avLst/>
          </a:prstGeom>
          <a:noFill/>
        </p:spPr>
      </p:pic>
      <p:sp>
        <p:nvSpPr>
          <p:cNvPr id="8" name="TextBox 7"/>
          <p:cNvSpPr txBox="1"/>
          <p:nvPr/>
        </p:nvSpPr>
        <p:spPr>
          <a:xfrm>
            <a:off x="2051720" y="3356992"/>
            <a:ext cx="1944216" cy="369332"/>
          </a:xfrm>
          <a:prstGeom prst="rect">
            <a:avLst/>
          </a:prstGeom>
          <a:solidFill>
            <a:srgbClr val="FFFF00"/>
          </a:solidFill>
        </p:spPr>
        <p:txBody>
          <a:bodyPr wrap="square" rtlCol="0">
            <a:spAutoFit/>
          </a:bodyPr>
          <a:lstStyle/>
          <a:p>
            <a:pPr algn="ctr"/>
            <a:r>
              <a:rPr lang="en-US" b="1" dirty="0" smtClean="0"/>
              <a:t>Female flower</a:t>
            </a:r>
            <a:endParaRPr lang="en-IN" b="1" dirty="0"/>
          </a:p>
        </p:txBody>
      </p:sp>
      <p:sp>
        <p:nvSpPr>
          <p:cNvPr id="9" name="TextBox 8"/>
          <p:cNvSpPr txBox="1"/>
          <p:nvPr/>
        </p:nvSpPr>
        <p:spPr>
          <a:xfrm>
            <a:off x="0" y="3356992"/>
            <a:ext cx="1944216" cy="369332"/>
          </a:xfrm>
          <a:prstGeom prst="rect">
            <a:avLst/>
          </a:prstGeom>
          <a:solidFill>
            <a:srgbClr val="FFFF00"/>
          </a:solidFill>
        </p:spPr>
        <p:txBody>
          <a:bodyPr wrap="square" rtlCol="0">
            <a:spAutoFit/>
          </a:bodyPr>
          <a:lstStyle/>
          <a:p>
            <a:pPr algn="ctr"/>
            <a:r>
              <a:rPr lang="en-US" b="1" dirty="0" smtClean="0"/>
              <a:t>Male flower</a:t>
            </a:r>
            <a:endParaRPr lang="en-IN" b="1" dirty="0"/>
          </a:p>
        </p:txBody>
      </p:sp>
      <p:sp>
        <p:nvSpPr>
          <p:cNvPr id="10" name="TextBox 9"/>
          <p:cNvSpPr txBox="1"/>
          <p:nvPr/>
        </p:nvSpPr>
        <p:spPr>
          <a:xfrm>
            <a:off x="4860032" y="5517232"/>
            <a:ext cx="1944216" cy="369332"/>
          </a:xfrm>
          <a:prstGeom prst="rect">
            <a:avLst/>
          </a:prstGeom>
          <a:solidFill>
            <a:srgbClr val="FFFF00"/>
          </a:solidFill>
        </p:spPr>
        <p:txBody>
          <a:bodyPr wrap="square" rtlCol="0">
            <a:spAutoFit/>
          </a:bodyPr>
          <a:lstStyle/>
          <a:p>
            <a:pPr algn="ctr"/>
            <a:r>
              <a:rPr lang="en-US" b="1" dirty="0" smtClean="0"/>
              <a:t>LS of Male flower</a:t>
            </a:r>
            <a:endParaRPr lang="en-IN" b="1" dirty="0"/>
          </a:p>
        </p:txBody>
      </p:sp>
      <p:sp>
        <p:nvSpPr>
          <p:cNvPr id="11" name="TextBox 10"/>
          <p:cNvSpPr txBox="1"/>
          <p:nvPr/>
        </p:nvSpPr>
        <p:spPr>
          <a:xfrm>
            <a:off x="7092280" y="5517232"/>
            <a:ext cx="2051720" cy="369332"/>
          </a:xfrm>
          <a:prstGeom prst="rect">
            <a:avLst/>
          </a:prstGeom>
          <a:solidFill>
            <a:srgbClr val="FFFF00"/>
          </a:solidFill>
        </p:spPr>
        <p:txBody>
          <a:bodyPr wrap="square" rtlCol="0">
            <a:spAutoFit/>
          </a:bodyPr>
          <a:lstStyle/>
          <a:p>
            <a:pPr algn="ctr"/>
            <a:r>
              <a:rPr lang="en-US" b="1" dirty="0" smtClean="0"/>
              <a:t>LS of Female flower</a:t>
            </a:r>
            <a:endParaRPr lang="en-IN"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976664"/>
          </a:xfrm>
        </p:spPr>
        <p:txBody>
          <a:bodyPr>
            <a:normAutofit fontScale="85000" lnSpcReduction="10000"/>
          </a:bodyPr>
          <a:lstStyle/>
          <a:p>
            <a:r>
              <a:rPr lang="en-US" dirty="0" smtClean="0"/>
              <a:t>The male reproductive structures are the stamens which produce and bear the pollen that contain the male gametes. </a:t>
            </a:r>
          </a:p>
          <a:p>
            <a:r>
              <a:rPr lang="en-US" dirty="0" smtClean="0"/>
              <a:t>The female reproductive structures are the </a:t>
            </a:r>
            <a:r>
              <a:rPr lang="en-US" dirty="0" err="1" smtClean="0"/>
              <a:t>carpels</a:t>
            </a:r>
            <a:r>
              <a:rPr lang="en-US" dirty="0" smtClean="0"/>
              <a:t> which consist of the stigma, style and ovary. The ovary contains the ovules which are the female gametes. </a:t>
            </a:r>
            <a:endParaRPr lang="en-IN" dirty="0" smtClean="0"/>
          </a:p>
          <a:p>
            <a:r>
              <a:rPr lang="en-US" dirty="0" smtClean="0"/>
              <a:t> Another peculiarity of angiosperms is that they undergo double fertilization. One sperm fertilizes the egg to form a diploid zygote and the other sperm fertilizes the two polar nuclei to form a </a:t>
            </a:r>
            <a:r>
              <a:rPr lang="en-US" dirty="0" err="1" smtClean="0"/>
              <a:t>polyploid</a:t>
            </a:r>
            <a:r>
              <a:rPr lang="en-US" dirty="0" smtClean="0"/>
              <a:t> endosperm. </a:t>
            </a:r>
          </a:p>
          <a:p>
            <a:r>
              <a:rPr lang="en-US" dirty="0" smtClean="0"/>
              <a:t>The zygote develops into the embryonic axis and the storage tissue. Angiosperms form true seeds that are enclosed by other reproductive tissues to form the fruit.</a:t>
            </a:r>
            <a:endParaRPr lang="en-IN" dirty="0" smtClean="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597352"/>
          </a:xfrm>
        </p:spPr>
        <p:txBody>
          <a:bodyPr>
            <a:normAutofit fontScale="70000" lnSpcReduction="20000"/>
          </a:bodyPr>
          <a:lstStyle/>
          <a:p>
            <a:r>
              <a:rPr lang="en-US" dirty="0" smtClean="0"/>
              <a:t>All angiosperms belong to the single division </a:t>
            </a:r>
            <a:r>
              <a:rPr lang="en-US" dirty="0" err="1" smtClean="0"/>
              <a:t>Magnoliophyta</a:t>
            </a:r>
            <a:r>
              <a:rPr lang="en-US" dirty="0" smtClean="0"/>
              <a:t> which is divided into two classes; the </a:t>
            </a:r>
            <a:r>
              <a:rPr lang="en-US" dirty="0" err="1" smtClean="0"/>
              <a:t>Magnoliopsida</a:t>
            </a:r>
            <a:r>
              <a:rPr lang="en-US" dirty="0" smtClean="0"/>
              <a:t> previously known as </a:t>
            </a:r>
            <a:r>
              <a:rPr lang="en-US" dirty="0" err="1" smtClean="0"/>
              <a:t>Dicotyledons</a:t>
            </a:r>
            <a:r>
              <a:rPr lang="en-US" dirty="0" smtClean="0"/>
              <a:t> and the </a:t>
            </a:r>
            <a:r>
              <a:rPr lang="en-US" dirty="0" err="1" smtClean="0"/>
              <a:t>Liliopsida</a:t>
            </a:r>
            <a:r>
              <a:rPr lang="en-US" dirty="0" smtClean="0"/>
              <a:t> which were referred to as Monocotyledons. </a:t>
            </a:r>
            <a:endParaRPr lang="en-IN" dirty="0" smtClean="0"/>
          </a:p>
          <a:p>
            <a:pPr>
              <a:buNone/>
            </a:pPr>
            <a:endParaRPr lang="en-IN" dirty="0" smtClean="0"/>
          </a:p>
          <a:p>
            <a:pPr>
              <a:buNone/>
            </a:pPr>
            <a:r>
              <a:rPr lang="en-US" u="sng" dirty="0" smtClean="0"/>
              <a:t/>
            </a:r>
            <a:br>
              <a:rPr lang="en-US" u="sng" dirty="0" smtClean="0"/>
            </a:br>
            <a:r>
              <a:rPr lang="en-US" b="1" u="sng" dirty="0" smtClean="0"/>
              <a:t>CLASS LILIOPSIDA (MONOCOTS)</a:t>
            </a:r>
            <a:endParaRPr lang="en-IN" b="1" dirty="0" smtClean="0"/>
          </a:p>
          <a:p>
            <a:pPr lvl="0"/>
            <a:r>
              <a:rPr lang="en-US" dirty="0" smtClean="0"/>
              <a:t>Monocots are usually herbaceous with less than 10% being woody. </a:t>
            </a:r>
            <a:endParaRPr lang="en-IN" b="1" dirty="0" smtClean="0"/>
          </a:p>
          <a:p>
            <a:pPr lvl="0"/>
            <a:r>
              <a:rPr lang="en-US" dirty="0" smtClean="0"/>
              <a:t>Mostly the woody stem is usually of uniform diameter throughout the length of the plant. </a:t>
            </a:r>
            <a:endParaRPr lang="en-IN" b="1" dirty="0" smtClean="0"/>
          </a:p>
          <a:p>
            <a:pPr lvl="0"/>
            <a:r>
              <a:rPr lang="en-US" dirty="0" smtClean="0"/>
              <a:t>Leaves are sessile (do not have petioles i.e. leaf stalk), mostly long and slender with parallel veins. Leaves have extensions at the base known as leaf sheaths that clasp and cover the </a:t>
            </a:r>
            <a:r>
              <a:rPr lang="en-US" dirty="0" err="1" smtClean="0"/>
              <a:t>internodal</a:t>
            </a:r>
            <a:r>
              <a:rPr lang="en-US" dirty="0" smtClean="0"/>
              <a:t> region of the shoot.  </a:t>
            </a:r>
            <a:endParaRPr lang="en-IN" b="1" dirty="0" smtClean="0"/>
          </a:p>
          <a:p>
            <a:pPr lvl="0"/>
            <a:r>
              <a:rPr lang="en-US" dirty="0" smtClean="0"/>
              <a:t>The mature root system is completely adventitious. </a:t>
            </a:r>
            <a:endParaRPr lang="en-IN" b="1" dirty="0" smtClean="0"/>
          </a:p>
          <a:p>
            <a:pPr lvl="0"/>
            <a:r>
              <a:rPr lang="en-US" dirty="0" smtClean="0"/>
              <a:t>Monocot seeds possess a single cotyledon – hence the name monocotyledon.</a:t>
            </a:r>
            <a:endParaRPr lang="en-IN" b="1" dirty="0" smtClean="0"/>
          </a:p>
          <a:p>
            <a:pPr lvl="0"/>
            <a:r>
              <a:rPr lang="en-US" dirty="0" smtClean="0"/>
              <a:t>Floral parts occur in threes or multiples of three.</a:t>
            </a:r>
            <a:endParaRPr lang="en-IN" b="1" dirty="0" smtClean="0"/>
          </a:p>
          <a:p>
            <a:r>
              <a:rPr lang="en-US" dirty="0" smtClean="0"/>
              <a:t>Majority of the monocots are </a:t>
            </a:r>
            <a:r>
              <a:rPr lang="en-US" dirty="0" err="1" smtClean="0"/>
              <a:t>perenial</a:t>
            </a:r>
            <a:r>
              <a:rPr lang="en-US" dirty="0" smtClean="0"/>
              <a:t> herbs with persistent underground stems that may be horizontal rhizomes or vertical corms. Reproduction in the </a:t>
            </a:r>
            <a:r>
              <a:rPr lang="en-US" dirty="0" err="1" smtClean="0"/>
              <a:t>Liliopsida</a:t>
            </a:r>
            <a:r>
              <a:rPr lang="en-US" dirty="0" smtClean="0"/>
              <a:t> is both vegetative and sexual.</a:t>
            </a:r>
            <a:endParaRPr lang="en-IN" dirty="0" smtClean="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92500"/>
          </a:bodyPr>
          <a:lstStyle/>
          <a:p>
            <a:r>
              <a:rPr lang="en-US" b="1" dirty="0" smtClean="0"/>
              <a:t>The </a:t>
            </a:r>
            <a:r>
              <a:rPr lang="en-US" b="1" dirty="0" err="1" smtClean="0"/>
              <a:t>Magnoliopsida</a:t>
            </a:r>
            <a:r>
              <a:rPr lang="en-US" b="1" dirty="0" smtClean="0"/>
              <a:t> (</a:t>
            </a:r>
            <a:r>
              <a:rPr lang="en-US" b="1" dirty="0" err="1" smtClean="0"/>
              <a:t>Dicotyledon</a:t>
            </a:r>
            <a:r>
              <a:rPr lang="en-US" b="1" dirty="0" smtClean="0"/>
              <a:t>)</a:t>
            </a:r>
            <a:endParaRPr lang="en-IN" dirty="0" smtClean="0"/>
          </a:p>
          <a:p>
            <a:pPr lvl="0"/>
            <a:r>
              <a:rPr lang="en-US" dirty="0" smtClean="0"/>
              <a:t>The stems are branched.  </a:t>
            </a:r>
            <a:endParaRPr lang="en-IN" dirty="0" smtClean="0"/>
          </a:p>
          <a:p>
            <a:pPr lvl="0"/>
            <a:r>
              <a:rPr lang="en-US" dirty="0" smtClean="0"/>
              <a:t>The leaves are sessile or stalked and are generally broad with reticulate venation.</a:t>
            </a:r>
            <a:endParaRPr lang="en-IN" dirty="0" smtClean="0"/>
          </a:p>
          <a:p>
            <a:pPr lvl="0"/>
            <a:r>
              <a:rPr lang="en-US" dirty="0" smtClean="0"/>
              <a:t>Seeds contain two cotyledons. </a:t>
            </a:r>
            <a:endParaRPr lang="en-IN" dirty="0" smtClean="0"/>
          </a:p>
          <a:p>
            <a:pPr lvl="0"/>
            <a:r>
              <a:rPr lang="en-US" dirty="0" smtClean="0"/>
              <a:t>A few of the dicots have endosperm as the main storage tissue. </a:t>
            </a:r>
            <a:endParaRPr lang="en-IN" dirty="0" smtClean="0"/>
          </a:p>
          <a:p>
            <a:pPr lvl="0"/>
            <a:r>
              <a:rPr lang="en-US" dirty="0" smtClean="0"/>
              <a:t>They can be herbaceous and woody.  The woody forms usually undergo secondary growth. </a:t>
            </a:r>
            <a:endParaRPr lang="en-IN" dirty="0" smtClean="0"/>
          </a:p>
          <a:p>
            <a:pPr lvl="0"/>
            <a:r>
              <a:rPr lang="en-US" dirty="0" smtClean="0"/>
              <a:t>The tap root system is prominent in dicots.</a:t>
            </a:r>
            <a:endParaRPr lang="en-IN" dirty="0" smtClean="0"/>
          </a:p>
          <a:p>
            <a:r>
              <a:rPr lang="en-US" dirty="0" smtClean="0"/>
              <a:t>The floral parts are in multiple of four or </a:t>
            </a:r>
            <a:r>
              <a:rPr lang="en-US" dirty="0" err="1" smtClean="0"/>
              <a:t>fiv</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leavingbio.net/FLOWERING%20PLANTS_files/image072.jpg">
            <a:hlinkClick r:id="rId2"/>
          </p:cNvPr>
          <p:cNvPicPr>
            <a:picLocks noChangeAspect="1" noChangeArrowheads="1"/>
          </p:cNvPicPr>
          <p:nvPr/>
        </p:nvPicPr>
        <p:blipFill>
          <a:blip r:embed="rId3" cstate="print"/>
          <a:srcRect/>
          <a:stretch>
            <a:fillRect/>
          </a:stretch>
        </p:blipFill>
        <p:spPr bwMode="auto">
          <a:xfrm>
            <a:off x="0" y="260648"/>
            <a:ext cx="5327650" cy="5760640"/>
          </a:xfrm>
          <a:prstGeom prst="rect">
            <a:avLst/>
          </a:prstGeom>
          <a:noFill/>
        </p:spPr>
      </p:pic>
      <p:pic>
        <p:nvPicPr>
          <p:cNvPr id="26628" name="Picture 4" descr="http://www.ohio.edu/people/braselto/readings/images/050404_leaf_venation.jpg">
            <a:hlinkClick r:id="rId4"/>
          </p:cNvPr>
          <p:cNvPicPr>
            <a:picLocks noChangeAspect="1" noChangeArrowheads="1"/>
          </p:cNvPicPr>
          <p:nvPr/>
        </p:nvPicPr>
        <p:blipFill>
          <a:blip r:embed="rId5" cstate="print"/>
          <a:srcRect/>
          <a:stretch>
            <a:fillRect/>
          </a:stretch>
        </p:blipFill>
        <p:spPr bwMode="auto">
          <a:xfrm>
            <a:off x="5364088" y="1052736"/>
            <a:ext cx="3600400" cy="2404507"/>
          </a:xfrm>
          <a:prstGeom prst="rect">
            <a:avLst/>
          </a:prstGeom>
          <a:noFill/>
        </p:spPr>
      </p:pic>
      <p:pic>
        <p:nvPicPr>
          <p:cNvPr id="26630" name="Picture 6" descr="http://t0.gstatic.com/images?q=tbn:ANd9GcQaRP2fGZcbA7wDM_9izPndg0Dhsr0F8kVBP548s7IvvGRpB5WBYg">
            <a:hlinkClick r:id="rId6"/>
          </p:cNvPr>
          <p:cNvPicPr>
            <a:picLocks noChangeAspect="1" noChangeArrowheads="1"/>
          </p:cNvPicPr>
          <p:nvPr/>
        </p:nvPicPr>
        <p:blipFill>
          <a:blip r:embed="rId7" cstate="print"/>
          <a:srcRect/>
          <a:stretch>
            <a:fillRect/>
          </a:stretch>
        </p:blipFill>
        <p:spPr bwMode="auto">
          <a:xfrm>
            <a:off x="5364088" y="3645024"/>
            <a:ext cx="3333750" cy="1762126"/>
          </a:xfrm>
          <a:prstGeom prst="rect">
            <a:avLst/>
          </a:prstGeom>
          <a:noFill/>
        </p:spPr>
      </p:pic>
      <p:sp>
        <p:nvSpPr>
          <p:cNvPr id="7" name="TextBox 6"/>
          <p:cNvSpPr txBox="1"/>
          <p:nvPr/>
        </p:nvSpPr>
        <p:spPr>
          <a:xfrm>
            <a:off x="5364088" y="3284984"/>
            <a:ext cx="1584176" cy="369332"/>
          </a:xfrm>
          <a:prstGeom prst="rect">
            <a:avLst/>
          </a:prstGeom>
          <a:solidFill>
            <a:srgbClr val="FFFF00"/>
          </a:solidFill>
        </p:spPr>
        <p:txBody>
          <a:bodyPr wrap="square" rtlCol="0">
            <a:spAutoFit/>
          </a:bodyPr>
          <a:lstStyle/>
          <a:p>
            <a:pPr algn="ctr"/>
            <a:r>
              <a:rPr lang="en-US" b="1" dirty="0" smtClean="0"/>
              <a:t>Monocot</a:t>
            </a:r>
            <a:endParaRPr lang="en-IN" b="1" dirty="0"/>
          </a:p>
        </p:txBody>
      </p:sp>
      <p:sp>
        <p:nvSpPr>
          <p:cNvPr id="8" name="TextBox 7"/>
          <p:cNvSpPr txBox="1"/>
          <p:nvPr/>
        </p:nvSpPr>
        <p:spPr>
          <a:xfrm>
            <a:off x="7308304" y="3356992"/>
            <a:ext cx="1476672" cy="369332"/>
          </a:xfrm>
          <a:prstGeom prst="rect">
            <a:avLst/>
          </a:prstGeom>
          <a:solidFill>
            <a:srgbClr val="FFFF00"/>
          </a:solidFill>
        </p:spPr>
        <p:txBody>
          <a:bodyPr wrap="square" rtlCol="0">
            <a:spAutoFit/>
          </a:bodyPr>
          <a:lstStyle/>
          <a:p>
            <a:pPr algn="ctr"/>
            <a:r>
              <a:rPr lang="en-US" b="1" dirty="0" smtClean="0"/>
              <a:t>Dicot</a:t>
            </a:r>
            <a:endParaRPr lang="en-IN"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0648"/>
            <a:ext cx="9144000" cy="6597352"/>
          </a:xfrm>
        </p:spPr>
        <p:txBody>
          <a:bodyPr>
            <a:normAutofit fontScale="62500" lnSpcReduction="20000"/>
          </a:bodyPr>
          <a:lstStyle/>
          <a:p>
            <a:pPr algn="ctr">
              <a:buNone/>
            </a:pPr>
            <a:r>
              <a:rPr lang="en-US" b="1" dirty="0" smtClean="0"/>
              <a:t>ECONOMIC IMPORTANCE OF ANGIOSPERMS</a:t>
            </a:r>
            <a:endParaRPr lang="en-IN" b="1" dirty="0" smtClean="0"/>
          </a:p>
          <a:p>
            <a:pPr lvl="0"/>
            <a:r>
              <a:rPr lang="en-US" b="1" dirty="0" smtClean="0"/>
              <a:t>As food</a:t>
            </a:r>
            <a:r>
              <a:rPr lang="en-US" dirty="0" smtClean="0"/>
              <a:t>: </a:t>
            </a:r>
            <a:endParaRPr lang="en-IN" dirty="0" smtClean="0"/>
          </a:p>
          <a:p>
            <a:pPr>
              <a:buNone/>
            </a:pPr>
            <a:r>
              <a:rPr lang="en-US" dirty="0" smtClean="0"/>
              <a:t>	They are consumed directly as food e.g. cereals, pulses (legumes), fruits, vegetables, roots and tubers, or indirectly in food and beverage industry e.g. essences (vanilla), malted cereals for beer.  </a:t>
            </a:r>
            <a:endParaRPr lang="en-IN" dirty="0" smtClean="0"/>
          </a:p>
          <a:p>
            <a:pPr lvl="0"/>
            <a:r>
              <a:rPr lang="en-US" b="1" dirty="0" smtClean="0"/>
              <a:t>As fibers:</a:t>
            </a:r>
            <a:endParaRPr lang="en-IN" dirty="0" smtClean="0"/>
          </a:p>
          <a:p>
            <a:pPr>
              <a:buNone/>
            </a:pPr>
            <a:r>
              <a:rPr lang="en-US" dirty="0" smtClean="0"/>
              <a:t>	They provide </a:t>
            </a:r>
            <a:r>
              <a:rPr lang="en-US" dirty="0" err="1" smtClean="0"/>
              <a:t>fibres</a:t>
            </a:r>
            <a:r>
              <a:rPr lang="en-US" dirty="0" smtClean="0"/>
              <a:t> for clothing, ropes, etc. For e.g. Cotton (</a:t>
            </a:r>
            <a:r>
              <a:rPr lang="en-US" i="1" dirty="0" err="1" smtClean="0"/>
              <a:t>Gossypium</a:t>
            </a:r>
            <a:r>
              <a:rPr lang="en-US" dirty="0" smtClean="0"/>
              <a:t> sp.), Jute (</a:t>
            </a:r>
            <a:r>
              <a:rPr lang="en-US" i="1" dirty="0" err="1" smtClean="0"/>
              <a:t>Corchorus</a:t>
            </a:r>
            <a:r>
              <a:rPr lang="en-US" i="1" dirty="0" smtClean="0"/>
              <a:t> </a:t>
            </a:r>
            <a:r>
              <a:rPr lang="en-US" i="1" dirty="0" err="1" smtClean="0"/>
              <a:t>capsularis</a:t>
            </a:r>
            <a:r>
              <a:rPr lang="en-US" dirty="0" smtClean="0"/>
              <a:t> and </a:t>
            </a:r>
            <a:r>
              <a:rPr lang="en-US" i="1" dirty="0" smtClean="0"/>
              <a:t>C. </a:t>
            </a:r>
            <a:r>
              <a:rPr lang="en-US" i="1" dirty="0" err="1" smtClean="0"/>
              <a:t>olitorius</a:t>
            </a:r>
            <a:r>
              <a:rPr lang="en-US" dirty="0" smtClean="0"/>
              <a:t>), Sisal hemp (</a:t>
            </a:r>
            <a:r>
              <a:rPr lang="en-US" i="1" dirty="0" smtClean="0"/>
              <a:t>Agave </a:t>
            </a:r>
            <a:r>
              <a:rPr lang="en-US" i="1" dirty="0" err="1" smtClean="0"/>
              <a:t>sisalana</a:t>
            </a:r>
            <a:r>
              <a:rPr lang="en-US" dirty="0" smtClean="0"/>
              <a:t>), Linen (</a:t>
            </a:r>
            <a:r>
              <a:rPr lang="en-US" i="1" dirty="0" err="1" smtClean="0"/>
              <a:t>Linum</a:t>
            </a:r>
            <a:r>
              <a:rPr lang="en-US" i="1" dirty="0" smtClean="0"/>
              <a:t> </a:t>
            </a:r>
            <a:r>
              <a:rPr lang="en-US" i="1" dirty="0" err="1" smtClean="0"/>
              <a:t>usitatissimum</a:t>
            </a:r>
            <a:r>
              <a:rPr lang="en-US" dirty="0" smtClean="0"/>
              <a:t>). </a:t>
            </a:r>
            <a:endParaRPr lang="en-IN" dirty="0" smtClean="0"/>
          </a:p>
          <a:p>
            <a:pPr lvl="0"/>
            <a:r>
              <a:rPr lang="en-US" b="1" dirty="0" smtClean="0"/>
              <a:t>As medicine: </a:t>
            </a:r>
            <a:endParaRPr lang="en-IN" dirty="0" smtClean="0"/>
          </a:p>
          <a:p>
            <a:pPr>
              <a:buNone/>
            </a:pPr>
            <a:r>
              <a:rPr lang="en-US" dirty="0" smtClean="0"/>
              <a:t>	Organic compounds synthesized (alkaloids, glycosides) by plants are used in treating various ailments. E.g. </a:t>
            </a:r>
            <a:r>
              <a:rPr lang="en-US" dirty="0" err="1" smtClean="0"/>
              <a:t>Artemissin</a:t>
            </a:r>
            <a:r>
              <a:rPr lang="en-US" dirty="0" smtClean="0"/>
              <a:t> used in treating malaria. </a:t>
            </a:r>
            <a:endParaRPr lang="en-IN" dirty="0" smtClean="0"/>
          </a:p>
          <a:p>
            <a:pPr lvl="0"/>
            <a:r>
              <a:rPr lang="en-US" b="1" dirty="0" smtClean="0"/>
              <a:t>As Constructional material:</a:t>
            </a:r>
            <a:endParaRPr lang="en-IN" dirty="0" smtClean="0"/>
          </a:p>
          <a:p>
            <a:pPr>
              <a:buNone/>
            </a:pPr>
            <a:r>
              <a:rPr lang="en-US" dirty="0" smtClean="0"/>
              <a:t>	Wood of various angiosperms is used for construction of buildings, railways, ships, and furniture. E.g. Teak (</a:t>
            </a:r>
            <a:r>
              <a:rPr lang="en-US" i="1" dirty="0" err="1" smtClean="0"/>
              <a:t>Tectona</a:t>
            </a:r>
            <a:r>
              <a:rPr lang="en-US" i="1" dirty="0" smtClean="0"/>
              <a:t> </a:t>
            </a:r>
            <a:r>
              <a:rPr lang="en-US" i="1" dirty="0" err="1" smtClean="0"/>
              <a:t>grandis</a:t>
            </a:r>
            <a:r>
              <a:rPr lang="en-US" dirty="0" smtClean="0"/>
              <a:t>).</a:t>
            </a:r>
            <a:endParaRPr lang="en-IN" dirty="0" smtClean="0"/>
          </a:p>
          <a:p>
            <a:pPr lvl="0"/>
            <a:r>
              <a:rPr lang="en-US" b="1" dirty="0" smtClean="0"/>
              <a:t>As Rubber</a:t>
            </a:r>
            <a:r>
              <a:rPr lang="en-US" dirty="0" smtClean="0"/>
              <a:t>:</a:t>
            </a:r>
            <a:endParaRPr lang="en-IN" dirty="0" smtClean="0"/>
          </a:p>
          <a:p>
            <a:pPr>
              <a:buNone/>
            </a:pPr>
            <a:r>
              <a:rPr lang="en-US" dirty="0" smtClean="0"/>
              <a:t>	The latex of few angiosperms used in various industrial processes e.g. </a:t>
            </a:r>
            <a:r>
              <a:rPr lang="en-US" dirty="0" err="1" smtClean="0"/>
              <a:t>tyre</a:t>
            </a:r>
            <a:r>
              <a:rPr lang="en-US" dirty="0" smtClean="0"/>
              <a:t>-making from the rubber plant (</a:t>
            </a:r>
            <a:r>
              <a:rPr lang="en-US" i="1" dirty="0" err="1" smtClean="0"/>
              <a:t>Hevea</a:t>
            </a:r>
            <a:r>
              <a:rPr lang="en-US" dirty="0" smtClean="0"/>
              <a:t> sp.)</a:t>
            </a:r>
            <a:endParaRPr lang="en-IN" dirty="0" smtClean="0"/>
          </a:p>
          <a:p>
            <a:pPr lvl="0"/>
            <a:r>
              <a:rPr lang="en-US" b="1" dirty="0" smtClean="0"/>
              <a:t>As Essential oils:</a:t>
            </a:r>
            <a:endParaRPr lang="en-IN" dirty="0" smtClean="0"/>
          </a:p>
          <a:p>
            <a:pPr>
              <a:buNone/>
            </a:pPr>
            <a:r>
              <a:rPr lang="en-US" dirty="0" smtClean="0"/>
              <a:t>	The essential oil obtained from flowers, fruits, seeds, leaves, etc. are used in cosmetic industry.</a:t>
            </a:r>
            <a:endParaRPr lang="en-IN" dirty="0" smtClean="0"/>
          </a:p>
          <a:p>
            <a:pPr lvl="0"/>
            <a:r>
              <a:rPr lang="en-US" b="1" dirty="0" smtClean="0"/>
              <a:t>As Horticulture</a:t>
            </a:r>
            <a:r>
              <a:rPr lang="en-US" dirty="0" smtClean="0"/>
              <a:t> - Ornamental, landscaping and restoration of ecosystem.</a:t>
            </a:r>
            <a:endParaRPr lang="en-IN" dirty="0" smtClean="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3"/>
            <a:ext cx="4906888" cy="4176464"/>
          </a:xfrm>
        </p:spPr>
        <p:txBody>
          <a:bodyPr>
            <a:normAutofit fontScale="62500" lnSpcReduction="20000"/>
          </a:bodyPr>
          <a:lstStyle/>
          <a:p>
            <a:pPr>
              <a:buNone/>
            </a:pPr>
            <a:r>
              <a:rPr lang="en-US" dirty="0" smtClean="0"/>
              <a:t>There </a:t>
            </a:r>
            <a:r>
              <a:rPr lang="en-US" dirty="0"/>
              <a:t>is great diversity in the vegetative forms;</a:t>
            </a:r>
            <a:endParaRPr lang="en-IN" dirty="0"/>
          </a:p>
          <a:p>
            <a:pPr lvl="0"/>
            <a:r>
              <a:rPr lang="en-US" dirty="0"/>
              <a:t>Trees with upright trunks (size &gt;100m in height, 20m in girth as seen in the </a:t>
            </a:r>
            <a:r>
              <a:rPr lang="en-US" i="1" dirty="0"/>
              <a:t>Eucalyptus</a:t>
            </a:r>
            <a:r>
              <a:rPr lang="en-US" dirty="0"/>
              <a:t> sp.),</a:t>
            </a:r>
            <a:endParaRPr lang="en-IN" dirty="0"/>
          </a:p>
          <a:p>
            <a:pPr lvl="0"/>
            <a:r>
              <a:rPr lang="en-US" dirty="0"/>
              <a:t>Shrubs that form branches from the ground level</a:t>
            </a:r>
            <a:endParaRPr lang="en-IN" dirty="0"/>
          </a:p>
          <a:p>
            <a:pPr lvl="0"/>
            <a:r>
              <a:rPr lang="en-US" dirty="0"/>
              <a:t>Herbs are non woody annual, biennial, or perennial plants </a:t>
            </a:r>
            <a:endParaRPr lang="en-IN" dirty="0"/>
          </a:p>
          <a:p>
            <a:pPr lvl="0"/>
            <a:r>
              <a:rPr lang="en-US" dirty="0"/>
              <a:t>Vines are flexible stemmed plants which use other plants for support to grow into the sunlight They may be woody (lianas) or herbaceous (climbers/creepers)</a:t>
            </a:r>
            <a:endParaRPr lang="en-IN" dirty="0"/>
          </a:p>
          <a:p>
            <a:pPr lvl="0"/>
            <a:r>
              <a:rPr lang="en-US" dirty="0"/>
              <a:t>Epiphytes</a:t>
            </a:r>
            <a:endParaRPr lang="en-IN" dirty="0"/>
          </a:p>
          <a:p>
            <a:endParaRPr lang="en-IN" dirty="0"/>
          </a:p>
        </p:txBody>
      </p:sp>
      <p:sp>
        <p:nvSpPr>
          <p:cNvPr id="1026" name="AutoShape 2" descr="data:image/jpeg;base64,/9j/4AAQSkZJRgABAQAAAQABAAD/2wCEAAkGBhIQEBAQDxAVFBQPFBUVFRcUFhUYGRUWGBUVFhcVFxkYGyceFxkjHBISHy8gIygpLSwuFR4xNzAqNSYrLSkBCQoKBQUFDQUFDSkYEhgpKSkpKSkpKSkpKSkpKSkpKSkpKSkpKSkpKSkpKSkpKSkpKSkpKSkpKSkpKSkpKSkpKf/AABEIAOIA3wMBIgACEQEDEQH/xAAcAAEAAgMBAQEAAAAAAAAAAAAAAQUDBAYHCAL/xABFEAACAQMDAgQEAwQGBwgDAAABAgMABBEFEiETMQYiQVEHFGFxIzJCUmKBkRUkM4KhwSVjcnOSs+FDVHSDsbLC0Qg0U//EABQBAQAAAAAAAAAAAAAAAAAAAAD/xAAUEQEAAAAAAAAAAAAAAAAAAAAA/9oADAMBAAIRAxEAPwD3GlRSgmlRU0ClKUClKUClKUClKUClRSgmlRSgmlRSgmozWtDqMblQkikugcAHkqeQ2O4B+taN9q4CX2Rj5RCT9cw9TP25x/A0FxmlaGmybVjgY/iRwxlv5Ff/AFRq3qCaVFKCaVFKCaVFBQTSopQTSoqaBSlKBSlKBSlKBSlKCMUqaigUpSgVT3WsC2mYXLBYpMGOVuEVsANFI3ZDkblJODuI7jm4r8nByKDmfCcsVsWssgMzySQtuBFxEW3Ao2fMY1Kxle6hFONpFfjxLAPm4sttja3mknGT+Ils8Mkaf8UzZ91LD1rFqHw+RizRNCrMdwZrWHcjejpJAIpFcejbjj61zej31zq1zLY3LAHTla2vJY+OsHkIdYsfl6ohjBPG0LIBgsNodj4OnadDcyHJkSKND+2sSedx7gyyT4PqAp9RXR1xPhXVZHtpNQZCI18kUY4EcCN+L01HHlIZBx5hbrjG6up/pRD0ukRJ1mKqUYEYUEu2RwQMY+5A7mg3aUpQKUpQKUoKBSlKBU1FTQKUpQKUpQKUpQKUpQRSlKBSoJxWGyvEmjSWM5SRQyn3BGRQZjXMXV68MqdV/PA4yTgCe1ldYyxA43xs8Zb22Z4EmK6WUkKdoBbBwCSATjgEgHAz64Ncl4pmW60+5kCMk9mjuyHh0ZYyXjyO4dNwDDgggjsKDodb1ZbS2nuZDhYI2c/XaMgfcnA/jXl/w00e7udPUBmt47yWSe6nxia4LsR04P8A+abQMynnLHaP1HN8W9Re5j0fTlfH9KTRGXb6oDH/AIbpN39we1df4lPRNtHBlCsEyQKnGJG6EEWB67RKx+gUn0oLW4KWq2kUShIuosIUYCqnSk2r9BlV/wAKofhpZYthMX3IWmiteMBbVZ5ent99wCnPqqoMeXJxfFFme1t9PiDtJfzxxAqV6ipH+LJIpZlG4LH3JH5qt9Ps47OFJrnanRQRxICWWGMYVIowBl5CAoJA3MeBwFFB0NKwWVyZI1co8e7nbIAGH+0ATg+uM+tZ6BSlKBQUoKBSlKBU1FKCaVFKCaVFKCaVFTQKUpQRSlDQU0cn+kZVJP8A+rCQM8f204Jx6HleaqNLMvzc1koIitbg3LseAY5lMkUSY7/jNMT6AQ453Cs+r+GbyZ1dL5I3j3dOQW56iKxBKcShJEO1cq6keUHuBWrpM9zDqggvXikNxZ+SWJGjEhglO4MhLYbFxng49sUF1rGoygTRW64nSLrQ7sFJtrDdH3yvO1CfTqqR9ME1v80kN7aFS0kQBWTcFmgkG7pyYBKkFshsEqSwxhmrDrN6ySyy8f6P6MuFHmMMgdZwTnkbUZgMDmIe1T4OuVVr2x7GyuX2j/Uz/wBYjP2HUdB/u6DyfULgw+INMjvIzCmmQEeZlZejCs8iSBh+byqo7AkoeBnA9I0fTrnUOjqM8zW/UjcQwpHGWhhlKnPUYEiZlRCWHABwB61xXx08NrNqGkP2+af5Zz246iFcn7Syfyrr/iZ8SY9IiWKIB7mVT0o/0ovYSPj9ORgL+ogj0JALq2Q6zpltbLhdNguZpQCfKJlEUeTnLOzbmOeTkk9629b10NdqkMbXEliHYRR8lp2QKMnsiIkj7mbHMoC7mBFV/gX4f4tvmNRMr3l4etO3VlQqxyUXCOoVlU447ZIHFdNNax2UUa2yKm+4hUgd36kqq7MTkuxUsSxJJx3oNvROr0VM+7qMSW3hB3PYKjMFX2G4nHck5qNM1H5j8RchDHGcHHdxvwfrtKH+9TVtTECDaN0sh2wp6ySHsMDnaO7H9Kgk9qr9Lmg0+yjDz7hHiMyY5mlxg7APzEkYAGcBcehoOgpVHo2stO5bup7LHtdIwM8ySjytIe21CwXtz3q8FAoKUFApU1FApSlApUE1r298rBD26m4oPdR+r6Agg8/tCg2aVr3kpGzHdpFH8M5P+ANTJL50QfVj/sjj/EkfyNBnqailBNKigoFKUoK3VdY6DR5jZoySJGjRpGj8uUZkQFtpww3YOMD7jS1m1+egimsbhBLC4lt5Rh0LAFWR9vJRlZlbHIznuK3dT8Pw3DCRwyyKMLLE7RyAd9u9CCVzztOR9Kqovh7a9V5pzJO7jBLlU/iRAqB2/ffc31oMXhG+jme+SWPpzvMTLDLgyBTFGoz+3FxIFYeUjt61xviLXn0e6hujG7mENaTqwYGa03dS3nR8bXdBlCc5znOAc1b+KPhnFJLa/LTTwzRiVoJGmllELrsdcCRidmQQVz+rP3xD4ozWH4Gv2TwschZ4F3wTD6c8H6c/YdqDS+J3iW1vtJhv7KZZTY3VvNgHDISSu117qfMO/tXI6UV1nxU0uepBFIZB7GOBQI/4Fwn/ABGrz4ieHNJu9OudR014xKiK5FuwUOvUTd1YfTG7PYHIGa1v/wAbdMG6/uSOVEcKn7lnf/2x0HslxqRS4hg2E9YOd3cAIuTn2OSnfvu+lcv4w8cWsFzBEztI1sXnkjgVpXBWNkjjYICELGbd5iP7P6isN/qM95fSQWbFG2mIzAZFtbh8SyrnvNLLGyIPQW+/tXXaNocFnEIraMIvc4/M7erux5dj6scmg4qPVbeRpLmW7aeSZADb2y/kjAz0jKyhki9WZmjUncTxhRaWuhzyXAe8Sz2mMCO3KvL8uikDyE4Qkkrlgg7AAkAV0uq3SRQyPKNyhSCvffnyhAD3LEhQPdhXKwWxXGnwzO1zJGhvLgMGa3iCkKqk8Ix8yxrjIy8hyclgsNU8TRRyxqGJCMVjjiI33MwyvSiTPmVMnc35QQASNrYvtPaQxIZ1VZCMuqElVP7IJ5bHbPGcZwK5+w061sD0LC3V7jYoI3ZcIPymeZtzInsDnP6VODi30hZfxDO4Ls3KqQVj8owq+vsee+c8ZxQWNBX5LjIGRk9h7471+qCaipqKBUMwAJPGKmquRyDNDkHqh2i5/Vg74/uD5vs37tBl1qXERXOOqRHnthW/O30wgdv4VW6bM08jOuVztH+5i4ZYx/rXBV2/ZDKDyFzr+LneeG2hg/PdSKobAIRJIZt8hHrtTecep2j1q7jt1t4ljhGOQq55yzHlmPdjksxJ5PJoKvVNW2PaAnl5JWAHLNtJVUX6kOQP+matrNCuTIR1HxuweBwcIv0Az98k+tc74fVbm7M2MrYRGBGPP4srdSbH1VBAuf33Fb1xc5USA8hZZwfQDaYos+2Q2f7poLLTLjeGJbJdnZRnsm4ouPYEJn+Jreqr06RUVSTjrFUiHOSiqdnH2Dv9A3ParMGgmgpQUDNcx4i8Txxx9W3uoS9tId8JliUzbQyyQeY+V8NuH7yrngmunrSudHgkYu8ETP8AttGjMOMDkjPt/Kg1/D3ie2v4hLazK4x5lBG9D+y6d0I9jWxcasiO6Nn8OEzE9/ICQcAck8f4iuQ1L4WJK6XKzslzGCoeFRbqyn9LCDa/2bccezDymvv/AA3qlqrTm8muW6UsQSNbd5VQ4aMbpYvxxuVgxwG8wIBwQQs7vVksp4WnYiGS5Z4pmzsMd0p3IX7IyylDhsDYQRnDY6nWESSGWFgjM8UhVHCsG2juVbIYAsnp6iuGnsJn0wyWWpzSrBCqvA0No3lRVEsLo0O4SBA4Cv8AqwDVTc6XqOmw2t/Fe/0jZ2p6xTphJFtnjYHY2Tuj2ODjPGxSBgUFB8R/hRHFZJqWnIyjpq9xECSArICZEHcAEnK9sHIwAax/Bnxcthp+rSP5ui0LRJ6ySyLIiIPU5KL27DJrooviY9vYw2+o2bLDPbiKK7hbqQurQ7VLHGQ47MO+QeK83+DOl/Mavaox8kRM5XPBaJTs49SGYH+dB9A/D3w09lZqLhi1zPtknY8ndtCrGP3UUKo+xPrWx4v8aW2mRB7hiXc4iiTmSVvZF+5HJ4H3IBxeOfG8GlW3Wl80j5WGIfmlf/JRxlvT6kgHjvBnhTUPmJNW1C2jlu5uYxLOUECHsqIsT7GAJHJ4HHcsaDYuvDWsauiy3F5/Rqb1eK3iQu6gZw0r7lPU5HA4HsDSDwNrFughtL6zjiLbn2wPE7nAyWZcuxOOW3Bj712S+IXXyy2NyjfuKkqk/Ro3OB9WC1XXviO9jfL2scERGUaVnfPPaVoQwtz27hl5/Nnigp4PCWroFBvLcRFiZILZWti/Hf5jY8m4kDJ4J/aHeuhs3ulVYILGO3C/rklV0HuQsfnkbPPmK57ls1qWeq3V0zArGFUjy2t1GwI93lwJAPoqKfqfTp7YPjzhR24UlscepIGf5UGvp+ldLzPI8spGDJIRnGckKqgKi5xwoHYZzit8UoKAa07u46XmxkMRn/PH1wCR77cdyK3axXEQZSG7EenBHrkH0IPOaDFcXWF3J5sDdheSy8Z2+5wRj+HvWhEqTtOgbKMIZVZTyGZch0P9xGH/AFrR025ZZYotwdGbfBKNuJIXhlYrgcZV0U8cYZMY7Dc0G16Mt5H7SIyD2iZBtH8HEyj6KKClheQ3NvAW2tbTbHwO8ZhuJE2+wYJt+gB9audT1cJukxkW6u2PdyxhjH8SJRWtq5UX9kBgNK4J45ZY4Lw4z7ZkH8zVVA/zN58v3WOaaSU+myGRkRP70s038I29qC+8K6d8paW0BHnZS0hAwDK34kjY+rM1U2n33WVYUXqZihVwMcqka/hk9lUu0m4nsowMlwK/OveIpzcW9vZJunulkeNmGY4IsqnzEnuCDIQv6iUHvW3pBgsbYQ2nnYb2MjDAkIO6a5kZR5kBc8jufKv0DfM7I8jtiSVVVFAyFDyEFYU9hjYzMeSCDwAAN6O66a7XYyOm0MQANzt2UDsDyOPQEZPrVDFe4dQvJRXJd8YSQgGaaT0JAYjA4AwM4kGLnTLYna7AhVz01b8xznMr/vtk8egPuSAFmDQUoKBSlKBWnqWmJOqh9wKNvR0Yq6NgjcrDscMwI7EEggg4rbJx3rTOr2+dpniyeMdROfpjNBRzfD63eRp3luDcMNvXWZo5Ao/KPwgqtj95T/GqvwLI9i76JetvZA8lrIR5bi3YksmDxvQlgV9iMcCrqXwjwqwXc8MaNvRVKN0z7Rs6lgh9UJZcEgADtTeMPDWo3UKrG1sZ7Zllt5wZIZFkU/s4dcMuVI3AHPpjFBR+Brbo3epeHb2MPb+ee2D8gwO/5R/xqRjswevGfCfiA6VqC3OzqG36ybM7dxKPGMnHAyQT9q9T8R+KS8Gna0V6d5pV18rexAAEBsiRSDztO07e/wDaH2ryGWBbrUWRG8lzdFVb92SbAb+TZoPYfhn4Qn1O4GuasxckhrZG7HaTh9v6Y1P5V9SCT+97OKx2tqsSJGgwsaqij2VQAB/ICstBGKnFKUEYqaUoFBSgoJrVubvY8YIO2Qld3orcbVP+1yAfcAeoraqt1kFo3TpsysuNyEFkPo4XgnaQrDbk8cCg57xKjWDRXqKXtoJTJKi/mgVwyyyKP1xecuyd1KhhxkVdQOJbmbacxyWsBBU/mDvccgj6YwR71ig1yOdLZJF3C+SRCRgpvVCZIz9wsuP9g1Q/DS2MKRwvJuaGGS35PP8AVby4TH2VZYx9mFBm0yZp9TgD+b5TTldj7TTSFMn2JWKU/ZzVdBqscUOoXkrARTSSSyOPW1V2W3gQ+rzEsw+kxPG5SZYO8GpfLgrPfXQsI2PYCNBG8gx2Cf1tvrtrT0qw+e1FLWJf9H6E43kgf1i9VcDI9o/bsNoHYjAbXh/TLi53XFyGhW+ZS6DKyzqB5IR2MFoi8Y/PJyTt3bTc6lcIFljQqjTOsUfA2x28DKrsyjGIwxlGPXco+2/eaykDPK2Xd36FvEuN0rAAsqA+pbduY8ARgkgLXF6Lo7S3V1DdTb9u1JmB2qI4kR5wvqqGSbpZ4JBuD3PAdL4WsusWlKbYEYLCpJLSbSSJJPfDFmxz52cnlVx1jOACScAc5/zqmsmM35BsjUBQF42pgYjUDs5GM/sjCjnJH6ubxZBtHEAO0sP+1I7QxAfmHBBI+qj1Kha2829FcAjcAcHvyM81kFfmM5AyMfTjj6cV+hQKUpQfl0BGCAQfQ81yWqeELu5lYPexw254CW9tGJCvsZZd+Dz3UDsK6+lBy1n8PYbePp2lzdwcd0nZucYzslDJnj0UVRW3wStTM017dXV2xOR1ZSPbuV8x7D1A+lejUoPG/in8I4UtJrvT98bRL1JozJI6yogznzsTuUZI+mfpXinhmMte2ajubiED7mRa+yrm2WRHjcZWRSrD3VgQR/ImvkLRY+hqEDgZW2u4Qef2Zcdj77GP0oPsKlKUClKUClKUCgpQUE1q3V6E3YUsyjdtX8xXPJUfqxzwPt6itqte7sklGJEDAcjPcH3B7g/ag4+/jaFpruzHVhEiXDxrglZAiM80OO6yQu6svfcQw7sDpw6ksOpoYmDRXU0UyMpBDR3lvJGSv061lC3/AJn1q7fQp7Jnk04iRJCXktpnbzNxl4Zm3MjHA8rZQ/u8muB1FY47i3W3VoAZjHEkylDbzPIlwtu/cbPmIoZEIJUpLOFJ2igsPBd6Pl9Ckdz5jqd5KT7r1Vct9jcEZrqvCvTsNKS4nO0OrXc5I5LzEytx6t51QDucAV5lpOqJI72EflZBe2qq3BjS8vrRdp9mVZpAcdjGfavTdVvInl6kpzb6fIqpGnJnvONiKv6jHlAq9t7EnHTyAq/D9vJbouoakmby4zHbW6/mjEhL9Jcn+0c5Z2OAoBzgKa17WNEtmhcn5rV5pmm6G9yIRPJv6ZC7hHsyikgZaYtx5sfvUtVmEjpEvX1GYGPEbDp2SEBjCjkY3gFGd8d9rEY6UbTplqbMCK4aPqyqheNpcblHkjjWKJXd40AKqpbBwxIJLEh0Y0uSeNVVxbwg4EaBHLr69RskcnPlGR+0WyRWzGsNu3JZ3UBSzclQfyooACpngBEAzxx61rqLyZEEfRt05z5JC+0flCqcCPOPXkA9lPb9w+GTuVnuHwgO1IgsagnO5sndJvbPL78/bJyGwL8oSNpeeTBEQP5F9Nx7Io7lvUk4zwKsLYMFG8gt64GBn6Z9PSotbNIhtjUKO5x3J9ye7H6nmswoFKUoFKUoFKUoFfHPiaNob+7wcdO6mxyO6yvg4+mK+xq+O/HTA6nqOP8Avlx/zW/+jQfXthdCWKOVe0qK4+zKG/zrPVX4XH9Rs/8Aw0P/AClq0oFKUoFKUoFBSgoJqKmooFcR8VNBM1m9xGu54FO9RnLQ53MQB/2kZAkQ9wVI7MwPb1BoPmm716OPULXVgoPUVpZcY2NdwxOjKMejOIpB9JhXV+HdQmdYLW23ve9Jn3bd6WnW3NPdOxIR7mR3dRzhAduchw3LSeAr8qYTplwYDerOuAm5I2DLJGATnJXpc9vw69m+GWgSW1o0lzF07m7keWVePIMlYohjgKiBQAOBmgzeHfCktrEEWREJADuFMkrckkmR8LksWb+zxliTkkk9BZ2KxAhcknlmY5ZzxyzHkngfbAAwABWzSgYpSlAoKUFApSlApSlApSlB+ZJAoLMcBQST7Acmvi2+uTPPLJ6zys+T387E/wDy/wAK+pPiv4iWy0u5YnzzqYIh6l5AVyPsu5v7tfKp3K5PO5STn6qaD7TsIOnFEn7CKv8AJQP8qz1itZg6I47OqsPsQD/nWWgUpSgUpSgUFKCgmoxU0oIxTFTVGvjiwMwgF5D1GbYBvGC/7Ab8pbPGAc5470F3iprBBeo5kVHBML7HA/S+xX2n67ZEP94Vm3UE0qM1gsr+OeNJoXDxyKGVh2ZT2IoNilKUEUqaUEUpSgUpSgViurpIkaSR1REBLMxAVQPUk9hWWq/WtBt72MRXcKyoGDhWzjcucHg/U/zoPnP4peNW1m6C2wY21p5UOCNzOwXqn18x2gDGcD6muPk0a42PmEhbdsSH9kuoZd3sCF4z37V9SwfDfTkXYlooUuJNoyAWEZiUnHfCs2PYszdyTVjD4UtFBAt0IIKneN+VKRoVO7OQRDFkdiVB780HGfBDxol5YraO349ioQgnlogcI4+gGEPtge4r0mtD+gbbqpP8vEJY92yQIoZd2Q2GAzzk5rfoFKmooFKUoFBSgoJpSlBp6xNGlvO85IiWKQyEZyECksRtGc4z25rg7m1u7PT+nKtpf6dDbgNs3wTdFQfOhVmjYhApBQqSe3OCfSDXPp4EslYEQkKrBli6s3QDA7gRb7+iMN5sbO/Peg5XULSVRr95FdzxGzleWNI2UIZItPtZMyAqeqGwilW4wpxjJNWbmWS91JzczKtnFC0UaPtTc1u7MWH6uQvHYEZ9a6eXQoGS6jaPK327rjc34m6JYW5zlcoiDy47Z781ki0mJXmkVBuuAgkJJO4Iu1QQTjgEjgc+tBzFlqcpTw7mViboAzZPMn+jppCW9/OFb74ql8LpJbabpV2t5ITK1pCYWKdJo5ZUhKKmMh0Vi+8HcTGc8Egdfp/gizgkilihIeAkxFpJn6QKMhSMO5CJtdhsUBexxlRiNM8C2Vs0bQwbelygMkrKjEEF1R3KCQgkb8buTzzQX9KUoFKUoFKUoFKUoIrS1fRILtBHcwpKisGCuMgMAQD98M3863qUHmvhq0hsNGl1K3t4xcRQXLbiD5wkshCsQQSv4aev6RW9rHjG4tXitbie0imlRpmkaKcxom4Ksaosm6V9wky25AAAcc4q6HhAf0ZLpvVO2WOaPqbRkdVnYnbnHG/39Kzax4eeWVLm3uGt50Ro9wRJFeNmDbJEbvgjKkEEEt6Eghy7/E3dFCA8EUkkk6NNIJmgxD0iXjUbXfcLiHCkrjz8nb5uh8HeJjepNuKM1vIIzJFvEcoKK4dA43L+YgqS2Cp8zd6/Nx4SlZYHF9MLqAuRcFUIYSbepG0WNnSPTTCDGCinOck2mj6dJCrde4eeR2LM7AKB6BUReEUADjknkkkmgsaUpQKUpQKUpQKUpQKVBrTfWYFzuuIhguDmRBgoyo4791Z0U+xYA9xQbtKjNfiWZVGWYAZAySBySABz6kkAfU0GSlQDWKW5VSAzqCQSMkDIAySM+w5PtQZqViguFkVXjYMrgMrKQQykZDAjgggg5FZKCaVGaxx3KsWVWBMZCsAQSpKhgGHodrKcH0YH1oMtKitK+1qCAos9xFEZThBJIiFz2woYjceR2oN6lQDSgmlRmmaCaVXt4gthP8sbmETnH4Rlj6nI3Dybt3bnt2rfzQTSopmgmlKUClKUClKUClKUEN2rxvWoWxNhW/ttW9D66pp5H+AP8q9lqNtB52/iOYTJa9aRbgapPlSjnFqVnaHPGGiwYsAHnGO4OOfN/LNbyJPc3DiGWxlmmjmdkQreRCQlXt45Ld1UvJ08EL088bRn2TbTbQeZ6hfzRwXdzJc3fN/LbKqyrHHFEJW2lmMTmNOPzgFuVUEA1W6RdTSS2M1xPNuiOpxxtuchsi3kgRmaNWcOmWBZVLBVPYCvXttNtB5VNrlyLeNpLm4jmGnWslkka5F1ctAzSCQdNuo3UEalCRtBzgZ3GxiurpZvmPmZyW1SS16TYaIQkN+jbnggENn0x24r0TbTbQcD8PdVmknljmmknIi3SOJGaJZQ4BUxyQRvbSHLHpcgBWHBUVpXN4Y9UuxFcTrO9/aCO3UHpTRNbWS3Dt5MNtj6pJ3Db017Z83pe2m2g4vw7d3TX8lrM77NPSUlmP8AbrPIGtWJ/UyRxzK3bzAEZ5xo+KZoor2d2l6MksMcey5tfmIbtFD4SHYd+d0joyZycr5eQT2ml6HDbCQQqwMrb3Z5JJGZtoUEvIzMcBVAGcADit7bQeZjxI8KPblZbaSSbSzbW+1/wrdhYrNGrbdoRWFyjdsHOcZGcNt4iuIpb7qTzztHDcu3y7cRmM5jBt57f+ruRwuC4PqGHI9S2020Hkmna5dNBfql1Ljfp3RdZWmKiW76UxjlkhTfgBVOFZAQRnlhXb+FjKkmoWzzSSrazosTzEM+17eGUgsAN4DSPgn049K6TbTbQeS392IrGO0WOI3qgtPBPbXMk1zdKVbqxSROpw7ozCUEgAjldpA3tRvZoraa4kurrMuoXMAxKsUUMSXFyE3P0XaOPEa+YAsSUXO04r0zbTbQeWWmvSm0thfXs8EJe+WSaMsZN6Sq1rGXaHfhoWkcEopfYmfzbT+Nb13UFmiHzBiPStvl+qs0Zmd0Xql7eK3l6jFyVaPcCgAwFzvb1bbTbQBU1AqaBSlKBSlKBSlKBSlKBSlKBSlKBSlKBSlKBSlKBSlKBSlKBSlKBSlKBSlKBSlKBSlKD//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cstate="print"/>
          <a:srcRect/>
          <a:stretch>
            <a:fillRect/>
          </a:stretch>
        </p:blipFill>
        <p:spPr bwMode="auto">
          <a:xfrm>
            <a:off x="5436096" y="188640"/>
            <a:ext cx="3168352" cy="2977664"/>
          </a:xfrm>
          <a:prstGeom prst="rect">
            <a:avLst/>
          </a:prstGeom>
          <a:noFill/>
          <a:ln w="9525">
            <a:noFill/>
            <a:miter lim="800000"/>
            <a:headEnd/>
            <a:tailEnd/>
          </a:ln>
        </p:spPr>
      </p:pic>
      <p:pic>
        <p:nvPicPr>
          <p:cNvPr id="1031" name="Picture 7" descr="http://t2.gstatic.com/images?q=tbn:ANd9GcRVrsZealAqQyu-UUoZIgKqN5QvDMi9j-PyGBlU8awRSOunq6Ib">
            <a:hlinkClick r:id="rId3"/>
          </p:cNvPr>
          <p:cNvPicPr>
            <a:picLocks noChangeAspect="1" noChangeArrowheads="1"/>
          </p:cNvPicPr>
          <p:nvPr/>
        </p:nvPicPr>
        <p:blipFill>
          <a:blip r:embed="rId4" cstate="print"/>
          <a:srcRect/>
          <a:stretch>
            <a:fillRect/>
          </a:stretch>
        </p:blipFill>
        <p:spPr bwMode="auto">
          <a:xfrm>
            <a:off x="4211960" y="3789040"/>
            <a:ext cx="1872208" cy="2986345"/>
          </a:xfrm>
          <a:prstGeom prst="rect">
            <a:avLst/>
          </a:prstGeom>
          <a:noFill/>
        </p:spPr>
      </p:pic>
      <p:pic>
        <p:nvPicPr>
          <p:cNvPr id="1033" name="Picture 9" descr="http://t0.gstatic.com/images?q=tbn:ANd9GcTWh3CGYLjCeL-Ffa94-4c8Caop7DVg88FaY6JHY8YMrNG-_s6S">
            <a:hlinkClick r:id="rId5"/>
          </p:cNvPr>
          <p:cNvPicPr>
            <a:picLocks noChangeAspect="1" noChangeArrowheads="1"/>
          </p:cNvPicPr>
          <p:nvPr/>
        </p:nvPicPr>
        <p:blipFill>
          <a:blip r:embed="rId6" cstate="print"/>
          <a:srcRect/>
          <a:stretch>
            <a:fillRect/>
          </a:stretch>
        </p:blipFill>
        <p:spPr bwMode="auto">
          <a:xfrm>
            <a:off x="6228184" y="3429000"/>
            <a:ext cx="2743504" cy="3429000"/>
          </a:xfrm>
          <a:prstGeom prst="rect">
            <a:avLst/>
          </a:prstGeom>
          <a:noFill/>
        </p:spPr>
      </p:pic>
      <p:pic>
        <p:nvPicPr>
          <p:cNvPr id="2050" name="Picture 2" descr="http://t2.gstatic.com/images?q=tbn:ANd9GcSVusiCx9jKszJjYCsWvgbLQyJqC0Y92QGTnDTrtR3XQZ__u3EJYQ">
            <a:hlinkClick r:id="rId7"/>
          </p:cNvPr>
          <p:cNvPicPr>
            <a:picLocks noChangeAspect="1" noChangeArrowheads="1"/>
          </p:cNvPicPr>
          <p:nvPr/>
        </p:nvPicPr>
        <p:blipFill>
          <a:blip r:embed="rId8" cstate="print"/>
          <a:srcRect/>
          <a:stretch>
            <a:fillRect/>
          </a:stretch>
        </p:blipFill>
        <p:spPr bwMode="auto">
          <a:xfrm>
            <a:off x="539552" y="4365104"/>
            <a:ext cx="3240360" cy="2278558"/>
          </a:xfrm>
          <a:prstGeom prst="rect">
            <a:avLst/>
          </a:prstGeom>
          <a:noFill/>
        </p:spPr>
      </p:pic>
      <p:sp>
        <p:nvSpPr>
          <p:cNvPr id="9" name="TextBox 8"/>
          <p:cNvSpPr txBox="1"/>
          <p:nvPr/>
        </p:nvSpPr>
        <p:spPr>
          <a:xfrm>
            <a:off x="1691680" y="6309320"/>
            <a:ext cx="1368152" cy="369332"/>
          </a:xfrm>
          <a:prstGeom prst="rect">
            <a:avLst/>
          </a:prstGeom>
          <a:solidFill>
            <a:srgbClr val="FFFF00"/>
          </a:solidFill>
        </p:spPr>
        <p:txBody>
          <a:bodyPr wrap="square" rtlCol="0">
            <a:spAutoFit/>
          </a:bodyPr>
          <a:lstStyle/>
          <a:p>
            <a:pPr algn="ctr"/>
            <a:r>
              <a:rPr lang="en-US" b="1" dirty="0" smtClean="0"/>
              <a:t>herbs</a:t>
            </a:r>
            <a:endParaRPr lang="en-IN" b="1" dirty="0"/>
          </a:p>
        </p:txBody>
      </p:sp>
      <p:sp>
        <p:nvSpPr>
          <p:cNvPr id="10" name="TextBox 9"/>
          <p:cNvSpPr txBox="1"/>
          <p:nvPr/>
        </p:nvSpPr>
        <p:spPr>
          <a:xfrm>
            <a:off x="8028384" y="6309320"/>
            <a:ext cx="1115616" cy="369332"/>
          </a:xfrm>
          <a:prstGeom prst="rect">
            <a:avLst/>
          </a:prstGeom>
          <a:solidFill>
            <a:srgbClr val="FFFF00"/>
          </a:solidFill>
        </p:spPr>
        <p:txBody>
          <a:bodyPr wrap="square" rtlCol="0">
            <a:spAutoFit/>
          </a:bodyPr>
          <a:lstStyle/>
          <a:p>
            <a:pPr algn="ctr"/>
            <a:r>
              <a:rPr lang="en-US" b="1" dirty="0" smtClean="0"/>
              <a:t>tree</a:t>
            </a:r>
            <a:endParaRPr lang="en-IN" b="1" dirty="0"/>
          </a:p>
        </p:txBody>
      </p:sp>
      <p:sp>
        <p:nvSpPr>
          <p:cNvPr id="11" name="TextBox 10"/>
          <p:cNvSpPr txBox="1"/>
          <p:nvPr/>
        </p:nvSpPr>
        <p:spPr>
          <a:xfrm>
            <a:off x="4572000" y="6488668"/>
            <a:ext cx="1368152" cy="369332"/>
          </a:xfrm>
          <a:prstGeom prst="rect">
            <a:avLst/>
          </a:prstGeom>
          <a:solidFill>
            <a:srgbClr val="FFFF00"/>
          </a:solidFill>
        </p:spPr>
        <p:txBody>
          <a:bodyPr wrap="square" rtlCol="0">
            <a:spAutoFit/>
          </a:bodyPr>
          <a:lstStyle/>
          <a:p>
            <a:pPr algn="ctr"/>
            <a:r>
              <a:rPr lang="en-US" b="1" dirty="0" smtClean="0"/>
              <a:t>shrub</a:t>
            </a:r>
            <a:endParaRPr lang="en-IN"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descr="data:image/jpeg;base64,/9j/4AAQSkZJRgABAQAAAQABAAD/2wCEAAkGBhQSEBUUExQVFRUUGB4XGBUXGBkaGxgcGhgYGxkaFh0bHCgfGBojGR0aIDIgIycpLCwsHB4xNTAqNSYtLCkBCQoKDgwOGg8PGi0iHyUsKioqLCwsKSwqLCwsLCkqLCwsLywtLC0sLCksLywpLCwvLCwsLCwvLCksLCwsLCwpLP/AABEIAMIBBAMBIgACEQEDEQH/xAAbAAABBQEBAAAAAAAAAAAAAAAGAAEDBAUCB//EAEEQAAIBAwMCBQMBBQQIBgMAAAECEQADIQQSMQVBBhMiUWEycYGRFCNCUqEHYrHBFTNDctHS4fBTgpKTorIWJML/xAAaAQACAwEBAAAAAAAAAAAAAAABBAIDBQAG/8QANBEAAQMDAwEFBwMEAwAAAAAAAQACEQMEIRIxQVETImFx8AUUMpGhsdGBwfEzQmLhFSNS/9oADAMBAAIRAxEAPwC/SpUq9SsBKnFNTiuXJxSmlSigpJiaU0jSooJCnmkBTxQRTTSBpyKUVyKVOKanAoLlIr1JuqECuhQRXZauZrmnrkU810GpgKeK5cn3Uppoporly7DV0HriKQFBcpN1OKimug1dC5Sqa7FRK1TAUEVwxrkNXbCoytcgU5NNNcmmqSCcilXM0q6Fyp0qeKUVNVpqenikBXIpRSrqpNMF3jfO3vHI+R/wqJMCVMCTCi200VPqAJERkSY4HYAe5gT+a4AqLHh7Q4IvZpMFcRXQrorTRUlFcxSiu4porly5pCkRXQFcuSBrqK5pxQRXQSuwtcBqkWgiminS0TMDgSfgV1Vq3pW8lnJi2DOASTA9hzB/xqt7wwZVlNheYCp7abbUlq0X+kE4mIMn7Dk1wZHNSa4Oy0yudTc0aiMJtlPtpb6fdUlWuTXNd00VJckpqVWrkWjEwY9+3496cChhGCF3vpF66FQXMmgAgUmNcU4qTyTEwY96lsuAJ2UJp6cilRUVXYUorqnAoqK4iniuwtOE/Tufb5qJMKbWlxgLgVc0ugDIWJgzgSIxyWMyPj7VnpYum9tYlEkgN5c+oY2kYJXmCMk/FW73WrNk/s7XGjaQboQAtuB45AE8EfM1nuvA4d0Eea1LOzJfqqNwprPQRcQkFtzHaTBQyDxxnGJ75qe10FBuKlwo7MDHtIJMqCP6g1ka3xgLena4Nm2QqNJJB3epXGfUM5HbM5od6l/agr3Notll9OcjInvzBBHHHFJCpTadYWnUo20QQET664qXBbUlzGYB+ZHsSI9/amUz7/Yggj3BByDQ1pPEli7fMgJuJ9LMdqAli5AIkg4GJ5mtbTXLttfWC9lcB1ZWKyJPp5dJPKlo/pUqd8WvGoyDMxxtCxalvJOgLQikFqXVp5cEyQSBIyMmB/ljnIxXArWbVa4w0pR7HMMOC4IpAV2BVDXLksioCp2l2xuPECMxOO+Z9qquLgUQDH8Lmt1K3T0/R+gXLrNdC21QzDZLt7jGIBxB7Qa3NH0e1EuzsZgqBtg+xnM1GndBzSSIymW2dV+WjCwwKkrZVtKCyMQOAFmGMczGWnPb9Kge1YtELedROQd3aYPcZXvUveW8pk+zXgb5+nr9FQS0WBjsJ4JjtJjMVm/6eRLjWbLIr2zJJgJciCZgbVkTIPsMxV3xBqVW05sbt0AKV3CeSSO4G0E5/wA6Bep+E7tpN1ubzMCXCEEITBUHaTII7n/Ksy9e/Vqb0Vtuzs2mIJzlHeg8XWXub0u2LRKm2pLSWaZbYSCSOOe5xU166jqGWdxYhgZzB+rIGDQ10Dw/p7Nq++rtOxtqCqhPUf5htAhnkgSCccxFFNvpG20hQjbtBg/UoIn1T37VZZPcT3ijca3040yVUpxVrT6TdPAC5JPtxgAZM1MvT1G3edo/i9+8BfmI/WtQ1WjBSDbSq4SAqIFUh1uyWZVfcVBPpBj9YjmuPEyXvL8mwu83m8reOw+qfyBn9Kl0PRUs2vKCzEluZcqJJaPtxxSdR9Z9QimQ1oGZG5KNOicEic/bdUdVrNQoVnvFLRjaIVkPf1Efxd45GYGKJuiMpUhys7clZKtn0xPx9zJNA261f6e1wjy4ubEAJncWG0QQSGEkTMH1YgYvf6S1FlbLXFBdPQwBnc1sSS4B9R2BTgyc9zWSKj6FQuc8lrlpBoY8POxH34RVf0brJ2mAN08iJjmoF0xK7pEcSe0mB/n+lQaXrgvJ/r7Z2NJAuKSVj+WePcH7VS0PiF3Z7agbWMgGIVV5O7MHnBzn81sG7DWgnnplUmzpBxzI/XB4iN1t/sCNlLimOQ2GB749oBM+1XNNq/LtsCwVIIlwZBI4HeJE/msPX+MNPadht8xoOVB8sGBDFsfoJOaGepeMGvgBicGRwpJIG4KYloYwI+32Wq3bYhzgU7Tp29LaJ9YR5d0iMQ29RuAIG4nEd6VefL17YIuiGGIJk4xniDiIpUqPagGMqki2JktRKdSP5XP/AJG/zFQ2OpBiwFu7C+6ROTxuIkYwfvVyKcrXoSD1Xn5C4teY8i3ZdiJMSg4H+9j2zWpqBbSzkn1YByCTyDHbaZGDFSaawyAeW+WkEcSCO344moNX1JArzauXGgMEQeomNp249TAhRgTx2zWfXqzzhehs7UUm9o4ZWN17rS3SVdoYiA6wCm3+Rv5mHPsI47AWq1jXrtw4B5TcrSx4Kq3ERmW/lxWne8T3ro3XLCEKTuIZjc2HmZHqgx+RnBNcdE01xXHok3La3rFwAmGkbhcb2dGKmeG2nEVk63PcYy1Rr3EyG7Id6DpU1N/y3cjG1TGHYzCg/wALHt7xFSdK0IbUrZ2s2drsoUkdmgfTgA5nNHXQvCdrTqrAHftAc7mhjMyVmMGP0FLwp0Q6a2waN73GYn3Ewv8ATP5pxvs8kjUd9/D+VnuuRmEPdV0osJc0x2PcQqRfQYKFdwN3BKttgbTyD2ip+ldc1KNbuoWJcbACSVI4niREmCCTPPehK9avv59wlvU371cyV8xdpPxvgfEVrXddeFvT2WhVQFAP5j5m9hxhgWicf1rO7PSZCbpyijXeKHtWUVilwlmEB/UrQGh1wwgFRuJz9wRUl7QX7lu36GtsmQbl3ayGZ+nad3wZnH3AyvDZ05ueZ6nuKxg3TtLORLAGCCQ0RP45ojHVbl20z7T5SehFQ+pcgrJLerJ/6cVY0OcO8d/X3U+z7TvuE+oCp6HqQssbbersCOA3BWZgk8/g1p6XotnUX2uXfMXygmVPEyRG1hA7mfcfjE0uvtm7sJZFvyyoQrgNIA2llPJ3cAcDNXb/AEklmaw9w3bh2XMiICsSBONhEgAdx/DOWaR1MFP+0H11lV0LYGtB/VEHXOkFEL2x6idjFSFWACxZzOEEEkn2Aoc1PjNdsN5h2lIg+knMkNz2kCT37VY6/wCHdQApV/XcXYbZLKTu9/UQxmJPHB+T55cvsrA3VuDyyQCMoXgwC0kTg/MDHMha5L9WNvXzT1dxpwGbfJHXStQ+qus+0FtpG55VQ0Eqsrww59sZ5rbboFoqt3UMGvbj9TuyBdoG1QRCmZMgTPeg7ovi42rKKiNbdP8AagrDyZnaxBZtsLyRA9zTdU8UXboVSwRWA2qFINwGTuIEwDnP9IoUnsYwFx1HocrqdZgaC8yeiLfF4tXBvR1uIk7rasIkQVJiCBkz24gVjdI8aJpNPG2yFLsQADJ3RBJ5JEc+36UNCDKXPNOdzhMz8HmYqwOnJZvWb24+XJKglVKvyOxWMfwjkCSJzS2vLwYhJip35GEd6bU3mtm648uGLIpBn2hu3qMYjuDVfX/2gWVHqZi+4gqihQuZ+oyeccfkTQj17xqt0qLC3d5gFWIKboALAyTJycULXbV/Y7kNG7a2O5gifnj9aedcAABieNy0DujK9n6Lqn1Ra56LZcQqBt0DaZkRkkj7xBxiqWvv3mKpuFiFJ3MoY7phkIZsECDjkfY0D9C6xcW+rXFU22YepDtFr42k7QI7QDHBxW5oNbbu3FwCbl+HlEckFCw2ycKGWNwyAT75AqB+kg56JOvX1iPmiO5qWVQzshuIRD2h6XE4McLj0kH2rvX9eNp93ptLH1bgplZJyQdxKjjE+kVH1DQothmRbKsNqgMiQZPBkgD4+SKAOpJZ8y6rLsa3dBtPbGGUxgrwZUL7Ccz72VX6SW6sjHlzzuoNuidsBbfU+pJqjaRbaWtg823HpDktALdowYOc1k9OuXns3D5g2o247mEBS4TzGHLDdjEE4itLqOlua3UM1tfKtuP3ZO0lVVonE4VGAC+/GM1Q6n4fbTfRuYkbQRgMJkhveIGPse1Zzy80zVPwoPuNRiVFf6krBbL290uWTavqidvlhiNwAY9+OCJptZrLmndrenLLcZNl5N63AcgjaCMNAUyMgk1k2dbt3uSTcJP1H1TgR9hArvU7msIcF7zFQiqNxAgBhGZLyPmKVYHEnQPXkqtRLlXu37uoMKCAok88hSSJjB7/AGFUxqFFjlgyspUNJ3bt0kZgRHsZ9xWgmru6czeJIUPaS2GHKgKx+ykBZ7njins9M36Q3WALIwtogBLNx7k/zCFj7c5vDBS7sRsptgbKroNS7LKIWUn5MHuJ++fzSov6X4M6g9uWNuwZ+i6wVuxkqCI/InFKuNFxzpUuz8ES6XXi4TtS7gTm24nmSMZA96IdALJtlT9RI3FsRGZXuBBHNZ4CAAl3DEmAgyIjMyIGYrN6jrVa6lpnAZgTyFZgFOSATB4zxyfivTVnPOB6KothRpt11Bv5HCv9W8UIqPbdwrIpHmmfL/lST7GQJ4HxQXp+ralr90AO991CEgztx6AhMc8lgOAB8jq7oW1lpraem3ZYC485cIfUyrwAJUk85mm0HQTZveW4eJUJeUH0MGDBQe27Ag+496xqjiaoa05+n8eKZfdEt6fhdajaU8u8T+0AlLYJe2JYtKYEWXgckCfkCqfQ7Or07W3W5uS4oFywbgBhhJCgmJAgyOf1qfqC3dZrzuUWzu3s8Fgxt7ISCY9IIxiZnNa9rouy258u0HWTbgYAjIEiVE7jEwJjirraiXuLnNPnPI4STnAQJ9FS9S8TW7IRiQyG5suMD/qwQYY/G7FceI/Eyaa2pUeZcckIoOMfUzEcKP60D6vVbLgG22YPPlrw3InvWf1K8m392qpgLCoIdQ+6ZOQZ/UCm3XbodCmbMAjovSvD2lLbr9wJ5t0AMtttyKFJIAycnBOeaq6Lpa6WxcLMr3yt25JidwUswQHMAgEn/pQl0ZbzCUe0u5hLbPT6sDcBACgxJ9zU2g07HqPmayUG0BY3BW3AqsMI2ryxkjjvNEVWnT3c/ncqDqJBOVs+DtIL2i2kgbX3bgAd0qMNPcY/EUrtg2Qxa2hVTBkczmM8x9VEmk6bbRALRZUHARzHPbJFUdd4ZW6rBrl0kztl/SpMxAj5zRfZh1MA5MI07rSSDsVidC6T+1N5zkJbX0yDBJVswIPPABjke1FHWNQEtE2QYt7SxhQ1vdIjZEMpJ/Ur71W6F0i5ZtbWuQ5dnO0LEsflZGIPaodV0e75V794SWV49Ik4wJzzA/pwarFu9jAWNzGU7b3tNmqd+PJYvV/FXnfunvOyyoLkQQuAzE9m9W3HsMViaTS3vNu6JQsXIZ7bT/szK7WjHMhhIIPOateFOhvfs3DI23Fa2wIz6huVgT7OMjBoi8MaFrltLt0smos7rJJVdwiMNI9WIIn3xzS9K3NUgu5yqa9zJJPCCOp2GtXLtmPVKpJhm4nn3Pxjgd6v29HbRrZu3He8TBtwQVKjaiycGCF9h2HE0Vdb8IB3bUpcIvKNwkLtlV9JOMQBzmsdOiNZF+9cYsyIo3kkSLqtvYE5bjywePX8VRcW76ZOMfVCnVa4LNt9XvW7/mi35ZSVmCFYD6g5+kyBGPj71o+L1U3EdXPl3ApNoZIlXJYx9JgqvzJ9qu9M1avYU3NTdXzPUTKrtImfVsJMkck9+KF72vJurds27oiLfqO7d/Cu30iCfbOfarHNDKOmZB+nVcQS6R/Kj02vtou0hrbbsso9RUnK84IHHYzmtzStpyLm1zasAeaCR+8YCF2JukAhp9Qk5FY/VuivYvFtSpUeaA6hgXhxuke4IkT745oovLbSyti55q2pW6lxGlShPqa0rA7ZUlWEmD+KQL9MAc9VI9Fmai22wJdRbLlt9rdDkqRhLpYyGIOCY+YHFPpQUalRdti0FaSYYTBna2yIYfHBg1Y1HUCTscqtxgdzMAcKPRbHyY3H2mm0eoRrJdgq3UKpJMAgiY+qQBEBiPTMYHFPw5AUSJBRhb60r6t0e6u2FW3bguhMbt5IEbt0D8H4NB/jPR6htRcZ7ZRCQSQdy5G1Ru9iVaJg+9NbsbbwQBtxO3O6GJ5BExtA5M9pq51TUi9aTcGWSWZ1DyDlV3h4H0jAB4PzTHvDKjSX4Mz5n9yqmgtMqbw94fSzsvC6wuLuLoGCgKBzP8U4xx78ZqdW6y12/tsi5qAZ+pTn/dHYZjgVf6yttdGvlaiC31Spbd/d3IsYjI3bfeh/TdWCBlDG2FYlDAuPuI+oH6RBUZHG7HE1E03RoqHxOTCk1urJUnVWVwWa2RcDMLgJ+liVMqBEdwVwBj3is1r24lFZtv8AATAIBHqOMLkZHYe/e2+uuXLrekwE3MpwAAu4soAgAkz8z81latWVQQYW5xmJjv8AIzzxyKrpggwdlYBwtbReHn2o6OnmOcA3FJbmdgAJPI9RIAINbnV+m3LanT27KoblvcdlwkelUD3JIEEtAIiJyDQxoW1Fu351reqJ+7LKxAEkGDHAJI+CTVzWdbu6tkLE+gBSDHq9QOZEEE5g4HzTjgzTidXCEO1eC9F6r4rt7wCbLQiwS2SCoM/UPfvkcdqVeV6zVS5JyJO2QuBJIEKAB9hilUe2d0Tzbh4EL15eoWiJFxCPcMv/ABoF650a6HN+0ys243GO8FiQx27R3ULGKP1tAcAD7ACnNsdwD+K9HXoCsIcvPU6mgyEBePuvPYvJ5O1N1q5v2CAReCq3HchZqyOt29Nati7fNzeFdrS7SV/dgG2TkhZ28nG0zQ94w07nX+WuVYqgwvJiZgYyePYUR3fBU6U+Vas+YSSrOWLbSBEH6Q/eSIM9qy2sIe7sxtjnjCedAY3Vyp/DnVbV/UF7DeXuzesXO/MPZYYmcEY5otKxzQT4F6EAbq37YF20wO1lyAQRM8Ohj5Ej5oufpyZjcsmSUZk/+pFP2k6Jjcn8JStGqAhjr/hoEPcUKLe3cIwQTHbuO/bmgjUaaWKbj7z2mJwK9Zs9K2qVFy4VPZyHx3EspMfHash/BCm8bhuEgnKMogyCI9O2PxVFe1LjLQnaN0NMVCvPDdKAeXcdHML6DClYht+f6RxVjRdeQ2javg3RwN8HYQcbPb5iPaijW+ALhKw6mCc7TO3aYkFsndAj5ntVTrv9nZVg9li0/WIHP8ygcUt2NVgJhWmrSe7dcdF8Tixpbq2h9LHyw7A7R6Z9PO3PvyT+dfwt40OpcpcRV/lcGASI9LAnBPY8Hig/pnhXUC6AyXPLLbGIX+En6sjjv+DWX01D+0YkBSZgExE5jmZiotuX046DhQdRpunqvW7HiFDqTY2upEhXYDY5XJA/Q88xVrqPiNfMBaAhQzcH0qUBLfbEce4oP0fSNRAuSAbbHfvWX2hVZWJDEOSpE4x9xWRc6m731LM7bxuxBMDJ9JMGIIzzFXOu3d1xHl5KIosAIad9x+6KtH4x0iMLVtbirJz5ZCrJJJImQJPMYrX1/U2XcLNs3nUFmCkBUAjLt25AA71kdJ6dv0qm3eG1d20m0N6kg7t7TuDSTMdveuGvg20HnuNRcJAhbZDWwGBQKq7lG4A4Pc+wFXOrPY3MCdto+6rp0GvM8Ddb9q4/7OHvi2lzeItM0iJADyBIGZzJGeOKyev9SVIs3nuAuCNqWgd+7/ZztkCcCZJB/FCOq69evPsX94y5NxyxYqvaScKB7ia6vdVfajEneuCJ2tJMja8zxBwf8qSrXeAN/XgnS2i1sNGV3qQyShny0wjbNvGQpEAEkE5jcczxWc2ofZtBMtMYgjngnIzGF5z7VauWbrKltixG6UTeHyTkRMycZjMVf0fhh7+n3WyvmBgBJMgrODA5n3iM0uyahhqk97Q3dd9a6Bq2bz71nzZRQyrcLGEABYk5BIBJGYJmrNnUF+lJbB3FLzNbnnYUko3aD7cEE+1EtrW3V2C4N1xsKrOo3QsGQoO7JMnjiqPh7oN2wt63FprTvvUksQVZSIEQQREZpkWjXuwCN/06bJIVYGUEdQtbWW4txLpuLvYhcox5VgewPtgirPQ2BJe8Abe1ltq30NcAB9QHMAlo7wAT2oh634bKy++yts+kKZUIGYliCWicn9TTf6Dsppgy37ZW3c3q20uA2zbHpczMAx2iRVLrNwBBOwVjqrS0QVF0m1du2nQl/SzfvLTEXC7D/VgDkx27fis3UdOu3HzcJTO47srjhgxn8+qt3QecUuNau2vNcNsWdpJKBN5jAcqJOP4jPvWb0vp2p3ldXbbZtUebg4Qnam5TkHdH9KTqW79Ac0H7+flCiHid1S1nT77afazuyht0kggg4BgHHDZPOKxNJpCocOkjaQpIPMYzHv8A1o18QdSK2/KJ8oqURllXGU3bgDIjcCAe0VR63qzp7lvYxbB8xwV27sGMcMAc/pBzQHbRJ4wZ3VrXGJQwTctXF3Kd1sFW3cAiT6iCVJj+E4gDFavhC42r1e255ZIm4peZDW5ZVWP4c5XAKjEbRVLU9MLWxeuXUIbc5t23GIIwQcKRIAB5nGMmp0TpwbVpavl7QckbgIJxIC7sSTAk8TmmWMJI8VziCDC9D6z0o+XeW1bspZFs3y6ElWYjbcUZj+GYgdvegTR9NYhHEnOIy0TBO0f9a9G6f4O0ap/s2nI3uLmR7kkbs8qIH35qDR+C1Zjc1OosIAxizYlLeIhm/lM9uBAp24okgEqNu4P7izvDNnRLYH7QLD3WO5t6uzLIHpMRtI7jsZyRFKpdV07Rq7LNz0mJV5DdyfUfcx+BSpcOAEYWh2UIsIqK+W2nYAW7A8fnNWGWDkgT74rEv9fmPJUMvd3IUYPYEhiIk7gIwPevQVKjWjJXmWMc44Qn4h0BW4LhvAkvJZkEKfcD2nH2iiHp2n1ilbi6lNVaaCVZQhg90YSAfjjtWB1p1KbGbe107VI24Yzt7wF3gL+Cav8A9nPUyUfTufUhLID7cOB9mg/k1i2T5eQSc7LWvGaWjSNkZgd+8R8xzFdzTbaUVvQshOBTxTA080FyeKYinDU5oIqM1if/AInZBBtjy23O28ck3OZ9wMQOIFbpFKq6lFlRpDgpNcWnCiW3iIHHH4/wrB0XgqxadHXdKMzST2OAh91A/NEVOorn0WOiRtsua9wmOVV0mmFtFQcKI4A4xwBWd1LoPm6i3ckBApVwJDFdxaFI4BOD8Vt7ak1+yzbV2dZxIBkweMczz2quoykGCm7b8Kyk2o8kt3XlvTuhuGGptZe3fU7APqtvOF9ztnHtPxRX0Lw1sfUecgubmO1zkOjHdBHuGA+R9jXeku2rLQNxttcDqVG4AbSsEjsGYj4iiEMORmeKUt7ekTOC4f7V1aoQYGyHNF4MRGkkwGlQpjvPfiD81pWtLaS49y2g3vyQSA5k8/w8/wAXzSvdVtkPk7fokiFfudh5fAPHOfvUPXrbeQrWwWK3LbwBkgN2HtHYcCgCGz2YwBMbk7/KPXjFznOjUVH0rSFtXevsSSAtpQeU9Ia4I4GSOOeczWlpFuBrgYgpum3xIBEsD8bpirgTn7z/AN/p/SudtPNojBO4JPzlUlxQx4gv3r979lsQAAGuu3AB4Ed/eBySPY1Q6T020upNm2TdNsgvuGAVwTPByYA7E/E0YWtMlsswABY7nb3j3J7R+KGfBXTSl7VMTJ3bZ95ZmJHuOM+80lWtw6o3VuT8gNh+Vax0NMLd1mos2gC4APYBZP4gVxoeopqD6Qw2QzK6lWk/Rg9uTPwKp29CuovXblwt5dttipJAlJk4+Zx81V1eqaxrLCAsFuTcuCSQBLekDsqr2HtUhWcCXkDSSAI33iT62UdA25VzxB0jzGDtta2oUFCMk78mZAjb7ntGJJoP8Ram06oqEgoS5B3GWJUAIQIMKOTRVq/F2lvWWUqylQ3qbOeFbaBjuR7AnPavMOpIx3MDILATmJgwB+ATFJXL6b5LDvv4rSpM00+9updJYW/qttxnFqTwT6iMlROFk/GI4mizp+suW7qWdwsftCzZuhEZVKMVW2QwOP7wO7cZJM0M3JKKxtkrbti3c3Q0Md8MInaOI5g885OOkeB9PqNHaYPeWSbqH0yhICkDGVlQ3Y96NuDOlo/2qqjhGVd6P1HU29SNPrrVs7gTb1CoArECYOIkj4BxWr4htL+ztdUqm0SxYFQyicERzJEYMmOa17VvaAOYjPuff796yfEnRW1XlLui2rh3X+b1KI/Cb/1rRqUzoI36JanV0v1DCBQuB6WUkSQxAOcgx2ERilRd1xrAvHdpd5x6pYT9guIpUgbdo5Wm0kic/MflX36ZZMTaTHB2iR8gxINc9RIt6a4FkEqVBBhpbAg+8mpOoWmKMA/ljaZbAIxggniKzzqfORZgj0QQZDSTuYfEoR/6qeuarKcyMwY8cSsq3a6o9onkIQTpqNqbmmJPmIu6w/B3xuhu0fiKHl6g1jVrdQbbiEl0OBuBIdYHYjt7k/Feo6Dp1t7tx2UFkddrd1IUnB+zcUH/ANoXSfJ1A1Kri6Ns/wAtwR6vuV/qCazGUXCk2qPXmn6jgLh1M7I50l9riI63EKsoIItnIOeTcxXVyzdgxcWc/wCz/TlzQp/Z31WA2mdgWX1oc5B+tc8wxnHufajWtyi8VGBwWXVaaby0rO0mjuqkNdBOc+WMyxM8n34qfy7n8yH7oefw/wDlVmnirYVUys/S2bwLFmt+o4hWwM4PrGftVnyrn86j7J2/LGrAWlQDVLUSqL6S9vnzoT28tSfwZxGMRnNTbH7Ov5Q/5OKsxTRXBq7V6ws/V6e+0bHtgAyQUYzBBj68Exz29j2nFm5/4g/9sf8ANVmnroXSudN0i5c+q44Ug5W2gkjsJn+lQ3NFcUkG6xzgMqSBJO0wuYJNWr3VGCG2LmyACQZjbn0iFPMz6u/FVdBcIlbin1klTu78mO0HmDnBrP7Y9rDhjZajqDW2+oESYPn4Ie6Wlw626C4WMztDB1DhXkfLCJ5wat37123vVdrKP9UCDlS4BViGwyqQe8r7QalexbTXG75n1W9gUgxIMsQ30mfUxEzkmtP9iWIImW3595Jn+ppVtJz3dwiRPPBOJSz35khZ9/QtcZGBT9yzCIaJ+luSPtP3qfR6O6ohrqkCIAtRAA4kvJz3+K0AK6ArTp0Awl3JS5eThUb9i7tIW4oJgA+XxJgnDjtmns2LoA3XEY9z5ZHvMfvMDiKuGo21CgwWEme/8vP6VcQBmUJQ91tPOdbBug3AQ3lKrIGkiCx3H6RmJ9650vhDybguWGG8Ej1M8RBO1gCZBMCKytSHTq67lO2+wInupAU/oARHbvRN0zw6tjVG5a9Np0Ie2ON4KlSvtiZrMY0PqOe4ZBjc/omCYEA8K/prN1VyLZY9xuAPuSI57frWb13qH7KovulpmHoXDz6skTI2gwZP2rfLUPeN+ohbdlSgIV9+6DO6CImDICk/rTNWWsJG/wBkaDO1eGhAXVenlLgbdi4o3jYyhTjcB/NHuOSDiqV5Ea0JZmcenaqL5Q+WfcSzHGYH3gVL17Xm4ywXIiAze4HAMDAwAO1SdC1C25YojuwKANMeoqJYnA/lEZkknsa862mXPglPvEGFZ8MeF7GpuMkw9v1BlLBXSQCIMwA3I7hhXpuk0bWkVLa2lRRCqN8D296xvCugvW2Zrmn09pXXBtly8zw2/tH2yKJZr0NrSLWCd1mVn6nKleS/vQg2to5+v2MRn3itrTlbYPmkbiggDbHq9txz+YIzVGaiuaOzH7wqC59IbO494/lqVdp04MK+0LS/LZ8lCOrWlJUsxIMEbSdpHKgzT1W1Ph1WaQzL8Z/40qXDbgY/CudWt3Ekt+6bV31uqVPpQ4fcQJHdJ4z3yMUKsy2NfedWVldC6oCOYB2+wBMkR70b6dpUNwWAkVndR0qtdSQCCrAznmqbts25qPzt8uPuo+z83Aa3xWT4I1ajS7ndQ1x2uHcY5IA554rT69YtanTXLTXEG4Srbl9LDKtzxP8AQmp+iaRbWmt21naoxPySc/rVsoPYfoK06TJpBvgkaz/+0nxXkXhvqRsalB2JgAmdr8GD7EyMdmFetW9QrKCGEETyO/vQj17p62dYl0qDbvmDIELdHBHsWH9Qa2+jlcoyqZyCQDPuDjPv+tZ9u40KxpHn19U9XaK1EVRx6+i072pVFLMwAHJJpv2pP51zx6hn7ZpXNBbYQbaEexVYMcTjNK3plUABRAEcCtbKzO6pBcBGCPfmkhnIz2/TFV7/AE624hraEH3UU1npdtQBsWBMY7E8fpiu7y7uq5H3rnd2/wC8c1D/AKPt/wAi/p781AnRLQYsFMkQfU+ePnHHahlcI6q6xgZ+9dAH2qlqOjWrilWQEHPfn9ZrQ6b4aSAy2kKpEKRO7b2jvAqL36BJU6bNZDWqKQMmFkgFiMATyxGYFQeI9OFdGQ70tXA5PuuwxHvLFR+as67TJclSibbYCgBRtUMCcYxmRPuKqDQjyyttLa4G1wikQGLBY++0n2PGaz6x7ZhaDuNufNOlnYGHDI58FZIWIMY7YwQf+NRaRW3XBELv/dgZ9JVcfHqnFcfs6B9rLbLEbpCDIwT/AFNc6zS2FQtcW2iAZYgL3nkZ5q6iadaK7dwCOnmD5JR0t7quWzIBAORNPHwaBNDfS7duFFWza3BVRAGd7jzEAiYIBJgCI5GTVTqXWLtkapLgAZWUWn8sYIIMSBH0QwJB70TeNDdUYUuxkxKIn1Jvsbty6bWkViqBWKm8RguzDISQQB8TirF42hc3LL3NhdLW/FwQACe8kjGTJknMUN9b0DL07T31Ta4hrkSJDgD1R2OJH96tKx0u5p9SPR+4dQikYZS3rCFgdwG6VwQM/NZ9aq8TLehnkfxlWtDQd0QaDWJqEW4FG9IO18NbLD1TiV9MiYzFaM1jdO8NLZvXnRmVbpU7VPBG7dO4GQZ+/NXNN0vaubl1jxm68fgKQBj4rUpB8Av3VDi3hXZqp1HQLfTa3vgjt71HrelB0Kh7qnEMLryCPYzIng1W1+kvoi/s7M0CCrbWnPJkTH5qx+xkSup5cIMFBvifowLM9h1Ni2JaGnaTgqP5hjd/SZIrI6H086wBQgJUQwXGByxJ7kx/SuNL0+8j3djGLLONyGAIViHERtEcH9KMPDPTLvmq12w1q4FldQoBDggSLkHaxIjkTIzWM2k2pUBiFoucabZJlF2gs7LSLxtUCCS3A9zk1PUX7M/e4eP5UH5+mq+r6fcdYF919/RbM+4Mr/hFbewWVuVdFJlBEEAg9jUJsNj9436Jn7+n/Cm8hv8AxG/RP+WjuuBjlK7g/U4+BkDt3BilVW90dicX7qjsAEx/8KVLnUMAfZXS05Jz+qvcUBeNvElyxq0FsRtUEzw0/wAJ9wPjuaL9Rrn3BUtO27+Iwij3J3ZMY4B/pXnHiDqV271Q2hKgutnaGkMNw9+Jpe+gsDB1V9hLHl8xj9wvTtOsIo9lA/oK7qlrOpMhX9xdbc2307DEnBJ3wB2k1YW+x/2b/k28/wDzrRaQBCzyCcqr1zpg1Fh7XBIlT/Kwyp/X+hND3SeoM6K5xcU7WB5Drgg/HP60Vm80keW/39Efj10F6sPb1Yutaa1b1EKdxWPNA+obWO0MOx+azfaDJAqN3C0bCpDjTdsUb2bm5QRwakrL6dqwogzB+CYPfjsef1q5b6jaZiBcQwMwy+5xzzinKFdtVgcla9B1J5bCsbaUVwNWmIaZ/lBb/wCoNR3OqIGAi56va3cjvz6cf9atLwFSGE8Kztpwtc/tS+z/APtv/wAtdftS+z/+2/8Ay0NYR0ldRXZ0JuAnebaqh4/iM5mcKMgSOKp2Or2nLAEgqYgo4mO4leKsXfLa0zG6wKjcihiPvjnYwxEcilLlwczC0bBpFWThZ2qJsKQAXtOdhRiZYEn6j2b2YRkD5m5+0202W9yghQApIBx8DvNUdJq7dxba3HWQ4IXeJlTKRJnYcYycxNLxN0221kM3pKMCCOYJg/kEgj81mO1W5NdgnYZ4nf8AZSuHmo8tceStQ2hM94iqmv6Sl429+Vtvv29mIBA3e4BMxTdKvstkeey71ZkLSAGhyob4BEVoqJEgyDmRWxT0lgxE5hZ5BBWXc6Ip1KXwACofdA+osFAY+5A3Cf71S9T6Sl+2bdwSpKt+VII/wj7E1f2n2pHHOKnpbkRuhJUNzThlKsAVPIIx78VMLc10FqQVxK5QOlc7asU3l0dS6FBFCPjXqlywy7W9FwEbQYMgEEwMkd6NvImqfVOg29QhS4oIMZjIjIg1XV7zYByrqDhTeHELxi91cmZ8xVLZ2QpcEEQ7dyJP8PfmvRvBCXthdzvS6BcVyQxYkAZP2xEYj8nB8SdIs2ytvyrq2gsftCw6E52vcVTKru7nkDAMUbeGNEbektoy7SoIjcGHJMqy4KGZHwRSVu1wedRTFxUBbjlXzTbamCUHeJb7DWWR6lIMeljDBiIiQPUIyBIyM9qar1+xbqiUkxmowiliByQPvjniugtULtqdjXiP3QLNGVLCCGOMELmPf7VZva9F7yS20AZJMLx/6hQZcsdMmPuiabhwrG2lXW2lTEqCxurdct2IDOgJ7HJPvgcY96BOlWPM1qP5UvvLB1JJ/iaWUzmO4+KG9Bbe5q0Rbh3XW2nd6h6vqJPP5r1Dwx0J9Eztut3mKgAkFCpjJXn3+Kwbi6LyDG2wWvQoimCOq1rGqDGCRIz9p4JHatCzomZWYcLzmqene6+ogiJH1Fi4Aj2IBOYHPPetodGYQAxaBncecclQIP2q2n7Ue4GWwfNUvsGgiHSFmBKz+vdKXUWHskgMRKHiHGVP6/0JrXv2mVxJETwJGPaI5yK0DprZtkiCR7gTk9/8qtf7RBEFuOVBtmQZDl5t4e6gXUFvTcQ7HB5DKYz+f6TRppdrKGUD1Z/PB/TisrqvhCyNQzLbdjchrg3wpIHqnBhiMQOe9aA6Q9tdqi3bH8qbiRxOT9/as+3vRRJgSE7cUe2AnBVk03l/FQ9XTy0BUlWie3wTE/pPzQzZ19y75ptAFw0A9lA9wcMTT/8AyP8Aj9Ul7l/l9EXCydu6Me+O1JRIB7Ggq14h1TAWo2R9RO6OeTDDNXrN58BGlUDFoDCTMLBJMz9WSfb4qI9onlqkbMcFEjakxhWY9gP+8Cn1LKAXP8OZmCskSZHETP60NWtbrPLgbg5wyAEeiJDEzEkzihHxJ4l12nuogcKpHp7zJgkn5I49vvFQZfFxhwU/dtPwlel3LNpwQ3luryRu2H6SCSD3g5PsczUSfsxMbbcnmUGTxn0815p4Y0WtzdS2otEFSxthlYT6toPPuQDmPir2v1+rt209SqwmNp/dugA2MqySvpgggipi8Df7VE2xP9yPNZptOSbb27cFd0bBxPfERI4q1p+lWiqgW0IhVkIIMCB2rz+115yy3CxJeA0n0iFgQCs44kH/ABmt67/aC6hTbUSfUx7TkYgxuA7mh7+P/K73U9UQXun2BulLf97Cj7E1xa8P2xce6Nw9JLHzLgAECIhoH8XH81efp4qvEttCAk4ABzM9yfcVqN4j1SAq90jzFzEHB+/FE308LvdvFGFqzaadrOeASLt3/mp73TwyQXuruMfWT+MnE15z0frupF4W7d0tcAkoYjjJjj3+1aOo8e3wpt3EVV+rcWCesiOSDMRxFcb0dFwtj1RrY6ObQCm5eJaXUtc3ErI5JHuY+0VJ+xyDF24PkFTHzlaBOpeJbr2Bcthibe0eYGLrJOAMwssRis//API9be1S6Zlt27jiHKpJAUTnMTiZ+a5t7O4XG28V6JobIUN/+zcb1TLG3JEADm2J+/2qXXaFntun7Q9sshTe+wAFgRJhfcjj8Vj6PpV82wj3iWtsCH2KpPpEq3II+ata7T3TaKMUKrBGMmAZz2ioOvBGApNt85Q+nhTqFqxbdNQ/7RafyzaLDYbQhVUCADAzmZB9xRna037vcXuCBnaVIwJIB2CfasPRdbvX76OCivZU294E71nEqecjmrhuXvVO1w/IA2RE5wYJMZmq/e9Gwlc+gSouu6e7csK+j1PrBLbWZBvEZEkDaR8xjuDmg3X6NndFFny3dH3l2tuSwBg2miVhs4M5B+SQ6rpttX3FyjGDn4OMHkA1g67W6jzNw2kgmLjHuWkkKMZ4949qWd7QpuPfMKIaGjdXWtvaQPd85wUC5faucMCY2mT6RIjMd5qhoRcsgMzE3BlZgwoOAT2MRNSaXXuyBLrEENIaTCgj+QD1SfcwIGJFT9I6/ZZfKdQHyu7nerH3MbSOY71kXV4T/Rkxzypgg4lF/S+pahrFtvKV9yzu2iTk8wffFKrPheLemCMJIZsgg4nFKsw3lafiPzP5Vg0QvLrHhq5b1lm8QDuY3HjsTLQB2BBAr0HSPvZQw2qTBPtWME2wok7ZA+R2/pWtp7pAXkGRG3mY/wCNejJndXhbvTemhSzERwfVtJVYZuVYgmQeDHFXX1Zj0ESdgMgwN4EZ7msq3dch9xJ3iCTPE5/ypns7gNxJA/8AjwMfiKIhFWrtkSTuJG1myIMqQIj881xqVW2pMkurKIj+6GhhPGeftVZtO87hdeeJBAMfeJ4prKMu4s7tug/U2COIjPYf0o4QU41K4+stcIiFJEO5UBmGBBGas3LrMDIKqAxgqA/oaDIJgg8iT96yugXdrFDuI5ySYxGR/nWn1TVkNG4gkRPOOfsajTaIXOKpdT6RABDE5KndgSPYdxVLp9hN7qOcAmcQJiPaptbq2K8zmeZgn/pWDe1rI5NswYyY+4g/pzVhUVa6trEssUtiLmDI4jMzPJknHxNc6PXuzoXUKkfwuBCiYEE5WT3n49q50othGZwxYkrJLcZIz7/gVjXtYXeYEcBYAj7kCefeoooqv9dYgMEXIBnOcGRHM5H6UGeK+lnWoGACuswRO3JJIIn8A9q19Jq3LABC0HJHGZ5mB78msLU+IbYP+tACGNqdvkAc/iiN1y1fCnVHHTILPvdzb3MZCqDsCqP4YB7e5rz/AMQ9Ka1cBcMLbSFeIgiM+x7TRX0fXAWidrFd5uRbG4eoDt8ZJmIwO1drol6nZZUOwq2S0+k5yR7ETif8KnMFBDfSLblIuGSp53TIgR/jzRLodEnlGRnmczyee2ah0/QbtssGG9bEIzAjbkDjvRNpNGvlEn798QfiolchT9mZG9IbJkfHY8ferms6Wbdh7h5tiYra09xV+xMf07+x4rTt2Lbod0FcSOf1oSivOfD2he1cGoeNzHcqH57t3H2rStpbu3H89FcSxA4jdmQRwZ95q51JpMhfTmJ/7zmc1V0mnm4MgSDI44z3ok8oKv0m0mn1AETp2ILLJDE5KzHMH2ic0Z9Jt6Vbq39ptvsKEEQPVBJHtBHvxQ9ouj77kkYBgAniOPyf8K2LmmPE4/74oFyMItW5bEksAPTJwJkYqP8AbbJlZVoEcjvgA9pPAoJt2SHKySCeMxjvirDaFmxtJg4+0dqiXgbqJIG62um2LbXN6E2hIgMZDGSCAe4Mj81e8R9Xs6S0XcyT9KSNz/Yf4ngUL3demnAOo9MgmMFm2x9Mg54HzXmXWfEtzU3zcu8tgf3R/Co7AVzTqGF0haXijxzqNQ6nd5aqfSi4A7ZP8R+T+lZg8X3oAJE8SAM/cHE/IrJ1Tz/x96hs/UKLqFN4lwlQc0HdbZ17ZO85+eagfqIUe57f8ak6RoPNuLbLqgJy7cARP5J4A7kiiDU+DtOqyWuM0xtYgR3mAvBFKPdSpGHfRVwAsez421aLtTUXQPbdSoisdL01tQvlqe8kSfyTTUubqjP9P7KOodEa6bt/32FXemiXH5/wNNSrRKcC2WUbRj3pmHNKlRRXVw4/X/GonPoH/fvT0qDtkFnWWhsY+33rL6pcO85P1f8A8CmpUW7Ljuq63THJ7d/7tVT/ABfcUqVSQUN26YIkxHE/AqTQqDbQnmTmlSoLitXTMVs3SpgyMjHYV5QnOo/3W/8AuKVKps5QK3UYjp9mDH70cf712jboCBb52gDdZUtGNx3HJ9zSpVx5XLnqLfvNUOwZcf8AmWu9Of3A+/8AkaVKooqn0ITfIORnByOD2qXTHDjtuOO31GlSriuVXqCgEQIqEKDctf8Al/qpJ/rTUq5BVfE2qdY2uyyx4JHt7USWzNu0TklRJPf7+9KlVL9lJEuhtgLgAT7Cu7ijcKVKss/EkCvMP7RbKi6CAASTJAGfvQJcGaVKtO2+FTpqlqOahHNKlTg2TCKugWVL25AP7wcgUTdb+mye5tiT3MXGAn3xinpVh3PxpR3KyL59RpUqVUDZVr//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5364" name="Picture 4" descr="http://t1.gstatic.com/images?q=tbn:ANd9GcR5gKQcagtgq69uFIgwAyLkeU-DlZ_IwltEgtiBLamTwG7Gfy_00g">
            <a:hlinkClick r:id="rId2"/>
          </p:cNvPr>
          <p:cNvPicPr>
            <a:picLocks noChangeAspect="1" noChangeArrowheads="1"/>
          </p:cNvPicPr>
          <p:nvPr/>
        </p:nvPicPr>
        <p:blipFill>
          <a:blip r:embed="rId3" cstate="print"/>
          <a:srcRect/>
          <a:stretch>
            <a:fillRect/>
          </a:stretch>
        </p:blipFill>
        <p:spPr bwMode="auto">
          <a:xfrm>
            <a:off x="395536" y="404664"/>
            <a:ext cx="3305175" cy="2476501"/>
          </a:xfrm>
          <a:prstGeom prst="rect">
            <a:avLst/>
          </a:prstGeom>
          <a:noFill/>
        </p:spPr>
      </p:pic>
      <p:sp>
        <p:nvSpPr>
          <p:cNvPr id="15366" name="AutoShape 6" descr="http://www.sybout.com/images/plants/vines_creepers/epipremnum_pinnatum_aureum.jpg">
            <a:hlinkClick r:id="rId4"/>
          </p:cNvPr>
          <p:cNvSpPr>
            <a:spLocks noChangeAspect="1" noChangeArrowheads="1"/>
          </p:cNvSpPr>
          <p:nvPr/>
        </p:nvSpPr>
        <p:spPr bwMode="auto">
          <a:xfrm>
            <a:off x="155575" y="-1189038"/>
            <a:ext cx="1590675" cy="24765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5368" name="AutoShape 8" descr="http://www.sybout.com/images/plants/vines_creepers/epipremnum_pinnatum_aureum.jpg">
            <a:hlinkClick r:id="rId4"/>
          </p:cNvPr>
          <p:cNvSpPr>
            <a:spLocks noChangeAspect="1" noChangeArrowheads="1"/>
          </p:cNvSpPr>
          <p:nvPr/>
        </p:nvSpPr>
        <p:spPr bwMode="auto">
          <a:xfrm>
            <a:off x="155575" y="-1189038"/>
            <a:ext cx="1590675" cy="24765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5370" name="Picture 10" descr="http://www.sybout.com/images/plants/vines_creepers/epipremnum_pinnatum_aureum.jpg">
            <a:hlinkClick r:id="rId4"/>
          </p:cNvPr>
          <p:cNvPicPr>
            <a:picLocks noChangeAspect="1" noChangeArrowheads="1"/>
          </p:cNvPicPr>
          <p:nvPr/>
        </p:nvPicPr>
        <p:blipFill>
          <a:blip r:embed="rId5" cstate="print"/>
          <a:srcRect/>
          <a:stretch>
            <a:fillRect/>
          </a:stretch>
        </p:blipFill>
        <p:spPr bwMode="auto">
          <a:xfrm>
            <a:off x="3771528" y="396280"/>
            <a:ext cx="1590675" cy="2476501"/>
          </a:xfrm>
          <a:prstGeom prst="rect">
            <a:avLst/>
          </a:prstGeom>
          <a:noFill/>
        </p:spPr>
      </p:pic>
      <p:pic>
        <p:nvPicPr>
          <p:cNvPr id="15372" name="Picture 12" descr="http://t3.gstatic.com/images?q=tbn:ANd9GcSmc3fB37uk7OMXAadT9W0rV8EvhqWgCN8PX2icDv65z4r8XSBzCg">
            <a:hlinkClick r:id="rId6"/>
          </p:cNvPr>
          <p:cNvPicPr>
            <a:picLocks noChangeAspect="1" noChangeArrowheads="1"/>
          </p:cNvPicPr>
          <p:nvPr/>
        </p:nvPicPr>
        <p:blipFill>
          <a:blip r:embed="rId7" cstate="print"/>
          <a:srcRect/>
          <a:stretch>
            <a:fillRect/>
          </a:stretch>
        </p:blipFill>
        <p:spPr bwMode="auto">
          <a:xfrm>
            <a:off x="5580112" y="404664"/>
            <a:ext cx="3305175" cy="2476501"/>
          </a:xfrm>
          <a:prstGeom prst="rect">
            <a:avLst/>
          </a:prstGeom>
          <a:noFill/>
        </p:spPr>
      </p:pic>
      <p:pic>
        <p:nvPicPr>
          <p:cNvPr id="15376" name="Picture 16" descr="http://www.ispot.org.za/sites/default/files/imagecache/mid/images/10306/bfa8ad4b310b1b9bce6f7c965038ef62.jpg">
            <a:hlinkClick r:id="rId8"/>
          </p:cNvPr>
          <p:cNvPicPr>
            <a:picLocks noChangeAspect="1" noChangeArrowheads="1"/>
          </p:cNvPicPr>
          <p:nvPr/>
        </p:nvPicPr>
        <p:blipFill>
          <a:blip r:embed="rId9" cstate="print"/>
          <a:srcRect/>
          <a:stretch>
            <a:fillRect/>
          </a:stretch>
        </p:blipFill>
        <p:spPr bwMode="auto">
          <a:xfrm>
            <a:off x="6084168" y="2996952"/>
            <a:ext cx="2721471" cy="3628629"/>
          </a:xfrm>
          <a:prstGeom prst="rect">
            <a:avLst/>
          </a:prstGeom>
          <a:noFill/>
        </p:spPr>
      </p:pic>
      <p:pic>
        <p:nvPicPr>
          <p:cNvPr id="15378" name="Picture 18" descr="http://t2.gstatic.com/images?q=tbn:ANd9GcT1xehlKkZDm0Sw8e-oTCIrVU_a8RXhn4RATkv6OW3IT-sjengpSw"/>
          <p:cNvPicPr>
            <a:picLocks noChangeAspect="1" noChangeArrowheads="1"/>
          </p:cNvPicPr>
          <p:nvPr/>
        </p:nvPicPr>
        <p:blipFill>
          <a:blip r:embed="rId10" cstate="print"/>
          <a:srcRect/>
          <a:stretch>
            <a:fillRect/>
          </a:stretch>
        </p:blipFill>
        <p:spPr bwMode="auto">
          <a:xfrm>
            <a:off x="179512" y="2996952"/>
            <a:ext cx="2590800" cy="1762126"/>
          </a:xfrm>
          <a:prstGeom prst="rect">
            <a:avLst/>
          </a:prstGeom>
          <a:noFill/>
        </p:spPr>
      </p:pic>
      <p:pic>
        <p:nvPicPr>
          <p:cNvPr id="15380" name="Picture 20" descr="http://t2.gstatic.com/images?q=tbn:ANd9GcRgkkumwL_-db98LcLE52mvuRpDM6paCfa8Q2ec5ZSOIpXZi9V1pA"/>
          <p:cNvPicPr>
            <a:picLocks noChangeAspect="1" noChangeArrowheads="1"/>
          </p:cNvPicPr>
          <p:nvPr/>
        </p:nvPicPr>
        <p:blipFill>
          <a:blip r:embed="rId11" cstate="print"/>
          <a:srcRect/>
          <a:stretch>
            <a:fillRect/>
          </a:stretch>
        </p:blipFill>
        <p:spPr bwMode="auto">
          <a:xfrm>
            <a:off x="3059832" y="3068960"/>
            <a:ext cx="2724150" cy="1676400"/>
          </a:xfrm>
          <a:prstGeom prst="rect">
            <a:avLst/>
          </a:prstGeom>
          <a:noFill/>
        </p:spPr>
      </p:pic>
      <p:pic>
        <p:nvPicPr>
          <p:cNvPr id="15384" name="Picture 24" descr="http://t3.gstatic.com/images?q=tbn:ANd9GcTeavjBIBG6h6jYpDDO23KHcaM7qQ31mp3Le4J8hMpPuooooNkWKQ">
            <a:hlinkClick r:id="rId12"/>
          </p:cNvPr>
          <p:cNvPicPr>
            <a:picLocks noChangeAspect="1" noChangeArrowheads="1"/>
          </p:cNvPicPr>
          <p:nvPr/>
        </p:nvPicPr>
        <p:blipFill>
          <a:blip r:embed="rId13" cstate="print"/>
          <a:srcRect/>
          <a:stretch>
            <a:fillRect/>
          </a:stretch>
        </p:blipFill>
        <p:spPr bwMode="auto">
          <a:xfrm>
            <a:off x="4139952" y="4381499"/>
            <a:ext cx="1857375" cy="2476501"/>
          </a:xfrm>
          <a:prstGeom prst="rect">
            <a:avLst/>
          </a:prstGeom>
          <a:noFill/>
        </p:spPr>
      </p:pic>
      <p:pic>
        <p:nvPicPr>
          <p:cNvPr id="15386" name="Picture 26" descr="http://sparkleberrysprings.com/v-web/b2/images/h/hyddecbar2.jpg">
            <a:hlinkClick r:id="rId14"/>
          </p:cNvPr>
          <p:cNvPicPr>
            <a:picLocks noChangeAspect="1" noChangeArrowheads="1"/>
          </p:cNvPicPr>
          <p:nvPr/>
        </p:nvPicPr>
        <p:blipFill>
          <a:blip r:embed="rId15" cstate="print"/>
          <a:srcRect/>
          <a:stretch>
            <a:fillRect/>
          </a:stretch>
        </p:blipFill>
        <p:spPr bwMode="auto">
          <a:xfrm>
            <a:off x="323528" y="4797152"/>
            <a:ext cx="2880320" cy="1910417"/>
          </a:xfrm>
          <a:prstGeom prst="rect">
            <a:avLst/>
          </a:prstGeom>
          <a:noFill/>
        </p:spPr>
      </p:pic>
      <p:sp>
        <p:nvSpPr>
          <p:cNvPr id="13" name="TextBox 12"/>
          <p:cNvSpPr txBox="1"/>
          <p:nvPr/>
        </p:nvSpPr>
        <p:spPr>
          <a:xfrm>
            <a:off x="2915816" y="2420888"/>
            <a:ext cx="1368152" cy="369332"/>
          </a:xfrm>
          <a:prstGeom prst="rect">
            <a:avLst/>
          </a:prstGeom>
          <a:solidFill>
            <a:srgbClr val="FFFF00"/>
          </a:solidFill>
        </p:spPr>
        <p:txBody>
          <a:bodyPr wrap="square" rtlCol="0">
            <a:spAutoFit/>
          </a:bodyPr>
          <a:lstStyle/>
          <a:p>
            <a:pPr algn="ctr"/>
            <a:r>
              <a:rPr lang="en-US" b="1" dirty="0" smtClean="0"/>
              <a:t>climbers</a:t>
            </a:r>
            <a:endParaRPr lang="en-IN" b="1" dirty="0"/>
          </a:p>
        </p:txBody>
      </p:sp>
      <p:sp>
        <p:nvSpPr>
          <p:cNvPr id="14" name="TextBox 13"/>
          <p:cNvSpPr txBox="1"/>
          <p:nvPr/>
        </p:nvSpPr>
        <p:spPr>
          <a:xfrm>
            <a:off x="6660232" y="2780928"/>
            <a:ext cx="1368152" cy="369332"/>
          </a:xfrm>
          <a:prstGeom prst="rect">
            <a:avLst/>
          </a:prstGeom>
          <a:solidFill>
            <a:srgbClr val="FFFF00"/>
          </a:solidFill>
        </p:spPr>
        <p:txBody>
          <a:bodyPr wrap="square" rtlCol="0">
            <a:spAutoFit/>
          </a:bodyPr>
          <a:lstStyle/>
          <a:p>
            <a:pPr algn="ctr"/>
            <a:r>
              <a:rPr lang="en-US" b="1" dirty="0" smtClean="0"/>
              <a:t>lianas</a:t>
            </a:r>
            <a:endParaRPr lang="en-IN" b="1" dirty="0"/>
          </a:p>
        </p:txBody>
      </p:sp>
      <p:sp>
        <p:nvSpPr>
          <p:cNvPr id="15" name="TextBox 14"/>
          <p:cNvSpPr txBox="1"/>
          <p:nvPr/>
        </p:nvSpPr>
        <p:spPr>
          <a:xfrm>
            <a:off x="4499992" y="4149080"/>
            <a:ext cx="1368152" cy="369332"/>
          </a:xfrm>
          <a:prstGeom prst="rect">
            <a:avLst/>
          </a:prstGeom>
          <a:solidFill>
            <a:srgbClr val="FFFF00"/>
          </a:solidFill>
        </p:spPr>
        <p:txBody>
          <a:bodyPr wrap="square" rtlCol="0">
            <a:spAutoFit/>
          </a:bodyPr>
          <a:lstStyle/>
          <a:p>
            <a:pPr algn="ctr"/>
            <a:r>
              <a:rPr lang="en-US" b="1" dirty="0" smtClean="0"/>
              <a:t>epiphytes</a:t>
            </a:r>
            <a:endParaRPr lang="en-IN" b="1" dirty="0"/>
          </a:p>
        </p:txBody>
      </p:sp>
      <p:sp>
        <p:nvSpPr>
          <p:cNvPr id="16" name="TextBox 15"/>
          <p:cNvSpPr txBox="1"/>
          <p:nvPr/>
        </p:nvSpPr>
        <p:spPr>
          <a:xfrm>
            <a:off x="0" y="4365104"/>
            <a:ext cx="1403648" cy="307777"/>
          </a:xfrm>
          <a:prstGeom prst="rect">
            <a:avLst/>
          </a:prstGeom>
          <a:solidFill>
            <a:srgbClr val="FFFF00"/>
          </a:solidFill>
        </p:spPr>
        <p:txBody>
          <a:bodyPr wrap="square" rtlCol="0">
            <a:spAutoFit/>
          </a:bodyPr>
          <a:lstStyle/>
          <a:p>
            <a:pPr algn="ctr"/>
            <a:r>
              <a:rPr lang="en-US" sz="1400" b="1" dirty="0" smtClean="0"/>
              <a:t>tendril climber</a:t>
            </a:r>
            <a:endParaRPr lang="en-IN" sz="1400" b="1" dirty="0"/>
          </a:p>
        </p:txBody>
      </p:sp>
      <p:sp>
        <p:nvSpPr>
          <p:cNvPr id="17" name="TextBox 16"/>
          <p:cNvSpPr txBox="1"/>
          <p:nvPr/>
        </p:nvSpPr>
        <p:spPr>
          <a:xfrm>
            <a:off x="1835696" y="5949280"/>
            <a:ext cx="1403648" cy="307777"/>
          </a:xfrm>
          <a:prstGeom prst="rect">
            <a:avLst/>
          </a:prstGeom>
          <a:solidFill>
            <a:srgbClr val="FFFF00"/>
          </a:solidFill>
        </p:spPr>
        <p:txBody>
          <a:bodyPr wrap="square" rtlCol="0">
            <a:spAutoFit/>
          </a:bodyPr>
          <a:lstStyle/>
          <a:p>
            <a:pPr algn="ctr"/>
            <a:r>
              <a:rPr lang="en-US" sz="1400" b="1" dirty="0" smtClean="0"/>
              <a:t>root climber</a:t>
            </a:r>
            <a:endParaRPr lang="en-IN" sz="1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2771800" cy="6408712"/>
          </a:xfrm>
        </p:spPr>
        <p:txBody>
          <a:bodyPr>
            <a:normAutofit fontScale="70000" lnSpcReduction="20000"/>
          </a:bodyPr>
          <a:lstStyle/>
          <a:p>
            <a:pPr>
              <a:buNone/>
            </a:pPr>
            <a:r>
              <a:rPr lang="en-US" b="1" dirty="0" smtClean="0"/>
              <a:t>Habitat</a:t>
            </a:r>
          </a:p>
          <a:p>
            <a:r>
              <a:rPr lang="en-US" dirty="0" smtClean="0"/>
              <a:t>Angiosperms can be found in different habitats. They may be terrestrial or aquatic. </a:t>
            </a:r>
            <a:endParaRPr lang="en-IN" dirty="0" smtClean="0"/>
          </a:p>
          <a:p>
            <a:pPr>
              <a:buNone/>
            </a:pPr>
            <a:endParaRPr lang="en-IN" dirty="0" smtClean="0"/>
          </a:p>
          <a:p>
            <a:pPr>
              <a:buNone/>
            </a:pPr>
            <a:r>
              <a:rPr lang="en-US" b="1" dirty="0" smtClean="0"/>
              <a:t>Nutrition</a:t>
            </a:r>
            <a:endParaRPr lang="en-IN" b="1" dirty="0" smtClean="0"/>
          </a:p>
          <a:p>
            <a:r>
              <a:rPr lang="en-US" dirty="0" smtClean="0"/>
              <a:t>Most species are </a:t>
            </a:r>
            <a:r>
              <a:rPr lang="en-US" dirty="0" smtClean="0"/>
              <a:t> photosynthetic and thus autotrophic. </a:t>
            </a:r>
            <a:r>
              <a:rPr lang="en-US" dirty="0" smtClean="0"/>
              <a:t>Few are parasitic e.g. </a:t>
            </a:r>
            <a:r>
              <a:rPr lang="en-US" i="1" dirty="0" err="1" smtClean="0"/>
              <a:t>Tapinanthus</a:t>
            </a:r>
            <a:r>
              <a:rPr lang="en-US" dirty="0" smtClean="0"/>
              <a:t> sp. and </a:t>
            </a:r>
            <a:r>
              <a:rPr lang="en-US" i="1" dirty="0" err="1" smtClean="0"/>
              <a:t>Cuscata</a:t>
            </a:r>
            <a:r>
              <a:rPr lang="en-US" dirty="0" smtClean="0"/>
              <a:t> sp. and absorb nutrients from the host plant through </a:t>
            </a:r>
            <a:r>
              <a:rPr lang="en-US" dirty="0" err="1" smtClean="0"/>
              <a:t>haustoria</a:t>
            </a:r>
            <a:r>
              <a:rPr lang="en-US" dirty="0" smtClean="0"/>
              <a:t> that penetrate the host tissues.</a:t>
            </a:r>
            <a:endParaRPr lang="en-IN" dirty="0" smtClean="0"/>
          </a:p>
          <a:p>
            <a:endParaRPr lang="en-IN" dirty="0"/>
          </a:p>
        </p:txBody>
      </p:sp>
      <p:sp>
        <p:nvSpPr>
          <p:cNvPr id="16386" name="AutoShape 2" descr="http://t3.gstatic.com/images?q=tbn:ANd9GcSfxshEYCLMUkZmQPaw-5VUuZUNh43yxXKxt0rnAoC7AgSXDs9x"/>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388" name="AutoShape 4" descr="http://t3.gstatic.com/images?q=tbn:ANd9GcQcS48cUq27JH55APJU7UEjVRegZ5PUKZ2Pk6gLf0arihDIUSC7"/>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390" name="AutoShape 6" descr="http://t3.gstatic.com/images?q=tbn:ANd9GcQcS48cUq27JH55APJU7UEjVRegZ5PUKZ2Pk6gLf0arihDIUSC7">
            <a:hlinkClick r:id="rId2"/>
          </p:cNvPr>
          <p:cNvSpPr>
            <a:spLocks noChangeAspect="1" noChangeArrowheads="1"/>
          </p:cNvSpPr>
          <p:nvPr/>
        </p:nvSpPr>
        <p:spPr bwMode="auto">
          <a:xfrm>
            <a:off x="155575" y="-1189038"/>
            <a:ext cx="3305175" cy="24765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392" name="AutoShape 8" descr="http://t3.gstatic.com/images?q=tbn:ANd9GcQcS48cUq27JH55APJU7UEjVRegZ5PUKZ2Pk6gLf0arihDIUSC7">
            <a:hlinkClick r:id="rId2"/>
          </p:cNvPr>
          <p:cNvSpPr>
            <a:spLocks noChangeAspect="1" noChangeArrowheads="1"/>
          </p:cNvSpPr>
          <p:nvPr/>
        </p:nvSpPr>
        <p:spPr bwMode="auto">
          <a:xfrm>
            <a:off x="155575" y="-1189038"/>
            <a:ext cx="3305175" cy="24765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6394" name="Picture 10" descr="http://www.kinary.com/graphic/loranthus1.jpg">
            <a:hlinkClick r:id="rId2"/>
          </p:cNvPr>
          <p:cNvPicPr>
            <a:picLocks noChangeAspect="1" noChangeArrowheads="1"/>
          </p:cNvPicPr>
          <p:nvPr/>
        </p:nvPicPr>
        <p:blipFill>
          <a:blip r:embed="rId3" cstate="print"/>
          <a:srcRect/>
          <a:stretch>
            <a:fillRect/>
          </a:stretch>
        </p:blipFill>
        <p:spPr bwMode="auto">
          <a:xfrm>
            <a:off x="2843808" y="548680"/>
            <a:ext cx="3305175" cy="2476501"/>
          </a:xfrm>
          <a:prstGeom prst="rect">
            <a:avLst/>
          </a:prstGeom>
          <a:noFill/>
        </p:spPr>
      </p:pic>
      <p:sp>
        <p:nvSpPr>
          <p:cNvPr id="9" name="Oval 8"/>
          <p:cNvSpPr/>
          <p:nvPr/>
        </p:nvSpPr>
        <p:spPr>
          <a:xfrm>
            <a:off x="4355976" y="1268760"/>
            <a:ext cx="1368152" cy="86409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396" name="Picture 12" descr="http://t1.gstatic.com/images?q=tbn:ANd9GcTG1bOdprovSd7a9Q6EADG6fGHLFtbRcYfXIzgzGnBB76HsDimaxQ"/>
          <p:cNvPicPr>
            <a:picLocks noChangeAspect="1" noChangeArrowheads="1"/>
          </p:cNvPicPr>
          <p:nvPr/>
        </p:nvPicPr>
        <p:blipFill>
          <a:blip r:embed="rId4" cstate="print"/>
          <a:srcRect/>
          <a:stretch>
            <a:fillRect/>
          </a:stretch>
        </p:blipFill>
        <p:spPr bwMode="auto">
          <a:xfrm>
            <a:off x="6156176" y="836712"/>
            <a:ext cx="2466975" cy="1847851"/>
          </a:xfrm>
          <a:prstGeom prst="rect">
            <a:avLst/>
          </a:prstGeom>
          <a:noFill/>
        </p:spPr>
      </p:pic>
      <p:cxnSp>
        <p:nvCxnSpPr>
          <p:cNvPr id="12" name="Straight Arrow Connector 11"/>
          <p:cNvCxnSpPr>
            <a:stCxn id="9" idx="6"/>
          </p:cNvCxnSpPr>
          <p:nvPr/>
        </p:nvCxnSpPr>
        <p:spPr>
          <a:xfrm>
            <a:off x="5724128" y="1700808"/>
            <a:ext cx="1224136"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6398" name="AutoShape 14" descr="data:image/jpeg;base64,/9j/4AAQSkZJRgABAQAAAQABAAD/2wCEAAkGBhQSERUUExQVFRUWFx8YFxYYFhocGhoXGhgYGBgbGBoXICYeHBkmGhwYHzIhJCcpLSwsGR4xNTAqNSYrLCkBCQoKDgwOGg8PGiwkHyQsKSwpKSwpLCksLCopKSwsLCwsLCksKSwpLCopLCwsLCwsKSwpMSwsLSwsKSksLC4pKf/AABEIANUAoAMBIgACEQEDEQH/xAAbAAACAwEBAQAAAAAAAAAAAAAEBQIDBgABB//EADwQAAEDAgUCBAMHAwMFAAMAAAECESEAMQMEEkFRImEFcYGRMqGxBhNCUsHR8BRi4SNy8RUWM4KiJDSy/8QAGgEAAgMBAQAAAAAAAAAAAAAAAQIAAwQFBv/EACkRAAICAgEDAwQCAwAAAAAAAAABAhEDIRIEMUETIvAFUZHRcaEyYYH/2gAMAwEAAhEDEQA/AJJw6kEVMxXgO4nt7/tXeckYDtNdpqaBFSKalgoraqsTFj6e3+RXv3jagbMT/wCvNV4a3LHcS9p3FZ55bpItUfuXKU3rUVkdQfb+fI0Pl8fUWJkFm7uxf2FTz5aQAdj7z6iq1muPIPCnRD+qYu8W+u/N/cV4rMMH5P62baCPYUBnsw5CkyDCuOx8oIr3CWVDTsZd9kwCfO9ZXnlbh+Czgu5WcR/Rz9Wf144qw4wEO7EAP5m/ox9KGwQ+pjH0G8dj9KpSsQPZvPniuYuocfai5xCsHE3JdS/hfgw5B9TaiMXMaiE+qt+31ihMNIC3MPZ7M0kAew/zXiXBLw4byaEjh2L8S9WR6ilS8/P78iuAy/qQO/77n+cUXgpiTJpLgpDuZm0H5i0Ufh5rYN5+k/pW3p+r37v+Fc8f2DiK801UcRyEyGv+nr2ooCutCfIztUUqRVakUSU1EoqywHuLiCxjv5edeExB7pbfn0n5ihBmXCnDAnqS3l9H/wCa81aSQX07KHBd27tDbtXNee9+C/gMcP4Bv/z/ADmpvJB9DQeBjF0A6ZD3ixMNIhtqtxcVRD6bQJF+O/8ALyKt9X268C8dnmaw3DpkhxtY3B7NvQaIa8W2I/MC/B+neiU4rCxYjpcHyKX/AJ3qJwt0/DuC9rkF77jswrBnzw/y8/Nl0IPsLgopVq5VtvqJ2HpRC1lnJZyXBHJjyDdxU/6NKtQ07SHc3DWkixqKMFkp6tQLKAIi7X3tPLDmuSusUU18sv8ATbYvzSEoSTqGkkMQCGU5u0MSEy444pfh5wFyNQTzN/YvIm29tm+PlNbpS5JBILhoJTMsXLx5UqzHhJALqBJMQ8uOpncgwQ4B9abJ1UMnbQFBoJzCyCpxGrpEW1ReALhu4vVOGQVh4PtI6iAOZER8qIwcuolJeH1S5OlPSpQgd5kRwXpjmPBVlyGKgHDJOoBwWf8AQcAPWGWVLTZZxBxgB0tuFFjdwXBuOX7VSEjSVJJG3Z1EN7Bw7Teo/wBf1pQ9nc7h0hxfmI4Ppbh4XYAqxCtIFmZKi+9o3lXcigm7sNFK1AqUQXYmySzarDvI9jViFlLlXSWhwzXuN4a371BGEovrOolwARyztxI4aTXmGwgg+bBy/ntb1Nb8OZJ7KpRDsmOlhbctJmSWgetH4eMH0p/h8qVKxyQwZIHqbT2dnvaLUVk1sxTuLyX97ef1rq4s1SSj+f0Z5R+4zA964pqWFhsKlprsRejMxLmEm5YXdvb2MVFL/CWIIG8MD/zbz3phi5eSxA83BLdzcO9DlJSSCHABJEuFEEsIjf3ry+SWSF/PydCkyGAChbqJAYNvdh6OH/5onw7NtBUOokvcPJlpEl/SoZZilJIYPPkSL/X96uxMkrckAS7gFIAIEC+zHvERSYOr4y97oksdrR5jMpcD4pLByHI2Ev8A87VxxyUOILm8OxY37G30ofDwkoJ+71GAdSnchImdj2AojxDBWyrQowL/ABMWG5LE9nArL1eVym9FuONInhq8n7y+3YiHIcmq87hpSp1EgAuOk2TIfiCln59uyr9OziQ/dbAndz7PUAgrwpIL9QJZ3IUAepgfLjnblvTLqstw8YjFw0tCmbsSCSXEA2LkMPShsJlDWQYN1APtPy3a53FE5jJjWlmICQLcBLP7QB3qClBeGSlLEqITaS0y7jU5tsKF+EGhhl8wyQVAEdTBgSZPsXmL1flCkhWIguWdiWIJYi1rbM080nzWYVqUNLjQbi/SWPSXJOpN4BAL0T9n8cHUGvBcudOkNJv1JG0w1JPHqwhfieQwlIfESHkuGewKpG8XL2rOZ/LpTiEJgnULsPWX0nT6e1azxIgJFmAg7MWd/Qg+Ris9mvCwtQdwoSCW0lIYF9wRqHmzU2KdOmLJCvHx2U5UOySbwPdi4lrcVNDh9LO5JLs078CP/moZnLdZAAJTGmz6QkWdz8o3rsBem6SSCOksCIIgD8J5Y79q63TKMmjPJNBWTy4URKnvDBpd9Qd7tOx9nOUyWm7ehB8paR/PMbLZkHqXhid0j3JAPd/WjstjJNg3qD8/+a7/AE3o2qaZlyci0pqJTVzV5prrWZhZ0hIMdRPwjvLuSO78XrkJISA7nSxa5IAG1zJ9W86Ix/D2SkM7AkjcJLBy1z0wO92Aov8ApBh4MguBOkB7Mw2ua4uXDKS70boyQjyWEQgkEgFSulrM5IA+bHtFOcNL4YU2wZyH2bU1n/Xu1LsPp6ZLLe7NqAZ9Uk6ndrODYU1yyyxueoDd2JUFOfT+TXnesxcJUu5pg7ARk0qKnmN2ZtQJBAbhu4or+mBQ7l7knfqJmwu/sBXmdQfikKF9RT8Ny4TdjsOd6tVnElDlwfhKWtfsxMBj5ydsE+TWi1a7lOFlhYBgEeQEKt7kO586oxcApRIclgwBLOrt2383NGYStKWlhBPJkH9vUjiqMwoyEly7gAm4DNMsG9Kpct0MgTGzZdiZKSTeAkeT2Pq3Y0P4TjHQbmXk7zuBAg/5mgcAE44UoEMSz24gAuznjar8iNKUpABc6ASQ/wAJAMuC5UPX1q9RpUEof/8AIASSNJIJ1ggaQrYDcgw+5jhp4AjTqBlkkWYToBg3EexNZXO+If6qhu5ALkfiVpB7aCN7FO1aj7L4moFnhLDcsoOAp5hk83FxWjLBqOyIdZzEGmQ7Fxc2MgNeAPSKAxQnEUdPxBJZLDj8JDnkN3FB57ML1godtR1J1sSn4k6UFnJht4mq/Cc0MTFS6QFA6geCnrMAySB/Hmn0tBoHLKW7B9J0mZ0ra4gnS271VmcNGIAqx3iyhdJ7hixdn86e53wZCtSkAJJOo6Q5Fi+ncauLGapy2RLgq0qSoXAIJMpLgt1XBdrbiisii9FTiL/C8Jx+FRSLpeQI3kpY37idqd4eECHchgx7eguPSq1ZDR1ILAwEs0iY7s4Y+9W4GDqOpRd/wgPwz7vb2r0H0+UZt8f0ZMqaWyzCc+Xy9O1WNVumokV6OOlRhZdj5IEpLOQdTQzmCTzH71HECWY3fdrOIeynH7Xo9YgeVZ/xfxnSFBMspioNpSSFEsTBIEkHtWLJJQjf+y+O2SzmEkFJPYCYAc+9/oPOtKmfQqHAtw7mXuOeO1AjNFQfUVAdNm6hcs7yCGBb5liE4sgHpVJYm4gBn5u9vJq871k1ObdGzGqRIZtSlIlKA7CImHAHcOwu7NRCnKWJJUp3dLbC4EwW8i/5iK9yuBpukySqxkybjpttNSGMVOweGBcXiEt+0+9cpy3dFyILWyQWJ/CQnkQyi/yhzFBYWOMQLJsrpeQRu7xubQHEvTDBSzTe4JM96hmMmkgnq3ASTAu8AXbdj51XxV2x0CZXIJKgAxYEBd2uWdpSCQ/tVeVYqDpLJUSHDEMgGRt+EjuKll8YYepOog99OqCHYOekpvwOK8WsKYlm0kKOkyC4l2aHMpp6pjmVxfAScRLnpAb4WMpCSQeHlxbzNaj7OYf3YUoFpVc/lw8Nns4d+Lj8pfkKShLgskCAGKWBUDZxpZ+89qngY4chIYBKpFrgm4iE2EW4etGScpR2TQvzmF0jECQH2IlAdgnUHhiQDEA96o8Bxj97KW6VNdyZ5/TuKc5vKakhwyFCS57u5sNp4cy1KvD8urCxVa2dAIB5eARv39rU8WnEIUrxc/fqYlgRaWcnaHQQ822p/lurDDMoOWHDkEHsRx6bV84WWxCoEXhI3GtRCb8e82vW38I8QZCXDuqDJuJuHLnY7vVefGkrQtaC8RKhcOktDMHAaPlvv3oJGbkspLAs4QVSLsfR5ttR6sTQoFEoV5m5jz7b3rP59kYxcAuXgsCCXZo3385NW/TszxzZlzx0ajDVqD17pqvI44UmyR2SXj9qIIr20JXFM5r0V+LYZUAOtIMdLqUQLnSAzWvd6Wo+zow8EpRGpkpDEqAsSeC5dhY71pmrimKzygmWJ0YU+HrDoSkhllyCW1nueS5HIFxuUMuUqTG7kGSw1GSf9zOfW1aLMpSkCATLBpjzt3Pfkik+Hhaj0qh9RDxB5t2YWmvO9ZCGJ99s24nZUpS0pxGuFGdO/SXm/TO8jswty3iJ+EpCngj04u208VbmMF9VxqJKnuC7jyIL7/5B/peQxAKjfuGA/SbDauQ6fc00PU4qVR23t677fo9VrJSZIJIALS/EezcQaAwn09SyB5cNG4Z+5hnrzDxVEMSkkAiLO0QZHkS8GllGtoKDARiRcPDlwP28xx2IpB4rhKRqYnSVONQB0v8AEl7MCeYAB2NaHMEIYvaASYUANzZ7mbPxVWIgLJEEgHsXD6XN2dr7XBvTwdBMdjY1xr0uGfT+YqWYUCAQdmDkPMCo+H+MJSok2UWOlUMCGbcvqBtseSaZKw1A9aT6sXeWk8sW5ZqGVl0pJWkJSRJkvxqYkwIkWh62akqYaHalBIGkwXSO6viBEXIDvYxQ+ZxNSeFRvY9Kv1N/2qv7xkaSCCCzhjIOoNMOyN2DExNBf12gv1Sp7RKZE+TN3tL1WoOwoVZ7w9QxNd0fiB/CTJCgJCbMePIPpMPDIww7wsOSZvu3pbd6i6WTZ7J2a59Ts/LUVhdQT/v28gCAPY2+tHJK0QYrw3IfbtvBbtIJYVmvF8ynUxGkgKLs6WJ/CYZyHOwetIRpxFkWAf2UCG4IL9uxtWSzeRxVKBaAGDXuWJYkFhuQdu9J01qTM2TY78KzIQG1qUNwPK1gb/rxWgwVOl7Um8Fy3RdIU7iXjh0l3bcmneCmOPUt/wDVet6W0lvRzpjFq4lpMBnL8Deo4mMBsSeAH4/cUDnc4ZBOlwYAL2YdRh9/SpkyxxxbY8YNspzx1qcvo8r7tO3I7g7UuUqY4DGBcg229PWuzWKopEkaYYngu3JY35JiqcbFVpAZiq8Ft57CHfy5ry2TJLI7fk6MYpBYcvJ5LftxLetDZvE0FJgHQSHLG5AeCBCp/wBzXFVeN+NJwEJWofEdLJH4tLk3f8v8FQGZGKqQCNJG7u6djBcf/wAtWf033Y4xw1Ew7uIdvSQLd23euQkBTQCbJcAGZDid/KzVTlcJLEJESJeSCGnYNY7eT1LFWSplBQb4hLggzZwT34FrUrCXeIKVo/0wCSkAAnuHBY3v9OKDRmVHQoga9gq6b6gCwLX9ADDGhc1m8QOHAPIfzDuT1MFOz93gjz+p0lyEzu26YsP7bkXkCA5sUXQQteDqBLSwBBS+9gElt3ht+1Cf0OtKglLFiwu5kx3MxeDc0Rg4S1KLkqB7B7wxBdmcMzzRWdURiagwcdRHZmPDEPbnkgUsJOLohj0YrH8rFrh5ECACbkX+hcnFx2YAGbF/MT6h+Peq/GQ2IXSkg3gXLl4tv/kVJOJp0aWi7gmHgz5E/tW1O1YS3xMqRiIYvqCinsp0kuRd9Q9/Om/hWJqSCw+NLvwXn39frSbxJQUhDliFKVwCFfX4Ra4L0z8GxQBhh4Kg7/mDM+zmqsi9oPAz8WxtCcUk/gVvIgyHvz6Vm8hmi6VEuUrYXYGCR3E379qfeNEEYiCqW0yW5UHU0WBkHy5y/hmHKgT+KzWIluHYy37AVYoe1srXc17FCocA22cEncX4pjgpGkqNmn0G4pdg4wUyDLuGN3EhtvSanns+MDDBeFQ9iC4Djghz6tXQ+n9Rxnxl2M+aFo0QYdqzWNj68QquHHcJTLPsSWt3rQZjD1JKbOG3sbs29JxkusJgP1Ek3kkOOyZa7qrodZylUV8YmPRBGCRhK1CdR0+UhwW3eT9GobMK+7QrEUQNKX1GwNyS7RIb08qcZ7CZIDHSAbGXADCYnk2Pyy/23xSQEBzBJm5goBBsGc+3FZpdPGEbfgsU7Yh8Y8XGIEkJlRUEknYwnzLkhvpBrvDs8wQ2pRUoJDAQCSSSG2LP5iln/T8TEUAlClaS0CNpJ2cgybPethkvDsPCSn7wAqNiR8J/tf8ACIm9ty1Yp1GJoQ1yK0jDSVXKWVxqMGZN2+vNZjOeJKws4FrDo+FJBkAuQo/h3azmSImmy86lJThKJfaTfUQmQPiJG200q8SxUsFEIjUBqTqJUmI+dgHcC50ijDDvyGGS8RKk6koKnIOlrOI+JjPA5HNBZxQOGylTI1W0quCQW3fj5zVinRhFTL0gBK1XYslTmDHUp1TZi70McNSXS/xhwSBC0OFBx3ALcETVsYUQ8/6qvCKVXA1JWmIchTRO4Ie3ck1psDP/AHyQHGpPwn82kPpLw5SRP952rH4yytGID06DAaxJZlSd7N6cBp4Ni6EhZBsIHZxI2DG5Au3kuTGnvyQOzeVRiQWUUG0vDgOzRftfk0FmMuY0SAWId/zOzwq9xeWsKMzHimrCxdQR0sp9IIghyQJbqTPfgUErFDOLEahAlyElJAAIszw/FCDaQbPMcEhAUkgtw39wvufPY2rvDMIpJSSVAfCoi7OQ4N96cZXEP3bwWFokFnBB3ETUcXLJ1JWlJfVs/Ebv6GeadO40yWR+0agcJKn+LoMh3SXcOCD0kwS9+TWewMPRpSkkyWcAHgMxjf57QNjjZX77BKNWl2cgPpWC4j1n/deKzX/TBhrCSMR0mHHSk22Fi79pa0JinScSl6dl3hvjSfvGWBJ+IJky4V6S796c/aPJffI0pKUqSpRBgi7kA7c8X4rLoyoQtSnN3S1t4J58+QO40Oc8Rkghy5Db7G4Z+R6s1SuE1OJKUtGxCqpwx1P/ACHH0/WsPmvtytQCQnR1DrBIIAlpuCx9I2os/alYKVGelKiwllfFHIO3713p5Y2ZUjYYwcDz9KyviaPvMdwPvEJJU+oaTKQz2LaUhu3FB4njy9ai6nc+TPoBn/2I8uL2ZDECMIud4cjgT6H61lz9QuNFkI7Oyg+6QxI1FRJLfiUsuT22mfSlmJ40VLYA4iQpik20kagojbzmU3+KqPEPFiVqA2LT+GT7BwL97TS9GD/q+aknpkMW1MryJ+fNYVHyzRYx8YxFIJ0gaQAUjSHukySGBBKnmPal6/GlDSRuVawLFyCQXm+ovejPEAFYIJDqIGpRO6VMJ3bqSZ28qAxMJKdBGkRuSWhiO5cCf8U8IoDY08Nx1YqFpK+qCJfchSSGdih52FwXNTwsNK2SodQWwJkh0uJSWYkmDDRMEDZRgkgm12f8QZkhQkuQAeTJFhRgZxSVst3AkbwCXCo7X+r00opN0FSsIxsnqT94VadbAk2UoGACTYiXgyH3AMwsmANIUq6dn/EHYjeAJG6Wiq/C/GQQrDaEXJSm5AIDHkgR2JinOIErRYJIAYESGcGBABIbbiwrPOTumGxWnBb7wgpZYMWc7X/uCfbehMbJLSXI6SkDU15urvc8/o5xsIJS6TC7loe3VBIvd9mobJrUQxBJBIYzsHbkMdLHi21GMW+wbDPD1qUh+30E7b29qtw8R7guLncsOPY7v70NliUDE6Qlpg3503gAc1dh4jpSDwJ3N9y7m/8AyarknEAwSC3SHHEDhz5zSfNdSiQVaAxL3lJMEzEH19nOEqASSCob7M9yPX9qqzOUCk9ID2kbvx/N6qumBqxYjwx1BTNEGGgiIkf5DUJ4ohYLknSekkGQ2zPJ0hu5HMlvgrUUdTagVEEFxABANmubsRp23t6Vh/wqDEP2DXazeVmvT8wpUVD7LYetKmsXbSpiXJ2SRB5BvVmJ9msEpY6j06eo2ky5YuX4oxXjuXZ/vJ/LpJI9U/WuHjeC4H3gD2JdvfY11HBlSSBR4MgbDkgquXL723aLu00rzOEXYMIZhsDwElztciTtatMjHSsdCkqG7EK7WD/Sg1eHpJ23fm7Xvas0sWxv4MdncgpIKy4SqzM5LSS2zkdmrzAyGIEEBCtiLl0mHf8ALpII/hrV4XhKFnWpI/tBDMIbUCPiLEsRD+lDeIIYHQkgmElgAAC7yzQVFyI0qhg9NxYuzN461JwtDMVCD+ZP+2HZT22a9L1YKxhpWpoJBBIJIJYjsIEcF9qdeHeGHExitZLJfSdRk2LEsdILAtc+9E5/JoKTrJ6AFSWLl4A7MWFp3vUWiMReD4KitbB0FgeoHpPldVvftA+JiELLh2OriCdSQOwYe9HKzH+iEgJfW+sPL6iR1XsiBHd4oTRrCgZILh72J6mLkagAHkzRfcl0dl1pYB2H3nUNPxFWkOWhoAcmxithl3X1AgEncgaWG/PUCN43lqw/hQdSwr4QpxB2spu535E7mtF4fmWW6nuJ3LpUkkgWs0cPcOa8kd0MmHY+e0MhQL6SzQCHNyXLMAWa/FQGMQqC3UFb90kl7JLhwOLURnPDvvAk4bETDQo37MWdvOaowMioPDBg0lo0t1C4YXvt2pNx7AtMIXn+mEKckPxwRHcv60Nk8dwTs4N+14i70bg4R8iLh/djvtzSvxDFYgJADkJYC5njd49vKpKTn3InQ+yWK6WclizeW4BF7ee96j/UxMn0BUGDnv8AyaRZQstkqBCg947Wsbl+5oXNeInDxUMRpUCXizzfgd4cVQ4OTpBtGkRm9i5t1BnEXEv299qV42Y+6Qym6Wdn+ByEqHBn1bzolSwzq2a5EsLvsaX5zNocgq0u0XEuxE7/ALENu0I2BMpzWSUkOUqiCWgH03oROMoKd2keR/xWwz604jnD0pBGgkqgm4KgA1+bdqz2Pg4aVFJDz06ZY7s8tF67cZlbiLPvz5HkOPpRmH9p8dLdepo6kpUPUs73396XYzOJn+Mf19aFxaZpPuLbRs8p9u8IgffYOIkiCcNYKT5JxJvs5q3H8Wy2MlQTigAyyh1qUCGJBT8AYQX+jYBTvy/FehVvPeqpY0x1Nn1DK4WX0pIxExZIaHTIT8JJuLOXtSXxAulglTAf2hwSQIBBIcnkyKx2Fn1odlH1L/IxxVyfE1MZDKcEAbltvnFI8aDzCMTKHSpwySkTDki5SC5AvJfbmichkFOgBQd2INgSqD5fCN2aCdw8hmkIOrWdX9wJA2IbyvPtTTL+PBEpThHQCfhWDDEltRlh5TS+k/ANGf8ADs4g46nYda1anU3xaiwN7FweQ3NPvCEkiIUzDbSbhjtxN5rGeFLZQ40lO28E+vNbXwXOBWjENg+0EEgizuYZ+Cw2Y5MZIjnKrUzaUpliAwE/CwFiSdmnzajM1mgj/wAgOlpdYd+xMp9C9pqOVUjEBY4U/hUQk/8A0N6PwvClkDpSpPmlQaYDPsef2qvg/JYqMyc8yh8RSN1YiUncgMD6T2ilHjmbQNKkAuUkSVXJBSoQNRcEMWckeY3H/bKZ/wBLDm7BvOAwoTG+xSSpJCEJSFEnQtckkEHq1WL+9Tiu5GZLwrxMgBegFlMxDpUAA3dK2bZixg1oPHvChm8sTh4WnESPvEJGlyRJRG6k6tncp5arR9hEpLpURYSXsYIJv5H1M09ynh6MMMFE+Zl/e7zRSp2DwfNPAc+jF/0lOFq/8at1KcEoU5bkhV3JBbe7xbwfGDhWGsMGcgWHYOzWvvVn268MRgZoYiCkIxiVKTunEF+elT6h31izU3+zX2ixfujhrAUcMhKVOx0FLp1Fzq2m/LtVzSSsQozniafyoJ5KZPZ3h/WludzKVEMkIbYP7OZr3FyyrBJe0uZfZh/GqjEyqsNTKiLb+xmrEkBsqWuJlt6oPP1/kUblMivEfSIBHu/1qtXhyyrTpOrft/u45o2hReTxvVb0RnMqpHxAiWkb3HqatR4ctTAJL7vE+dvX93qOSILzVyBFHr+zWPsgn23dmmqEeHYgKksxEufRyHuGpHKLCgTXXpWWbmNt4Insaux/D8UGQl2dh3LOHlj39qowcriKWDdpIbgVE0Swfw0yWAN7vWl8FyrLThaiEq6TuJUB6HUxFK8rkyl3BgqLWLEXYb9v4XmVSkEEEXY9/hIBaynCT60XJNDJBXi/ga8sB/q65iCO43vB7RQeF49jYMnDQd7kFuxSQ9Nc1khiKLkLILOqBGz8zHnD1H/oWEfiKQ35SS3DlXzHBqlZn5J/BVk/tzir6WWP/UKHpqIP87UX/wB1Yqklw34ZSyhq6XgnvPaojwbASWGGtQ/M5IAIsAC5fn50WjJhLMUJbZlFxZpdomTSSyfYZA+Uz2IpkhROkAAmSwgOTD/UubvU/wCjzL//ALTMlggIh3Fwkh1fKjxmAQel/nHd/wCeVVpwJBKWILBiqBxJ+T0vKiUZnPfZleKo68RyZOIpLEGU6WN02N7+VE+H/Z/FwTCwpJGkgsDFoS7EGQzgjinwy4JIIL2dwRMSCTeoDLkHpSpnd32/9j/GqObZKKlZLUEhQEbubvBHf+d6B/7fwwp1usggkk3UxuljAOz7U5w8MtBjYtZ58nH1c1NWCWIJAe0sH3Ey7Q/ajyaJQIEJTIIIaUw3mf8AFV4WOFltLCZBh/5PHemH9G6XgH+2S0Hfa0xaqP6csSRM/wDjg9gd6UlEMRYSkuekQYBAez8W+VUpZgQdXkP1Fn47mjcByOqC7OYgji3zsKrSLOA+weY2Kgz/AEqEItYkDp/Ldp/zUcfACp6SUmCIIHy+f6UTiJaVJU78fqlud6sXhpIG5dnPd787x50oRYrIYZT8LXOlnJsS4MT/AMb1D/pmF8SUB3sRy8bN6/pRpyRsWCQPwwJA2sfTkVyum5DWvDu7F7ttv70SUL1+HIWAQgkyZUx2cMYmL8elCnw4TJX2ZiWgSoz/ADmnpwy7gGHmOlzdp33erku7jQwewDjczHNuFCj2JQoy2CEyAQH2U8foI2kfW7+gCgUud9wCxuzBh6c0zCD1JIY6pgs08CRvD3FccMiSNQ3AYc8/yKFAoETkwAOkBvxQ793vb5VMZcgw/YP6iBDd29GonWAJIHn6MZ9AP81yFoUOlQbybeLfJ2qUNRQMrsQGtxY/M7VajDaJLliGDl7C+9STkUqJh2uH+r96IOVS1vKHbi/8tRogInDSAwSdyIe7Xd2/xXqAoCGAa1vaLUxTgkyfnXYxaGZpplEgow80pRTqUSTDkk2kNVizAPJHzrq6gwMrVikTdj7yKqXmSlTMOrcR7tf1rq6iiIsSvmdvbkqd6khLlrAz7xXldQYQhaXSk7kfOXbgVDHwQQTu/wCituO1dXUAHoSXZ4Pu/MG7HjZ6LxMHSq/e3evK6ognIwg/nv8AOeQ/NUZgMAXNjufw11dRIUp1KUE6yHSVP7bWJ7miwhixLzdg9u3aK9rqHkBZh5IMHsJ4naRIovDyCT9LeXz711dViRGQxMoHhgRaKqS43fiP2rq6gwIni4zbPQGNmItcteurqdhP/9k="/>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400" name="AutoShape 16" descr="http://upload.wikimedia.org/wikipedia/commons/thumb/1/12/Cuscuta_parasite_plant.JPG/200px-Cuscuta_parasite_plant.JPG">
            <a:hlinkClick r:id="rId5"/>
          </p:cNvPr>
          <p:cNvSpPr>
            <a:spLocks noChangeAspect="1" noChangeArrowheads="1"/>
          </p:cNvSpPr>
          <p:nvPr/>
        </p:nvSpPr>
        <p:spPr bwMode="auto">
          <a:xfrm>
            <a:off x="155575" y="-1189038"/>
            <a:ext cx="1857375" cy="24765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6402" name="Picture 18" descr="http://upload.wikimedia.org/wikipedia/commons/thumb/1/12/Cuscuta_parasite_plant.JPG/200px-Cuscuta_parasite_plant.JPG">
            <a:hlinkClick r:id="rId5"/>
          </p:cNvPr>
          <p:cNvPicPr>
            <a:picLocks noChangeAspect="1" noChangeArrowheads="1"/>
          </p:cNvPicPr>
          <p:nvPr/>
        </p:nvPicPr>
        <p:blipFill>
          <a:blip r:embed="rId6" cstate="print"/>
          <a:srcRect/>
          <a:stretch>
            <a:fillRect/>
          </a:stretch>
        </p:blipFill>
        <p:spPr bwMode="auto">
          <a:xfrm>
            <a:off x="2987824" y="3212975"/>
            <a:ext cx="2736304" cy="3648407"/>
          </a:xfrm>
          <a:prstGeom prst="rect">
            <a:avLst/>
          </a:prstGeom>
          <a:noFill/>
        </p:spPr>
      </p:pic>
      <p:sp>
        <p:nvSpPr>
          <p:cNvPr id="16404" name="AutoShape 20" descr="http://t3.gstatic.com/images?q=tbn:ANd9GcTUOYcrT0SG43IeaXsDQXyFsEHUV80kieIkQMlBTHyOXZbAnwI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6406" name="Picture 22" descr="http://t3.gstatic.com/images?q=tbn:ANd9GcTUOYcrT0SG43IeaXsDQXyFsEHUV80kieIkQMlBTHyOXZbAnwIQ">
            <a:hlinkClick r:id="rId7"/>
          </p:cNvPr>
          <p:cNvPicPr>
            <a:picLocks noChangeAspect="1" noChangeArrowheads="1"/>
          </p:cNvPicPr>
          <p:nvPr/>
        </p:nvPicPr>
        <p:blipFill>
          <a:blip r:embed="rId8" cstate="print"/>
          <a:srcRect/>
          <a:stretch>
            <a:fillRect/>
          </a:stretch>
        </p:blipFill>
        <p:spPr bwMode="auto">
          <a:xfrm>
            <a:off x="5508104" y="3212976"/>
            <a:ext cx="2232248" cy="2476501"/>
          </a:xfrm>
          <a:prstGeom prst="rect">
            <a:avLst/>
          </a:prstGeom>
          <a:noFill/>
        </p:spPr>
      </p:pic>
      <p:sp>
        <p:nvSpPr>
          <p:cNvPr id="16408" name="AutoShape 24" descr="data:image/jpeg;base64,/9j/4AAQSkZJRgABAQAAAQABAAD/2wCEAAkGBhQSEBIUEBIVFRUQDw8QFBQUEBQQEBAPFRAVFBUQFBQXGyYeFxkjGRQUHy8gIycpLCwsFR4xNTAqNSYrLCkBCQoKDgwOGg8PGikkHCQpKSksLCwpLCwsLCksLCwsLCwpLCwsLCwsLCwsLCwsKSwsKSkpKSksKSwpKSkpLCwsKf/AABEIALcBEwMBIgACEQEDEQH/xAAbAAACAwEBAQAAAAAAAAAAAAADBAECBQAGB//EADwQAAEDAgQDBQYFAwIHAAAAAAEAAhEDIQQSMVEFQXEGE2GBkSIyocHR8BRCUrHhFSPxU2IHM3KCkpOy/8QAGgEAAwEBAQEAAAAAAAAAAAAAAAECAwQFBv/EACoRAAICAgEEAgECBwAAAAAAAAABAhEDIRIEMUFREzIiYaEFFEJScYGR/9oADAMBAAIRAxEAPwCjbozKJRWUwEUOXmcDnsoygmGsCHmVc6tRSHYaynMg51GdO0hBsy4OQDUUCok5AM5lQuQ8665S5BRbvFIehiiVfuUcgIdVXNfKv3Ss0JWANwKpkR3OCE56NgBdTVe5Rc6mUuLY7KNpogpqJCuHhUooVlYVg2xPIXJ0AHieSXxHEWUzDrnXKNY3J5fdlj4vHGoZOgmACYE/PxhYZc0Yajtgth8Zxd0ltIwP1Czj0JuB8fnn368iZKmPv5ItOgToPvxXnSk5bZQNjfuJRMl7DoAilrW+8ZI/K3VLVsS42AyjYanqUqKoM9jW++b/AKQZPmeSG+s42aMo2FyepQmsUOtoY6KlQ7BOYAVxnkFwqFFpZiQPFaJCRwoujRSMK4/lWmXCYH2UamVssSl5E2ZbOGv6IzeGAalachDc4LZYIIViwwzdlCMXBcio+gtjJqKRUQ20iijDFXyYqONVQHozMKEYYVHIKFcxUhhTPdwpBCLbGAFBXbh0U1AFU10UwJgLswQpkqrzCKEENVcHpU1VIrp2gGsyjMlTXVXVkuaQhp1RCNRKurqorI+QQ2XobqqG1xOg+nqqVqrW6kOOzTMdSollUe46C94SlcTxOLMIJ5u1a23LcoNbEudawbsND13QqeDzeMcpsuTJnctIqitJk3IN+Z1PiZ1RWUpMNH09UTM1mpBI/KNB1KBXxLnWkNGzbeqwqykq7hqhps1OY/pbp5lLVcYXW90bC3qUABS77smgL5OaqXK1Kg4zlBP7Julwsx7Z9FWh0JNd4+q4UpP0T44e1t4nqh1awCuKQUCbh41gfEqzSAZCXfikMV1rxsKHe+VhiklnlXaVrFUJjn4gru9QGlWlUIJnXKkrkqA9HVAaYKC7EhanHOHmZaFinCP/AElRjnGcbHNcXQUYtF/GeKz3U3DUFCc5Xyok0DiAo/EBZzXkmAvQcI4Tm97ms59SoLY4wcmZr66p3i9DxPs8Mn9sXAXlahIJB1FkodQsnYcoOPcZbiIUVK8pI1FHeq3MmhsvQ3PS/fKe+UWFFzUVTVQzWCvSGbQfRS7HRaVZ0M965/SPmeSo6oRZnm7n5K1LAF3zJWMsj7IKBVKxcLm3ICzR9VNPDkiwsi1KtOn/AL3bDRKVsc99pyjYWWNNjoOcrdTmI5DT1StXGudbQbCygEqe7nYLRR9B/gAEWjRc8w0ItKg2bmfDktbCgAWEKuD8hQtR4P8ArPkE5S4e0flCaYrQpaopAO6AVHhMuCDUCkoRrrJxQWtiFlYpXAbElIUFcutEBWFGal2o7CrEwgVlUFSCqJLLlErkCPqNe/JBZl5hK4biMjqqY0mJavFhP0d042OvwdM8glanDKZ5BZn9VIs5Q7ic6Fa85GDgO/0Rgu0XV8JWhxB1Cz2cXI5rsPi81Zt4lY5PyX6lwVHqqN2eJHwXhO03DzTcXjQm/gvdUDb7sksfRaTcSFjiycJo0muSPmJxaG7FL6MezWHeJyBKVew1DWD5FeypwOWjwP4hS2sSvoFLsnhRqw+cpgYChT/5bGg7wolmxR8jpnhcLw5x9p9hyHMrUZgnOERlaPILSx2MpsMmCf2WBjuNudPtQNgsXKWXstCr2N1H06X+9w9EjiOIPf4DYJGrVIJDmkEG4ILSD4g3Cp35VrCwDwVUlUCsAtVjXkVE94eVlIC4NVwFrVCC0VqYZZlILTwyzkMdYrqjERYMoq5BqIxQaihjEcQsjFrXxCxsYVcRiZKkFCLlIcupEsO0orSlmuRWuVksYBVwUBrkQOVIkvK5RK5MRsYDipDYPJabOOy2F5VrlYVVx5OjT3F0bxzNdzaxmIFTRZFR7gSAVVp8VZTDpcnllPLECa7hqU/2XxbqmKYJADZdJ0sPrCTdTB1TPDSKVVjx+Un0II+a1l07UH5dEfLs+mUXZgRtz0krPqYsNqFhQMJxCW+9odJvKK7HMf7L2ghsETDva3g6eS+fdN70zqVszsfxA4d4M+w/TwKYwnH2u5rQfgMPUAzUWEDSWBw8pVm8Awv+hT6hjW/sF3Qb41ZDjZaji2u2KjEcNp1BFxPMGFLeA0R7gLTINnvjpBJCZFOD7PS3NOWSvsifjZ5HiP8Aw+Lr06p6OuEPs12MfSxBfXDSKYll5l5NnR4fuRsvYvqlpsP4UUas3306KpdX+Ohxxu9nzvtzTy4sw2M1Om6dzLm/s0eiwWBfWq+Cp1cwqsDoNpExZKcK7MUKdbvWMu2coPtNa79QG4+a3xZ08aZEo/k0fO6uGcx2V7S0wDDgWmDpYrgF63tN2dq1axqUgHAta2JAIItz5LH41wN2Ge0E5g5oObLAzTBbqevQreGRSS/UhxozAFYBdCsGrWyC1PVaeGWfTatHDBZyAcYrqrQrLBllXINRGcg1FAxDELFxq2sQsXHLSIjMc5SHoLnXXBy6kIaa5Ea5LNciNcmSxprkQOSzXIjXJkjGZchZlyqwJ7xQHoTQuTsBoPV2lKteriommKhklS16VLlBcqsKNTD4ws0P3umqXGSOU23i6wu9V2OK5snS4sjtotZJRPSt7TRAdIHTT0Rqfa1mma5tBBHnJXmw8c1b8K16wf8ADMb7Nmq6hrueuwvahjvzjTkQU6zjgI2AvO9188fwxzSC3kZCfdV9mTbl0K4s/QSh2bZtHOn4PoNLijHAgOB06nxRqdYDz+BXzinxl9JwmY1BH7rVwnaOXXM9DK4cmKa3X/DoTTPU4igS4ZSRcTsR9fqtGkMoXn8HxkGSRPpCfpcXaRCzU6VA4bsYweImpU2YWj/uLcxPoWofE8aGkAic0wInb6phtYX8QD5JGtQzVWvOrWFo5C5HtdbLTHkcaSZlKIxhsDScILWCd2NifRIcS7FMfLqJDCbxH9s9I939k1jK8N5ArJ4HxR7Hvl5c1znHLqAZv8/VenDqI3TIeJNWZuN7N1aQBIzDdkmOo2V+G4BzyBoDzdYL2jOJNdzXVMKx86X5rVzcvqY8dmbhuG0wQCMx3kkHyCivwDNJpGBeA93vRyB3QMQ91N2V20g62WrwzEh4yxffmvN+TIp8WzfiqPLVaZaSCIIMEeKXqL0vG+EEy9jSTN4/MN430XmqhXbCXJWYyjxYjiFh49bmIWHj1vEgxXm64OVamqgLpEGa5EDkFoVwEEsO1yK1yXaEVqYg2ZShqEAMZVRzUWFYNVABbTV2U0fKmaVCytRsQsKKqaabIS79VTpACyqHApptJWNFJIBBwKLRr5UR7EE0kCG2Y8lFbWDtQlKbF0qrAeqMa4QYPVJs4eC4ZZE+KI11rK7axGi5MnTXuBtDJWmHbhXttmMDTmOqP+LLGiKmYuN25fdA09rfwSDvaNyZK4UyFzfyi/rL+Z+DYw/HiImfW0bLSocdFr6heZarQuefQRe4ujRdQ/J6fFcQDriwNrkG6wsbico9nxgjdJmmeTiPiqCiZkunyUx6XJB+yvliy9DtFUafav8AutbC9rHNj9jZY7aQmd/T0TtKmHCHAEbESF0fB57MzeRWN4ztSKoyublINiTdp5dAdJ03TvZ3jlw0j2gTMyDqflCxqnA2x/bcW+BJcw2i4mdCeay65rUXtqVQ4tYQJb7QIiNRcDSJ+CMmGORa+x1KeOcaWmfX21JbBOt7XWDxTgwcSWGCdJHsu67Hx/yk+znaBj2BxJ96NbtjkQvQPqB05Troeq4FNxlfnyiHG1R4PH4ZzCWvaQfHn4g6EeIWDjmr6m5rTNOqGu5Xu1w3Gx+Kx+JdhqdSTSeaZvY/3GTtqCB5lejjkns5GqPlVRl1AYvS8V7E4mkSe77xo/NS9u25b7w9Fh919Oh2XYtkAmsRGtRadEkgAEkkAACSSdABzK9HR7CVzGY02yAffLiPCGjXzUTyRh9nQKLl2PNBqu1q2uL9lquHgn22kTnYDDTzDhy66LMDE4SjNXF2hNNaYPKuRcq5WIs1ElDCswSUIA9Fl03msgsMKM61ToRL7qhCvK4FAEtCI8WQ2DNoiC1k4sATmKpajuQy1W0gKMauewDqpzQLKMt5UgAqOI0QDXITdRJPKhsZZmIcnaOKJsVnNqcgmaNSLm6TdgaOTmFISoxPkjNr7qOIWFVXFTMiyG5ymhkym8MVn503hnKJIo1mFXQabkQFYsYseHtaS6mIcSCQDDXbiNAtjA8UZoCRFiCLg8wQkgEtisMZDmi41ExmFue65s2Hn+S7m0MlaZ6p1Rj2gj3j8F2GruaYN72O4WBw3i4EhwgzABMFp8VrHGtc25vcWNwd1y458JbNpRTRrDGNm9vhCT4nwKhXBL6bXO/UZa/oXtIcR5ledxuKeDma71EyPGyLw/tc33XmCLQvRhkT2YPHQxg+z7aEup0iHXuXCoQNmkwQPsym8BiM0zqLQd5TeHxzXiWu1WZiGBteZEOFx4hYdXj5R5ouMt1R6E02upmRZzS0jk4GxBXyzimA7qtUYJhryBNzl1HwhfUqFQFlhCwON9nfxFQOa9rSBlMtPtbGynpJcMiXhr9x5o3G/R4Lu1y9eOwTv9Zv/g4/NSvY0cVM8bUw5Cqy2qcp4wfmRnMa/RQpJg0I96iMcprcPI0QW0nc1exDOZBL5VCYUsCLAYoPIRWukobETMArjoZNR0JcHMVNQq9JkNmbqm9iLEK3dqtJyvnlGgoWqtSdSjun3oDwpYxPKrNRKjFQNWbAM0IrKkITAjtbv6KkhEPrGbBFpVWlpzA5uRHzUEHdVAM/NJxbGmBzpzCvQalDNp73wcrYaxuspFI2KTkw1K0CmmLBlBWhWyrmBXhUkISxWEDr6EaOGo8PEeCzq2LdSIbEk8xzv8FtvasnilO7Ds4//JPyU5cMZq2tlQyOLopi+NZ2BhBZGsiLx/PxXm8Vw59R3sGLmXTAHReir+/HJ7A8f9dwfUADyGy4MV9N06+yZU8zXgWwLKlJoAqOJGs3BT1DiNR1Vgfa/kehVAxXZYg7GVtm6aMoOu5lHK09nssHXOWN/ipyZ3RMEix2IWPhMbpfVM4jE5RnbfLBXzcZpTV+D0GriHqYPEgmGtI5HvXCfKFK6l2nECSpXq/JhOXjI+d4mmEBoINij1TdQ1ei0mc1hqeOI95N06zHLOhT3W1k1H+1jsdqcPm4QfwjhyVaeLe0bgJ/DcUEJcq+yChKI6ob3rRxGHDxI1WXWoOabhVfoRJRm6JZr5R2O3QmAQ6TyUZ1HeWhcGLQAZUEIkbKciVAC7oKvcJljN1ZoA5eZT4iARHK+ivTZuispydPqjilpfxVpCsAyl1sitppkU/uVdtFPiKxbLu3w2I6FSGh2vLmLOHhsUw6mOfxQ+4PSd7fyVEsafcFKi9NseI3+9E1TSj2ls5X9ZaYUsxTm+8AWn8zeXiuWWFrZqpmkxEQKNQEWMowKzQyHBZ+OpTGvskut0j5rQKC5k5rxDT6mwTyOoNiXcwKlWGUTzbLJ1uN/wD1/FPOg3HO9tJ5rNxFGG1Wn8lXTYyL+jj6JvCPlsbAHpuEdPKpUVNWg0Ll0qJXomBWhiIJB5FatDEg2WNWoZvA7oDar2G4PUXC+d6roZRk5R7HoYsyapm7Uogk2XLH/rzh/hQs6mXSM+qUNj1Z77ILXL2jzwue6Ya5Jt1TIRFgFmyG6mF1TQK0rXkItRqObOUzCap48G1QRKVa6EWAQZHJT8ae1pjsLU4e0iW/BJVmObqEVtMtgsMeHJNtxYgCq2J58ilUl9l/sDNY+fJFD0ziOHtdemfiku7c03vyTT9AMaK9Nom5hLOqadfT+UWmQfVVdgtMK1m/PRGbTQ2GyJSqWv6LWLRLQYM/lS3D3menieikcp8fXoiZrW8f8lWCbRcNhWb97lCa8/CZ26IzPFUiCgbt9SVLmq0ffhsp+7fsnQAu5te+g+7ob6caHXfSf3TI/wA+OyHUPjuYP30U0MVeIM6GdRYm23PmjUeJkOh1xa8X+Cr6aaD9/DzS9UXmCOh8hrYrKWNMpM2RUBEgyCJB5EImBIzkHm0/AgrIwWIgATIMm5uCbx6z8VpcMqA1W+IcN7xPyXHljUGn6NoU5ozeL4bLVrNGj6YdPjlLSfUhIcLre9I5AeZP0lbvHWjvKbtw5s9LgLzeGdEjafVuhXJiejSSp0aDnXXZ0F9WQD5Kner14T5JM5mqYxmXZkv3invFVioPnXIHeLlNhRlufKouXLkZodmTBf7K5ckmIkOlFAUrlpEREIzW6dVy5aQAvSEk9VaszMY2K5ctl2ECptLbsMCdORTNHHNLiyo2Hbi4K5csskElyRS2dW4TY5D4wdEiJbqPP4KVyiLuNjoltT1RKVS/wUrlaENsOn3KI2oZ9CFy5aomgzTPLkD6iQuJ56W308vNcuWhITOPn8FV7/vnruuXJ3oKIB38beE7qoudun3rZcuQ+wEupg3uZm8wQN553QHUiTII10I2trz/AIXLkcR1qylTDfqbrzBF7ROsz9NUWnnYc4HunwmNOR6+i5csJpNNME6egvEsYKlNrm/ke2R1kWWHWHtvA3n1E/NSuXlOKjNpHTblthQPYdPIApYVFy5duB/iZz7kh6nOuXLZknZ1y5ckOj//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6410" name="Picture 26" descr="http://t1.gstatic.com/images?q=tbn:ANd9GcS7SRsNF_ByBXkJVLUPF9yIT1g56YJfmtu8DPZAy87lfaSu1OPhww">
            <a:hlinkClick r:id="rId9"/>
          </p:cNvPr>
          <p:cNvPicPr>
            <a:picLocks noChangeAspect="1" noChangeArrowheads="1"/>
          </p:cNvPicPr>
          <p:nvPr/>
        </p:nvPicPr>
        <p:blipFill>
          <a:blip r:embed="rId10" cstate="print"/>
          <a:srcRect/>
          <a:stretch>
            <a:fillRect/>
          </a:stretch>
        </p:blipFill>
        <p:spPr bwMode="auto">
          <a:xfrm>
            <a:off x="5436096" y="5288592"/>
            <a:ext cx="2968699" cy="1569408"/>
          </a:xfrm>
          <a:prstGeom prst="rect">
            <a:avLst/>
          </a:prstGeom>
          <a:noFill/>
        </p:spPr>
      </p:pic>
      <p:sp>
        <p:nvSpPr>
          <p:cNvPr id="20" name="TextBox 19"/>
          <p:cNvSpPr txBox="1"/>
          <p:nvPr/>
        </p:nvSpPr>
        <p:spPr>
          <a:xfrm>
            <a:off x="5652120" y="2564904"/>
            <a:ext cx="1403648" cy="307777"/>
          </a:xfrm>
          <a:prstGeom prst="rect">
            <a:avLst/>
          </a:prstGeom>
          <a:solidFill>
            <a:srgbClr val="FFFF00"/>
          </a:solidFill>
        </p:spPr>
        <p:txBody>
          <a:bodyPr wrap="square" rtlCol="0">
            <a:spAutoFit/>
          </a:bodyPr>
          <a:lstStyle/>
          <a:p>
            <a:pPr algn="ctr"/>
            <a:r>
              <a:rPr lang="en-US" sz="1400" b="1" i="1" dirty="0" err="1" smtClean="0"/>
              <a:t>Tapinanthus</a:t>
            </a:r>
            <a:r>
              <a:rPr lang="en-US" sz="1400" b="1" i="1" dirty="0" smtClean="0"/>
              <a:t> sp.</a:t>
            </a:r>
            <a:endParaRPr lang="en-IN" sz="1400" b="1" i="1" dirty="0"/>
          </a:p>
        </p:txBody>
      </p:sp>
      <p:sp>
        <p:nvSpPr>
          <p:cNvPr id="21" name="TextBox 20"/>
          <p:cNvSpPr txBox="1"/>
          <p:nvPr/>
        </p:nvSpPr>
        <p:spPr>
          <a:xfrm>
            <a:off x="4644008" y="6381328"/>
            <a:ext cx="1403648" cy="307777"/>
          </a:xfrm>
          <a:prstGeom prst="rect">
            <a:avLst/>
          </a:prstGeom>
          <a:solidFill>
            <a:srgbClr val="FFFF00"/>
          </a:solidFill>
        </p:spPr>
        <p:txBody>
          <a:bodyPr wrap="square" rtlCol="0">
            <a:spAutoFit/>
          </a:bodyPr>
          <a:lstStyle/>
          <a:p>
            <a:pPr algn="ctr"/>
            <a:r>
              <a:rPr lang="en-US" sz="1400" b="1" i="1" dirty="0" err="1" smtClean="0"/>
              <a:t>Cuscuta</a:t>
            </a:r>
            <a:r>
              <a:rPr lang="en-US" sz="1400" b="1" i="1" dirty="0" smtClean="0"/>
              <a:t> sp.</a:t>
            </a:r>
            <a:endParaRPr lang="en-IN" sz="1400" b="1"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descr="http://t0.gstatic.com/images?q=tbn:ANd9GcT1JI2XdaI_N1WggdmVGcNcEEW6Cn7-i6GmgOSrzaQSHiqF33hv">
            <a:hlinkClick r:id="rId2"/>
          </p:cNvPr>
          <p:cNvSpPr>
            <a:spLocks noChangeAspect="1" noChangeArrowheads="1"/>
          </p:cNvSpPr>
          <p:nvPr/>
        </p:nvSpPr>
        <p:spPr bwMode="auto">
          <a:xfrm>
            <a:off x="155575" y="-1189038"/>
            <a:ext cx="3790950" cy="24765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7412" name="AutoShape 4" descr="http://t0.gstatic.com/images?q=tbn:ANd9GcT1JI2XdaI_N1WggdmVGcNcEEW6Cn7-i6GmgOSrzaQSHiqF33hv">
            <a:hlinkClick r:id="rId2"/>
          </p:cNvPr>
          <p:cNvSpPr>
            <a:spLocks noChangeAspect="1" noChangeArrowheads="1"/>
          </p:cNvSpPr>
          <p:nvPr/>
        </p:nvSpPr>
        <p:spPr bwMode="auto">
          <a:xfrm>
            <a:off x="155575" y="-1189038"/>
            <a:ext cx="3790950" cy="24765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7414" name="Picture 6" descr="http://t0.gstatic.com/images?q=tbn:ANd9GcT1JI2XdaI_N1WggdmVGcNcEEW6Cn7-i6GmgOSrzaQSHiqF33hv">
            <a:hlinkClick r:id="rId2"/>
          </p:cNvPr>
          <p:cNvPicPr>
            <a:picLocks noChangeAspect="1" noChangeArrowheads="1"/>
          </p:cNvPicPr>
          <p:nvPr/>
        </p:nvPicPr>
        <p:blipFill>
          <a:blip r:embed="rId3" cstate="print"/>
          <a:srcRect/>
          <a:stretch>
            <a:fillRect/>
          </a:stretch>
        </p:blipFill>
        <p:spPr bwMode="auto">
          <a:xfrm>
            <a:off x="3131840" y="2883694"/>
            <a:ext cx="5760640" cy="3763234"/>
          </a:xfrm>
          <a:prstGeom prst="rect">
            <a:avLst/>
          </a:prstGeom>
          <a:solidFill>
            <a:srgbClr val="FFFF00"/>
          </a:solidFill>
        </p:spPr>
      </p:pic>
      <p:sp>
        <p:nvSpPr>
          <p:cNvPr id="17416" name="AutoShape 8" descr="http://t2.gstatic.com/images?q=tbn:ANd9GcT8f30ePGVkoORZhhfBZaKs5UvH1L2fTrtozMCCkbAoeXfvBDckUw">
            <a:hlinkClick r:id="rId4"/>
          </p:cNvPr>
          <p:cNvSpPr>
            <a:spLocks noChangeAspect="1" noChangeArrowheads="1"/>
          </p:cNvSpPr>
          <p:nvPr/>
        </p:nvSpPr>
        <p:spPr bwMode="auto">
          <a:xfrm>
            <a:off x="155575" y="-1189038"/>
            <a:ext cx="3305175" cy="24765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7418" name="Picture 10" descr="http://m3.i.pbase.com/o6/76/731076/1/82856543.UZNIBJRF.DSC_0001.jpg">
            <a:hlinkClick r:id="rId4"/>
          </p:cNvPr>
          <p:cNvPicPr>
            <a:picLocks noChangeAspect="1" noChangeArrowheads="1"/>
          </p:cNvPicPr>
          <p:nvPr/>
        </p:nvPicPr>
        <p:blipFill>
          <a:blip r:embed="rId5" cstate="print"/>
          <a:srcRect/>
          <a:stretch>
            <a:fillRect/>
          </a:stretch>
        </p:blipFill>
        <p:spPr bwMode="auto">
          <a:xfrm>
            <a:off x="251520" y="260648"/>
            <a:ext cx="3305175" cy="2476501"/>
          </a:xfrm>
          <a:prstGeom prst="rect">
            <a:avLst/>
          </a:prstGeom>
          <a:noFill/>
        </p:spPr>
      </p:pic>
      <p:sp>
        <p:nvSpPr>
          <p:cNvPr id="9" name="TextBox 8"/>
          <p:cNvSpPr txBox="1"/>
          <p:nvPr/>
        </p:nvSpPr>
        <p:spPr>
          <a:xfrm>
            <a:off x="3563888" y="2348880"/>
            <a:ext cx="2448272" cy="307777"/>
          </a:xfrm>
          <a:prstGeom prst="rect">
            <a:avLst/>
          </a:prstGeom>
          <a:solidFill>
            <a:srgbClr val="FFFF00"/>
          </a:solidFill>
        </p:spPr>
        <p:txBody>
          <a:bodyPr wrap="square" rtlCol="0">
            <a:spAutoFit/>
          </a:bodyPr>
          <a:lstStyle/>
          <a:p>
            <a:pPr algn="ctr"/>
            <a:r>
              <a:rPr lang="en-US" sz="1400" b="1" i="1" dirty="0" err="1" smtClean="0"/>
              <a:t>Cuscuta</a:t>
            </a:r>
            <a:r>
              <a:rPr lang="en-US" sz="1400" b="1" i="1" dirty="0" smtClean="0"/>
              <a:t> </a:t>
            </a:r>
            <a:r>
              <a:rPr lang="en-US" sz="1400" b="1" dirty="0" err="1" smtClean="0"/>
              <a:t>Haustoria</a:t>
            </a:r>
            <a:endParaRPr lang="en-IN" sz="1400" b="1" i="1" dirty="0"/>
          </a:p>
        </p:txBody>
      </p:sp>
      <p:sp>
        <p:nvSpPr>
          <p:cNvPr id="10" name="TextBox 9"/>
          <p:cNvSpPr txBox="1"/>
          <p:nvPr/>
        </p:nvSpPr>
        <p:spPr>
          <a:xfrm>
            <a:off x="539552" y="5661248"/>
            <a:ext cx="2520280" cy="738664"/>
          </a:xfrm>
          <a:prstGeom prst="rect">
            <a:avLst/>
          </a:prstGeom>
          <a:solidFill>
            <a:srgbClr val="FFFF00"/>
          </a:solidFill>
        </p:spPr>
        <p:txBody>
          <a:bodyPr wrap="square" rtlCol="0">
            <a:spAutoFit/>
          </a:bodyPr>
          <a:lstStyle/>
          <a:p>
            <a:pPr algn="ctr"/>
            <a:r>
              <a:rPr lang="en-US" sz="1400" b="1" dirty="0" smtClean="0"/>
              <a:t>T.S. of </a:t>
            </a:r>
            <a:r>
              <a:rPr lang="en-US" sz="1400" b="1" i="1" dirty="0" err="1" smtClean="0"/>
              <a:t>Cuscuta</a:t>
            </a:r>
            <a:r>
              <a:rPr lang="en-US" sz="1400" b="1" i="1" dirty="0" smtClean="0"/>
              <a:t> </a:t>
            </a:r>
            <a:r>
              <a:rPr lang="en-US" sz="1400" b="1" dirty="0" err="1" smtClean="0"/>
              <a:t>Haustoria</a:t>
            </a:r>
            <a:r>
              <a:rPr lang="en-US" sz="1400" b="1" dirty="0" smtClean="0"/>
              <a:t> penetrating host vascular tissue to draw out nutrition</a:t>
            </a:r>
            <a:endParaRPr lang="en-IN" sz="1400" b="1" i="1" dirty="0"/>
          </a:p>
        </p:txBody>
      </p:sp>
      <p:cxnSp>
        <p:nvCxnSpPr>
          <p:cNvPr id="12" name="Straight Arrow Connector 11"/>
          <p:cNvCxnSpPr/>
          <p:nvPr/>
        </p:nvCxnSpPr>
        <p:spPr>
          <a:xfrm flipH="1" flipV="1">
            <a:off x="5364088" y="2564904"/>
            <a:ext cx="72008" cy="2088232"/>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91680" y="1844824"/>
            <a:ext cx="2232248" cy="72008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60649"/>
            <a:ext cx="8229600" cy="2664296"/>
          </a:xfrm>
        </p:spPr>
        <p:txBody>
          <a:bodyPr>
            <a:normAutofit fontScale="85000" lnSpcReduction="20000"/>
          </a:bodyPr>
          <a:lstStyle/>
          <a:p>
            <a:pPr>
              <a:buNone/>
            </a:pPr>
            <a:r>
              <a:rPr lang="en-US" b="1" dirty="0" smtClean="0"/>
              <a:t>Reproduction</a:t>
            </a:r>
            <a:endParaRPr lang="en-IN" b="1" dirty="0" smtClean="0"/>
          </a:p>
          <a:p>
            <a:r>
              <a:rPr lang="en-US" dirty="0" smtClean="0"/>
              <a:t>There is alternation of vegetative and reproductive phases.  </a:t>
            </a:r>
            <a:endParaRPr lang="en-IN" dirty="0" smtClean="0"/>
          </a:p>
          <a:p>
            <a:r>
              <a:rPr lang="en-US" dirty="0" smtClean="0"/>
              <a:t>Reproduction in angiosperms can be vegetative or sexual.  Vegetative reproduction can be by special organs  (rhizomes, corms, suckers, stem cuttings, leaf, etc.)</a:t>
            </a:r>
            <a:endParaRPr lang="en-IN" dirty="0" smtClean="0"/>
          </a:p>
          <a:p>
            <a:endParaRPr lang="en-IN" dirty="0"/>
          </a:p>
        </p:txBody>
      </p:sp>
      <p:sp>
        <p:nvSpPr>
          <p:cNvPr id="18434" name="AutoShape 2" descr="http://t0.gstatic.com/images?q=tbn:ANd9GcRzR77gQF-WICb6cnSFJi-ou17kQHqGHu-xw5X3bLBnJxpfr8cJtw"/>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36" name="AutoShape 4" descr="http://t0.gstatic.com/images?q=tbn:ANd9GcRzR77gQF-WICb6cnSFJi-ou17kQHqGHu-xw5X3bLBnJxpfr8cJtw">
            <a:hlinkClick r:id="rId2"/>
          </p:cNvPr>
          <p:cNvSpPr>
            <a:spLocks noChangeAspect="1" noChangeArrowheads="1"/>
          </p:cNvSpPr>
          <p:nvPr/>
        </p:nvSpPr>
        <p:spPr bwMode="auto">
          <a:xfrm>
            <a:off x="155575" y="-1189038"/>
            <a:ext cx="2962275" cy="24765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8438" name="Picture 6" descr="http://1.bp.blogspot.com/-1zFTTu6K6us/T5riDm9kH8I/AAAAAAAAA80/MGLAD4OIsys/s1600/ginger-rhizome.jpeg">
            <a:hlinkClick r:id="rId2"/>
          </p:cNvPr>
          <p:cNvPicPr>
            <a:picLocks noChangeAspect="1" noChangeArrowheads="1"/>
          </p:cNvPicPr>
          <p:nvPr/>
        </p:nvPicPr>
        <p:blipFill>
          <a:blip r:embed="rId3" cstate="print"/>
          <a:srcRect/>
          <a:stretch>
            <a:fillRect/>
          </a:stretch>
        </p:blipFill>
        <p:spPr bwMode="auto">
          <a:xfrm>
            <a:off x="251520" y="2780928"/>
            <a:ext cx="3962100" cy="3312368"/>
          </a:xfrm>
          <a:prstGeom prst="rect">
            <a:avLst/>
          </a:prstGeom>
          <a:noFill/>
        </p:spPr>
      </p:pic>
      <p:pic>
        <p:nvPicPr>
          <p:cNvPr id="18440" name="Picture 8" descr="http://t0.gstatic.com/images?q=tbn:ANd9GcQV_Z_xsmaTUIbJdsX_NErsGeb8ALDGAKlW7uyTa8EEunmgbhTT"/>
          <p:cNvPicPr>
            <a:picLocks noChangeAspect="1" noChangeArrowheads="1"/>
          </p:cNvPicPr>
          <p:nvPr/>
        </p:nvPicPr>
        <p:blipFill>
          <a:blip r:embed="rId4" cstate="print"/>
          <a:srcRect/>
          <a:stretch>
            <a:fillRect/>
          </a:stretch>
        </p:blipFill>
        <p:spPr bwMode="auto">
          <a:xfrm>
            <a:off x="4067944" y="3356991"/>
            <a:ext cx="4392488" cy="2792369"/>
          </a:xfrm>
          <a:prstGeom prst="rect">
            <a:avLst/>
          </a:prstGeom>
          <a:noFill/>
        </p:spPr>
      </p:pic>
      <p:sp>
        <p:nvSpPr>
          <p:cNvPr id="18442" name="AutoShape 10" descr="data:image/jpeg;base64,/9j/4AAQSkZJRgABAQAAAQABAAD/2wCEAAkGBhQSERQUExQVFBUVFxQYFRUXGBgYFRsYFxwXFxUWGBcXGyceGBkjGhgUIS8hIycpLiwsFh4yNTAqNScrLSkBCQoKDgwOGg8PGiwkHyQuLCwsKSksLCksKiwsLCwsKSwsKSkpLCwpKSwsKSksLCwsLCkpLCwsLCkpKSkpKSkpKf/AABEIAKwBBQMBIgACEQEDEQH/xAAbAAACAgMBAAAAAAAAAAAAAAAABgQFAQIDB//EAEkQAAIBAgMDBgoHBwIGAgMAAAECAwARBBIhBRMxBiJBUXGRFRYyUlNhgZLR0gczQ3ODssIUI0JicqGxgsEkVGOT4fA0oiXi8f/EABkBAAIDAQAAAAAAAAAAAAAAAAADAQIEBf/EACoRAAICAQQBAwMEAwAAAAAAAAABAhEDBBIhMVEUIkETUmEycYGhI7HR/9oADAMBAAIRAxEAPwD13ZuzojFGTGhJRCSUW5JUXJ041K8FQ+ij9xfhWNlfURfdx/lFS6AIvgqH0UfuL8KPBUPoo/cX4VKooAi+CofRR+4vwo8FQ+ij9xfhUqigCL4Kh9FH7i/CjwVD6KP3F+FSqxegCN4Kh9FH7i/CjwVD6KP3F+FSqKAIvgqH0UfuL8KPBUPoo/cX4VKooAi+CofRR+4vwo8FQ+ij9xfhUqigCL4Kh9FH7i/CjwVD6KP3F+FSqKAIvgqH0UfuL8KPBUPoo/cX4VJvWaAIvgqH0UfuL8KPBUPoo/cX4VKooAi+CofRR+4vwo8FQ+ij9xfhUo1i9AEbwVD6KP3F+FHgqH0UfuL8Kk3ovQBG8FQ+ij9xfhR4Kh9FH7i/CpVFAEXwVD6KP3F+FHgqH0UfuL8KlVi9AEbwVD6KP3F+FHgqH0UfuL8KlUUARfBUPoo/cX4VjwVD6KP3F+FSr1mgBT5WQrHu8iKt897KBe2W3C3WaxXXlr9l+J+iigC92V9RF93H+UVKNRdlfURfdx/lFS6ANSahYfbkL7sLIp3ufd2/i3fl27KlTqSpymxsbE8L9H96UcLyDaMrlmsEChLAgrmQriCD1u2Vh1EVeKi+2KnKaa2qxqkx6KVBbyjZbAnWxPEcBZTqdNK6iS4uLH/31UlYXkE44tClkVLRowByxzx5zc6sd6Cf6anPsNMLhcQpyiORUBAVggtEsTM+TUKSpJYcASTUyjFdMiMpvtDCuPQuyBhmVVZh1K+bKb8Ncrd1dTMKTW5DF4lOeJmyYfUKAj7symxKjySHSxsfqxpwrvByCQZc2Q5RhwBYmwjMhkQFjfI2e1uoWOmlTth5IU8n2jar34VvVfsTZ+4hSK98lxcaCxJIA9QBA9lWFKffA5XXIUUVigkzRWKKAM1qTS3yv5XfsTwc3MsjHecc2UWF1t05mB7AeulrF8tpJoUViYi2YzNbLxLERRkHhlGrdQHC9wqeWMOzPPUY4NpvkfE21CZdyJEMgBJUG5GW1720B5y6HXWoj8rsMGyiUOf+mryDq1aNSK8l2jtBWMShciopbKOJMlwq6cbrqV/n16auuTGznmYhZyZSLZIyVjiTzmawuepU4kWJtcjNHVObSijLHWuctsUeo4DHpMgdDdSSOBBupKsCDqCCCPZUmouzsCsMaxpeyi2upPWxPSSbknpJqVW46Kv5MGvNfpO2riYZ4hHK6RtGSAhy3ZW51z06FbV6WaoOWXJsYyDKLCRDmjY8M3mn+VhoerQ9FKyxcoNR7EamEp42o9iDsXljiY2U70yg/wAEmobrs1sym3bbqNqeE5bwmNWCuXJymIW3ikDMSbkArb+IaG4tXk8mHaIkMCjRsMyN5StxNr6EEHhwN7g01bInjezixta5/iA42PSPbXMx6jJjtPk5mn1ORe1sfdmco45nyAOj2JCupW4FrlTwNrjp6atq8t2bjJWkw0keaRoI1aRQQMzSZVKm5C5t2Xb1WHVTzsnakjyNHKI75M43ZYgEMUZCW8ogjjYceFdDDmU1z2dPDm3rkuaj4nGpGLu6oL2uzBRfquTXQvra+vVSt9IGG/cxy+jkFx6pOZ3hih76dN7YtjZy2xb8DTHKCLggg8CNR7LcaoJOVReR0gVHEZszu5UZtRZQqsWAIIubDQ2v0Jmw8SrBt0zx6kMqMVBBvYlRpZhrmsD66kxgtJNAh3alYzI40CR5bEKeAYgEepQT1A4nq9y9qMfqXNJoZdm8osRMruscGQMwQmRwHy8WU7vyb3F7dF9RTBgMVvYo5LWzorW42zAG1/bSbsHk+shJjMww7IqlnZryKLnLEDqkZuLtpcWC2GtO6LYAAWAsAK04XNxuZpwuTjcha5a/Zfifooo5a/Zfifoopw4vdlfURfdx/lFS6ibK+oi+7j/KKl0AYorNFAGKwwraigCjfBPhTmgBeK5L4ccV6S8HV1mPgf4bHRrTBY5JUDxsGU9I6xoQR0EHQg6giu7LVTjNlMrmbDkLIbZ0OkctuhreS9uDjXrDDSgC2rNQdnbUWYGwKuhtJG2joephfgeIIuCOBNdZNoRqQpdASQACwBudALX46iougO0swUEsQAASSTYADiSTwFK+L+kbCo5UbyQAgF0W6XJt5V9R6+FMOPwCTxtHIMyOLMOseyvL+V3JrCYTmRvOZnBsl84CnS7E2Kre4Gpvbg1rUvJKUVar+TLqJzgrjX8j23K2EoDHmd2YIsVssmYi/ODeSoAJLcLDprXZnKM4jDTyKmV4jMmW+YZkF9DYXGo6Og0lbN2gUkWR1tlSVVdsqB9FKgZzzGJFrE62uPVG5NM01lIMp55SIHKgubkm1hxOrnU39lZVqnu2tdiFq25JeSpx3KR8UmFWTVoQwaQm7PmXyjppwv21yRC+UHMxcMQo9eUAa6KMoIv6yNa7bQ5NSQYhogHcR5dUR3UZ0DZeaDYDMwF+gXqRsrZ4kYWYwLkdmma/kxjgVzA5bnja9uFY3Gc8nuOa8WRy/wAnZN2Ngd5MhFs8soUurDMqKMjqqMpICqBc+oX0NqZ15HTJMkse5DIRz1Zo865gTniWIgErdTZra36ABXcnARi4FGVG55azZpcqjnLKoUABhYgk3GnNvXpCit+nxpxtrk6mnwxcba5MJe2vGtqKK2G8DVJyr5QrhIC5sXbmxqTqzHTh0gXufUKujVJyi5KRY0LvCylL5WQ2PO4+o+2qTva9vYvLu2PZ2ePS7Ru5dwZZWJJZr6sdD/gAADgABwq2weDYgl0d5ZOGQ5Mq2sFz6WGpv5VMe0fo8TDQyypLKxRHYLljLGwJtfJ/tS9BPJGqrGGkdwP3vlLfrUL1dA0HrrjZMU8b93ycJ4Z4n7/6JGy2mEEcaMIg2bWEAyuwZlyjMbITlJzcLA8LWpw5F7L3TyXJbIqITe4zm8jKCeNgyXPSSSdSaX9lbKf9nlyR7zKAC4cAho+cqpfRirWJOgLFuwW2O2fjDgMO2EkySW3syiwaRpBnbKWFgcxY2PHhcWrZgx7fc0b8EHBbmm+DH0lYB2EEqKxERkLspOZA2SzDLzhwOo4dlK8XKOedRBJKWCsjWZVznKwdCHXiLhTf2VnDct8dC2WSQE8Ck8YDX6tMrXqDPhVkLPZYjmZlCeSgJvYX1sCT1WvpYUrPmvmLafgy5s2+W6DavtMmYzD7pTPGVRk1IPksCfJNuF+7/NXEOAdYyGvKsgDSFCFkV+l4yTqOFhfTKOIJFVuzYDMFMmV0XyekObW3hB6AOHaT1VN2LhhEQyyYhY2swV4ndSp1FmKkWPsNjSIRfVWWxrnhcG+xNqTRBWim30I4QtDMGYD+GPmkKeqxy300HD0eM3APC4Gh41ScmcUuVolzZI8uQkOLK3BLsBfKQR2W6qvq7GJVH/p1MMdq7Fjlr9l+J+iijlr9l+J+iimDi92V9RF93H+UVLqJsr6iL7uP8oqXQAUUUUAFFFFABUbFY+OO28dEve2Zgt7ceJ7O+pBpV5T7WwEivFiWUlCeYQd6COBUWvrpY8DcddUnLarJSvot5sHHOUljezLossZU3UHnITqGTjob2Oosa852kf8A8ovrxqfmB/2rnyd5YHB4h4+c+FZiUDAB1B/iAGnavT21ri8Qr7ThdWurY1CpGtxcW9n/AJrBlzLJGP7mqGNwbvwevLSptfkIk+JfEPLJYhf3a2AsotbNxAJ1sOs9dNEkoUEkgAC5J0AA4kk9FVux+UCYoyBA1kNiSLAg+SR2gGtsnF+2RiniWSPuXB5hsjYGcKuQTtLmIVpZFIvoznQhcoIGbU8NL6U1cj3/AGaOXDbtRiVky3/hfNco50uEVbm3Vw1Jpr2dsSHD3MSBS3E3JNtSBck2FydBpSti9ipjZMViFd0MYaKJkYrd415zG3EZrLb+WsrxPG049v8A0U02COOL3Cvt3lDiI8ViIkdrDNCFJtcsFzS6fxnVr9ANhawrhHiIwEj32Ui2dgdAoIa50OuZBYdBF+AsYOyNjvjN7JctkjaWR3LG5IuFvfRmAOutsvA9FvsmBt2zXUJEYQwAsGWYlBmFuaRzToba0i5Sd/vRxlKeSW5/NtDFsjlDhcNI3lhckaxlY5CtucX1y+UWsSTqbC9N+ydsx4hS0ZJta4KlWF+BIYXseg/Cl3kvsFHhzZpR+8mC2kcDKrsFtrwAFh2Uy7P2XHDfIti1szG5drcMzNzj08TpXQxJqKR1sO6ldUTKKKKcaArFqzRQBqUqmn5HYZnLZCubVlVmVGPWVUgX7Ku6KhpPshxT7Ic0KxwsFAVVRgFAAAAGgAGgFV2yMfHDgMO8jqiiGLnMbfwDvNb8q9rph8M7O1iwKoOJZjoFAH/tqXdh8iTKElxxMmUDdQHREXozAcTb/wA9VZ5zl9TbHwNjFbbfBx2x9J+GYPGkLTqQQc2UREf6rkr2gUkYfFBnJaO6E3CIGKKexr3HtNX30n7OiTExFECM0ZZiBYHKQF5o00F/ZS5FjmCgWysbWJ8n2E6X/lrBqJy3bZc0cXV6pbnjUeV8l1svCqZCYpHy3GeMMVYW/lYXK9HR6ibWHpfJOW+FjU8YwYj2xEpf2hQfbXmGE2e+ZXAkzrezGRCLnjzW0AI6KcuSW0JInEUqi0zsVYEXDhL5SASMrLGxBBvcG41FN0kkpP8AIaOST67HTLW1YWs10zrCvy1+y/E/RRRy1+y/E/RRQBe7K+oi+7j/ACipdRNlfURfdx/lFS6AMVmubNWM1Z3qIp0TR1rFc81Gao9THwTR0tUSXZcTMWaNGZrXJVSTbQXJHQK75qwx041D1EX8BQn8qThnSSKPDtK6dMKAZH6BnA48LjXSvPd+Y5cOR5ccqvY6aqGIBBtbVTXs+zdnLBGI0vYXJJN2JOrMx6STrXkPKDDMuMmsCSkoYAcSCz3t6+dWDLK/ca8L7Q1B8bj7ArlTpFikXab3Z/UNfZxpz2JshcNEEU3JN2Y8WY6E+rQAAdAApc2By4UoFnJuNBIASCP5gNQ3HotXTaH0jYdQRCTM47VQf1MR/i5q2LLii97dy8lJxm/alwTeWW2zDDkj+tluqW4i9gW7dQB6yKsNgbLEGGji81ed62Or/wBya822dt+L9pOLxcjOwsI40VmFx5IA4ALcnXW+tNC/SCzG0WEnboueH/1DeqmR1UXJzf8ABEsTSpDThdmRRoUjjRFbiqKFB6NQAOiuWB2FDDGYo41EbXzKecGuMpzZr3GWwsb6C1K0v0gzCQRjBszkXyiQggXAFw0QOuYVPj5VYkj/AODKP9X/AOlO9Zj8CvoNfAzxRBQAoAAFgALAAcAAOAre9KCcsMS0m7GBcOACVMqXA4X0U6Vp42Y3OyfsBuoUkb0EhWzBSeb05W92j1kPDD6THKik+LlhiS5T9jJZQpKhzcBr5SeYeNjXXD8p8Y2ng9l/qmUDvyVPq8f5B4pIa70XpK2pyxxUBUSYZIw98rtIWjB6mdQAvtow+J2hiPJnwkY/6R3jdt9an1cPhMPpv5HN5ABckADiToKXNp8tolO7gDYmY+Skfk+1+AHZeo68id4QcTiJZz1Xyr7Brb2Wq+2fsyKAWiRUvxIGp7SdTVPUSk/C/snbFfkqdj8n5HkGIxpV5R9XGBzIhfgOtuGvqpkFa56M9MhkxxVIo7Z5z9LGDOeCS3MyuhbqJIKg9utuw0oDDsYiLGzBhG3nMliw9hK9/qr3KfDrIpV1VlPEMAQe0HQ1Q8q9gbzDAQoM0JDRogC3HB0A4aqTp1gdVKy6ZZW8iZytRot8pTTPMsHiZt2qo+pKjUXkAZcwydDaDtuCAav9kuFkRxjtQhC5xGWzOQCVDrodMtvKHtoxvJB4Y4pHzi4N8gJMT5i0YsgJYD284dTWrWXAyTZGiZI8ShOdgHjYqQbEh1DWJAHAgXIubVlcJ43bRmjjnj5fY8cnsVNIGZ2DRaCNyuV2IJzNYaZOFjxOp4EVeUk7JxuKwwRZIw8JyiyWvGSQAo5x0ubBNR1MLZadhXVxy3Rs7GOW5Cxy1+y/E/RRRy1+y/E/RRTBhe7K+oi+7j/KKl1E2V9RF93H+UVLoAjYg2Nct7XfFJdezWqzfVzs8akNjyiZvaN7UPfUb6kk0TN7RvapNqcoocOP3j2J4KNWPYOr10uwcuJ8S+XDQaec2unX0ADtvVHNdF1jb5HxpwBc/wB+Hea885U4mN8UzxMG5iXZTcZ1La3HHQR8Oqu2L5O4yY3kliP8rF2A7FAyjuqh23s9sLmzFS7KhzLe3OYoBr/7rSpSb4rgbjgk+xr5R7GEwhxMCAi4eVF0MiNlPR0jX161S8j9nYWWSXfMjZm/dRM1jYkngPK0yjiemuwGLihZY1cK4ICnLxcWGUE3Qm/X660gmwu6jjnhfDPEPLsCR0sTpqpPq7KUmm7ovTSonbZ2NGuPw67sJC6KoyqApYM7SBjbjlEI11sTTyHAFhpbQUr7cx0c8cISQHeTxZCpuePOI7Ab91aY3lHKoaNIw8saFpnvaNNCRfpLMBmCjgCK1KvAhpuiBi4mednjP72OedClszOh3UoYNfm5cice8U7YTHLIgYcD0HiD0g+sUtbGUxyK7kM2Jjzs1gLP5RHZlI0/kq3jXKzsODWJX+YAi/adL1WK5bCXgo+SGLMuLxUrE85Y8t9OaWkC6dGiqPZV5hZP+LnP/Swv5sTSxsvZEsZglQNHJumEit5JsxZEcDgbMdRwIFXGy8bnxE5KlSI8MGU8QQcRftGtMiyJrm0SdlMRjMbfiTh2X+jdhfZz1fvq53tLkeL/AOPdevDoT1nnuBr7TVvvqLIaJhkqDPsiFgbRqp6GUBWB6CCvTfprbfVgz0PohI22Vi2aJS/lC6t/UpKk+21/bUve0vbE2irB9QM0kjKt9baEkDjb41eYVM59Q4/CjFc0qJmqZ3VieFdki666KoHCtq6EMCj2JcjFYtW1Fq0FTW1RcdsqKYDeIr24EjUf0sNV9hqZRQQ1ZXYTYEMbB1TnC9mZmci4scudjluNNLVYVmiooEqFflr9l+J+iijlr9l+J+iipJL3ZX1EX3cf5RUuomyvqIvu4/yipdAGLUv4xcjke0dlMNU3KCOwVx12P+RWfURuNl4Pkg72o+P2huo2fjYaDrJ0Ue0kVy3tcsQgcKDwDK3tXUX9V7d1c1mlLkqNpYK2RLg4jEG0kpFyFFswXqUcLdIphwOGSFAiCw6esnrJ6TVLFdsYznyY41RT/M3OYdxrO1+UyQELq7kAhBxt1nqGlLjxyy7TfAwNOALnhx9lI3KjaKyyBl8lWhUN12luW7NePqqcqTYrWW8UfmdJ7Qf9+6qfa2FF5Y1YnUBS1uKgML2GguO6olJ2vBMYpD5j2NlIF8siG3qvY9wJPsrntTZ8eIjMcqgg9PSOog9FU/J3lAJo1VjllUAOp0NxoSOsG16t97TFyUpoUtk7FkhmZUZRNFqmYaOh6QdbX0uP7014DGrKrKyBG4SpbrGX/UCNL1A2whsssf1kVyPWp8tPXesls7RTx9Is1za8bdB6yD/vSYrYy8vdyyzxK3MVv4G7hlI+FSt7ULfUb2n1Quibvqg4aX/iZ/u8N/nEVnfVDw8v/ETf0Yf/ADiKsiKNcPiQNozA8WggC9Vg0pI7db1d72qmTCqWzjRyYyT/AEXsPVozd9Sd7VUyzVk3e1V7YxhZo8OvGXMXbzY1sHN+s3A9td99XFoVMiyfxKrID0WYqTp/pFSQkdU2SjXRkV1Zgyqy6qxtcg8R0aix9dXMWw5YVG4nIt9nKDLHf1NcSL7x7DXXY2BPlt0+SOr11bVu0+LZG2Z8krZUeGnj/wDkQOg8+O80f/1Ace1B7alptmExNMJUMSglnDAqAONyOFqmWqj5Qcnd+LR7uMuy75ygLMiXIQ6c8FgvlHhfrrYqvkTJtJtFtiMciRmRmAQDMW6Lcb6V2vSPjeRmIaNELxSZImiVnaRSoDErIAoILFMoIOl1GpBIqViuR8hWZVkFiVEK3ICx5xLLGTY2DNdb2NlCixtar7Y+RX1J/aN2aoa7ahP2i9HX0llH90bupai5EsMhzKCirkGd2yMJt42U5Rdcug06xwrC8hmFx+7tmVgOdoQ87E8OOWRB/pNTth8shzyfaN8GIV1VlN1YAg9BB1Bre9JmG5HTBxmkTyFVpAz7zKIdyYsvklM93v19F9aynJTEcws0eZZYW8tyoWJFjvYpzybMbaWJGvGjZHyT9Sf2kvlr9l+J+iijlr9l+J+iilDy92V9RF93H+UVLqJsr6iL7uP8oqXQAVA22l4X9QB7jU+o+OjzRuOtWHeDVZK4tErsR99Rvahb6jfVxzfRIxOLyqTxP8I6Sx4DtJ/waouT+zyJZpJLF8wFzrztCbdnxqfI4BLm5sNB1ddvWfhXEOQoRTZjdmbqvqSB066ClSXNll0d8ftmzCKM3kOh6l+J/wD7UXZsRExDcVvx1uSOPabmuOwMEI0znV2ucx42Ov8Af/Fuqt9pTbthIP5bjrt8QR3VSb43FkvhEnE7CQsHQ7thwIFx/wCK6tjJo9WCuo4kaGsw4oMLj/z6wa2MlMcbXtK/PJ0we10k8k2PHKdDbr9YrvEQososNTYcNeJt21TfsSkWuQQSUbpXsPSPVUyCZsozWv02/wA+2oxyb7BxRYb2je1C3tG9phWibvai4rCo7Am4fgHUlWsNbXHRqdD11pvaN7U3RFGP3yeS6yjqkGV/ZIgt3r7aBtoL9arRethdPfW6j22rO9qfs7Zck2qiy9LNw9nX7KsrlwkVaSRzjxAYAqbg8CNQewjjTDsfYhNnkFukL09p+Fa4XkTAnOXMknpIzkN/6RzT7Qal5cXFwKYleo/upveAMbn2J21txaeuZCJZL4Rbis1ULykjU2mD4c8P3q5Vv1CQXjPvVbK1wD11rEmardr7WMJiATNnL351rBFZ2NrHMbKbDrt21ZVq0YJBIBI4Hq6NOqpX5IabXApQ8u8yA7pMzmHIN8DHabOVzyZf3ZARrrY6lRreufjrJzpd0pjywmxexUs0qyMSEOZRk0te4sbamzR4Khysm6jysbsuRcrG97sLWJvrc1mTZsTABo0IGWwKqQMvk2BGlrm3Ver7oeBOzJ9x3Vr1vasCs0seYtRlrNFACvy1+y/E/RRRy1+y/E/RRQBe7K+oi+7j/KKl1E2V9RF93H+UVLoAKwazWKAPLMYuSR181mHcSPhXHe1M5Wx5MXJ/Nlb3h8ap97XFmqk0dOPMUybvajtezdbaE9Q4adg/vXLe1je1R8lkibvLeoVV4/aCkop1DSKvq46/7D2mueLxdyVB0Vczf5C+0VFaG0EfSwMbX9Zt81UmrVEpFuYyhLR+7/tfp/2qTFigwB/99dRBNRvatGNEE3e0b2oW9rO9qxFEze0b2oe9o3tSFE3e0K9yALkk2AGp7LVK2NydmxFiBlTz2Gn+kcT/AO6087I5OxYcXUZn6Xbj7OodlPx4JT/CFTyxjwio2HyT4PP7E+b4U1ooAAAsBwFF6M1dGGOMFSMUpOT5NqKKKuVNXQEWIuDxB4d1VTcmo11hL4c/9I5Uv1mI3jPu1b0UAK3KmSWLDITKxZXuTGrIZAA3MumbIx0seBYAEAGuE3KTEBpVWLM0YmYqUbyRu9wSR5RIZyQupykW0puy0ZaupJLlCpY23aYl4zbU43Ekbb1bTB3SKRY1F4RnaIsS5W7WAOuvUay/KPF7ydVRLIZAqlGzCzKsb8eeGBvbTjoTanPLRkqymvBX6Ur/AFGsQNhfU9J4XPSbdFdKKKUPCiiigBX5a/Zfifooo5a/ZfifoooAvdlfURfdx/lFS6ibK+oi+7j/ACipdABWKzRQAlfSHsolVnUeRzX/AKSeafYSfepB3te4SxBgQRcHQjosaQNufRw2YthmFj9mxtb1K1tR21g1GBt7omzBlSW2Qnb2je1OxPJHGIbGBj61sw/tVTMjIxVgVYcVIsR2g1icXHtGtNS6YGHSSx1kvc9osO6tm8gL92O5lrlnoWTUeog9xBqpaiTNh0NiURrgalQT/cVy/ZY/Rx+4vwrRpSQB1VtCjOwVVLMeAAJJ7BRFshxRn9mj9HH7i/CtkwaEgCJCTwARST2ALc04bE+jl2s2IbIPMWxf2ngvsv7KeNl7Ehw4tFGF6zxY9rHU1rx6ecv1OjNPNCPXJ5ngeQE0tj+zxoD0uqL/AGsT/amjYn0aQRnNMkcrdC7tcg7QRzvb3U52rNq2QwRiZpZpSKrxUwf/ACuH/wCzH8tHipg/+Vw//Zj+WrWiniSpPJPB/wDK4f8A7MY/uFrn+xTQfUOZYx9jKxzAdUcx1H9L3HrWrqigCvwO245SU1SQC7ROMsgHXb+Jf5lJHrqcGqPj9nRygCRA2U3U8GU9asNVPrBFLG18bNh553R3KqmHsHzNDHvHZZJCq2JCqgNgdLnrq0Y7nRSc9itjjRSHiOW04AsYb2nKAxy/vd2+SNUAN1Li2pvx4Vc7Z25PFmKILLAJCCrE5mbLxU+SouxFibCrPG0VWWLGOikifljOI1YCMgmbLLu5ck2TJkSNQcys+ZgCSfINr0wcnppW3xlP2zhBYgqtlIW99bX49vshwaVsI5VJ0i3oooqg0KKKKACiiigBX5a/Zfifooo5a/ZfifoooAvdlH9xF93H+UVLpKw3KuVURQsdgqgaN0C3nV08cJvNj7m+agBxopO8cJvNj7m+ajxwm82Pub5qAHGsWpP8cJvNj7m+ajxwm82Pub5qAHCq/amwYcQLSxhupuDDsYail/xwm82Pub5qPHCbzY+5vmqGk+yU66K/af0Xnjh5f9Mn+zKP8j21Rt9HuM9Gp7HWmzxwm82Pub5qPHCXzY+5vmrPLTY2PWomii2b9GUzH986xr0hec3s6B209bH5Ow4VbRJYni51c9pPR6qovHCbzY+5vmo8cJvNj7m+amQwwh0ik8sp9scKzSd44TebH3N81HjhN5sfc3zU0UONFJ3jhN5sfc3zUeOE3mx9zfNQA40UneOE3mx9zfNR44TebH3N81ADjRSd44TebH3N81HjhN5sfc3zUAONYtSf44TebH3N81HjhN5sfc3zUANZwy58+UZgMobpsTci/VcDurrak/xwm82Pub5qPHCbzY+5vmoAb7VkCk/xwm82Pub5qPHCbzY+5vmoAcaKTvHCbzY+5vmo8cJvNj7m+agBxopO8cJvNj7m+ajxwm82Pub5qAHGik7xwm82Pub5qPHCbzY+5vmoAk8tB9V+J+iiqbau2Gny51Xm5rWv02vxJ6hRQB//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 name="TextBox 9"/>
          <p:cNvSpPr txBox="1"/>
          <p:nvPr/>
        </p:nvSpPr>
        <p:spPr>
          <a:xfrm>
            <a:off x="971600" y="6237312"/>
            <a:ext cx="1944216" cy="369332"/>
          </a:xfrm>
          <a:prstGeom prst="rect">
            <a:avLst/>
          </a:prstGeom>
          <a:solidFill>
            <a:srgbClr val="FFFF00"/>
          </a:solidFill>
        </p:spPr>
        <p:txBody>
          <a:bodyPr wrap="square" rtlCol="0">
            <a:spAutoFit/>
          </a:bodyPr>
          <a:lstStyle/>
          <a:p>
            <a:pPr algn="ctr"/>
            <a:r>
              <a:rPr lang="en-US" b="1" dirty="0" smtClean="0"/>
              <a:t>Rhizome</a:t>
            </a:r>
            <a:endParaRPr lang="en-IN" b="1" dirty="0"/>
          </a:p>
        </p:txBody>
      </p:sp>
      <p:sp>
        <p:nvSpPr>
          <p:cNvPr id="11" name="TextBox 10"/>
          <p:cNvSpPr txBox="1"/>
          <p:nvPr/>
        </p:nvSpPr>
        <p:spPr>
          <a:xfrm>
            <a:off x="5292080" y="5949280"/>
            <a:ext cx="1944216" cy="369332"/>
          </a:xfrm>
          <a:prstGeom prst="rect">
            <a:avLst/>
          </a:prstGeom>
          <a:solidFill>
            <a:srgbClr val="FFFF00"/>
          </a:solidFill>
        </p:spPr>
        <p:txBody>
          <a:bodyPr wrap="square" rtlCol="0">
            <a:spAutoFit/>
          </a:bodyPr>
          <a:lstStyle/>
          <a:p>
            <a:pPr algn="ctr"/>
            <a:r>
              <a:rPr lang="en-US" b="1" dirty="0" smtClean="0"/>
              <a:t>corm</a:t>
            </a:r>
            <a:endParaRPr lang="en-IN"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descr="data:image/jpeg;base64,/9j/4AAQSkZJRgABAQAAAQABAAD/2wCEAAkGBhMSERQUEhQVExQWFRUVFRUYFxUUEhYYFRQVFRQUFBcYGyYeFxojGhcVHy8gIygpLCwsFR8xNTAqNSYrLCkBCQoKDgwOGg8PGiwlHyQpLCwsLC0sLCwsLCwsLCwsLCwsLCwsLCwsLCkpLCwsLCksLCwsLCwsLCwsLCwsLCwsLP/AABEIAMEBBQMBIgACEQEDEQH/xAAcAAEAAQUBAQAAAAAAAAAAAAAABgIDBAUHAQj/xABAEAACAQIDBgQEAgYJBQEAAAABAgADEQQSIQUGMUFRYRNxgZEHIjKhscEjQlJi0fAUFRZTgpKisuEzQ3Jz8Rf/xAAZAQEAAwEBAAAAAAAAAAAAAAAAAQIDBAX/xAAlEQACAgEEAQUBAQEAAAAAAAAAAQIRAwQSITFRExQiMkFhcYH/2gAMAwEAAhEDEQA/AO4xEQBERAEREAREQBERAEREAREQBERAEREAREQBERAEREAREQBERAEREAREQBERAEREAREQBERAEREAREQBMHbG1Vw9PM3Hgo1+Y2vbTh5zOkO3/qEGl0s/vdfyvMs03CDkisnSs1OJ3urlr+IVHRQAB9r+82Gyt9XuBWsy8CQLP/5dD5SFVa0tpiiJ461E4u7OVZJJnb1a89kY3E2s1aiyuxZkYam5OVhcfcNJNee1CanFSR1p2rPYngM9lyRERAEREAREQBERAEREAREQBERAEREARExto4ZqlMqrlCeDD/jW3lAL7OBxNphYjbuHp/XWQHpmBPsNZDdubn1lQ1M5q2uWF2Ygdfm1MjVOlynDl1UsbpxMZ5HH8Ou4HaNOsuamwYA2Nr6eYOsyZBdx6Z8Y9Ahv7gSc3nRhyepDcaRdqz2J5ee3mxYREQBIZ8QsAbJVHIFG7a3X73kuxGJWmpZyFUakngJh47CUsXQK3DI2qsNbEcGHcTLLDfBxIatUcXr1JZNXWbLbOxatB8tRSupseTDqCNDNVUHCeA4tOmcEk12Tz4eYs01r1Ha1JQot1cnT1sLeso2rvHVqE/MQp/VB+UW4CaOlt5Ew6UaKMWJL1GOgLcFAA1IA8tTPMKHa7OdOQ4DWdM8kowUEzf1OKRu9h7xsjDj3HI9jOkUaoZQw4EAjyIuJyOhhrNOo7EDChTzG5yg69DqB7WnTockncWaY5WjOiUtUA4kDz0lV56RqIiIAiIgCIiAIiIAiIgCIiAIiIAlNSoFFyQAOJJsPeVSGb3YxzV8OxyqAR0JIvm79PQzHNl9KO4hulZK6WPpObLURj0DAn2EiW8+7S0716ZVV4spIAHXJf/b7SOVWYa69uom62Q9HHHw8UC1QLZGzsLgcdL5c3e2ovOJZo6hbJLn8Mt27hlnZG9mGwtJ2ualVjYIoI0HC7EWAvfry0mg2pvdicUfmbIn92twtv3ubevtM/wDsfmxtXDBgoRBUV2FyykrobW4ZuPaaV6YRyqnNYmxtYW5G0ynOeOCj0uiklP8AeiRneasyrdytlAspyAWA6fxm83O2tVq1GVmLIFJ11sbqBrx/a9pE9m7Fr4g2RCRzbgg824SYYjBnAYRvDN6jMoL24XvwHbW3cy2neRv1Jt0i8N3bJS1UC1yBfhc2v5T285mMQx1dix6sSTr5ySbvbcNylRtLaFjwsOF+QsPtOjFrIzltqi0Z2Vbz7TV0eja40BbuCDp5ESF4PbVXCtdDwNmU/Sw7j85U+2/FqNb6Rc5tbkk8fLjNhs7dw4tX/Vyr8rcixsQp7fhp686yzyZaRRtyfBmbTpvtSmpoVQoUfpKDG1m5OCB8w46n7SMbc3Uq4QK1QIQzZQQSdeNjw5T1aWIwVcaFHB06ML8uTKZJt7trLiNnhiMlRa1NWQ3BV7HkdbFSSJs0sibl9kElP7Lk0mK2ItHw+ZektQ9Bmvp7WiknSb/ZeyTjHao10pCyr+0wQBQo5CwGp6k+kqwuwqFO2Wmt+p+Y+5mPtZZJOS4X4HitkX3f3dNRg7iyDXUfV2F+XeTUkAdAPsBPZQKisDYhuRsQfMGehixRxRpGsYqKpHLNubVL1Xe97k26W/VAvytNrulvQwqhKjEq9hqSbNoFt9hI7vNs5qFRlYELc5CRYMORGtuE1mzKNSrVWnSvmJFrG3e9+XW88uMskct/0xTakd2BlJrqDYsAelxf2ka3l2+aCrSRvnyjM3MaW9zxvIrh6xZvm1J9fXWd2XVLHLalZq5U6Oo3ns5VtHblZSP0jjLooDEWF+GnHhzkp3P3sNf9FVP6QD5W/aA4g9/xmkNRGToKauiWEzFpbVos2VatNm4ZQ6lva8gXxD3uIY4ekxXKbVOQYkAhb34C5uOZ8pAaGObMDc6G49Jll1ahLakVlkUXR9C3iR7crbj4mgWqEF1YgkAC4IBXQacyPSb81Be1xfpfWdcZKSTRqVRESwEREAREQBLGJwSVBZ1DdLjh5HlL8SGr7BpsRunQYcGXyY/neab/APPgrZ1xDKQbqco0I1BJzSZTG2jhjUpOgNiwsD35X7TGWDH3t5IpHNtrbVxP9PpJlVa1ai2G8RWDUnzMbVUI16aHgR5TomzdkUqNNURRYDU2GZjzZjzJnLtnK1Ta2Gp86bFm7Zbk39vvOvCVwPetzRdvhALNVvDjqCUylcmz8Av1GxB06a24zbTRbzbsDFAEOUdRYHipHGzD8+81ybtr2rko7rghONxlIN8hbJbTMBmv6G0x66viGFHDsrXW7G+Qa/qAva56gfxmRitwMYDoEcdQ4H+60yt3/hvU8UPisoRTfww2Yt0BtoB6zy4YJuXMTnSk3TRj7J2KjtRpoWVmLLXDWzo6a1NOQItbz850vC4VaaBEFlAsB/HqZDdm4FcNtg0wWZamHLpmOYgggWudTYKw15ScT0MONQt1ydO1LopKCc6+IGAFTHYWmhIaqV8QD6TlYqjkdQC48p0ec92LU/pe2a9XilAFV6XHyD75jNMnKrySieYTCrTRUQWVQAB2EvRE0IEg28+z6uGc1qBYIxucpIysTqD+6f8AjpJzKXQEEEXB0IOoMpOG5UQ1aOSYvbCYl0OLZvlBXMmXNYm+qnTrwsT6CbjYFXCYPEVGSoKiNQD020zkmpkamAP1iQJu8X8OsK9TOM6C9ygIyHsLi4HlMTYmCpvtbFOqKFoJTpCygDPYXI7gAi/ac8MUk7l35IxwfO40G0aNevULtSqXY3+h7dgNOk3ewt1ajENUBRfZz5Dl5mTi09lY6OO7dJ2QoK7IDv3u3lXxqY+WwDj9m1gGHY8+/nIThMU1N1ZTZlIIPcTuToCCCAQRYg6gg8QRIVtX4bK7FqFTICb5WBIHkRy7Rm07vdApkg27RznbTvWqvUYAF2LaaDU9yZc2bsRnICqSToLc5K8Xu0uB+fE5alJlcB1zKy1ApZAeuYgqL8zymZsSk9bDinh1ALD9PWNwovr4Sm1zpa4E5/b83LvwPRv5Mwdm7TfDUjTRiCxudbhbX0SxI15tz06a3Nm4SriamlyTqzG5t3Jm9we4IuDWqZuyjKPck/hJRg8ClJctNQo7c+5PMy8dPkm/n14JUW38irC0ciKtycoAueJsOMuxE9I1EREAREQBERAE8aYG29s08NSNSpwvZQOLMbkAX8j7Tmu3N/8AE1bim/gqeSfX/nOvtaYZc8MX2KSmo9lG5eIdsVWxFNqaMrha3jFVLLUYklT1+XtynT225hwLmtSt1zp/GfOzIFYki5JuTxJ85kYfE8pxx1OxcIxlqFfCO6Vt9MGpsayn/wAQzD3AtLFXf/BL/wB0nyRz+U4u9RhzvLAc314R7uf4kZPUvwdrf4jYEAnxCewRrnyuLSwvxOwZ/vB/hH5NONuo5S2SReWWqkyPdS8HRdq730G2phcQjMaS02SocpuM2cag8R8w4Saf22wd7eMvs1ve04GtU85cWuQdJZahr8LPVvwdv2nv3hkQlH8RrNYKDocpK3vbS9hIJ8L9urResK5FMP8AMzsbEkcFAscwJZjp0kOGMv2jN7yHqG2nRHu34O8pvdhDwrL/AKh+ImRS29h24Vqf+dR+M4JSqsOekurijyMv7n+E+6/h3n+uaP8Ae0+JH1Lyl+jjEf6XVvJgfwnAv6e3UiUHadQHRjJ90vBPul4PoDGYkU6bueCKzHyUEn8JEfhtTq+HVquPlrVPFVz9TluP+EfmZzX+usQVIFV8rAqwzGxB0IIvqJlYDenE01RFquEQBVUGwAHAaR7mLdmi1MaO6ROWYP4lYhNHy1B3Wze62m7ofFGkR81Jr9iLffhNY6iD/S6zQf6TiJEcH8ScOxs6snf6x62sftJBgduUK3/Tqo3YEZvVTrNI5Iy6ZdST6ZFviTWNX+i4Nfqr1lLdlXTX1P8ApMmWHw6ooVRZVAAA5ATnGzNl/wBb1sTiHYpTWoKdAgX0QcfwPmxk62Dst8PTyPVNbXQkWsOg1OkrFtybr/prO18fBsoiJqUEREAREQBERAE8Jns8YXgHJ99NvjE1bI16aEhOl+DP6/hIjiFseMmG/G7j4eqGpBfCqMbC9shsSVAHLjbztI7VwR5zwNRu9R7zizQd8mkq6ypUHKZdXDgcpjkjpLQkqObouoZZZeZlLVZ4a9+OsuitlSN/JntSnKQw8pcUD+eEtxZBZelYay2F6TLZSZT4dpK/oMdafvL2WVFZ6DbvLbSKLlOCk9pOJ7UaRQotGnLgQdJTllSHlG1E0XqCiVuksK0qLyriD1n1llqtjDtLTayjiCp6h4iUpWYG4Ji2kIJT6lkzabM27Xw6hKdR0S5OVSVW54mwk+3c+IoKhcSD/wCwcf8AEPzE5na8y6JsJaGonB9mscskzvGFxiVFzU2DDqDf/wCS9OJYLGFOBI9ZJ9i76Gj8r3dTyJ1HkfyndDWxk6kqOqOdPs6NEwtmbYpV1zU2B6i4zA9CJmztTs6BERJAiIgCIiAY+NwNOquSoiuvGxFxccCOh7zmm9+wzhWzfVRb6W5j9xu/Q8/SdTlnF4RaiFHUMraEEAj7zDNgjlXPZEoqSpnBzXR75bmxmFXpCSzaW674UlXX5b2Sp+q45X6N2M0+Ipdp4s1snRwZcdM0LIO8pFukz69A+UxzRtx1msZI56MYGV5pesOkpyy1lWeU6p8/xl0VL9oFrShllq8AqN+kB7Si9pWHB4iPkiDwv7StWgUQeB9J6UIPCRv8knrNKQYKmWmEspIWXkOsrImOj+4lWeGD1hKSZS1SWvE1kBF/NoJXSOssjpy4y4f+ZmyTKzypahlnNcStOcyomzKpufSXfEuZYptpC1tZVrmybNnhaeU34H7zom420M9NkZixU5hcknK3IX5Aj7zmKses3WwtqNQdXXl9Q5FTxB/nlNtNmcMnPR1YclOmdbieKZ7PdO0REQBERAEREA1u26LvTyqFIJ+cMAVK24EHlOZb37s1kpitRUojHVSdVubLY8bHQ2Oo4azr8tYnDLURkcXVgQR1B4znyYFN2DhtHAPYZjmNtTKauCM6NtPcKyE0HNxqEexvp9ObSx7m/frIdjaPhg+ICpUXKkEEek8bJiyYn8kcU8LNC2HAlh/abDB4haoJUHQ21Eor4Wx1kqTTpmE4OLo1/hGW3W0zGpmY70zN1KzKiyJWSJQyTy0sQV5ekuLVMtATwqecj/QZAq34z3ID/Npj5IBt2lXFfgL7YfpKTTlsYi3O8uLiBzlHaCRQactPQmSWBhfORbJos0xrYy4o+0u5L6wKfCVbJC8ZcVOcxyhzE+krWq3ISGuey+0yE6SqkljMN67a/KZYq7VZf1ZZQlI0hhcujfKsysEc7CmurMQoHdjYfjIl/XlU6Kv4xhNpVabq+bKVIIsfmBHAjvNYadp8nTDTNO2fStNbADoLSqcVofFrGKBdqb9ymp/ykSZ7j77VsZVZKoS2TMpUEagi4NyeRnrqaZ00ybxES5AiIgCIiAIiIAmDtbZFOvTKuiubEKWF7EjrxEzokNJ8MHIxslcPemRkZTYg9eoPMd5h4lR2M7M9MHiAfPWaXa+5+HrkkqUcj6kst+lxYgnva88qega5hIyliUuTkVan1EsNQvrJFvZuPVw4R/GDoXyaAq2oJBIuRfTrMOlgxbWYTvFSl2c08W004wkpNCbXEKq8TaUtS6CUeRmDhRpmpEGUVEJmyrUDLLYe0spFNphKDKHHaZLUzeePT6ydyIowiPKejuJkOo5Snwo3AtBh0lak9JdFCPC6TNyBQajSoVDylRo3mQiADhKNgtK7WgVTMhaJtrwl6hg80zbLU30Yyt1ldLDZuIsOp59h1m1wWxWqOEpoaj9BwA6seAE6Hu1uSmHtUq2qVeX7FPsg5n94/adWDBLIdWLC+2RfAfDuqyByiC+qoxsR0Li3HtynlX4WVnPzGmPX+AnUYnrx08YqjtSo5fT+Dx0vUQf5j+Uk+6O464F2YPmLC1gLDiCTr5CSmJdY4p2TYiImhAiIgCIiAIiIAiIgCIiAWcXg0qoUcBlIsQfx7HvNC24dC311R01X81kkiZzxwn9lYOX72bitTAcPmTMBwswv+1y46X7zWvQCrrOv1aQYFWAIIsQdQQeREx8LsmjT/wCnTRfIC/vxnHm0e+S2ukUnBSONYmsFW/K15iYCt4q3AtOzbR3Zw1YfPSS/G4AVvUi1x2Mgv9layMaa0mJGgIFkP7wY6W9Zx5dNPGvP+GMsKrgjFTDgS0MNeSLbO5mLWmxyqAAWJDg2AFzf0EwNn4GyC+pA1MwlGUPsqMZYGkap8NaEwvObV6QMwcJUc1SjKQBwNiLjqOojc2iFhlTZaXDXh6YA0m0fCWGk1mLqlRYDXlzlUtxVY2ymnQmTTwssbHZm+sWsZLtj7tPiuByUxoalr3PMIOZ78B9pKxSnLajWOB3TIw1Nr2VSzH6VUFifQaze7pbv1cT8xXw6VyC9wTccVVeN+5085PNk7s0qAsqi9tXJzVG82IGUdltNvSoqosoCjoAAPYT08WiS5kdUccUY+ztmU6CZKahRz6k9WPMzLiJ6CSSpFxERJAiIgCIiAIiIAiIgCIiAIiIAiIgCIiAIiIAiIgHhEwaewaCuXFJAx4m2noOA9BM+JDSfYKDTB4gH0mk3i3ZGIIdWC1FXKLi6kXuAbcLEnUdZvolZwjNVJAjOztyKa2NY+Kf2Rdafte7ept2m+obPpp9FNF8lUfgJkRIhihBVFA1+L3fw9W2ekjW4aWPW2ltO0zaVIKAqgKALAAWAHQCVxLqKTtARESQIiIAiIgCIiAIiIAiIgCIiAIiIAiIgCIiAIiIAiIgCIiAIiIAiIgCIiAIiIAiIgCIiAIiIAiIgCIiA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9460" name="Picture 4" descr="http://www.meritnation.com/img/shared/discuss_editlive/4139900/2012_12_06_11_56_20/mklumwbz5126876861829362194.jpg">
            <a:hlinkClick r:id="rId2"/>
          </p:cNvPr>
          <p:cNvPicPr>
            <a:picLocks noChangeAspect="1" noChangeArrowheads="1"/>
          </p:cNvPicPr>
          <p:nvPr/>
        </p:nvPicPr>
        <p:blipFill>
          <a:blip r:embed="rId3" cstate="print"/>
          <a:srcRect/>
          <a:stretch>
            <a:fillRect/>
          </a:stretch>
        </p:blipFill>
        <p:spPr bwMode="auto">
          <a:xfrm>
            <a:off x="4043198" y="404664"/>
            <a:ext cx="5100802" cy="2952328"/>
          </a:xfrm>
          <a:prstGeom prst="rect">
            <a:avLst/>
          </a:prstGeom>
          <a:noFill/>
        </p:spPr>
      </p:pic>
      <p:pic>
        <p:nvPicPr>
          <p:cNvPr id="6" name="Picture 12" descr="http://images.tutorvista.com/content/reproduction/sucker-vegetative-propagation.jpeg">
            <a:hlinkClick r:id="rId4"/>
          </p:cNvPr>
          <p:cNvPicPr>
            <a:picLocks noChangeAspect="1" noChangeArrowheads="1"/>
          </p:cNvPicPr>
          <p:nvPr/>
        </p:nvPicPr>
        <p:blipFill>
          <a:blip r:embed="rId5" cstate="print"/>
          <a:srcRect/>
          <a:stretch>
            <a:fillRect/>
          </a:stretch>
        </p:blipFill>
        <p:spPr bwMode="auto">
          <a:xfrm>
            <a:off x="0" y="620688"/>
            <a:ext cx="4052207" cy="2664296"/>
          </a:xfrm>
          <a:prstGeom prst="rect">
            <a:avLst/>
          </a:prstGeom>
          <a:noFill/>
        </p:spPr>
      </p:pic>
      <p:pic>
        <p:nvPicPr>
          <p:cNvPr id="19462" name="Picture 6" descr="http://t2.gstatic.com/images?q=tbn:ANd9GcTMPlXbuGBG1hIkSbcqNCNVdIC9ZZArg7V4fGmXMECHl0zbeSod8g">
            <a:hlinkClick r:id="rId6"/>
          </p:cNvPr>
          <p:cNvPicPr>
            <a:picLocks noChangeAspect="1" noChangeArrowheads="1"/>
          </p:cNvPicPr>
          <p:nvPr/>
        </p:nvPicPr>
        <p:blipFill>
          <a:blip r:embed="rId7" cstate="print"/>
          <a:srcRect/>
          <a:stretch>
            <a:fillRect/>
          </a:stretch>
        </p:blipFill>
        <p:spPr bwMode="auto">
          <a:xfrm>
            <a:off x="179512" y="3501008"/>
            <a:ext cx="4076759" cy="2880320"/>
          </a:xfrm>
          <a:prstGeom prst="rect">
            <a:avLst/>
          </a:prstGeom>
          <a:noFill/>
        </p:spPr>
      </p:pic>
      <p:sp>
        <p:nvSpPr>
          <p:cNvPr id="19464" name="AutoShape 8" descr="data:image/jpeg;base64,/9j/4AAQSkZJRgABAQAAAQABAAD/2wCEAAkGBhQSERUUExQWFRUWGB8YGBgYGRccGhoXGhsaGhwcHxgXHCYhGR0jHRwYHy8gIycpLCwsHB4xNTAqNSYrLCkBCQoKDgwOGg8PGiwkHyQsLCwsLCwsKSwpLCwsLCwsLCwsLCwpLCwsLCwsLCwsKSwpLCwsKSksLCwsLCwsKSwsLP/AABEIANUA7QMBIgACEQEDEQH/xAAbAAACAwEBAQAAAAAAAAAAAAAEBQIDBgEAB//EAEIQAAECBAQEBAMGBQIGAQUAAAECEQADITEEEkFRBSJhcQYTgZEywfBCobHR4fEUI1JicgczQ4KSorLCFhVTY3OT/8QAGQEAAwEBAQAAAAAAAAAAAAAAAQIDAAQF/8QAJhEAAgICAwABAwUBAAAAAAAAAAECESExAxJBUQQyYRMicZGx0f/aAAwDAQACEQMRAD8A+e+FcdmHlm6fh6jZtTp7QdiZbJVp0OsYyXPKSCCxFQesN8XxwzJRGpZzE2n4d3Hz1DqxGRWJpS0ciwCHOMbcMmqNEFiddm7RzjaTKUlAJLy0kvuXNNo9wLMlYUzpf03rs8UcVmZppq9hWun4Qp1d64vyAFBeGfDp4DAOCD7wEEmPJLF4LI8c3CXY3eEIUkH277RDFcFlrJJTzH8dYH8PYrMMp1+4w7nIJQTdQ+VPwDRyytM9maUlZkcVhFSjVCSP6muIs4quWqUF/CoN6/nDCbiZc0NmZVW+toynGgUqCHoK5dj+sUjcmrPO5JUqOylVJhtwPiSQ6WJJt3hCg0I6QTg15A9Mws/5a/tFJKycJUzS8SQclFFrtuzfvFnC51BGbTxpSUlKuYEMDqPzhlwyaWcQqhR6X0XKnJo94l/3WV8BZVA5szD2hICZsxIJoSB0AjRcSxTAcgVmDB9D9aRZhOBI5VKdCgxDijH74ftWzm+o4muVv8iPi84GZlSKUA/CICWSPKToTmPbXtGhR4clqWc00AhQJuXtq3eG8nh2GkuqXmKnfM2t7n8oD5EibUpNt+mM4TwCZMmFOUsE5q0cWF940mB8MhKkqXMAWkMARyj822g84gu4o9OvSurdY6nEld7CEfL+ARhWBTicDh5LoSPMWeZ1WOukKuMTVTiOVOYlgEpyj9TGnxWGSrR33u3cRR/AIKnBykbEjvrAXKaULMLNkFJY0MRNq+0aDjvD1s90iEpltFYu1ZyyjToqCSTW0TEg6GLUpiTQRaOEbR0k7xIilo9GCLcsSSIkI4YIpxodYTw0paczs4cWrCZIjXcC4uBKAUfhoflE+RtLBXjim8iHCz1SVFOhoofW14HmlySdYY4+UZkwrAoTp8oFxeBKGqCFBwR9XgpgaevAdEsksKx0CCuFzskxKjYX6PrF/GEpK8yC73/P1jXmjdcWXeHsS0wDq/pY/KN2hFehj5pg52WYk9Wj6Zg5gMnOasAT8/whZRs9X6Wfbir4MH4lwflYhaRQFlDsofm8IsWioP1SNn47KFGVNQNCgv0qPnGRnWh0ebzKptAxVEsziOBLxNEuGJUSl4UmH3C5jBiBCJM6sNMKqgEZHo/RSUZ2OVTHUmjsXgsY1U1RVMu4HsGSBsw06QpTNar2hvgpilc+lk30feJ8uj0vq+so36X5g35mvp0iCk7CgpF5l6hjsR9Owr7RUscw0vvpHNZ5lEAhtPr5xeyWoaC4+XrEUoI5nd7fOOy5JVZvrvGTAdQRUF2O0cWmhen4ZXeOrl1a/wCceKaVP6CDsGipVRuCzOLjtCPivBWdSBTX9o0hFa6W7RxQB07Q0X1EklLBgwmOmNFxXgjupHcgfXeEKkVrF4yTOeUXEqMdKukSIiPl7QwpVNw+0DtBwVEFyXqIFlJR9QOiLklu20enygGI9RsYrzwSejZcPWibKyoPMB8JZ3+cKONyyEpI+E6f0q+0O0DcNxSXyrJT/SsXSfmIP4lnlJUiZzpXVKxv20iHXrIvfaIkTLrWgOsPsBMCsPMDAqSCO40NIXYXhipsslHMoEBu+sEScMvDYjy1sTYgK5S4e8PJp4FgqEuIQQUlm1B3rH0HgXF0/wAHOCmfyyz7gg063hBjODTJiClKAGJUN+3aFGGxSsuTeGjJSOjhf6bafv8Aoxw3EDOQUFKSE89ejA32D2hRipYC1AFw5jRcF4QhSVKUGKWZhqXD+m5pprEsVwSXMKiFELB1roGfaJ/qK6DzQk1nZkEJrBqUcsDzAULI1BbpBXm5k9TFjmhVMCnDmhlhxSAsQmDsIhxTZ4xX6Z1ILKOQw+4Xix5acrEAMQbPudRCTO6C0XcJOaW6PjSah2zC9fziXNlHd9RJXFL4NApSf8ae0RAzZWq56/hA2HxKFpDOSfiSWuDQezQZMw6kuVFq0AsSXP0I5Wc9lcwsQ2m/SLZCg2o6QP5h9xFuHl0J20sNfm0EzSLVmtK/j+scRNDEsadS1f2jk4HMH17dHf3jvls2mu46Dr+EMmI0QSuzuAaj694u8wEMwYfVxeKlc3WPAM1Pf9LQ2xSeZBNXf3be8LOL8CCxmlqdX9LEaPT74Yj9tv0jhSHFb3pranSNmOUZpMxMxGUsQxER8uNJxDhHmORRW0ZybKKSQaHaOiL7HPKPUFlTAb0glEqA8VhigtcaEWIiWGxRFLxnnRlKsMKXKe4gWZIKe0OJKc6SWNKGljAs+V6iJxl4UlDFi19oKOPUpAQokpFhtA86PYeUpSgL9oqRSd0hjwyflIIWZZdidGOpEX8aWpRQtSQ4DZkl0qb8OxgTDhEudlmDlsX0gufw3lXlUacwFwpPQ2JDtCOlIpTqhzwjiGdF6gDf2PyjP4qQ09YtzFvWvzjshcyQoEOC3Wo1DdIPxCc6kz5yTLSpILazCn+nZJoCqw0cwIxqReE7qy3hwmqdmAGunbr2ivB4gicpN1pJbTMnUd9o1nAJgWiY/ly8zMxKUoQXDVcNRnURVRJJ0yvGeE/zFLlrSVAFRANeW5BFPv3h3xRrB1c3242v8M/xaVlmliS9a3Dmx6iJYeogriqxNSiYGzVSttVXB9Q/tDPDeG+byxNR5lCUqCkgPYBdQTppGTxk8+MbYkn4dWUm4BYnSCcGAG6iDsTg0ISuWqZlLi6Fs4LbV2tFKcCQlwQoUqHb1BAI9oyZ0cMesg1ODKwEpqpRCQKCptenrAM3CTsJOyTEKlTE3SsMWO42O8EDEkIIarEe4I+cG8P8TJmyxh8cDMlfYm3nSKXSo1UjeWaHRjAeh/rJfujXwcw83/jJDvSYnV921+cPpc+WoDKqmgU9tC/5QgxeGmYCegKKFpUHTMll0rQbHuHFDUffBfkHM4GZKq0IDE/+v4RzTjTJQdh02RlcPW/p/kPnHAjX6ftHpE1QLUIUKu216swf5RFBBtQt+3SEKFzVrszpqfYiIJS7nNle7VGweDf/AKVMIDJYGxVlAJbq1t7RXO4etPMpCkpc810uKAOKanWGQoOJLN19je0eQCXJYNX9I6Ug/wCVQ/S/1TSL0pS1X6NtsRDaFbBwqj0216H209Y6E/X10js6SRa29PwvtWOoTTsPWsGwYIFg1WApcNWkDYjh6JhdSa9IKWEkVD9KdY6Jb7QU0Y+cOSmhdtPyilMGZRb4VJsd+hiiYQa2Oo07/pHQjkaNaviAl8Ml/wD3JizXUAWPsDAGBwqpshU0tylrXDOT+MUcbJ8jCJ+z5Wan9RUX+7L7wTg8WE8Nmj7RnJRb7JSon10ifXBVTdl2HlYaXIPnS1LmTkEy1BTCWymBb7TsXeFWHkKCwZTuC46EVEajwtwRON8hBLFIMs30Klg+r33eF3EQmVipkmUQry1KGbMkBWR3Yk1saatBi9o6IKD26M/xKRMK1KmB1Ekk9Te0CSpikF0kp7RoMXxJKxq8L8qFatFE7WSUuJX+1lvCeNZZqDOQJiEqBULEjUPDDjXHU4qYpSuUlQy0+FNgkNQJAsIq8PcLkzDO87OyJZUnKWObS96tSF0zAlyz0hMWZKVFuFnqSSwtuHbb5Q0l8ZVOnIzIQalJEtASSldwydvq5MI5s1YGUmnp+N26RovAvF8TJmL/AIaXnXMTkzhLlF2OZ2TveC3SH7N4E+N8PYmWCpUicEPRRlzAkjuUtGm4dME2RnUApWViRctQHuNehMNZquIFWZWMnIVrlnTCX1AQKNEpcxpufEAk2zBISW/u0mauaGJ/qo3GujsyPiPDmXkSwKTzPqDQEdrH1MQ4fiiguUuLEaFJuPrpDPxMZJWkHzFBIoRkF+hDksB7iDuB+ElTwFylZ5bsQRlWCGJFeUivxAltoZySLqS7t+CLFYUqByOoXB1yhn9Q9oSkHvH0eROw6FLQgIWV8hKEqyBVw0xZdSnHxBLV2LQk4rw7yyPLkIU5YuFFj0ALNC/qZI8q7uxLh+KujyZpzS/sk/FLO43GhG0MOHYwpV5S6kfCbvSncNaJpwstIfEpkp2QgK8z2Spk/wDNBOEwMuckeSV/yzQrSDQVYkGw67wspJoSCaYcJKlMGpqdG77Qwk4iVKSCkOp3zmwuOVBppdVegvFORsoBAFwDr/cT7/dFMgpFeZ9Kb00J3++IpFmyc6e6nJKi7kk9LPqLfrHcLiSn4Tf4hooPYpoCItKJeU582Z6B0+rsKaRyTh0FnBcV+LTspNYNCjbGcHlLmIWmYmTLnJzsQohCgWmIBAsFAkE6HpCnG4GZJmmVN5VONeUgihB1BDsR+cH4vDBWEl8zDzVhJUwuhBKaFtAX6mDpM3zJckTkkqlkSwv/APGq3MKcpt67w9iGe8spvf6a0QmTdT29N7RKbKUglJcFlPtyqIqB2PX3iuWsWto+nt9awAnpgqL99or8td0g1NSxO316wQuU2vLXa9h8oqOFVkSrIrKSQP8AlYGj2f3gmswPEJqiWWllJoTAREaPG4FLcz5dF3KdgRt10hSkBJZQZQsdOx6HeLRlawQnB3kIzGdhgluaRXqZZv7Fo7whWeXOkm6k50f5y3LeqSoQMjFeXMC5dOh+8dQYuxI8qYibKoknOjoRdJ7H7jDimj/074gpC1lJ+AJUDsAVP6Qh4xhlBSsxBUC6muX16/tGl8IykomqmpT/ACZqWFuVVcyD2P3NGfxMgzJZArMkOkt9qWCQ/XLbsRtCL7hvBfgMqlZZhYGmbYxovCXh5MzHIkT6IIUoncAOPqkZVo0fhbHkTJ0xai8vDTCk9WASH7loZpgi0Q4PxYJnFDJCJhyGgLXAIJtf1jQeG8DMRNmIWAErT8RGot3Bc/dGHmkUKUlP4ekfUuCcSE6RLUUkkF0qGilkJUPRQUeyolyYVotCfjEPijw2jCzAjOhZZywIY7Vi3AcWmhHlJUEIWsKVlACmpmZTFgQIKm4WRPAxGRQSvOhSUlmnIJSACaF3lqr/AFWgrF8LSufLwyAEqQkCYoWzFIUQ3R7xNt0dKlFoC8W4qamcmTJmCVLZPw0Nf6lCrdmEKJ3AsRKWfLnJWP6vMAd90qJf742E7ChE0LEr+JKHlKSwIIS4exYguH+ii/gSqdVIlJKvgc8vQZqwilSDGKYvCFkZZ8pxotAdP/Y7dx7Q7xvF5iMCjDyEsEl1LSeYofMEgDdXMoi7DSLMdwhEpAOepelQWGri+0LcJjlZqpUUk0LV7uP3h+3oHBbRZwHiMpSpfmTE5ia5kqDKCjVSgGLBi97iC8XORMKhLVyFwC9xZ3Fu3pEeIeGgsEgBMwjtm7jfqIzcvBzJJIyqZWgJFd6a9R99o3VMyj2yhpwPwyETJasSgTPMLSJOYDzFO2eZlqmUmpO7NBPEOMzp6wmQkHCyCU5gkISW+0TYDZL2Z3NYXrmzxkOdS0IJHMBmQVBik0cOBQih6M0B8U4iZi0pIKZCSGlpLAAM/cnc1hqZN8TWUPcVMlIkyXKlIdTBISzZgScxqAl2Db9IZIwolyELQBmmvlSCSfLDpzKUTqrMAGsCYUzuKoMuRmlJShYWAEhsicwTRr0vvrBmMxaP4gS0F0hmIIsgABDD+lIT3OaElFmpnjh0pIBfM1n+Y9o6qUzkulT/AH+v1SC+HNkmzFAKKUkJv/uKISC2rOT6QL/DFDBSmJYZak1bQGhhU6MwrG5ThZeUjN5i8wrQFKCk6sHCqgRX4dmK89IblUCFJ0ZqnuCxeOBQAAcNS9r1rvUQ44BgsoWQarOUEg0Tc9C5pGcsCaK53DkzZs9Kk+WtKiy/suP6w9XpUVrYwhxeDVLUUKSUqSWUk3B/A/NgbGH3HJuWYZJSogllE0LkAhtKOD7QNxib50j+YP52HUlJUPtyi4Tm6poH2V0iqzsRCHzDXrcvs9Nv2jpxJOw7W000/WOKBq1aeg9dP2ihacxLPS9PyeFHBvLLae1IUcQ4WW5WVqwuO246Q8BU2ZqW6/lFYS4enz9tWiUZOJeUVIzH8IlaXR8afiTqe35Qbg5UubI8t2W+YdCOnUUhhjeChQzpLN9oCx6gQhnYZSF83d0/j06x0Rl30znlHp4H8MnTMLMyK+BRFdH0L+wMVcTz4bFFSCQ5zpO6VVbqLgxKVxgEZZnMDq1R337w+4hNkYySiWhkzJaeRRNTuDuD90MpNPJOUVX7TP4nDonJMyTyquuVtuUbp6XEEeF5HmfxMv7SsMrKNylSFN7AwnUFypmqFpPqId8H4lL85EwkSpgNT/w1g0UCPsEh627RR6JrZXwRctQyLGriwcbfpWNjw/CplnDhCil1maxo6QoSyGFD8X3PGd/+MKEyYcpUAs5LtldwrlDmmgh/kKf4etEoZQAqXUrMOZQy09aRGWy61TI8Dw4E9EslpfnZ1AknLMzAKFboUh0BW4HSG/BpSTjZ88ORMmhF/wDiGcELS2jAf9whNj+CtiTPlmYFFlukSyP7gQtaXBIPvGm4JJR55Wm06YmczgpCi1R6keohJBViLhPG5yl4zy1lKxNWpBoTlUpXKxB0BbZ41HGZInSSnmVOTIMyWAxMwpUywSOYkBj2hFgsNLQtUySEg5v5gzTCpKipw2YAZXerUJatH0vEsUZaZE1AZVcjZAAQQpiooKgmp5QQCxBhPS2U0kZ/gWATOlZpqJhUn4QFMTmU327igro0BTcKp2SgqqwUDmSexSGMPsQVYhE4SZbLUl1IRpzhSinUuH6io0grhq/JmScKA6pUlc2a1UicsAoRms4D06iNVId8lf8ABfw6SuaUhQIZAcHd2+6kX4vheWZlXdBD5SHa9D2jnDMLkWoFSaSQFSgoHJQCzvlJ7W1egCEJlvM+KYAkzMgYETGynIfhAGW+/eDFNbIN27QXxPBSs3Kc4VSoZ06g0ahqNRQiFivCslaSPMYi7pJATTmJFqlj26wywWLlYmWSaZFMeaxoQc2oNLw6MqXMQQpCs6QcqkkMS7hwbhz98OmUXM44Mth8FkwwlhKJgUlQZTg1VmBBGxq3aMli+ATJauZKhsW9HcbR9M4lgMRMCSEuQw5WZgzVNqxTK4KWMubiJKHFUZlE+oSG9YdFIckYq36YCTNmSsMohSgrz0AH/kW94CHE5wWxykm7itbvlaPonFvDc9UoCWZU7MolRQEghAAAITMbmcGoqx6wBguGy0ECfLM6YASEBCQAQ1FLDOOnvAdAU4PIp4VhsXODowi5iD8RRmb0JDP2MbyVPXhkSXlbHKoKSpa6qJLpowAoH/CM5xHDT8UlJGIm5dgnLJlgCwZQZVmSz9Y0PBcXNkpRLStakpSApSySkqetDYM/X2gNRJci9X9C2RIxClrVOdSicxBNHJd6sR2gSdJInrQqgxCCkA/1lScgp/cAH6xoeM5MMsq+zkDJs5rQepLnQAbRgsdjFzV5lE0LhIoATZqaUhMonFdimcKmrEULgaFjTf8AWIGaQSEpH3fW/vHpy8zkkOS5JYqJLkl+pNzrFWJngMKN1J2H6RrHZQl6gKLah/ypHBMVYml48xTQghw+3raveJKUbilLGJ0WuiPmtVJyv3ED4uVmA5UhSbML7+8SUa1cRamfTmH12g6NViDE4EAZ0MUH4gR8J+URThSkhSTkVdL2U2yrGGyJYRMdJZMyh1AUfztFZleUTylUo1Ugh8vUD9osp+HO4elsvFJnAIxEshVgWb/pO/T22gdPhsBYUVZpLlyLhtCNIKMlSUOhpksh8qmLD+0nRtDF/D+JJVMQxIdgTv0WDf8Ay0hlPAHD5GvF+LyjhkhKFzED+UshWUgpAKTS4IcAk/ZMDT+E/wARIleQoAJSUjzAXYF2UoBkkF7hturSfh3LAEo+FSEs5BI5gdSGcfqYGw2BVLRMlk/CoKBFlIWMp7g0/cQllIxTBePcMUvCYaasOtDy1mhpdKnFGOUl+sP/APT7GglKFEBUqoexlu7Dqkn2V0irgEgjzJQKkCaHQQWaYOos7B+xgvw5ikMozpSPMSC6m5i18yAMqr0NC8JKx2qTRUJC1YhQWGyKpN3QqoQr+sMWBuOto0ODw5XJmy1AlPKuWXsoFn6AggfrEcP5akOEhQLsoFgAHc25rANHUYwnzQhifh9CAtu9mhEJKWqJcOw/ljPLooEJGjFi7kh9Sa6EQLxvHKODxM5AUZuYSDLYlpnmF5oUAM2aWE9iCIecQloRIYWVMcVuZhWW68pFO20ew60oypZISpapq2ZwCcqVkKvUKUSOkVtvItdnZn/D/DVCZiJq0kebLks4aoRzgdlABoCwJScStRSqUtYMpYU5l4iURlBCh/tzALPQtvGpxvIlWYEKCm/5iSkelX7QklIRM/28i6/YmgLB/wD1TaH09InbsXwznghJl4mbhpnxEEEbqSb+oJL7RsZcqYMHlQohRCkZnYpKUqKC4qGCTAU3h6EzpczKoTEU5gUqq4Yp1Fbw3Qr+TOSRaWpQr9rMtNuzCDeQN2KfFXEZkrDCZnUiYZaWL1ClEJJ/7FffCXAf6i4oDDkqSppi0zStKVOAApNSOXlC6j5Qb/qury5coAv8Ev8A/mmZm/7l/dGD4fOBdJNFhj0P2T707ExXKNFJo+oYzxZNQMOpK0kTCVKUmWh1SswIADcqsjimsMOH4qdMIVPTJMoqUDMUhL5cxEsghjzJYubAwDwfw6FpBnDlQsiQjME5koRly1+LOpJU3QGxjPcR45OnzWUcqGaWgOyWuOpO5/ANAcnsySeEbXiIwxUiW6jkAISgKSgAm7Ghfe/WCl4IPdDAHIliAmhqRUqL0etdoqlYAqTmmJymXnT3zKSr2Tze4izHTSlCylqJLE7ak9B8R7QOzsW/DM+KXMhINClYylT1zjMsf+Fd3jGqLlvbr6+0arxNiROlylJP2XS5u/xUNi4HWMzNQXdQqbq1cP7tpAkysNAoDKJ6MaaBz7XpHlJIs7bCw9C7RZMQWs4ejb9R+8RWshmpTRj+P1SAOCeYTQmn9zsD029oiosa17fVY9LmF+V1U9WjyZlej1o4LaNaFKEEJB1b846pBAp8/oRbOSk2GQ6gHlI6OaH+0mK1gu1m0tX1tGBsjNw/KQQQC49R1HpEMFPK0gEOR8T7j1gha1OLu2jGl7b6s0cQsByWqa0b9vWD4LlMonIMovLqNUDTqnbtHvLQQFywAp3oL7gj9tYKYaOBcfR/SB1yWV5ktn1Giu+x6xgj3gmPUtE2azFC5alDRlgSyf8AqAU/Uw7wwzAuH7irG9etKbiE/grFS5k2ZIPL58syyDQhd0feLw4kylZGILAkKa4IpbUh7axs3klKlohjeJpk/wALJy1mzWUsM6QFJyt3zCLJnCM+ImKzNLnYeY5H2JrJsRor4h1Bi5XC5c5AExlFPMhVd7gioYjuPSBuBZZapmHSVgspRlrqQDRSkmykEkG5vo8U8oVzbYP4G46qbLmJW38tQLMaA0ND/cIfowuRfmBNZhAUU/CChAS4Gn2fuhTwuVKw09eZKkmYMhAU6CpZDcpcpJNjQdIdIK8p8sBcxIVlSVAJJLOa0uBrZ2ib2At4r/MTKBUyvMVN68iUADteM/4t4gtGLULJ5Mj6cr0r1IbpGk4zwovLKbhSFsNiWWmtwBX2jM+MJJONkggqRNyylHZQWPkpMF2tFOKdP+zSTJZVhDMJqMqtaEJUWr1b2j5XjViZLVoU1Y3DNH23EYZCUTETaJUEJU2hmKWn7syTHxzxJgxKUpCn81BKToaGvcU/CNWhItOwHhPiOehaEBRUkqAyq5hcWf4fSPtZkoVjZ0q5EkKIbQrzj7zaPln+mnhw4jFCYofy5BC1E6rfkS/ep6JO8b/wxxtCp+InEnNi5jSEtVUmQnKFdAeusUpWJL8CD/VdOeaiWBmTKSc5F86mUT10fvFHBPBcrDS0YnHKSgKIEqSotmN3W9QgDmKbte4BZ8HmETF+YpC5srmnzGzJklRJYH4Zk5+WlAd2LZbx7i5k6amYf9sJCECvKblySXJVXNq0H3IVf2ou4j4rXi8VmSVBEoESxZg45msCSAejAWEbORwlExYxhDJmBKwkAk+cXCgE684JA1fYRkfB/hYZDiJ75GoncEsH/wAjQJF/Z/pnh/CTFMucnJkUTKl2KUkBLrG+o7wn3MMn1QUpORDr5dWNh66tvu52j57xjxUtc/NJUyEukUBzDU8wILtbbuRGm8Z+LEyyqTLCZk00UFB0oTsRZStcppZxpHzUvXepsBd/TrTpGlg3FG8sZ4uf5iELDcoKCkUozgtoCc29oABzKYVIpfTd+z+8QQoXeo/J2bsD0icl0pJbYU1q9zaga/2oW7KtURnqeu9X7/h+cUTUHZyalyQe9FbQVNOrO1ADuXt0+cUFAP2gGpUE6DYRgHFyELSXAEwAFw//AHJa+jp+UAkP8V9/wcj4tbvFpLtTu3yYmj+0XBYCCm2apcA9Lb6ephWVWBeUN32enT0jxTTfQdtaaa7XgkYKoFSSKAXer01+rxSuTSynNcp27XOtvujBKwRanX9C7xBSz+4r7xP+FWwperAkndrCOuw1fQOAx1eldBcRgkQduU7fvFsueU3p7t7794hlzGrU/Htt1jzFLMxDPQPvSv17Qdi/wEIQ6krQQmYlTpUNwXH4R9In4rzpAxUpICkqzYhOwyspQH9JoTsXj5uhb1IA7OD+NdNI1fgOesTFhC65SUhnClJqUtq6Xpq2l4y+GT5I4scFASohZyJVlWhbhuegNaZgeUg0VR2cEVY7Ak5swZZlrlumlFCiknYEAsahq6GHEmXKxMhctCRlZTJNSnNVSE7pUkZ0HoRo0Y7g2KxGGmjD4kZ5L5UzhXIPsk65DS/wvsIbRC7Gq8CMRLRMWE+ZJUM5IqCPtDW7dGVE+GYwzGW2UmjKflWklKkqYV9tztDiRw6ZLVQBSfwSf/JBBbcddI4rhakzeQjy1gEbheoO7hmP4wGvQp+BWBxKlIDIUyE5SgmoykvXpuNNxWGOP4bnmIJEtSXBQpSASlQZQcioJTmSFaHLuRAvDp3LzEug0AAspnFbhxT/ACIhhImqJUlICQKAmxQRynoQCUkGvKN4ZfkR2LvEsxEw4iSFc/lvkqHUU55bKep/lW2cvHynxFgJmIloxYSorKhJxCftCcAAhTX/AJicvqG1jf8AGcTh8PiZk6auYta1SUqQgAJQyFSwpRVVQKVrUwGlKgwZwbATZRyKkS5YUcnKtRKZaScqlTF5ipdlJSQEjUvSHayFOlgo8OcDRIw65C1ZQlITMOqpiwFTiGqwTllBQ2XtHuGcPecudMlKQtaSiWEjMMPISBkQAi81dV5UuwGjw04/Nw+FwgE7PPIbKgHnnKTu10vzGjWoaCMxhvEmKxUnFrmNLaWRLQjlCFKSsO98w5ak9mg4Qqti3iPBcUEy0IRLweGll0jETkIVMJDGZNDupRDhmZILCHPDvD8mYEnzpc1KlMfLSVpJsBmoCzVOwJjEYXwnMmLAmKCVKtdSjuegG5Ij6DwEypMkSpKVrSmuYAOsqISZn9udlNshL7OkmpFXcTRYDBpSlLFKlJJYlDEzGbMwdqMnoHAvFHijjJw2FJSf5hOTNYubkXttuOhi7DzUAkuE+WHUskZCmn3By3RLPWMh4gwEzGTDNbJJZkrWSlLB3dK2LklSnGhhtLBKKuWTJZsxJJcl3e9ep6vd4o8qoY0AswOlG/QwfisHLQP99KlG2VK8p7LLQGkP9e1ogzsVMpSbV3DH4mto9NKVgkzgkMoVOwOvSvT2iDJIYgEa9u/13jk5RASBZhQljX+77/aGEdkjMcFwAAeznQtZr+8RlKZ37crV1rtdm6GKpaVEcrmjtV2B2+1VqpePSZ93y+pHXcGGMslKDmIIuTQUf9ezUjikF3ynoRuDQO+msVoQBUkEan0f3oIkXIYFQFtgdSK0DA2r+a0PaOypnLlclzTVh02Bcm2nWLlOqg5wkkVKmA6VHX3ilGGUUlTEkWap3BoSd60tcvHsKpQeznTXXV3EBoOya55RUHTZ3Lb06flA5UCHNCTpqdfT6aCsRPSkAKAswqSd/v3tXtFKJOYVQQUh6sQatZ6QAlCpbJvf1Y9tNIlLKavdnf5bv7xcmUnMy3bRmJBtV+1r9K16cKBbKql7kk6VAPpACUeUx0LXqHi7BY9cpaZiCy0kFLnmBuPSzg3iCpBSWUC+xdx2FwPQ7xAyWrQg7C3t0gpo1WbqRxZIUMVJLSyf5qQ+bDzFFy41kqVzJV9k7WLfxJwgTkS8RJooUoSATfIToDdOgNNRHzLh+NmSJgmS1MRR7htQQfiBFGNOkbzw545w6UlKwZLiqA6pR/wuqXuEl0jcWh9nPKDjlDHwl4lUqSJcyq5BPmJIZflH7YDVyGhGzHSrqXg0rVNlZlCiVyyWLoJ+NChQj7KgzpLXBBIE3BSZk9E1K1SZyS6VgBloNgdLUeoIpUMz6RKUsUQlID5UulQTopLp/wCGsNtlOlopHJCT+BbIxCAsp8xOYXBORQ/6gxhijA3IL0evyhbiuDJLBas2RTJWr4gP6Fqo5FnuQxLwfw2SpHKTys2jAV20tEnsP5KTwiWpfmKKM45gVWTlIU6noQDzdCXvBGElJWTOTPTOSsAJ5gZYKfiUlIoSVCpJJowtFyEEhsprsQPQvcNoYHXwtaJBlYeX5RylKC6WSSGdn0d+8NHIH/IqxicPMzS502XNlrNEsolB0KVAEAjV2ejwD/8AGly5M6VKVKdRSQrnR/LcGplB83KRe2sKsd4ORIJm4yZMUfiUUEpJA3UlSj0sDt0b8L4kiY6ZGaXLSkBPlpV/Le2cqd1kKzDMBoamDXyUeNMt4fwFEtBTMKVZmTlScgIN3UslVbMDbrbvGXlLICEIloIy5QWzZQHCUvmLMkA+4aq7jXiRElSETlzcywFrIAWE1IygOBmIq6XALcpBiXBfEM0lS1LV5bco8ggqAqVUqS1K5QSoM9oKSiqA1J5DFeIZcuWZiEBajmNSFKKZZSCoCoAfMxUalPWmOxXGpy5hmFay51PycgBtA8NlcWM4zBiJSZaQnMVSwoKRm5EAp+GermUSGGUO1XhLjvD8+UsZQqYhYdC0h0KDaapV/ar74SUr0PCKWwfE4gL0ZbO4Zj/km3qPaAypha/b0vUX+6L8XglpHOhSH1KT8xeIPXM3KLfLVrm0KipJKj6fC996En60jktIzva9t7D0rEJKmBYAPp0FvnXrHUPs50NWG9esEB4AGpADOReht7j8ouRi5go3maupOZn/ALnc+r9zFUhVWCgkOaEO7Pc321i0gDQ+g6A7Hd/WCAEOBVQoynUijg1uDpcv27RwoUzsSljXoAXpStDTX8ey01YuncmoG7t9Vjzh9Nkn8e9GvWFserKgnKWS9nO4G/1+USlKR9t9hlyggb5ddPzi/I7kgEkXPxCr01TYVDXaB1ytTViSe/SvpXb0gdkxutEp0kDKpCiWNaKBYtoaAu1jvFqJZKaA3sXcBt976dqQPLNqexFzuGjyVvo9dRW76i9PyggJoYjcEtrp1HrQxA4RvhP/AItrtvBCptOgS4qKFm3Y0FPTvEvMLJrc1SW6sWJILN+EK0MmVTcyaKOYUq21Kn4g7at2ilkHM5UhxRmIPQl3I6vB8olBJygg3BFWGlajQ0BFSICxeVzkJr0FNhT5RqAQm4dSGJKVA9RQ9Q3Q6aQOlQGvvS9usWFZyqvXlfTc9tPcxV5T6Cgvb77dIYyHOD8ST5KAhE05RZJyqSOgzAt2pB2H8X4iWp0zXI1KE63sLdNYzMstfTv6RaD9dYNtG6pn0/hv+okmY3npMpb1UBmlrG5AOZPcO33RpsTxFAUlAXLYpBy50BRzfCQCQ4Z23MfHfD+BE+eiWTyvmWdpaQVK+4GG/HuDYjEYhc6VJWuWsgoVLSVJKAAEgFLswFmpDp2raOeXGkz6vKWsHKwOtKHT5PFCsUmYCm4U6Tlc2AJBKapNbEjpCDwrxtcmRkxSTLKEKPMoZyEklhLDrICdSNAIdSl08xOTIUlZzEJJICWJJsyXcvqxhlog1TEEvhvkzVTpapiwAcsrR2saKIb+0A9Dr0eImwxVOlISVKISECYgOpwSUllE3uH94zHiPg2IVPUnDmXPEuiBmlKmJTeqcwUBa2mWGiMRxAy1AkyFBIImZkBiHcLClGlg4qH1jKVYKOHpTO8RDyylKV/E4WrDlkl3dJxM/K/sBtCHG8bSkFSp03ETSQRmXmSgBy7hkkvUIS4/uo0GYnjWPlgibxKQki6STNU+xSiUpj0eMtxKciasrXPRmYP5eHKUnqwKQ+5aFkr0WhS2P+BcRMzMlU/ywVZipglkgEkAAVUSfWlRWLcB4pKVzEFSp0hRZSCWdL0UgvmlqAar99xjBlCqTR6oIH/tS8X4XEoBAJykUcF5ZvelPqohcoZpZtDrGyEpmKEqbmlnmSS1QxPOHDEMxFKjaBkTMrBRANmcMTUasb2cCJjRmI3DnuzVb0itCnUaDt1+vrWMKW0BDu+2nqdB+UQKzWtba1JNYjMS2XKGb7JNCGDUZwQXt1jolEVIZ6BwGJoSx1YA9aPGNZZ5wG7PQOWuHo1NopxOPEu+r+w2cilfxi+YgBLipt9DTvCLjshSikirOKHsdSN9oMUmCWhrJWCQlSsua5FW9PeLcVhilQqSDY1+Hv27jpuOWUewfoWIPw09+r1icqcoWJbVNClu1QNNoTBbJ1c5iXDjQfr+UdMwGgIfYip0A+f00RwkxNQolL0dqDpXe3zjpGwsz1f6HvCUNZEFmYNTS9KN1sNwOkSzJysAcwoTYMfvHbXcRSVVDGmx2Heh/QRaVBmZtLaU/b17Qf5MXfw7FiGL1SdWqA71H1WIiZtezba0NCD9bvSlnc1s4atn1/P5RwPrSj1BdhWhJp9UDQRSyasF3A1pTsLM+9PaLkSASxY3vrQ1cdj91YEKWBP46BtnFw1evWIyVMpjQ6uWNAQpvyaNVh0exsrMABTIKjlck1elQNnpAwkkAXer+g+h6wSMSVkZql3JP9R1pVxZx21jqZQPW50JABuRUtct8oOgL8golH1vE8rAb76e3vEly2fM7ivV+1/WPTCSAAH19O1q0gWHAy4aSjDYiY9SEyhvzqdQb/FJHvAWFx6k2JG7EiOTseP4dMpKWZalqVXmJASAKUAD/wDUYFCN/WsM3gyQ74RihLnJWXUmoWnUoUCkiurGCOFeIJkqYCpSygslaQo1TZVCWdiSOo7xn81aP934RajF0rXQXpUdeh94CvwDS9DPH+G8rFslYW8qUrMPtfy0pCm0cJB9YWjFlJGoVKCTtqx9CAfTrBfiNYxCZJSSFy5QlqJ1yKVlL/4lI9DChc4BCUn4hymmjuCD6kenWHfyhYPFMjiJ7l3ipU866x6ca9bfQgcn6EaKDNtFy1xHqPl6XikKItEVg+8PRPsH4HiipRLC+ig47gaQ1wvFUqowCz6g71a8Z2QrmraJzfiJFKsGgNZAtWbCf8OdgxLa0NaOdTtHhMyip6s5rcMQ7V9dOsL8HisyA5LXIOpo7Up+z7QVLmg39ATQ3q7XNNrQrCj3laPcdx2fRnG/pFmQpZ2Dh+Yu7k61+4mK5cy4H6k+/b8oitTqPxaWLflAC0/ARUy59Pr20gjJVgzgAuQDo9raCPR6EZVaIpAyEijV30fUUsI7hqGhI1pHo9AQSaXJKSbNWtabP9UiKzmTmLWfXVuvX609HowCqWWAOlL99xE/MY9G6PRyzkFx6RyPQzMeuB1UE+rBz60iqVidSA5/UfgPxZo9HoJjwXTSjn1rt9Wi5CiSS59yTT8+3Zo9HowDySFB9m16P6WiGKlsVgPy0rUUZNBo96vHY9BoxUUnmL/D07C2kdlS3JNmH3D6vHo9CsKKcxJJ3r7xxc16EW69Y7HoYDIlbEtoPwBMErQKgh2f1aOx6GQsgHjWHZlPUkn9zqb1hamY+kej0HwRPJ5CHMQ1PSPR6MYig6xeiV10ePR6C9gWhtgp3LlIeuV9afpSPYnGql2q5y1AoEgaWj0egIzCETXelQDX8thW1YkueUEhgQC1X07GPR6AwxP/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9466" name="Picture 10" descr="http://bp1.blogger.com/_Oyjs043Crqg/SJZlhahQ_vI/AAAAAAAACfQ/82w9T04QIw4/s400/Coleus+8-2008.jpg">
            <a:hlinkClick r:id="rId8"/>
          </p:cNvPr>
          <p:cNvPicPr>
            <a:picLocks noChangeAspect="1" noChangeArrowheads="1"/>
          </p:cNvPicPr>
          <p:nvPr/>
        </p:nvPicPr>
        <p:blipFill>
          <a:blip r:embed="rId9" cstate="print"/>
          <a:srcRect/>
          <a:stretch>
            <a:fillRect/>
          </a:stretch>
        </p:blipFill>
        <p:spPr bwMode="auto">
          <a:xfrm>
            <a:off x="4283968" y="3501008"/>
            <a:ext cx="2762250" cy="2476501"/>
          </a:xfrm>
          <a:prstGeom prst="rect">
            <a:avLst/>
          </a:prstGeom>
          <a:noFill/>
        </p:spPr>
      </p:pic>
      <p:sp>
        <p:nvSpPr>
          <p:cNvPr id="10" name="TextBox 9"/>
          <p:cNvSpPr txBox="1"/>
          <p:nvPr/>
        </p:nvSpPr>
        <p:spPr>
          <a:xfrm>
            <a:off x="395536" y="2996952"/>
            <a:ext cx="1944216" cy="369332"/>
          </a:xfrm>
          <a:prstGeom prst="rect">
            <a:avLst/>
          </a:prstGeom>
          <a:solidFill>
            <a:srgbClr val="FFFF00"/>
          </a:solidFill>
        </p:spPr>
        <p:txBody>
          <a:bodyPr wrap="square" rtlCol="0">
            <a:spAutoFit/>
          </a:bodyPr>
          <a:lstStyle/>
          <a:p>
            <a:pPr algn="ctr"/>
            <a:r>
              <a:rPr lang="en-US" b="1" dirty="0" smtClean="0"/>
              <a:t>Sucker</a:t>
            </a:r>
            <a:endParaRPr lang="en-IN" b="1" dirty="0"/>
          </a:p>
        </p:txBody>
      </p:sp>
      <p:sp>
        <p:nvSpPr>
          <p:cNvPr id="11" name="TextBox 10"/>
          <p:cNvSpPr txBox="1"/>
          <p:nvPr/>
        </p:nvSpPr>
        <p:spPr>
          <a:xfrm>
            <a:off x="7020272" y="2708920"/>
            <a:ext cx="1944216" cy="646331"/>
          </a:xfrm>
          <a:prstGeom prst="rect">
            <a:avLst/>
          </a:prstGeom>
          <a:solidFill>
            <a:srgbClr val="FFFF00"/>
          </a:solidFill>
        </p:spPr>
        <p:txBody>
          <a:bodyPr wrap="square" rtlCol="0">
            <a:spAutoFit/>
          </a:bodyPr>
          <a:lstStyle/>
          <a:p>
            <a:pPr algn="ctr"/>
            <a:r>
              <a:rPr lang="en-US" b="1" dirty="0" smtClean="0"/>
              <a:t>Propagation by leaf</a:t>
            </a:r>
            <a:endParaRPr lang="en-IN" b="1" dirty="0"/>
          </a:p>
        </p:txBody>
      </p:sp>
      <p:sp>
        <p:nvSpPr>
          <p:cNvPr id="12" name="TextBox 11"/>
          <p:cNvSpPr txBox="1"/>
          <p:nvPr/>
        </p:nvSpPr>
        <p:spPr>
          <a:xfrm>
            <a:off x="4067944" y="5949280"/>
            <a:ext cx="1944216" cy="369332"/>
          </a:xfrm>
          <a:prstGeom prst="rect">
            <a:avLst/>
          </a:prstGeom>
          <a:solidFill>
            <a:srgbClr val="FFFF00"/>
          </a:solidFill>
        </p:spPr>
        <p:txBody>
          <a:bodyPr wrap="square" rtlCol="0">
            <a:spAutoFit/>
          </a:bodyPr>
          <a:lstStyle/>
          <a:p>
            <a:pPr algn="ctr"/>
            <a:r>
              <a:rPr lang="en-US" b="1" dirty="0" smtClean="0"/>
              <a:t>Stem cuttings</a:t>
            </a:r>
            <a:endParaRPr lang="en-IN"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b="1" dirty="0" smtClean="0"/>
              <a:t>Angiosperm flower</a:t>
            </a:r>
            <a:endParaRPr lang="en-IN" b="1" dirty="0"/>
          </a:p>
        </p:txBody>
      </p:sp>
      <p:sp>
        <p:nvSpPr>
          <p:cNvPr id="3" name="Content Placeholder 2"/>
          <p:cNvSpPr>
            <a:spLocks noGrp="1"/>
          </p:cNvSpPr>
          <p:nvPr>
            <p:ph idx="1"/>
          </p:nvPr>
        </p:nvSpPr>
        <p:spPr>
          <a:xfrm>
            <a:off x="457200" y="1052736"/>
            <a:ext cx="8229600" cy="5472608"/>
          </a:xfrm>
        </p:spPr>
        <p:txBody>
          <a:bodyPr>
            <a:normAutofit fontScale="85000" lnSpcReduction="20000"/>
          </a:bodyPr>
          <a:lstStyle/>
          <a:p>
            <a:r>
              <a:rPr lang="en-US" dirty="0" smtClean="0"/>
              <a:t>Flowers of angiosperms are specialized reproductive structures. </a:t>
            </a:r>
          </a:p>
          <a:p>
            <a:r>
              <a:rPr lang="en-US" dirty="0" smtClean="0"/>
              <a:t>They are made up of four main parts – Sepals, Petals, Stamens and </a:t>
            </a:r>
            <a:r>
              <a:rPr lang="en-US" dirty="0" err="1" smtClean="0"/>
              <a:t>Carpels</a:t>
            </a:r>
            <a:r>
              <a:rPr lang="en-US" dirty="0" smtClean="0"/>
              <a:t>.  </a:t>
            </a:r>
          </a:p>
          <a:p>
            <a:r>
              <a:rPr lang="en-US" dirty="0" smtClean="0"/>
              <a:t>The flowers may be found at the ends of branches or in the axils of leaves. </a:t>
            </a:r>
          </a:p>
          <a:p>
            <a:r>
              <a:rPr lang="en-US" dirty="0" smtClean="0"/>
              <a:t>They may or may not be conspicuous. Conspicuous flowers have floral parts - sepals and petals which are </a:t>
            </a:r>
            <a:r>
              <a:rPr lang="en-US" dirty="0" err="1" smtClean="0"/>
              <a:t>coloured</a:t>
            </a:r>
            <a:r>
              <a:rPr lang="en-US" dirty="0" smtClean="0"/>
              <a:t> and attractive. </a:t>
            </a:r>
          </a:p>
          <a:p>
            <a:r>
              <a:rPr lang="en-US" dirty="0" smtClean="0"/>
              <a:t>Plants may have only male or female flowers– </a:t>
            </a:r>
            <a:r>
              <a:rPr lang="en-US" b="1" dirty="0" err="1" smtClean="0"/>
              <a:t>dioecious</a:t>
            </a:r>
            <a:r>
              <a:rPr lang="en-US" dirty="0" smtClean="0"/>
              <a:t>; or have both the males and female flowers on the same plant but on different branches – </a:t>
            </a:r>
            <a:r>
              <a:rPr lang="en-US" b="1" dirty="0" err="1" smtClean="0"/>
              <a:t>monoecious</a:t>
            </a:r>
            <a:r>
              <a:rPr lang="en-US" dirty="0" smtClean="0"/>
              <a:t> ; or have both male and female reproductive structures on the same flower – </a:t>
            </a:r>
            <a:r>
              <a:rPr lang="en-US" b="1" dirty="0" smtClean="0"/>
              <a:t>hermaphroditic</a:t>
            </a:r>
            <a:r>
              <a:rPr lang="en-US" dirty="0" smtClean="0"/>
              <a:t>. </a:t>
            </a:r>
            <a:endParaRPr lang="en-IN" dirty="0" smtClean="0"/>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descr="http://t2.gstatic.com/images?q=tbn:ANd9GcRPy3u8tfutlrMzIsbs-Pdhq6PQ0o2aR696lJ0WfMOtOPNBplKP"/>
          <p:cNvPicPr>
            <a:picLocks noChangeAspect="1" noChangeArrowheads="1"/>
          </p:cNvPicPr>
          <p:nvPr/>
        </p:nvPicPr>
        <p:blipFill>
          <a:blip r:embed="rId2" cstate="print"/>
          <a:srcRect/>
          <a:stretch>
            <a:fillRect/>
          </a:stretch>
        </p:blipFill>
        <p:spPr bwMode="auto">
          <a:xfrm>
            <a:off x="395536" y="332656"/>
            <a:ext cx="3096344" cy="3096344"/>
          </a:xfrm>
          <a:prstGeom prst="rect">
            <a:avLst/>
          </a:prstGeom>
          <a:noFill/>
        </p:spPr>
      </p:pic>
      <p:pic>
        <p:nvPicPr>
          <p:cNvPr id="20486" name="Picture 6" descr="http://t3.gstatic.com/images?q=tbn:ANd9GcQq3EeyA8lAZUJXl7CMwlwdB11flIBeH5LLvgBRB_yp0HD5ZhZa5Q">
            <a:hlinkClick r:id="rId3"/>
          </p:cNvPr>
          <p:cNvPicPr>
            <a:picLocks noChangeAspect="1" noChangeArrowheads="1"/>
          </p:cNvPicPr>
          <p:nvPr/>
        </p:nvPicPr>
        <p:blipFill>
          <a:blip r:embed="rId4" cstate="print"/>
          <a:srcRect/>
          <a:stretch>
            <a:fillRect/>
          </a:stretch>
        </p:blipFill>
        <p:spPr bwMode="auto">
          <a:xfrm>
            <a:off x="3779912" y="476672"/>
            <a:ext cx="4036324" cy="3024336"/>
          </a:xfrm>
          <a:prstGeom prst="rect">
            <a:avLst/>
          </a:prstGeom>
          <a:noFill/>
        </p:spPr>
      </p:pic>
      <p:pic>
        <p:nvPicPr>
          <p:cNvPr id="20488" name="Picture 8" descr="http://t2.gstatic.com/images?q=tbn:ANd9GcSFOncPe6CnkI4KefMRk8sFGmPeSnb28D0UeRQ4wOI-_jmmWs47"/>
          <p:cNvPicPr>
            <a:picLocks noChangeAspect="1" noChangeArrowheads="1"/>
          </p:cNvPicPr>
          <p:nvPr/>
        </p:nvPicPr>
        <p:blipFill>
          <a:blip r:embed="rId5" cstate="print"/>
          <a:srcRect/>
          <a:stretch>
            <a:fillRect/>
          </a:stretch>
        </p:blipFill>
        <p:spPr bwMode="auto">
          <a:xfrm>
            <a:off x="6372200" y="3140968"/>
            <a:ext cx="2556979" cy="3413699"/>
          </a:xfrm>
          <a:prstGeom prst="rect">
            <a:avLst/>
          </a:prstGeom>
          <a:noFill/>
        </p:spPr>
      </p:pic>
      <p:pic>
        <p:nvPicPr>
          <p:cNvPr id="20490" name="Picture 10" descr="http://t2.gstatic.com/images?q=tbn:ANd9GcQQoRKFdxOk1cEHbzIvM_wcgG9uWjOY7dzEPJTg6zUCSQAXv9W1Mw">
            <a:hlinkClick r:id="rId6"/>
          </p:cNvPr>
          <p:cNvPicPr>
            <a:picLocks noChangeAspect="1" noChangeArrowheads="1"/>
          </p:cNvPicPr>
          <p:nvPr/>
        </p:nvPicPr>
        <p:blipFill>
          <a:blip r:embed="rId7" cstate="print"/>
          <a:srcRect/>
          <a:stretch>
            <a:fillRect/>
          </a:stretch>
        </p:blipFill>
        <p:spPr bwMode="auto">
          <a:xfrm>
            <a:off x="3635896" y="3429000"/>
            <a:ext cx="2741014" cy="3024336"/>
          </a:xfrm>
          <a:prstGeom prst="rect">
            <a:avLst/>
          </a:prstGeom>
          <a:noFill/>
        </p:spPr>
      </p:pic>
      <p:sp>
        <p:nvSpPr>
          <p:cNvPr id="20492" name="AutoShape 12" descr="data:image/jpeg;base64,/9j/4AAQSkZJRgABAQAAAQABAAD/2wCEAAkGBhQSERUUExQWFRUVGRwXGBgYFh0WHRwbHBkWGxgZHR0dHiYeGh0jGhgdIC8gIycpLiwsGB8xNTAqNSYrLCkBCQoKDgwOGg8PGiwkHyQ0LC8sLCwsLTQsLCwqLCwsLCwsLCwsLCwsLCwsLCwsLCwsLCwsLCwsLCwsLCwsLCwsLP/AABEIAMIBAwMBIgACEQEDEQH/xAAbAAABBQEBAAAAAAAAAAAAAAAFAAIDBAYHAf/EAEAQAAIBAgQEBAMGBQIGAQUAAAECEQMhAAQSMQUiQVEGE2FxMoGRI0JSobHBBxRi0fBy4RUkM0OS8YJTg5Oy0v/EABoBAAIDAQEAAAAAAAAAAAAAAAIDAQQFAAb/xAAzEQABBAEDAgMFCAIDAAAAAAABAAIDESEEEjFBURMiYQVxgZHRFCMyobHB4fBCYkNSU//aAAwDAQACEQMRAD8A2xbDC2PJw3Fqkgp04Wq8dTsO/e2G4q1uGJUbVUGogQokgKPSDM+s4F24DyhCVarUgylWAZWBVlIkEGxBHtgfw+oaTDL1CTb7ByZLoB8DH/6qDf8AEsN+LE5yJH/TqOvo32i/Rrj5HFXiNTkK5imwSQfNpS2hh8Li2pCDcG/tE4AybfxCv0+f1pCSrPFaFUofJYBoIgiQwaBYyNLrcqdpsd5HPMxwNKVenM1abVgjCqGpGCVHPsVYS0kEiVBkg41uZ8XLRRlqlXqqpZCvwVgVYo4IsuojSR0YED0yub4sc3laq1mIqUtVVCqgK86dakfd6sI7ntGKmqe0ubRUtLaJKIZHwWKmsazTCTELq5qkVNJDGYWi1IG86ib2xbzlDMU6LUc0pzFE7VqXNUpxszIeZo3+o1GcCcl44rqrKUp6tTMzMrTqZiSzcwVdwNtgMIeKNbE1Mws7AJqgfIDSPcXwuTURRNJY0k+nHxSnH0VXgXh812IMckkg6hIBAB2kAk2vNj2xrKnDqkASIAgANAgbADAJeJmZSoH9A1/pv+WLFbxO7UqiARUKEKwsQdp7TvBHWMUIX6eUbZg5p9DhLLrXuYznkzIeQYja/re2Iqfi1wfhBHYkk/XAOhxuqrLULQQbKBOq0XmSRFuafS+DdehmK6L/AMrPKOeoPLqT7moNXpK/LBafTvYC6Nxv4/t9FxCI0uJK+Yy9VbCoKmWcHo0ebS+pVwPfDeIulaqQY+xYCJMG66gRteDcdo63zVPLVFHmAqNDB011EQM1Ng1tTD2J9SMG6XBGqtmHVtMuxpkMrBtTuyG08s6bz970w7Ual88G04N5XVSI5LLNUhzawH07Da+/pbF3L5UrUJ6aRfuSWsfYLP8A8sWeH0wcvQcGddKmY2PwCbTNmke4w3MZxqV0Uuw+6ok/oY+mLkUOl0zWvGXfnfuUG7oqXFLLctesv4hTqj/5KaTfnQH1xJk+IrVnSSG6q1iD1/wYr0syr1aFVDK1Eq0/mNFRQfUeXUHzxsB7XUQUGU7juRNbL1EHxRqT/WnMv1Ij54yTZrzF1gyXAc95IlpHTmkY0PiDiDAeXTbSfvMN/wDSD09TjK5PhJ8yoo/7ah4mCVax0xvpvPpjz3tKRk79keS3lMaDWUVyWbNNg6gM4BFNfxVHGimPbU0n0BxqMjkxSprTB1aRdurMSSzn1ZiW+eM14fVdXnVGVUpCFLEAGoy3idytNunWr6Y1OXzCuNSMrDupn/1jR9lxlkAvk5QPPRPwse48xqpdpYWFhY5da8wsexhRjly8wsexhRiVyWFhRhY5crhzK6tN59FJAtNyBC/MjD8DeHcNqUyVaqSogjSoSSfikAQbjrcyME8Z0bnOFuFLR968x7OKnE+K08uuqq2kdBuSewHX9MZHini2pWMUGamkbiz+pJG3oAcKn1McI8x+CAvAW6jEyDGf8Phcvlw1aoQah187FmggAQLmSLmO+FW8VmYpUS39VRwg+i6j9SMQdXE1oLzV9OqguWb8WeGa9au3lZeApJV1KopBuDdrt3AAMg2NjjN5io1KpoZGpa6ek6kY3ZTTd1EAkGWgX3jG8z/jpUEeSXqdQr6VH/yKn6QffGI4/wCLauban9kirTbXTtrIkQQzNZgbSukCwtim/wABw3sdlCD2VjJ8IBfQlepqrqUWp5b0aclSShmWqBgIi24PTBb+SpUuHgZuir1qavAkB48whIqIZC6SIubKbYHniMZJUAY1KdRWQz/0wpBXSJkkyVgCACe4xWqZh6yam06ZBuR0mCZOojudvpis3UmIYAPv+igklRUPC9d6ArU0ZgxYCnB1gA2YSB5inuINtiL4r1eKVg5FQsCsEq6wdh0YAicH8n4wq06tOlTY105UbU4VWm0LKyIsAzGLbAYm8acY86KVRXogWk6XC1AbhiOhXTcEbnAkhwsigf1XK14cp5YpTcH7dm3uXDibLA5Vg+3eYxfzuarZZvMJNWgfilV10/WVA1L8v74ynBuGPTq0X109K1EZiGPw6hqN1E8s2xd474mrVWajRRkUiPhJd1NrRMKR0W/c7jGnBqmeF0BHFJZbZS4kgL1KaFWpO6sCt41DUb9ILER2icWuBZMrQFRRNSjUqI6bAgAgj3hg49/QYo8G4LVp1KS1RUSnUbTe2qAWKkC4kL96PyxpqDeXnaynavTTMD/Wn2VX5kaGwmHShxc+TAPHp1RHiggmbzAFRQos+lkPoxkg9iGLA+onrjTcPpQgPVr/ANvyv88BvEtKmCjURUVA4LF1AKE27kBS+kggmNTA7DB2hmEKytRGVbSHUi1rwe2E+yYmCVzz0XSNoKvxXhprAaSFdTIYifkSLx+nbAHK8MfLkHzKSguHvWVhqAZZVQQ8aXKmQNhvghnKtXMMUpStMbttPqT0X0xVq8MCEoQtttr9iI6YV7R1bQfEiBH+3f3Dr70cTXOTuItSXStMSEga2u9Qxd3PdjeNhOB71/JrUqyQIJpmRIhgdMjqA2Ic8zTpk6d4FhPttiSnkTUpOpmSpI6wRcH8sYkMjo3h95Wg6PyIjwnwvSKhqjGoZJ0CVRSbkRufqBtbB6hlESyIif6VC/WN/ngPwXif2YYLOsAkCx1RBH1ti5mKWZqRpdcuvWAKj/2H5HHs9HNG6MbW+brQ/f8AlZUjSHIljzFfKZNkAmtUqd9d5/cYtRjRaSRkUkkJuFh0YUYJcmxhYdhRjlybGPcMr1Qisx2UFj8hiDMcURG0knYGQJF7jr2wmWeOIW9wCkBWSw9fof7YWKH/ABxOzfUY9xRPtPTf+g+RRV6K3w6syv8Ay9Qy0TSc/wDcQd/60sG7iG64u18yqKXc6VUSTjN+K9YYfEmxRgJGtdWl1MWMNDLvE7jEGd42czkajFQpSrTRwG1XuS3opfTHz7YWdTW4Vwrrji0E4tWbM12feSQi9kEwPSwk+s4PcB8JPqDV1CIDJSQWb0MWUem/SBvgX4e4Mcy56Isaj6GYA9TB9v16JN8UNJp/HJll+CWGrB5PiZr5gGoqv5pVAD93URpC9gJ+k4vZvg1VqpWnT0U5gNGlSOrGTqbrbf0wT8N8CFJ6tRgJeo/l/wBNPW0exIj5Adzg4aGGxezg+zMeSo24WM8S8FDImXoIDVqSxYtB8tNOomTF2ZRt0aMUU8FPQpktSp5kEc2gutSn2NMmz9yCsmNsa5OFaK71gzHzECMCZA0kFdPUDeV2kzi2pxo/ZIzkCu1IOFxh5BgmexgCR/774t8KqklKJPKWCqYnTrIAaOsMZjrEdcbDx7wVfL/mVADIR5sfeVuXUf6gxW/UEztgZlOAnLZennWB8yky1mS0eTswiJ16Tr3tG04zRpHiWugzaK1f4p4dpV8u1all0TMAGUUAL5itpqoU+AkEMBYTy7zgVl8tmPLVqyrFZQ6VYHMWAK06sWUkGxYC8CTNtPxLiSZWoXY6qdddULBOtQqhwCRy1KekFtppjvh/CPEFLMh1VSoRRIfTBQyDsY0iACDa4xoSwQSO2uq+yXax/CzJUKQsnSQ0iCNwbdMaDhHmAuKZ0uhh6ZP97de433xmc7nKS5ioMtSV6VVVUtU1WYFjrpszBkHNEkxbaIx6PEdUZg1gYaFUixBCqqwREMJE/TtjG8CKF97ic9OUW3stXnOJKvNUDU6iXCkWYCRKzYkBjcTuRN8QcbzYaoIg+UXQMLG5Cv7A6RbENPj4qURRqoXqtMhwd3J8soukkmCIjtacQ8f8MZrL01qVRaooUnXJVwBCvAALEAgG82UmYktaSRTX88j6+vu5UtjJGAh1atTAqEuzFgRpknpb0374teG+HDy2qVGWmAdLswA0kbKJiTfV8xgNwugGYFmVVmAXOlZF7mDAHsdxiLN5lszXYUgF1PCoDYAALJPUwss3W59MJ08OPNkdu/8ACnaeFpczWy8laVeuztsAupSfaFP64jqu9I84KE3GoFJ9pAwS4RXy2XUik6Myg+ZWqFqSgggFNRpkySbIqmwMnBXJ8Yp10YUh5qiA4DAJcbcwlh6lRi5NpIZRRIDuzQT9VzHlhQCg4Ik4cmeakTUUgWIuJkNykREbHDEyDsanlAOqVGplb8rKbpq2aAQJGCvAqCurirTUkEA03TUQRBDFWGxBgW/TGNH7PkL8tNKy6YAIDwPNnW4p02q6W8wKtjDbyTsA364IVfF1QSP5fQwMENU1xG8gKt/niXjeR8molTLKtPUHpNp5RzAMCBsCChj1IwBrUKkybknuCSSb9dyTjRGr8CPw2Gj1Vc042UZy/H6rGz3Oyimv7r+pxoMrmHYCVQW3AmTPqfyFsA+CcLgjrsWPp2GNGFjbbFz2dFLN95I87egvn+EpxAwE1VPUk+pifyAx7GHY8xvgUKCUo6lZVuzKvuwH64pnjtCY8z56Wj66cEAvtirmuF0qnxoJ/EOU/Ub/ADnCpfFr7uviuVXjCebRPlsGi/KQbddsZ4o3LMyURlPQhhK/29xi7xDh7ZV0ekzMCY6agbQCQIMz26Y9zqlaZ1qFKsAoiCUOpiggkWZrD3AtGPL+0Dv3F4Idj1Hz9yc3sqOXBKjfHuLWXFRlDM2XUteKhIaDddULElYPzvfCxiGJ1qVoeMZhxTZa9OKZs9SlNRQpnmKEakI+IE7RacYvjIB0tTPmVCrLVp0xq+C+pAu6f91eyvbaAZznjmvWqClkaegsYDEBqh7m/Igi5J1QOoxYyHhqpkWXN1a4YgnzwqCFRp1OD97S0FoC8uoja/qXMMrvISR19yfWbRDg9BRSpJRrhdVJKwimrhlc6dRkyea29u2CuXp1ASHZHEWZV0GexWSI9QfljH5rLLl+J0lQlaetTpggJrfUyL0amznUsSAWI6DGp4dmq1fNvSSn9lRLKzd2EqASTaTJEDYYayRkdg4o1zhcMnCIBcPKwsmw7mw+u2FnuE5uPsvIX1d2J+gQqPnOOe+KeDVkIbNB6jNYEVECCNwOVyYnaE9jgHe0YgaGf0/vwRFrh0Wzq8VoCxrUf/yp/wD1ihxao1Sgxy1QM4hvs3DEgfEBpJ6X9YjATgnDsvUplRk6buvxE1C1ibEsyyp9FHTpgs/hXKGD/L0wRsRqUj5q2LsbnTMxwexP0VZxtZ1/FL1MvUQqKhZSrDSboykM0r1Avt2PQ4H8K8XO4p0KxAoqFSqwVtRpQEYkrJkraQN2GNXQ8NtQZqmWZVJMKtRSyleXl1g61OoHmE9BBvOFzHDq1TPVKApLlzXcHSTIUAM9mAAKmGaFF9KgbYqhk0bfM6z/AHquAtDqdVQwtUIWQTrA1LJ02KHTyxIk+kYI/wA+bDLqtMHcSAT7sbkekx7Y0KeFKeVr5fWTVSsTRYsAumqRqokAbBtLLubkXxH4nyVGlXpE1FWixHm0xpZ1AK3X/uENJkdIYjoMIk0sh8zq+aklUsvm1cNTqK9PMaToVydFR4lVvBQsbA8wJIvgblczTr20EE7QQek9gf1wYz2Z4a+kqKsC3KHlTMggO113kAg9sbv+G3hgZam9d9LVaxkFCdIp7pBMnnnWb7FR0xR1TYoW3jHY8p0LPENLPeCHzGVzdFK9OoKNVKppCtujKpYsoPNTkCNJAkPI642XifjFOpQqUmHK6lY6yfhI7EGCD3AxH4mzwJACxFzaYiYK9jcg9wcZhGp+avnVRTXeaiOR7bRPuemMN+pdPINt46rQDBG2kF8PvRoNmDmGQlNDp5gW4fUXZFI+LUkGO3viw3DaGWR3Xkr1KxrUSeblWqXpBY2plDB76jvAwL8Y5qnVrzl2WuNGjVo0tGpWUQVWGBUqCoHK0dTijw3J1s0xqa0SlQVKTvWbQqaEAppG8gDqOp6nHp4pnlgbEMgdRlZ7mcm1rM3lstmw0aqTzOrsT+ITDC3ofXGUomrw7NrUcSg1XW61F0n9yDBuDibIcbYDSqazf4ZJMAmQBc2E4O+KczQzDZWk709NQmtUdSbUlQgqoktNRuUAyZTE6Z0kpL3gNI69/wBkqqNK/wCDsnVXLKKilTJYgjmZnC1GdjfcvEDbTfbBbOcOWoBrW42aIZfY/ttgdkuJZWrsXY9TVSsx9yXBUe8jF+jQpMJQLEkSpK3G4OkggjscbbTG9u2wUo82gPHadQU3pOpYsA1Nh94oQxEb6woNuokib4EeHVevUA3VbljeAdvc9B741We4MoQlTUAHNpDs3MDKMustpcNBBvtHXFDwrlly75mhbVTdTM/FT08n/idQPq2Mt+iiMwDuEfDbR6hlwghR/ue59cPjDyuPMbTQAKHCUmxhRh0Y8jBKF5GFGPYx6BjrXKF6EkEkiJAgxGqAT7gC3ucDFUnMBK15BpmRytPPTqDsYp1EMRdV74J5skIzAwVBbvsCSCOoIGM6OK0iCrllJaVIghDqBB321AfvOMjW6lkMjQ4IwDWFbp+GqFRVeoKhZ1DGKhUXAIEeggY8waoKCo2EDTBO2nl7323648xZEUFYYF3xV2j4Bo+cK+WbyIV1KKCVlgV1qAw0RO11kC2KPibw3n0TXQz2uFjy2p0qbPA5oYLpYkSdJA7Tg94ZqsxYTIEGfebflOIPGvis5VAiUxUqOOp5QtxPdjI+ER77T5DSa2RzAbpbMsTc4XLvDeaqZ2pRyrMpUU3Wk5QBqZWkzUyHUa4DKoIYkR6wR0TK+E61EtmXqlarQXWgYXbmJJXnBeWjSANRxkv4WZZP5xiwhqdAwDY/FSSY6mP/ANsdTq8UAETB7f3OHamVzm0T8eqVCwUHHlZTi3iJ9te/X/1jKcQ4manK1QMJkD1gj98aXxLwsMC9LSHaQFH3mIMFRuT39L459wzw/mXrCmKb6ydipAHckmwAxkRRF1lzuFbDQ7lE0lG1IxVh1Fv8HoceV/Eeb1BKQZy5AmzGTpWASIRZvewk3wV4rwV6BC1Fg9DuG9QRvgXQq+XVRxbSwNr22YX7rI+eNDR6l7HBpca6rPmjBQzO5DN0ajPXrVabVbakbVrHVZV1EgbL9IF8CU8QVldGZi7UmpsrPcgU2qELO5BFRgZkwfTHSqniPJVabB6tMqbNTcGfbRGoweqgx3xz7jmVyyPqoVSynenUSorD2ZlAZfeD749LK3Z5mPv4qmFruK8doZvJutNiHYSqmz03Uh0Y+zKLje+AlLhtDM1jWqVF11m1tSSVCu26zubncQL74ylOsyklZtIPX3+WJxXkWMHp6HpihqZpZeTSIN7ra1+D5amqM6KJXlUEgkSRYIZJn7zX9cEm/iKMpNFE8xaQCK90EqoB5GGqxETI269cjm+KVc3mJ++4AAGyqo6dhuY7scdL8K+G8tTo66uTRWUScxU01A39QNUlln0AGMt7Gty+yrEDDkNNLBv4581y1SqyzfUtJT2t8Rt6hcGOCZ7MJOZy6nNqVKuKdQVHSSp5kDBwRFgFO5tgj4kqUS2ui1j93TohgIt0uMZnJcUahWFRDpYHcWkdQe4PrisJWOsBv5qyG7OqMeIPF+VzeSqgBaeYpgVE1ppYtTYMUDddQUqQSDeMY3xBlUKpVSpScVWLMqVdbIxUMNa7qYtebiMavinhn+eV80jMK1SSinTpYKSoDWnU0EAzG09cYXLPRCUyUZmBqeZDEa7g0h10ACQdIm3e+NyHT+HGCcWLGe6qvfuKL+GaT6lKHQEJhls8kQebfYn2m1zOO1+E+GU0ytPTSpjUssQoljJ5mMSxNjJxyHw2Kig6qWhG50vYAxYSS0dpM98dO4Xx4JSppqFkUR6wJxi6nUua8gnCtQMFWr/izwyMzlnWkRSrRNOovLDAyASL6W+E+jT0xj+A8RC0dC3zCIvmisVDo0KjOwEgmVAF5ELIuJ1nE+PihR86qTpJCoixrqMdlWf1xmK+aLO71eD1D5kSUWoHOkyupgJa/ePY4v6LV7GHHKiUAOBHKs5jMkIkVmKlkFRVhkYMyI2wlTcmRc6TYYymdotRz1JmafN0qzRFqjnyyf8A7qD64fxvOVkKipSq0ABqQFgHXUxuWRRaBABUEd8C/wCfpmjWpsCz1kA80sWZXVw6sJE/EqiPTfFqTUNlI/NJl87q6Ut1znZlS8cwJJPoI/XALjnigUJWdbjoth7k+vYYN8H4mKmS/m6xA8tSH2gOCVnuCbMI/EO+Mb4V4K2YrGvUuivqM/eaZC+wtPpA64YzxpZNpcaP6Ki9tLcZWkwRQ93gao21bkCext8sSRh5wox6QChSWoqk6Tpiek9+2Kg4uoCHbVZv6dwR7yCMXK7lRIRnP4V06vlqZQfaRjH5zO02qGpBVQ5JUkSJClp0kjdiYBO2Mj2pNJE0eGeT/f5RtC16PO3ofqJH5YzfiDgtNV1ry6SOX0nofSfhxHwrxTqOnQAWk6hUBOuGMkaQYgAAXiBfDuIcLObqr5lVko3JhQx1ACLn8RJ320+uM/X6+F7Qx1X37e5Pjic7IVVK9dQFBsBbbbCwRr+GK6mKNbXTgaSTB2BIIFpBkW7YWMMOfWHfmm/Z3dluTn1y6nTOluYn3Av9Ixg/H3HFrVURQxVKfxqmpdTkNBuNlCzHfFqr43RFZDqWqkoeXXBXlNgQSLdSPfHOc7n9bsxqszSTBTRc9Auogbn2HfDYICBkYVuaWuEbyPHa9CtRcVg1IEB1BGpVJAaAdxfYXtsN8an/AI5UrMFptTcsY1I+oKYkqwgFGA33HYnGH4dxSnSQrUpKSR8RMtvYEEGBE2EbycWsh4jqeajcqogZUUAKi60ZfhEJN5mJJA32w97QWlu34pIcWkbnLp/CUp0OcsKlX8R2Weijp77/AKYv5vxAyISG2E/THN14sxVSGtEg9/XFLifG9K873IMAyfnABxntY4u2hPdJQXS+LZ9a1MqxkETO8Howxgqed8skMqMCYYMsyBNgd13mVINhhnh7jtMrTp1XqU0hKSVmTWjMqgFSRDL6EjZZJva1xrJ5WhWalmKtSo7WFGhTPmy20wSASLgbneI31INDK14cKrulGYchRpwU0UqPXEUq2kDSedNVwG1LAPtPrihQyGUqhg9CvysF86m8Lf4dfmsaaN007E7EYgznF6YrhM6c01GmNNIMaQqi9xVCm7biQQ0Ae2OgZLMUhSR6YPkMARKHTBXa/NJW8NIPcTjbjjZeKofNJJfKwNDeOvouU8KyI/mVFZnSm+pH0rDSqyUg2EkafabYv8b8MNSBceWVubMFlRJDKttx0Hr2xb8U0hSVSsapFZd/jRgtRDN9Vx/5Lgtl8m9Y1AVNJEOnSwIqElQ0ENGkaWFzvNhbGVOJGm21j8/6FDSOoQDhvAadavlVnlrCKhkAAguzkDcDyxaeuN/x/wAUU6//AC2WZXgzymfhsAPukXHXoMBqXBkVAmgEBDTDP8Xll2crqtuzkSADpgbYfkuC06NQVEUKYIs50wRBPNNx6WxVka14pxUibb+ELIcU4pXOrTSaFDAkkah0kqCSIM9MZ3/jlWIkfMXwdzvBkHn1q2YoFDPlmjUWqzuzg8qTqgLqB1aYJFz1qcN8NtXRnCOFWIshLG8xqdJAi+nVEjF1kMbABtC4yE8lXOD/AMRK9FdASloLFrq7aNRlgo8wWmTBO5PfBXg3ht86KudqAGmHk7jW081uipIB+kmDjK57gz0bOr09R5WdeUkCw6gkSbAn2x3DwlmhmcnSFGkMvQKlSCoEHUy1Aijlu2o6rjm747WzOMOCjiY1xWWTLTYCBivnuJClAjVGNdwzwsXd9RgIxSdySO02AuMM4l/DXzYIqhZ+IFNUHrEG98eWa3c7zDC0I6aFb8J1kqUaVYouuGAJhmEMymGPwzHSCeuDdZ53/wA+cjDuHcCpUaCUQDoQQLmZklmt1JJJ98AeKZoIK5o1C38vHmKTcSuu0fFC3IjFlrD/AI8IXEIJ47oBdFTUQNJSWEwRzLtvJY/TGPyPATmSfKqUmKgFtRdWEkgSPLg3B2OG+JfF1bMLo3pqSSBBuLaj1gT7Xxa8N+IloU4SmG1HUxJhmta8xIvbTF/fG3oYG394MLOnc05byqWXyVd3bJTpJfWyFgAWRTzT1Ojbpse2Nrl+I0cuiUqrUqTqtqaMah0jchVBbudpNziLJZA5jNUcyop0WXUtQVKl6iGnoUgKCJHQmJEdhgj4tydOnQBzSaqetFDCToLMBrDC9MgS02mALzB19NJC0EMeL9UhzHHzVhM4fxuhXMUaqO2+kEhvfSwDR8sWMlXWoXHwlHK+4DEavTbHOPEHhBhmP+Xam69ftIZXHxEnYMTflNp2XGj8H8QqmoadZvtypU6yASQAyMTsRGpS39PrgdRrntoDB69UG0WhOd/iFVWo9J6FIlWam6HX0YqYOq8xsV64no8Yy+ZqO2apNTQIqogLMAVnWT5cNq+ECBACd8BzwqvXrPmKlMK7EkQVCNUssyWJH4ifoBMYrucpSqGhXevVZeVnpMgRT/SpksBvY9PlisdW9xrDveEW0dFpeF8AylSujZXNNKHWacSw03AGtVZRMA6g2+LfivPMApylNtbKWq6QX8vaLQQs3PMZ2sMc04JxOtRrK9Jj5iXHUEWkX6WGOy+FvHmVamPOpHLvJmNVRelwyg6QexA2xl6+O5A8NFdvVXIqA23S5sM84+OpULbnnbrfCxo+E8M4fmKfnZrMpSrVXqOyF9OkNUcoI6cmnCwVAKdg7ofxqrk6rRVbMZeo4/6wipRczBDIWBUbAkQLGcO4twynSVkz1FUzJUvQzGXYIuY0wWSApTzIIjkBYlRIkMRfG8stTKmp/MURUWoVFAyKphtOsehWGvYgm8iMScH8UV1yRyrZYZkCdLR5jU6baZQQrFYaYY/Dq2sMbELgGgPCUTlZ5lAbSr6tUgTyODuVdZMGR3IxFmM1LAKtgfiURJH3rWGLPEeMVCxDIlNWkx5VJmFzAJ0gg7AzB6xfFHKV0ZwrtpBjTFlBO5exYx1gEnacKLM4CENtXKOdKkaSR3jFapU1EliWPc/n8tsMqVWBK7R0Ajt8z88Pq5ho0g7byLk97/p09cJDKKGjwjtPjtPyjTXK0FZiNcpqB0ghSATAIDNeJub3wT4bkMzVWrVQ1C9cFmdKFcswIkqK4oto1GF5Gg9TpjGRGYLrTUUkLKWAZATVeTMPDHUB05ZAtOOkeFP4o/ZJlsxTmpTAp0yvxMFAUKUMDUIiQRMXA3NmGNrDZJpOZHvNAoZ4P49RWr/J1smlI1CKUlOclrBKusTDTuIFxaLjc5LI0/OqjWumkiotP8MzrU/d0wFAG5vMwMDszUp1q2Vq1EUP5q+S4EVQNekqyyQVMkBehvhnBePZahUr1M3VNOrIUeY4eRedKIgMqVAJvGrcXxdDgKHRWfBdCx1mvdwitDgGWWaqaKGjUfMWYQmNTCTCkg7rE4D5GusyAQW3MA9/i+8I/EdQE74554m8Qvma9Soz8jOSgJgBZIpiNp0ADvbGs/h95VUsa6M/2Ip/DyOQ6ilU1SOdFASQZjSejHGZqSJDjCringMaifFTVWh51KkzJc1GUqXRdM64JtHsd7x0CUOInSVy5FWqwJZ3fSdI/wBRlm/pBgDG3z+QRsytBi/leWGXnPKQ0EHfUWBnmmebGT8Q+BWy7GvlmUIZCqWlgGWNS6SO59biAcIOkDRjpymz6Xa0FqyeZzdU1AapoqWCt5lQMxKncKCdLaLggACREzgp/OZtEDJUQUS+mm2ijTlZIpuwKjQrASCTFxO4mxw5KdSktHMAutNgRqVk5gTqAJuVvzAgbwQLYNcTyQqqUJgVF09LfhIH9J0mPTAPkaAGke9UnLypxs5bLP8AzCJXbTqnQCjdlYAQVvp1gWJBNpjQ+HeM0RlKHlEBSg0qpmI+JZN5DSL441msrWpUA7o4R9SKDIBlTqgHcRO2J/BvHzlmYsjVKUEWN0ZtmE72DDT6z0v0sJfDtaeDasQHaLXcqfH19sEqHHFKyNto+mON1/GFPTKuSOgCmfzFsDsp44qq9/hJsJ2/vjMGllcDhWBKOF1viHiJxV06dSldSkfdI3BE3Gxkdz2nGT4HxHy1rMZZNJeqxuSSBLe5k29TgTX8W0ysVGBB2EXHqI2OAFTj7Mj06JPP0YCSBqsN7wdvpfDIIHk5BASJi4OtT5jK0qZL0q2sKQQhpMjESLExo23iJvGLPB8r5mZQMqqpqNIQgjlVqhQQSIgR7dcDeH5N6jUoRgKraFJUgEggMQTZgsyYx0bw9/DajQdajV6jOsxpVEFwQZkuSIJ2Ixdmm8NpBNHolwxlxyFYr1hsAB7WwVymd10/LeGDcpU7EHofTFWvwVpmwHcsv7Ezhy5QgjSCQOsTOPKeM6M2tMNtQcN8OZTLkma1W9hIVY6Du0d4Bxa434XTN0w2WdU0Hmp1FLrMQOupCNxFj6b4RyzudKAk+nT+3zwR4VSehUBZp1crAGQBci/Uz+p740dNrpJD58gpL4WVVLl/H6VWmxy7I1MhZAb763kqwJVhJvB3OBOUWm6NSZRTfVCuumnCkRBBF4YXi/MNgCcdh8a5SjWydRmC/ZFagJHw3AZgenKTMemOeVvCFOppepUdFiwURVYHaSbKP9SkkHbqNWKRkZxwVRfEQ6ggnAuHtQzJlkqCIJ1U1EE3D+a6lCIBsGuOtwdP4lzSihU8uvSJiFRArFtR0gExbeZHbfAbMeGqdAmtTd3WLrVIMAdSQBqUD7pHrfA/NFFrinVVhDjXGlNViQqEAiC0c0RGGPf4jvKiBa3ltlb/AC3CGVFVKmZ0qAq87CwECAGgCBYYWOfeTUbmAqQdoEiNgRJ674WFbNUf+U/NH4zP+oUOZ4N5WbSnVYvRd3BNHnqFEq1KZgR8RCWmRzAzE4scX4H/AC7OwreQSmqjRqeYajbSrVVpLTD9RBIkqAfvYPr4VrUKsLSepU0mpNKutMkEhDzgUqm4HLJAkWvijXztLLvOZ4QNLHmesrs5PcPUBVj879xvjc8t5aQlWFZ4v4VreTSq5EUM1RVZCgE1AzAeYZ1/amRBXcG2jrjnv80SHpuSirsmgNBBHLLnVT9TPoRjtPCfEOTR0yuTUuXmqEpKNCaxrbWxMJAN1GqNomBi14g/h9R4gCzKUqxHnUwJtsHGzj0MN2IxYMQItpXdVxTN5eoGdFZGCDenUDKy/iVgYcCQD1vsIxX4fmxTrI70kqqpk03B0sOxggkdflgr4s8A5vh7DzV1UyYSsklCTsCd0b+lvlOBMhViZbqeg+eKjht6Ljhaqj41r6q1anVGUpvAdMuopluUKiU1MhdIT4xBGppJkDFHi2YFWm1Sg4VreYgDFqggFmNcgNVaburBQW1EBsAabqEIYEsWlW1QAACCI2M956e+H5WuuuSqDfm5+xIEIwFzbbrjgb5KnKfT4/UKlXYsujQJE6VtGntAET74P08xTyYp1HX+YryRVoZjLh6SruhWpqnVEbatzMRByb/HsBN4mw/2x0zwt4MKmkBmstWqa6dVqE3KBgX8ppK1wQsStrdDbE+YC2i0Zc48rc+AvB3lsc3Xp0lrVgXNNacCiWIIVAZ08ouOhJHTDvEGUqUVrRW+yZzCG925oEggbnboMFm4vblJJPzn5YyviujUL6nJlYOmdg1pA9SLn2GMN7w7c9wJrjtauNaAFU4Txw0WYSSCRDdbWv1Ijvtgzwtkq02pXqBi6qDB0KWOnTbosET7bWxz/iudKbG5MnGh/hzn3qu4uConlFrmJJ6WBHvij94GlwODymUaVyv4DzGl2bywtMDy7ktYgMIXlZWAnmMzEQBGIeGlQrJVZBp552AVY1m+wAI/uevQHcgQVJG0E2PoYmfbHN+P0lFR6dRbXDX+NTsYIsSpE9zJth4mJIJVOSIUuX5/OvWqs7M7Izs3xloBJIG9oBAjD08qVCa7gB9UBZgEsIM2YkQRsJ6wJeI1aSDy6evWrOH1BNIAIClSsEkwZnviWhxiglJNdMV6gOxAQKssILAS52I1agOo6Y3LNccpHVD85lmpOUYQw3+dwfmL4kyWXZ2hVLEXgdpAP6jF0mlWUENDfdERHXQekAmxG/YbYv8AD/D1ZdTmmy6UaNSWJZSFsRDC8zgN1YKjdtKzebN47GP9vS+JEMHmIBPe5Hv2xCi+m3Tt/wCseAYYRaM5Wn4TnnVkqUEq1aixcqzgadosNIiRBkQYtjslbItOulLIeYQZgG4t1EY4Nw3KeZKiutIkFudiF5QSdR6bQLG8Y1H8PfG2Zy9WnSZg9Goyr5bk8pYgAofuGTtcHtN8ZvtDR+KzcDVfNNgcG4XUVpOymUMesj6TjnnGXd6pMsRJi8RG0dsdgp59XICqZPeLAbn/ADvihnfBuXqNqhkJudJgHvuDHyjHm9PTHWDa0WvAwVX8H5jzKCmp8Td/vFeUse5JGKHjHii0+RSRzAMfXSG0/nPyxo87lEp0ww5FpCQAPuj7o7TjnHHWaojlrsWDH3LSf3+WHNP+JFfRLwSifhviGpytRx5bC+q8wRC/P9saat4Uy9QagWQnqpsfUhp/KMY7wXw6pUqGAYVZJCqeoAHNa/7HGzai6XhmHcX/AE2xajBoAjHdA8C1Qq+GqdIEqS/fVG3aAOuOH8V4UaeYehTHwVHCz0WTpPpyEX+eO61OMIm7hfc4wPFFoZjOVa1Ahl5QSNiVRASJMxNtgDAxqwOoeVU5/KLCxtDO1qahNWrTaYJ+h6j1wsG+IMq1GGh2iLg22Hr8vljzB7z1aqe70UeX4XxIaatDOJWJK0lalnTWINRhpVg9lVmUCGgEhcVOO+Na+aoU8uwLVQ2moykqaj6iAopUyEPS5BJIsF6hjVakBVRgragRpYggq2pTAtAYAj1jEYq1aemsupGJJDqdLSN4K3U397jvjW8WxhOJtGfDXHn4eaj00o1vNXQQTDo4GrTpNyuqJ5SraQAwIxr+CeMMjmHUZjLtkczq0efliaQDEgAF0IIv0qB1tv2xfh7O0qZ1lAZVkIa4BYQHH9QuQZ6YA5qjUSs9NqmvQGbVqkNCltV+piPe2BZMTYHRc1y7V49ocRp5SrSWquZoOh11KlNadVVDIFpgowSq9QnSsIDY9SDjinF6BpaF0sCUDnXTKHmJiJPMukAhtjO2Np4Q8Tqlak1SmKnkrKjKpDVnIUUw9Isiu9NmkMqTIm4GrBPjnhDM8TzD19GUyoWmU8qpWLVEUa38x1pg6HGuYsBAEHD3AOymEXlY/g3h1cxQp+XFSvWapTANVabJVpgvTABs6VaZgao50IDDY1uP8OOVqigyGnVE+bTOhypJ5AtVSdalCD0gyCMX8lkadLLZka9Wdo1po+WpOlKehmrhxBRRBIJJB/CDcCeG5OnmXChn85z8JuXY/hYA6mJ6GD6nC3kBuQoccJcU4ZVoJTLppSsFdWlHDEA2lSdJAe6Eg9xtgh4O4rUpMwFBczQN6tFgI/1homm46Ov/AKJV1oU8lUpVqVM1AAaFUCnrBDLKMRDOhuLyVk9BYN4fz65fMJXLFUDEMimWYaZKjoAx5ZJtJ7YVvoWxQ03wut+F+HVzTp1ar6HcM4p3PlgyaJZmLEyBOk3IG++LmT4NXr0hUr1kXWv4dbaZkbaVUHeRJvjPeEvFgzVHMGsAS7y46BCFVQLWCgH64Ot4oRjAhUG3QQLD2HQYwp5CGbCKN57LQDhtoLLZ7g+skGzKYI9RbGm8A8LpUzVHMXZAZNgAG6Qe7bnf0i4jjeZR6gdGuw5o7jY/T9MFeFeJ6VEMug85BkXgaVGm/MYaTv8AexQG78N4XB54WizjFATMr3F/rGMd4ozNNgr6l5ZDGRsbie0Gfrg23G1YagbHv+mOW5/OFc+4VyoV5pld0IhlK+o2+WLkMAdnoFXlk2hQ8Y48rJp0ItIHUEdiz1GhiJRXDU6eppmfW86cZvhNJXrojqxWowSFEvdgOQSJbsDbviHMUirEGZHcQfnOFRMSI+IQfyP5GD8sehbtHCrAABWs/Up0niiXK2ILjSSDcEjoY6X9MbHw545pLSFLMB4Syuqh+XoCJBt3E/LGQzHBKlGPPVkLJrVWDKSpgK0xA6mCfuEWkSK8wi4/wYh0YejoOFFEq+ZHmuVEqXYgGRILEgdxbFjK5qlr1MrKBBA0rV9wZKyMC46jbtO3ph2vePniCxcWq+EViSjWBJAJglYMG+5tt7YfTJ6SD0Pb1B7z1wOQXGCvlkQ24OFlqAml13w1/FFBRX+YoMarEproqv2rLoJGksCHOscokEm3YaDiHjrQV00HgjUWqELAgH4VJJ7ESCOoi+OIcR4muihSpmPKUuzAxNWppLQRcaVVF9w2LVLxVVVSGrFmiFqMpd1XqquTrAPbpJ7nFP7DE4XWfgmCZ+LXTOI+LDmVASQm5n7x6W6Abx1nFDKaXcKTcsBtI6333k7euMpwbPlqIhidwTe5ne+CWTzWgz2vjF+zEPIPRWi9dMyJpU6XlpYbkncnuf7YhqZzRcH5/wCHGV4j4kXWfKJ09CbdBNvf9MC81xh3sTHthlbThcXKD+I/EWqMmmZJ0vpElhEjbc2I9ZjpjMcDrJLKj6ahOkBhBYaKrd7Q6KCD/wDUHUXM5po0uSFCNOpthIKz3mCdr4yz1Qtc16Qa1RnGoSoljpB72N5IxracWylSkdudSImlnX5lYqp2Fv3HzwsDddXsfphYdTuw/vwSaPoqZqgG+rRNhIYgehsCR2t8sFIoOqoKzETqGoClBIAIJMibC09MQ8OGtSEpVWuTqVDUv/4kD5Yq5yiszr1Mfit26HpPtOHOFnFhMflS5/hLLS+zYsoPpMH1FmEi0euBqUjUpgLAYSt7WJH+fXE+V4i1E9GVgRB2g2n0I3B7gYKNnxSpeZTpoztYM9wtjupsTbqY2kHHNc5vlOb6pQLgaVUcP8oB4ZFOxkgm0NpuLe0+uIstWBUsKSU6ezOwVjG0UwQOa/SfXY4bWrmoS7PqLASztsYvYAmAdgAAMIcKLIiCsCC208vYG8EC5uRGGYFWUYxyrfBvMTLZiurAQGoFS0a0rIVZRG5UsjgddLfhwHyFR6bhqbMtQXUoSGE2tFwbxI74vcK4ealQimqtouQ0kNcCIEEyTti1xMVlofy9RQlPW+YpBV+JnCArqJJICCym/vbDeQmAoE2ZJM31dzJP1OPatWxm59+uH16PllCGB1KG/M/2wmy01EDkKH03AkBWi8De14wNKVoPDQ1KSrJSYhQS+rQ0bKz3FM1G1NqNh5Y7mTBzgFXyWBWrIGgi8kSIIlWEXDAkEXmMY+vTKOD5mlWUhdJOy2CtcRIud98UsxWLWY6iBFzMAbAemEyQMlyUYdXC1+a8U06bmmoFS6faKxgfH5igFRq3W+3KYmcFaWZDCxnHOqlKALi/b8x74lpViiyrMD102+UzJwqTRscBtwiDu639bjy0FbVJJBKqDEn1H4e5/XGH/wCIMW1sZbVqn3knFYFyC5JINiSZM+vXHqopVgWhrFRFjE6gT0MbbybdcMigEYpA7Kn4nnA1VmVi6kiCy6CQAALam0xEC+0e2JeHMyFKwUwrAiepUgkDv/vgUBh6Egg9r4cWiqUFo4XSPFieTlFrqwbMHMAitCk6WpOAEMkhB0Hz3vjmaocFuLcderSp0mJ00RAv7wI6QD+eKVagyojmNNQEqR/SYIPY+nqMSwENpcwUF7WTR8JLKQpNtNyBqESdjInrE49y6XAnfb1/3xATh1Pt9Pf/AHwRRj1Wi4ZQBZX5QtNgSzKIkQQsGze3Y+uIc1nk0kCmDv8Aaa2Dne8A6FEdI+eB+c4iQtJFsFQGP6mJZifWCPy7Yr0Kxb9sI2HkoXeblFKToLtTtABhiJP4pIMTvG3tjzMKjGFOgEzzSQO11BP5WwxcwBMg7/sOnrvbFhdLCxGFk7TaNsVhW+A5p6ZNPTrkmNJm4BJjuIH5Ynz3iFgSgTQ3dr/MCBI9cDWaiEYPJcg6NIB5umqWACzvub7YG52n5biFIkSA3b8p+UYEQsed1ISCMIzk+MukCNUmSSTcxcXMDvMYnzHiVngUwFkxJIO/vYe+M4tQm0R/m+JFWGIUz2MEdL74LwWXZGVFlGMrlXr/ABVYk7vUVRPoCdTW7DBXiHhFAil69UQLEJqHqQBcjpM4zWTaHuAx/CZv/fBjK+dXqSEUiQGQuiagI2VhMxaQpIwLw4EEGvkkOBBu0xaDKIXNnSNppVBb2v8ArhYLv4bDGf5Kus9FzTwPacqT+ZwsRv8AUfkosd1NxJ8q6MRWZuQilqqqigwdPJonTMDpjOZDhqEGczRU7XWo0/IU/wB5wCfNTcC+LOlqgkH5Xnew7xAmMWQ2kwtpLPUwCRIPVSs6SO4m8HtiutWxU/C3SRGqCFPpBP0JxJVpOrBXIA6Fp5RaZ67dPpiacvBOppBsCk6h3IBEe0/O2JKhR08i/lhwsjY3gz/kYZma5NUOOkCO0dPbEg4yqFkSfJYzBEsNpAJntY9P1ZQ8t/NdjouzKBcyfgW/TuewxIu/MpypMhVqofs1YlgBIkHuOYbbTglnOKvmFhwpdmBXQ8sGUEAgAEDp1/WcBczny6BZ9wBE9vf2w7LZt6LHlgkRfeI27jE0ppQNScP5cNqMrpAgmentizqAXmVg6sIJEWuSD6zEemFmc8zlWMLpPKY2674r18+XXmZy0zc8sR0HQ+uJItTyi1bidKohRoQqC6sF1S6rCpFoDG0+mBZQBBU1zU1/AVm1zqk2ImBEdT2xAkbnETVCd8cApVmuhnmiYGxUiIt8JIn8++GF5XTax1TAnoN949Pfvj3L0GYMR91dTegkD98T5bIuadSoFJRQAzRYFja/TY47hSFWp/52/TFirmAqrpudQZpHVZgdiIP54reeVEDrvhCrINhIM6ielhEdf9/TBV1RUvUeWJsJnbb0+WJkp3jDs9w1qYBbTDCQVMg/2Pp64QaYPcD8rH/PXAkqHYKjqEQREG3rJkyTO1rfL1w2gWbkAJF2gegJJ+g/LHlRYY/hk/56Y88u+JUlSII/brhlSpP6/PCckXH9sRz0IIImf7RvM44DquCkqX5p+XyxLRp7bYhSIJJ2tYTfp1FvXDUqke3bHEIgEUXLa9RF+ouPc37xiiCRYdcWeG5o6gFEkmAO57Y8ztqpgRBuIiD1EehwkXZBUElGfCuZWhmaLsVUI6szEagBN57iLYFeIayVMxUNIk0gxWlMz5YJCb3274Zl88/lOmqELB2AAksAQt94Em0xfFVFxzWU4uXF1ilLlKDMwA3/AM/ycThd+/6YjpAhrEg9CNx6jbHRM9k04ivnhdL7MygmGABaR1Ugg3Nh1scBJJsORhV3upYnMZOoUFSJpgmAbDoCYGwMRPphmRz0tpd9IO2oF1HoTOsD1E+2G5jOlWKCpKKSAVJI9SLXE9xijVpNO02mRtF8Mq+U40cBaynWqKIWtlQo2jMhfyYBh88LAPJeIqlNAg0kDaQCdycLEeE3spETe6oUssxMAEjqen12wV4fwetoZkKn8SFoMDqCeXvsZ33xJxAeTRptTIdHG5EHULEG9iO2BVfi9RxGogDYAwPpiQXO4SiSSveJU9JBIIncG/57Ee2I8vnQknSGI+EsAwHuDIPzwytWZhDb2ufax+mKsYYMiioruiOfenVMUqQRvSoIPfliJ9jh+b4Q1GkrFqQL2KioHcW3IFlHz98MyWWLgDlhZgQCZMSe9oAnp064uVsrToUy7XY2QfiPU/6V79TAHUgC+jtCjcOAhlHyzZww/qFx9P8AfD8zl1RgVqCoCOxBEdGB/Yn3xCQXGoKR3JgD64iNbvB/z0wwBEAiefynKkRzSbgrExYkgA+kWwOp5WQTIEEe/XD0z7FdG6+vvOEa0NP6YjICmqTKSydPU4j03xIDzAj5YVSqD+d/8vGJRKzxHLoh+zcMrKGF5I9GjrbbFanmToKgkA7wxE72ImDh9Kn3i9rmBfqT2xGaelmWxjsQRY9CLEeoxwXDATW6TscMIjE1RgF2B/b2wkEb37YlEDSt8VzzVWkszAWXUAO02Ft/2xHkaqAkOX3EaY2vq36xEeu+PEyzuJUTFsViuIAXE3yjWeyGXZdVEkToUaqwa5JDFhoBAII9iDvNneG8lRqVNOYZxoklUAYtsFAMgCXIB9CIwEVo2t7YaGgg/PEmyuIBV7N0iGYWBE7WuDePYyJ9MUBfFnUNJP0xVBxzVAU2Wogzzqkbapv6WB/PEtekDLqNKm8CSFv8Mm5jEDKV+ID6+398SLn4XTBxOUYU3DXAa+2J87TYOw1AiZkHVIAsZFj6/PEHmyA0R/nbDqNczBYAH70THy/fCXDNhSSFNl6gFF0YKSxDIQVkEEBgeXUylZtqABE4hopbEdZFDwpkd/WMaDwxQpEt5oll0lV6ESweRtbl374mw0WUl5rKD1LXB6dPzx6eOVVV6Suy0ngMoYjVG0wb9bG18e8SoaKrCCBPLP4el+tuuB9ZIZh64kAHK5tFS5NgDpYSDaex6HF+iyo3MC3TlfRN7dCN+hBwLRu+LNZj9ROOcMqXBXdOWN4rienI35wJ+mPcW6ORy7KD5iiehqaSPcBGA+pwsIsdyl/NNyjk5WuCZAFNgDtOuJ94MTgXw6mDVUEAjUNxhYWDb1XP6r3jDk1JJJOkC97BQAPYAQPQYqZdBDW6YWFhg4XdFJlXIIIMe1sWvFTf8yw6KqBR2GhTA7CST8zhYWIH4/gpb+JBhjxcLCw9MVgYt5L4h8/0x5hYU7hAV5nxCqev++LvhtAa6SAeWob32o1SPzE4WFiP8VPRCPu/52x7S3+v6HCwsGmd06r8PzxJ3wsLHdEKnyLHya/sP3xLw8RlcwRYzSE9YLGR7GBI9MeYWJ6KTwq3DkBqICAb4n4wsW6A2wsLEHkIOqGjfEtVeYeoX9BhYWJ6poVc4fSFz7H98LCwa4olUH2Y+X6DFTrhYWEFEeU+mOb5/vgjwD/rp7/tj3CwL+CkSfhRHxFSANCABNOTA3Pm1BJ+WMwfiPzwsLBsQR8BR4J5lywliSRTQXvYIsDCwsQ7omlUE2wsLCxCl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494" name="Picture 14" descr="http://t3.gstatic.com/images?q=tbn:ANd9GcTLZZvg4LavJS0vSRPI6rQu8ZxuNeL9GLhwTDn4BkqMrFdKfgBy">
            <a:hlinkClick r:id="rId8"/>
          </p:cNvPr>
          <p:cNvPicPr>
            <a:picLocks noChangeAspect="1" noChangeArrowheads="1"/>
          </p:cNvPicPr>
          <p:nvPr/>
        </p:nvPicPr>
        <p:blipFill>
          <a:blip r:embed="rId9" cstate="print"/>
          <a:srcRect/>
          <a:stretch>
            <a:fillRect/>
          </a:stretch>
        </p:blipFill>
        <p:spPr bwMode="auto">
          <a:xfrm>
            <a:off x="395536" y="3573016"/>
            <a:ext cx="3008340" cy="2808312"/>
          </a:xfrm>
          <a:prstGeom prst="rect">
            <a:avLst/>
          </a:prstGeom>
          <a:noFill/>
        </p:spPr>
      </p:pic>
      <p:sp>
        <p:nvSpPr>
          <p:cNvPr id="11" name="TextBox 10"/>
          <p:cNvSpPr txBox="1"/>
          <p:nvPr/>
        </p:nvSpPr>
        <p:spPr>
          <a:xfrm>
            <a:off x="611560" y="3212976"/>
            <a:ext cx="1944216" cy="369332"/>
          </a:xfrm>
          <a:prstGeom prst="rect">
            <a:avLst/>
          </a:prstGeom>
          <a:solidFill>
            <a:srgbClr val="FFFF00"/>
          </a:solidFill>
        </p:spPr>
        <p:txBody>
          <a:bodyPr wrap="square" rtlCol="0">
            <a:spAutoFit/>
          </a:bodyPr>
          <a:lstStyle/>
          <a:p>
            <a:pPr algn="ctr"/>
            <a:r>
              <a:rPr lang="en-US" b="1" dirty="0" smtClean="0"/>
              <a:t>Solitary flowers</a:t>
            </a:r>
            <a:endParaRPr lang="en-IN" b="1" dirty="0"/>
          </a:p>
        </p:txBody>
      </p:sp>
      <p:sp>
        <p:nvSpPr>
          <p:cNvPr id="12" name="TextBox 11"/>
          <p:cNvSpPr txBox="1"/>
          <p:nvPr/>
        </p:nvSpPr>
        <p:spPr>
          <a:xfrm>
            <a:off x="5148064" y="3212976"/>
            <a:ext cx="1944216" cy="369332"/>
          </a:xfrm>
          <a:prstGeom prst="rect">
            <a:avLst/>
          </a:prstGeom>
          <a:solidFill>
            <a:srgbClr val="FFFF00"/>
          </a:solidFill>
        </p:spPr>
        <p:txBody>
          <a:bodyPr wrap="square" rtlCol="0">
            <a:spAutoFit/>
          </a:bodyPr>
          <a:lstStyle/>
          <a:p>
            <a:pPr algn="ctr"/>
            <a:r>
              <a:rPr lang="en-US" b="1" dirty="0" smtClean="0"/>
              <a:t>Inflorescence</a:t>
            </a:r>
            <a:endParaRPr lang="en-IN"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617</Words>
  <Application>Microsoft Office PowerPoint</Application>
  <PresentationFormat>On-screen Show (4:3)</PresentationFormat>
  <Paragraphs>90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ANGIOSPERMS</vt:lpstr>
      <vt:lpstr>PowerPoint Presentation</vt:lpstr>
      <vt:lpstr>PowerPoint Presentation</vt:lpstr>
      <vt:lpstr>PowerPoint Presentation</vt:lpstr>
      <vt:lpstr>PowerPoint Presentation</vt:lpstr>
      <vt:lpstr>PowerPoint Presentation</vt:lpstr>
      <vt:lpstr>PowerPoint Presentation</vt:lpstr>
      <vt:lpstr>Angiosperm flower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ANGIOSPERMS</dc:title>
  <dc:creator>MONA</dc:creator>
  <cp:lastModifiedBy>Carol</cp:lastModifiedBy>
  <cp:revision>39</cp:revision>
  <dcterms:created xsi:type="dcterms:W3CDTF">2013-02-15T13:01:42Z</dcterms:created>
  <dcterms:modified xsi:type="dcterms:W3CDTF">2013-02-18T16:05:33Z</dcterms:modified>
</cp:coreProperties>
</file>