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7"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956" y="-52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015282-F429-45C7-83C1-C5C53607CBC6}" type="doc">
      <dgm:prSet loTypeId="urn:microsoft.com/office/officeart/2005/8/layout/bList2#1" loCatId="list" qsTypeId="urn:microsoft.com/office/officeart/2005/8/quickstyle/3d1" qsCatId="3D" csTypeId="urn:microsoft.com/office/officeart/2005/8/colors/colorful2" csCatId="colorful" phldr="1"/>
      <dgm:spPr/>
    </dgm:pt>
    <dgm:pt modelId="{D788438C-D697-461C-BAEA-D22D1DF346D5}">
      <dgm:prSet phldrT="[Text]"/>
      <dgm:spPr/>
      <dgm:t>
        <a:bodyPr/>
        <a:lstStyle/>
        <a:p>
          <a:r>
            <a:rPr lang="en-US" dirty="0" smtClean="0"/>
            <a:t>Normal Functions</a:t>
          </a:r>
          <a:endParaRPr lang="en-US" dirty="0"/>
        </a:p>
      </dgm:t>
    </dgm:pt>
    <dgm:pt modelId="{AB434D6D-E184-41AB-AFB2-83C5698B4BD9}" type="parTrans" cxnId="{A8B0DC0D-F609-48AF-9D39-DE8D451CC7EA}">
      <dgm:prSet/>
      <dgm:spPr/>
      <dgm:t>
        <a:bodyPr/>
        <a:lstStyle/>
        <a:p>
          <a:endParaRPr lang="en-US"/>
        </a:p>
      </dgm:t>
    </dgm:pt>
    <dgm:pt modelId="{0EF81D8C-3D12-4F79-917B-5FF4AF7B584B}" type="sibTrans" cxnId="{A8B0DC0D-F609-48AF-9D39-DE8D451CC7EA}">
      <dgm:prSet/>
      <dgm:spPr/>
      <dgm:t>
        <a:bodyPr/>
        <a:lstStyle/>
        <a:p>
          <a:endParaRPr lang="en-US"/>
        </a:p>
      </dgm:t>
    </dgm:pt>
    <dgm:pt modelId="{EB5D9C9E-83B8-401E-9DA5-A7B6E6396C9C}">
      <dgm:prSet phldrT="[Text]"/>
      <dgm:spPr/>
      <dgm:t>
        <a:bodyPr/>
        <a:lstStyle/>
        <a:p>
          <a:r>
            <a:rPr lang="en-US" dirty="0" smtClean="0"/>
            <a:t>Special Functions</a:t>
          </a:r>
          <a:endParaRPr lang="en-US" dirty="0"/>
        </a:p>
      </dgm:t>
    </dgm:pt>
    <dgm:pt modelId="{1AFEF74B-6A31-45A8-B450-41980DC32E23}" type="parTrans" cxnId="{71DEFA3C-7BDF-4F91-BE37-57BF06A07965}">
      <dgm:prSet/>
      <dgm:spPr/>
      <dgm:t>
        <a:bodyPr/>
        <a:lstStyle/>
        <a:p>
          <a:endParaRPr lang="en-US"/>
        </a:p>
      </dgm:t>
    </dgm:pt>
    <dgm:pt modelId="{0612D5A5-9006-4CEA-AD44-708FDB4DB8BC}" type="sibTrans" cxnId="{71DEFA3C-7BDF-4F91-BE37-57BF06A07965}">
      <dgm:prSet/>
      <dgm:spPr/>
      <dgm:t>
        <a:bodyPr/>
        <a:lstStyle/>
        <a:p>
          <a:endParaRPr lang="en-US"/>
        </a:p>
      </dgm:t>
    </dgm:pt>
    <dgm:pt modelId="{DAB812DF-A307-4929-89BB-BA25FDA58AA8}">
      <dgm:prSet/>
      <dgm:spPr/>
      <dgm:t>
        <a:bodyPr/>
        <a:lstStyle/>
        <a:p>
          <a:pPr marL="171450" indent="0" defTabSz="800100">
            <a:lnSpc>
              <a:spcPct val="90000"/>
            </a:lnSpc>
            <a:spcBef>
              <a:spcPct val="0"/>
            </a:spcBef>
            <a:spcAft>
              <a:spcPct val="15000"/>
            </a:spcAft>
            <a:buNone/>
          </a:pPr>
          <a:r>
            <a:rPr lang="en-US" dirty="0" smtClean="0"/>
            <a:t>The stem supports branches and holds leaves to access maximum sunlight</a:t>
          </a:r>
          <a:endParaRPr lang="en-US" dirty="0"/>
        </a:p>
      </dgm:t>
    </dgm:pt>
    <dgm:pt modelId="{A3CBBED4-3516-47C5-96B3-4213F84162BD}" type="parTrans" cxnId="{D75209EA-4877-4A32-9EEE-E53574F637CB}">
      <dgm:prSet/>
      <dgm:spPr/>
      <dgm:t>
        <a:bodyPr/>
        <a:lstStyle/>
        <a:p>
          <a:endParaRPr lang="en-US"/>
        </a:p>
      </dgm:t>
    </dgm:pt>
    <dgm:pt modelId="{E5341E98-F325-48F3-82BC-1D39B567BF7E}" type="sibTrans" cxnId="{D75209EA-4877-4A32-9EEE-E53574F637CB}">
      <dgm:prSet/>
      <dgm:spPr/>
      <dgm:t>
        <a:bodyPr/>
        <a:lstStyle/>
        <a:p>
          <a:endParaRPr lang="en-US"/>
        </a:p>
      </dgm:t>
    </dgm:pt>
    <dgm:pt modelId="{70895C6C-8D3F-46C0-845C-8565B4793702}">
      <dgm:prSet/>
      <dgm:spPr/>
      <dgm:t>
        <a:bodyPr/>
        <a:lstStyle/>
        <a:p>
          <a:r>
            <a:rPr lang="en-US" dirty="0" smtClean="0"/>
            <a:t>Storage of food</a:t>
          </a:r>
          <a:endParaRPr lang="en-US" dirty="0"/>
        </a:p>
      </dgm:t>
    </dgm:pt>
    <dgm:pt modelId="{ADE3D0E6-63FF-4FCA-9DE2-AEF19AE90AF8}" type="parTrans" cxnId="{BE5B4942-3D77-4A78-8C9D-9BB86C363E99}">
      <dgm:prSet/>
      <dgm:spPr/>
      <dgm:t>
        <a:bodyPr/>
        <a:lstStyle/>
        <a:p>
          <a:endParaRPr lang="en-US"/>
        </a:p>
      </dgm:t>
    </dgm:pt>
    <dgm:pt modelId="{4A7EABFC-FFA1-4338-8C9B-43D628E27FD1}" type="sibTrans" cxnId="{BE5B4942-3D77-4A78-8C9D-9BB86C363E99}">
      <dgm:prSet/>
      <dgm:spPr/>
      <dgm:t>
        <a:bodyPr/>
        <a:lstStyle/>
        <a:p>
          <a:endParaRPr lang="en-US"/>
        </a:p>
      </dgm:t>
    </dgm:pt>
    <dgm:pt modelId="{3CA5BBE0-C4E8-44AA-BF26-7DD7EBC97173}">
      <dgm:prSet/>
      <dgm:spPr/>
      <dgm:t>
        <a:bodyPr/>
        <a:lstStyle/>
        <a:p>
          <a:r>
            <a:rPr lang="en-US" dirty="0" smtClean="0"/>
            <a:t>Climbing</a:t>
          </a:r>
          <a:endParaRPr lang="en-US" dirty="0"/>
        </a:p>
      </dgm:t>
    </dgm:pt>
    <dgm:pt modelId="{CDDA1879-F30B-4C73-9FF2-409685350C35}" type="parTrans" cxnId="{08B43F86-45B9-4029-A101-2C88E9E989BE}">
      <dgm:prSet/>
      <dgm:spPr/>
      <dgm:t>
        <a:bodyPr/>
        <a:lstStyle/>
        <a:p>
          <a:endParaRPr lang="en-US"/>
        </a:p>
      </dgm:t>
    </dgm:pt>
    <dgm:pt modelId="{784BA5D3-0D1B-403D-B117-154EA3F4CB3E}" type="sibTrans" cxnId="{08B43F86-45B9-4029-A101-2C88E9E989BE}">
      <dgm:prSet/>
      <dgm:spPr/>
      <dgm:t>
        <a:bodyPr/>
        <a:lstStyle/>
        <a:p>
          <a:endParaRPr lang="en-US"/>
        </a:p>
      </dgm:t>
    </dgm:pt>
    <dgm:pt modelId="{3F265DC7-614D-469C-A8ED-F6C79C0B8826}">
      <dgm:prSet/>
      <dgm:spPr/>
      <dgm:t>
        <a:bodyPr/>
        <a:lstStyle/>
        <a:p>
          <a:r>
            <a:rPr lang="en-US" dirty="0" smtClean="0"/>
            <a:t>Protection</a:t>
          </a:r>
          <a:endParaRPr lang="en-US" dirty="0"/>
        </a:p>
      </dgm:t>
    </dgm:pt>
    <dgm:pt modelId="{5B551396-59DC-475D-86E0-CE7689035BD7}" type="parTrans" cxnId="{6D120624-6885-4A52-9155-39948048553E}">
      <dgm:prSet/>
      <dgm:spPr/>
      <dgm:t>
        <a:bodyPr/>
        <a:lstStyle/>
        <a:p>
          <a:endParaRPr lang="en-US"/>
        </a:p>
      </dgm:t>
    </dgm:pt>
    <dgm:pt modelId="{722AF53F-A1CE-47F1-A2BD-DB65B1A5B4CA}" type="sibTrans" cxnId="{6D120624-6885-4A52-9155-39948048553E}">
      <dgm:prSet/>
      <dgm:spPr/>
      <dgm:t>
        <a:bodyPr/>
        <a:lstStyle/>
        <a:p>
          <a:endParaRPr lang="en-US"/>
        </a:p>
      </dgm:t>
    </dgm:pt>
    <dgm:pt modelId="{435A42B7-5D5E-4938-B35D-944931BF937A}">
      <dgm:prSet/>
      <dgm:spPr/>
      <dgm:t>
        <a:bodyPr/>
        <a:lstStyle/>
        <a:p>
          <a:r>
            <a:rPr lang="en-US" dirty="0" smtClean="0"/>
            <a:t>Vegetative reproduction</a:t>
          </a:r>
          <a:endParaRPr lang="en-US" dirty="0"/>
        </a:p>
      </dgm:t>
    </dgm:pt>
    <dgm:pt modelId="{ACA93495-53C7-4AD1-A042-7EBBDB0398DB}" type="parTrans" cxnId="{9BA96EFD-AD56-4CC6-A9DA-CDD1B2F4869B}">
      <dgm:prSet/>
      <dgm:spPr/>
      <dgm:t>
        <a:bodyPr/>
        <a:lstStyle/>
        <a:p>
          <a:endParaRPr lang="en-US"/>
        </a:p>
      </dgm:t>
    </dgm:pt>
    <dgm:pt modelId="{CA50B17E-A834-40B0-9D00-BDC7C18458D8}" type="sibTrans" cxnId="{9BA96EFD-AD56-4CC6-A9DA-CDD1B2F4869B}">
      <dgm:prSet/>
      <dgm:spPr/>
      <dgm:t>
        <a:bodyPr/>
        <a:lstStyle/>
        <a:p>
          <a:endParaRPr lang="en-US"/>
        </a:p>
      </dgm:t>
    </dgm:pt>
    <dgm:pt modelId="{A4B7FE70-BF5B-40A0-8547-B30C96B083AD}">
      <dgm:prSet/>
      <dgm:spPr/>
      <dgm:t>
        <a:bodyPr/>
        <a:lstStyle/>
        <a:p>
          <a:pPr marL="171450" indent="0" defTabSz="800100">
            <a:lnSpc>
              <a:spcPct val="90000"/>
            </a:lnSpc>
            <a:spcBef>
              <a:spcPct val="0"/>
            </a:spcBef>
            <a:spcAft>
              <a:spcPct val="15000"/>
            </a:spcAft>
            <a:buNone/>
          </a:pPr>
          <a:r>
            <a:rPr lang="en-US" dirty="0" smtClean="0"/>
            <a:t>Photosynthesis</a:t>
          </a:r>
          <a:endParaRPr lang="en-US" dirty="0"/>
        </a:p>
      </dgm:t>
    </dgm:pt>
    <dgm:pt modelId="{3E9BAD88-926A-4774-B097-3B7AB4A6685C}" type="parTrans" cxnId="{6849C80F-7DAB-4536-8A75-21E35C601447}">
      <dgm:prSet/>
      <dgm:spPr/>
      <dgm:t>
        <a:bodyPr/>
        <a:lstStyle/>
        <a:p>
          <a:endParaRPr lang="en-US"/>
        </a:p>
      </dgm:t>
    </dgm:pt>
    <dgm:pt modelId="{447D0E6F-66DC-4A30-92DA-B2FE762A9E43}" type="sibTrans" cxnId="{6849C80F-7DAB-4536-8A75-21E35C601447}">
      <dgm:prSet/>
      <dgm:spPr/>
      <dgm:t>
        <a:bodyPr/>
        <a:lstStyle/>
        <a:p>
          <a:endParaRPr lang="en-US"/>
        </a:p>
      </dgm:t>
    </dgm:pt>
    <dgm:pt modelId="{4DAE0950-FA61-4EE0-9E80-A034854ED44C}">
      <dgm:prSet/>
      <dgm:spPr/>
      <dgm:t>
        <a:bodyPr/>
        <a:lstStyle/>
        <a:p>
          <a:pPr marL="171450" indent="0" defTabSz="800100">
            <a:lnSpc>
              <a:spcPct val="90000"/>
            </a:lnSpc>
            <a:spcBef>
              <a:spcPct val="0"/>
            </a:spcBef>
            <a:spcAft>
              <a:spcPct val="15000"/>
            </a:spcAft>
            <a:buNone/>
          </a:pPr>
          <a:r>
            <a:rPr lang="en-US" dirty="0" smtClean="0"/>
            <a:t>Upward conduction of water and mineral salts and downward conduction of prepared food material</a:t>
          </a:r>
          <a:endParaRPr lang="en-US" dirty="0"/>
        </a:p>
      </dgm:t>
    </dgm:pt>
    <dgm:pt modelId="{2B7AEECB-58CB-4EB9-8507-A2802446044C}" type="parTrans" cxnId="{D5513BD4-AA08-4AC8-9C61-B67F32255AAC}">
      <dgm:prSet/>
      <dgm:spPr/>
      <dgm:t>
        <a:bodyPr/>
        <a:lstStyle/>
        <a:p>
          <a:endParaRPr lang="en-US"/>
        </a:p>
      </dgm:t>
    </dgm:pt>
    <dgm:pt modelId="{697E1FA5-51E2-4B9B-AA32-568A0B63A4CC}" type="sibTrans" cxnId="{D5513BD4-AA08-4AC8-9C61-B67F32255AAC}">
      <dgm:prSet/>
      <dgm:spPr/>
      <dgm:t>
        <a:bodyPr/>
        <a:lstStyle/>
        <a:p>
          <a:endParaRPr lang="en-US"/>
        </a:p>
      </dgm:t>
    </dgm:pt>
    <dgm:pt modelId="{348829CE-E071-4B9C-95E9-989CC4161054}">
      <dgm:prSet/>
      <dgm:spPr/>
      <dgm:t>
        <a:bodyPr/>
        <a:lstStyle/>
        <a:p>
          <a:pPr marL="171450" indent="0" defTabSz="800100">
            <a:lnSpc>
              <a:spcPct val="90000"/>
            </a:lnSpc>
            <a:spcBef>
              <a:spcPct val="0"/>
            </a:spcBef>
            <a:spcAft>
              <a:spcPct val="15000"/>
            </a:spcAft>
            <a:buNone/>
          </a:pPr>
          <a:r>
            <a:rPr lang="en-US" dirty="0" smtClean="0"/>
            <a:t>Take part in formation of reproductive structures</a:t>
          </a:r>
          <a:endParaRPr lang="en-US" dirty="0"/>
        </a:p>
      </dgm:t>
    </dgm:pt>
    <dgm:pt modelId="{09D42D3A-BA8A-4618-B937-C610058EF263}" type="parTrans" cxnId="{5EE15134-959F-4CE6-B5B5-56DDB68CF20D}">
      <dgm:prSet/>
      <dgm:spPr/>
      <dgm:t>
        <a:bodyPr/>
        <a:lstStyle/>
        <a:p>
          <a:endParaRPr lang="en-US"/>
        </a:p>
      </dgm:t>
    </dgm:pt>
    <dgm:pt modelId="{E3981519-929A-4D51-B4FD-757C4BFDDEA8}" type="sibTrans" cxnId="{5EE15134-959F-4CE6-B5B5-56DDB68CF20D}">
      <dgm:prSet/>
      <dgm:spPr/>
      <dgm:t>
        <a:bodyPr/>
        <a:lstStyle/>
        <a:p>
          <a:endParaRPr lang="en-US"/>
        </a:p>
      </dgm:t>
    </dgm:pt>
    <dgm:pt modelId="{DE112E67-CBDD-4AA9-BFA5-B27484D3180F}" type="pres">
      <dgm:prSet presAssocID="{C2015282-F429-45C7-83C1-C5C53607CBC6}" presName="diagram" presStyleCnt="0">
        <dgm:presLayoutVars>
          <dgm:dir/>
          <dgm:animLvl val="lvl"/>
          <dgm:resizeHandles val="exact"/>
        </dgm:presLayoutVars>
      </dgm:prSet>
      <dgm:spPr/>
    </dgm:pt>
    <dgm:pt modelId="{FB4C4AB5-7F7E-4062-A99F-374ECCD28378}" type="pres">
      <dgm:prSet presAssocID="{D788438C-D697-461C-BAEA-D22D1DF346D5}" presName="compNode" presStyleCnt="0"/>
      <dgm:spPr/>
    </dgm:pt>
    <dgm:pt modelId="{31908094-CF93-4AEC-B9AD-1871CB91180C}" type="pres">
      <dgm:prSet presAssocID="{D788438C-D697-461C-BAEA-D22D1DF346D5}" presName="childRect" presStyleLbl="bgAcc1" presStyleIdx="0" presStyleCnt="2">
        <dgm:presLayoutVars>
          <dgm:bulletEnabled val="1"/>
        </dgm:presLayoutVars>
      </dgm:prSet>
      <dgm:spPr/>
      <dgm:t>
        <a:bodyPr/>
        <a:lstStyle/>
        <a:p>
          <a:endParaRPr lang="en-US"/>
        </a:p>
      </dgm:t>
    </dgm:pt>
    <dgm:pt modelId="{40AB7ABA-61FA-44F8-87B4-150F583265CE}" type="pres">
      <dgm:prSet presAssocID="{D788438C-D697-461C-BAEA-D22D1DF346D5}" presName="parentText" presStyleLbl="node1" presStyleIdx="0" presStyleCnt="0">
        <dgm:presLayoutVars>
          <dgm:chMax val="0"/>
          <dgm:bulletEnabled val="1"/>
        </dgm:presLayoutVars>
      </dgm:prSet>
      <dgm:spPr/>
      <dgm:t>
        <a:bodyPr/>
        <a:lstStyle/>
        <a:p>
          <a:endParaRPr lang="en-US"/>
        </a:p>
      </dgm:t>
    </dgm:pt>
    <dgm:pt modelId="{9C7934B1-3993-449C-B02B-EF050547DA29}" type="pres">
      <dgm:prSet presAssocID="{D788438C-D697-461C-BAEA-D22D1DF346D5}" presName="parentRect" presStyleLbl="alignNode1" presStyleIdx="0" presStyleCnt="2"/>
      <dgm:spPr/>
      <dgm:t>
        <a:bodyPr/>
        <a:lstStyle/>
        <a:p>
          <a:endParaRPr lang="en-US"/>
        </a:p>
      </dgm:t>
    </dgm:pt>
    <dgm:pt modelId="{8459AA4D-CE36-4DB4-BEBC-E4783970A83B}" type="pres">
      <dgm:prSet presAssocID="{D788438C-D697-461C-BAEA-D22D1DF346D5}" presName="adorn" presStyleLbl="fgAccFollowNode1" presStyleIdx="0" presStyleCnt="2"/>
      <dgm:spPr/>
    </dgm:pt>
    <dgm:pt modelId="{A8A1D33C-1741-40B8-BC2A-D0FDF16DE4C6}" type="pres">
      <dgm:prSet presAssocID="{0EF81D8C-3D12-4F79-917B-5FF4AF7B584B}" presName="sibTrans" presStyleLbl="sibTrans2D1" presStyleIdx="0" presStyleCnt="0"/>
      <dgm:spPr/>
      <dgm:t>
        <a:bodyPr/>
        <a:lstStyle/>
        <a:p>
          <a:endParaRPr lang="en-US"/>
        </a:p>
      </dgm:t>
    </dgm:pt>
    <dgm:pt modelId="{42E434F9-72CF-49BE-8D8B-0F4B04D58BBA}" type="pres">
      <dgm:prSet presAssocID="{EB5D9C9E-83B8-401E-9DA5-A7B6E6396C9C}" presName="compNode" presStyleCnt="0"/>
      <dgm:spPr/>
    </dgm:pt>
    <dgm:pt modelId="{A20F9897-3795-4603-B5FE-25F30C5E0F56}" type="pres">
      <dgm:prSet presAssocID="{EB5D9C9E-83B8-401E-9DA5-A7B6E6396C9C}" presName="childRect" presStyleLbl="bgAcc1" presStyleIdx="1" presStyleCnt="2">
        <dgm:presLayoutVars>
          <dgm:bulletEnabled val="1"/>
        </dgm:presLayoutVars>
      </dgm:prSet>
      <dgm:spPr/>
      <dgm:t>
        <a:bodyPr/>
        <a:lstStyle/>
        <a:p>
          <a:endParaRPr lang="en-US"/>
        </a:p>
      </dgm:t>
    </dgm:pt>
    <dgm:pt modelId="{8F962ECE-498B-4ED2-8056-384897BAA03A}" type="pres">
      <dgm:prSet presAssocID="{EB5D9C9E-83B8-401E-9DA5-A7B6E6396C9C}" presName="parentText" presStyleLbl="node1" presStyleIdx="0" presStyleCnt="0">
        <dgm:presLayoutVars>
          <dgm:chMax val="0"/>
          <dgm:bulletEnabled val="1"/>
        </dgm:presLayoutVars>
      </dgm:prSet>
      <dgm:spPr/>
      <dgm:t>
        <a:bodyPr/>
        <a:lstStyle/>
        <a:p>
          <a:endParaRPr lang="en-US"/>
        </a:p>
      </dgm:t>
    </dgm:pt>
    <dgm:pt modelId="{EFFB2985-B55C-45B8-895D-D100FC5B1E10}" type="pres">
      <dgm:prSet presAssocID="{EB5D9C9E-83B8-401E-9DA5-A7B6E6396C9C}" presName="parentRect" presStyleLbl="alignNode1" presStyleIdx="1" presStyleCnt="2"/>
      <dgm:spPr/>
      <dgm:t>
        <a:bodyPr/>
        <a:lstStyle/>
        <a:p>
          <a:endParaRPr lang="en-US"/>
        </a:p>
      </dgm:t>
    </dgm:pt>
    <dgm:pt modelId="{316DF953-718F-4EE4-AE2D-33DD10C4D490}" type="pres">
      <dgm:prSet presAssocID="{EB5D9C9E-83B8-401E-9DA5-A7B6E6396C9C}" presName="adorn" presStyleLbl="fgAccFollowNode1" presStyleIdx="1" presStyleCnt="2"/>
      <dgm:spPr/>
    </dgm:pt>
  </dgm:ptLst>
  <dgm:cxnLst>
    <dgm:cxn modelId="{D5513BD4-AA08-4AC8-9C61-B67F32255AAC}" srcId="{D788438C-D697-461C-BAEA-D22D1DF346D5}" destId="{4DAE0950-FA61-4EE0-9E80-A034854ED44C}" srcOrd="2" destOrd="0" parTransId="{2B7AEECB-58CB-4EB9-8507-A2802446044C}" sibTransId="{697E1FA5-51E2-4B9B-AA32-568A0B63A4CC}"/>
    <dgm:cxn modelId="{A8B0DC0D-F609-48AF-9D39-DE8D451CC7EA}" srcId="{C2015282-F429-45C7-83C1-C5C53607CBC6}" destId="{D788438C-D697-461C-BAEA-D22D1DF346D5}" srcOrd="0" destOrd="0" parTransId="{AB434D6D-E184-41AB-AFB2-83C5698B4BD9}" sibTransId="{0EF81D8C-3D12-4F79-917B-5FF4AF7B584B}"/>
    <dgm:cxn modelId="{655E3483-AE76-4AD0-B658-69E1611993BE}" type="presOf" srcId="{D788438C-D697-461C-BAEA-D22D1DF346D5}" destId="{40AB7ABA-61FA-44F8-87B4-150F583265CE}" srcOrd="0" destOrd="0" presId="urn:microsoft.com/office/officeart/2005/8/layout/bList2#1"/>
    <dgm:cxn modelId="{6F10E260-6082-4807-A57D-C690D976B79A}" type="presOf" srcId="{3CA5BBE0-C4E8-44AA-BF26-7DD7EBC97173}" destId="{A20F9897-3795-4603-B5FE-25F30C5E0F56}" srcOrd="0" destOrd="1" presId="urn:microsoft.com/office/officeart/2005/8/layout/bList2#1"/>
    <dgm:cxn modelId="{5EE15134-959F-4CE6-B5B5-56DDB68CF20D}" srcId="{D788438C-D697-461C-BAEA-D22D1DF346D5}" destId="{348829CE-E071-4B9C-95E9-989CC4161054}" srcOrd="3" destOrd="0" parTransId="{09D42D3A-BA8A-4618-B937-C610058EF263}" sibTransId="{E3981519-929A-4D51-B4FD-757C4BFDDEA8}"/>
    <dgm:cxn modelId="{9BA96EFD-AD56-4CC6-A9DA-CDD1B2F4869B}" srcId="{EB5D9C9E-83B8-401E-9DA5-A7B6E6396C9C}" destId="{435A42B7-5D5E-4938-B35D-944931BF937A}" srcOrd="2" destOrd="0" parTransId="{ACA93495-53C7-4AD1-A042-7EBBDB0398DB}" sibTransId="{CA50B17E-A834-40B0-9D00-BDC7C18458D8}"/>
    <dgm:cxn modelId="{6849C80F-7DAB-4536-8A75-21E35C601447}" srcId="{D788438C-D697-461C-BAEA-D22D1DF346D5}" destId="{A4B7FE70-BF5B-40A0-8547-B30C96B083AD}" srcOrd="1" destOrd="0" parTransId="{3E9BAD88-926A-4774-B097-3B7AB4A6685C}" sibTransId="{447D0E6F-66DC-4A30-92DA-B2FE762A9E43}"/>
    <dgm:cxn modelId="{ED6584E6-2B0D-45DC-850F-0BFD4FF1ABC8}" type="presOf" srcId="{70895C6C-8D3F-46C0-845C-8565B4793702}" destId="{A20F9897-3795-4603-B5FE-25F30C5E0F56}" srcOrd="0" destOrd="0" presId="urn:microsoft.com/office/officeart/2005/8/layout/bList2#1"/>
    <dgm:cxn modelId="{FE04F379-086D-4F8C-A9F0-FF151D4F53CB}" type="presOf" srcId="{C2015282-F429-45C7-83C1-C5C53607CBC6}" destId="{DE112E67-CBDD-4AA9-BFA5-B27484D3180F}" srcOrd="0" destOrd="0" presId="urn:microsoft.com/office/officeart/2005/8/layout/bList2#1"/>
    <dgm:cxn modelId="{FF4658CF-269E-451B-8F30-5A36F32997C7}" type="presOf" srcId="{A4B7FE70-BF5B-40A0-8547-B30C96B083AD}" destId="{31908094-CF93-4AEC-B9AD-1871CB91180C}" srcOrd="0" destOrd="1" presId="urn:microsoft.com/office/officeart/2005/8/layout/bList2#1"/>
    <dgm:cxn modelId="{43EA690E-A22B-41BC-82A7-6BA3E39140DC}" type="presOf" srcId="{4DAE0950-FA61-4EE0-9E80-A034854ED44C}" destId="{31908094-CF93-4AEC-B9AD-1871CB91180C}" srcOrd="0" destOrd="2" presId="urn:microsoft.com/office/officeart/2005/8/layout/bList2#1"/>
    <dgm:cxn modelId="{BE5B4942-3D77-4A78-8C9D-9BB86C363E99}" srcId="{EB5D9C9E-83B8-401E-9DA5-A7B6E6396C9C}" destId="{70895C6C-8D3F-46C0-845C-8565B4793702}" srcOrd="0" destOrd="0" parTransId="{ADE3D0E6-63FF-4FCA-9DE2-AEF19AE90AF8}" sibTransId="{4A7EABFC-FFA1-4338-8C9B-43D628E27FD1}"/>
    <dgm:cxn modelId="{D7DAC95E-A4ED-4928-8D91-D331BF7BE3F6}" type="presOf" srcId="{D788438C-D697-461C-BAEA-D22D1DF346D5}" destId="{9C7934B1-3993-449C-B02B-EF050547DA29}" srcOrd="1" destOrd="0" presId="urn:microsoft.com/office/officeart/2005/8/layout/bList2#1"/>
    <dgm:cxn modelId="{0D4C4E19-BC43-4F5B-87CF-B2FCFB9518E7}" type="presOf" srcId="{EB5D9C9E-83B8-401E-9DA5-A7B6E6396C9C}" destId="{8F962ECE-498B-4ED2-8056-384897BAA03A}" srcOrd="0" destOrd="0" presId="urn:microsoft.com/office/officeart/2005/8/layout/bList2#1"/>
    <dgm:cxn modelId="{3913C95C-BE72-46B5-8B0D-3B258734E12F}" type="presOf" srcId="{435A42B7-5D5E-4938-B35D-944931BF937A}" destId="{A20F9897-3795-4603-B5FE-25F30C5E0F56}" srcOrd="0" destOrd="2" presId="urn:microsoft.com/office/officeart/2005/8/layout/bList2#1"/>
    <dgm:cxn modelId="{5D0F0030-738D-47D4-9E5A-FA7AE448D036}" type="presOf" srcId="{3F265DC7-614D-469C-A8ED-F6C79C0B8826}" destId="{A20F9897-3795-4603-B5FE-25F30C5E0F56}" srcOrd="0" destOrd="3" presId="urn:microsoft.com/office/officeart/2005/8/layout/bList2#1"/>
    <dgm:cxn modelId="{7655EBFA-BE79-4210-A39E-3C308D77C6CC}" type="presOf" srcId="{0EF81D8C-3D12-4F79-917B-5FF4AF7B584B}" destId="{A8A1D33C-1741-40B8-BC2A-D0FDF16DE4C6}" srcOrd="0" destOrd="0" presId="urn:microsoft.com/office/officeart/2005/8/layout/bList2#1"/>
    <dgm:cxn modelId="{71DEFA3C-7BDF-4F91-BE37-57BF06A07965}" srcId="{C2015282-F429-45C7-83C1-C5C53607CBC6}" destId="{EB5D9C9E-83B8-401E-9DA5-A7B6E6396C9C}" srcOrd="1" destOrd="0" parTransId="{1AFEF74B-6A31-45A8-B450-41980DC32E23}" sibTransId="{0612D5A5-9006-4CEA-AD44-708FDB4DB8BC}"/>
    <dgm:cxn modelId="{35310662-EF4B-4983-953C-029AD181240A}" type="presOf" srcId="{EB5D9C9E-83B8-401E-9DA5-A7B6E6396C9C}" destId="{EFFB2985-B55C-45B8-895D-D100FC5B1E10}" srcOrd="1" destOrd="0" presId="urn:microsoft.com/office/officeart/2005/8/layout/bList2#1"/>
    <dgm:cxn modelId="{F865B545-863F-47C9-B7FC-F027EFEEAAA9}" type="presOf" srcId="{348829CE-E071-4B9C-95E9-989CC4161054}" destId="{31908094-CF93-4AEC-B9AD-1871CB91180C}" srcOrd="0" destOrd="3" presId="urn:microsoft.com/office/officeart/2005/8/layout/bList2#1"/>
    <dgm:cxn modelId="{4D5AB53E-D0A8-4360-A120-2E59DCF08CB0}" type="presOf" srcId="{DAB812DF-A307-4929-89BB-BA25FDA58AA8}" destId="{31908094-CF93-4AEC-B9AD-1871CB91180C}" srcOrd="0" destOrd="0" presId="urn:microsoft.com/office/officeart/2005/8/layout/bList2#1"/>
    <dgm:cxn modelId="{08B43F86-45B9-4029-A101-2C88E9E989BE}" srcId="{EB5D9C9E-83B8-401E-9DA5-A7B6E6396C9C}" destId="{3CA5BBE0-C4E8-44AA-BF26-7DD7EBC97173}" srcOrd="1" destOrd="0" parTransId="{CDDA1879-F30B-4C73-9FF2-409685350C35}" sibTransId="{784BA5D3-0D1B-403D-B117-154EA3F4CB3E}"/>
    <dgm:cxn modelId="{6D120624-6885-4A52-9155-39948048553E}" srcId="{EB5D9C9E-83B8-401E-9DA5-A7B6E6396C9C}" destId="{3F265DC7-614D-469C-A8ED-F6C79C0B8826}" srcOrd="3" destOrd="0" parTransId="{5B551396-59DC-475D-86E0-CE7689035BD7}" sibTransId="{722AF53F-A1CE-47F1-A2BD-DB65B1A5B4CA}"/>
    <dgm:cxn modelId="{D75209EA-4877-4A32-9EEE-E53574F637CB}" srcId="{D788438C-D697-461C-BAEA-D22D1DF346D5}" destId="{DAB812DF-A307-4929-89BB-BA25FDA58AA8}" srcOrd="0" destOrd="0" parTransId="{A3CBBED4-3516-47C5-96B3-4213F84162BD}" sibTransId="{E5341E98-F325-48F3-82BC-1D39B567BF7E}"/>
    <dgm:cxn modelId="{4EDD3643-4D62-4463-808B-A917EBF1CBAB}" type="presParOf" srcId="{DE112E67-CBDD-4AA9-BFA5-B27484D3180F}" destId="{FB4C4AB5-7F7E-4062-A99F-374ECCD28378}" srcOrd="0" destOrd="0" presId="urn:microsoft.com/office/officeart/2005/8/layout/bList2#1"/>
    <dgm:cxn modelId="{65966602-FFF0-4099-8189-F42BC83DB8A1}" type="presParOf" srcId="{FB4C4AB5-7F7E-4062-A99F-374ECCD28378}" destId="{31908094-CF93-4AEC-B9AD-1871CB91180C}" srcOrd="0" destOrd="0" presId="urn:microsoft.com/office/officeart/2005/8/layout/bList2#1"/>
    <dgm:cxn modelId="{C264D8B1-956A-4D05-A2F2-D78BC11A9614}" type="presParOf" srcId="{FB4C4AB5-7F7E-4062-A99F-374ECCD28378}" destId="{40AB7ABA-61FA-44F8-87B4-150F583265CE}" srcOrd="1" destOrd="0" presId="urn:microsoft.com/office/officeart/2005/8/layout/bList2#1"/>
    <dgm:cxn modelId="{DE153634-DF78-4FBB-9ED3-0F9F41DDF8D0}" type="presParOf" srcId="{FB4C4AB5-7F7E-4062-A99F-374ECCD28378}" destId="{9C7934B1-3993-449C-B02B-EF050547DA29}" srcOrd="2" destOrd="0" presId="urn:microsoft.com/office/officeart/2005/8/layout/bList2#1"/>
    <dgm:cxn modelId="{EB0723C3-2543-4770-9C8F-0487F2C0F770}" type="presParOf" srcId="{FB4C4AB5-7F7E-4062-A99F-374ECCD28378}" destId="{8459AA4D-CE36-4DB4-BEBC-E4783970A83B}" srcOrd="3" destOrd="0" presId="urn:microsoft.com/office/officeart/2005/8/layout/bList2#1"/>
    <dgm:cxn modelId="{BA03A896-F031-4E1B-8F35-24CB772D7A54}" type="presParOf" srcId="{DE112E67-CBDD-4AA9-BFA5-B27484D3180F}" destId="{A8A1D33C-1741-40B8-BC2A-D0FDF16DE4C6}" srcOrd="1" destOrd="0" presId="urn:microsoft.com/office/officeart/2005/8/layout/bList2#1"/>
    <dgm:cxn modelId="{77D52F98-B945-4C6B-8159-1F7EC461D5D0}" type="presParOf" srcId="{DE112E67-CBDD-4AA9-BFA5-B27484D3180F}" destId="{42E434F9-72CF-49BE-8D8B-0F4B04D58BBA}" srcOrd="2" destOrd="0" presId="urn:microsoft.com/office/officeart/2005/8/layout/bList2#1"/>
    <dgm:cxn modelId="{473448DE-0B49-487E-B334-1D6B8AF73C01}" type="presParOf" srcId="{42E434F9-72CF-49BE-8D8B-0F4B04D58BBA}" destId="{A20F9897-3795-4603-B5FE-25F30C5E0F56}" srcOrd="0" destOrd="0" presId="urn:microsoft.com/office/officeart/2005/8/layout/bList2#1"/>
    <dgm:cxn modelId="{2DDADD36-D685-45F6-B732-5385CD21CDD4}" type="presParOf" srcId="{42E434F9-72CF-49BE-8D8B-0F4B04D58BBA}" destId="{8F962ECE-498B-4ED2-8056-384897BAA03A}" srcOrd="1" destOrd="0" presId="urn:microsoft.com/office/officeart/2005/8/layout/bList2#1"/>
    <dgm:cxn modelId="{EB253CF7-1A7D-4079-88F7-2CF112F65DAD}" type="presParOf" srcId="{42E434F9-72CF-49BE-8D8B-0F4B04D58BBA}" destId="{EFFB2985-B55C-45B8-895D-D100FC5B1E10}" srcOrd="2" destOrd="0" presId="urn:microsoft.com/office/officeart/2005/8/layout/bList2#1"/>
    <dgm:cxn modelId="{15E9C4E2-4AB8-425F-B892-205B8843C9C4}" type="presParOf" srcId="{42E434F9-72CF-49BE-8D8B-0F4B04D58BBA}" destId="{316DF953-718F-4EE4-AE2D-33DD10C4D490}" srcOrd="3" destOrd="0" presId="urn:microsoft.com/office/officeart/2005/8/layout/b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08094-CF93-4AEC-B9AD-1871CB91180C}">
      <dsp:nvSpPr>
        <dsp:cNvPr id="0" name=""/>
        <dsp:cNvSpPr/>
      </dsp:nvSpPr>
      <dsp:spPr>
        <a:xfrm>
          <a:off x="3389" y="111349"/>
          <a:ext cx="3664469" cy="2735449"/>
        </a:xfrm>
        <a:prstGeom prst="round2SameRect">
          <a:avLst>
            <a:gd name="adj1" fmla="val 8000"/>
            <a:gd name="adj2" fmla="val 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1590" tIns="64770" rIns="21590" bIns="21590" numCol="1" spcCol="1270" anchor="t" anchorCtr="0">
          <a:noAutofit/>
        </a:bodyPr>
        <a:lstStyle/>
        <a:p>
          <a:pPr marL="171450" lvl="1" indent="0" algn="l" defTabSz="800100">
            <a:lnSpc>
              <a:spcPct val="90000"/>
            </a:lnSpc>
            <a:spcBef>
              <a:spcPct val="0"/>
            </a:spcBef>
            <a:spcAft>
              <a:spcPct val="15000"/>
            </a:spcAft>
            <a:buChar char="••"/>
          </a:pPr>
          <a:r>
            <a:rPr lang="en-US" sz="1700" kern="1200" dirty="0" smtClean="0"/>
            <a:t>The stem supports branches and holds leaves to access maximum sunlight</a:t>
          </a:r>
          <a:endParaRPr lang="en-US" sz="1700" kern="1200" dirty="0"/>
        </a:p>
        <a:p>
          <a:pPr marL="171450" lvl="1" indent="0" algn="l" defTabSz="800100">
            <a:lnSpc>
              <a:spcPct val="90000"/>
            </a:lnSpc>
            <a:spcBef>
              <a:spcPct val="0"/>
            </a:spcBef>
            <a:spcAft>
              <a:spcPct val="15000"/>
            </a:spcAft>
            <a:buChar char="••"/>
          </a:pPr>
          <a:r>
            <a:rPr lang="en-US" sz="1700" kern="1200" dirty="0" smtClean="0"/>
            <a:t>Photosynthesis</a:t>
          </a:r>
          <a:endParaRPr lang="en-US" sz="1700" kern="1200" dirty="0"/>
        </a:p>
        <a:p>
          <a:pPr marL="171450" lvl="1" indent="0" algn="l" defTabSz="800100">
            <a:lnSpc>
              <a:spcPct val="90000"/>
            </a:lnSpc>
            <a:spcBef>
              <a:spcPct val="0"/>
            </a:spcBef>
            <a:spcAft>
              <a:spcPct val="15000"/>
            </a:spcAft>
            <a:buChar char="••"/>
          </a:pPr>
          <a:r>
            <a:rPr lang="en-US" sz="1700" kern="1200" dirty="0" smtClean="0"/>
            <a:t>Upward conduction of water and mineral salts and downward conduction of prepared food material</a:t>
          </a:r>
          <a:endParaRPr lang="en-US" sz="1700" kern="1200" dirty="0"/>
        </a:p>
        <a:p>
          <a:pPr marL="171450" lvl="1" indent="0" algn="l" defTabSz="800100">
            <a:lnSpc>
              <a:spcPct val="90000"/>
            </a:lnSpc>
            <a:spcBef>
              <a:spcPct val="0"/>
            </a:spcBef>
            <a:spcAft>
              <a:spcPct val="15000"/>
            </a:spcAft>
            <a:buChar char="••"/>
          </a:pPr>
          <a:r>
            <a:rPr lang="en-US" sz="1700" kern="1200" dirty="0" smtClean="0"/>
            <a:t>Take part in formation of reproductive structures</a:t>
          </a:r>
          <a:endParaRPr lang="en-US" sz="1700" kern="1200" dirty="0"/>
        </a:p>
      </dsp:txBody>
      <dsp:txXfrm>
        <a:off x="67484" y="175444"/>
        <a:ext cx="3536279" cy="2671354"/>
      </dsp:txXfrm>
    </dsp:sp>
    <dsp:sp modelId="{9C7934B1-3993-449C-B02B-EF050547DA29}">
      <dsp:nvSpPr>
        <dsp:cNvPr id="0" name=""/>
        <dsp:cNvSpPr/>
      </dsp:nvSpPr>
      <dsp:spPr>
        <a:xfrm>
          <a:off x="3389" y="2846798"/>
          <a:ext cx="3664469" cy="1176243"/>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60020" tIns="0" rIns="53340" bIns="0" numCol="1" spcCol="1270" anchor="ctr" anchorCtr="0">
          <a:noAutofit/>
        </a:bodyPr>
        <a:lstStyle/>
        <a:p>
          <a:pPr lvl="0" algn="l" defTabSz="1866900">
            <a:lnSpc>
              <a:spcPct val="90000"/>
            </a:lnSpc>
            <a:spcBef>
              <a:spcPct val="0"/>
            </a:spcBef>
            <a:spcAft>
              <a:spcPct val="35000"/>
            </a:spcAft>
          </a:pPr>
          <a:r>
            <a:rPr lang="en-US" sz="4200" kern="1200" dirty="0" smtClean="0"/>
            <a:t>Normal Functions</a:t>
          </a:r>
          <a:endParaRPr lang="en-US" sz="4200" kern="1200" dirty="0"/>
        </a:p>
      </dsp:txBody>
      <dsp:txXfrm>
        <a:off x="3389" y="2846798"/>
        <a:ext cx="2580612" cy="1176243"/>
      </dsp:txXfrm>
    </dsp:sp>
    <dsp:sp modelId="{8459AA4D-CE36-4DB4-BEBC-E4783970A83B}">
      <dsp:nvSpPr>
        <dsp:cNvPr id="0" name=""/>
        <dsp:cNvSpPr/>
      </dsp:nvSpPr>
      <dsp:spPr>
        <a:xfrm>
          <a:off x="2687663" y="3033634"/>
          <a:ext cx="1282564" cy="1282564"/>
        </a:xfrm>
        <a:prstGeom prst="ellipse">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A20F9897-3795-4603-B5FE-25F30C5E0F56}">
      <dsp:nvSpPr>
        <dsp:cNvPr id="0" name=""/>
        <dsp:cNvSpPr/>
      </dsp:nvSpPr>
      <dsp:spPr>
        <a:xfrm>
          <a:off x="4287975" y="111349"/>
          <a:ext cx="3664469" cy="2735449"/>
        </a:xfrm>
        <a:prstGeom prst="round2SameRect">
          <a:avLst>
            <a:gd name="adj1" fmla="val 8000"/>
            <a:gd name="adj2" fmla="val 0"/>
          </a:avLst>
        </a:prstGeom>
        <a:solidFill>
          <a:schemeClr val="lt1">
            <a:alpha val="90000"/>
            <a:hueOff val="0"/>
            <a:satOff val="0"/>
            <a:lumOff val="0"/>
            <a:alphaOff val="0"/>
          </a:schemeClr>
        </a:solidFill>
        <a:ln w="9525" cap="flat" cmpd="sng" algn="ctr">
          <a:solidFill>
            <a:schemeClr val="accent2">
              <a:hueOff val="4681519"/>
              <a:satOff val="-5839"/>
              <a:lumOff val="1373"/>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1590" tIns="64770" rIns="21590" bIns="21590"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Storage of food</a:t>
          </a:r>
          <a:endParaRPr lang="en-US" sz="1700" kern="1200" dirty="0"/>
        </a:p>
        <a:p>
          <a:pPr marL="171450" lvl="1" indent="-171450" algn="l" defTabSz="755650">
            <a:lnSpc>
              <a:spcPct val="90000"/>
            </a:lnSpc>
            <a:spcBef>
              <a:spcPct val="0"/>
            </a:spcBef>
            <a:spcAft>
              <a:spcPct val="15000"/>
            </a:spcAft>
            <a:buChar char="••"/>
          </a:pPr>
          <a:r>
            <a:rPr lang="en-US" sz="1700" kern="1200" dirty="0" smtClean="0"/>
            <a:t>Climbing</a:t>
          </a:r>
          <a:endParaRPr lang="en-US" sz="1700" kern="1200" dirty="0"/>
        </a:p>
        <a:p>
          <a:pPr marL="171450" lvl="1" indent="-171450" algn="l" defTabSz="755650">
            <a:lnSpc>
              <a:spcPct val="90000"/>
            </a:lnSpc>
            <a:spcBef>
              <a:spcPct val="0"/>
            </a:spcBef>
            <a:spcAft>
              <a:spcPct val="15000"/>
            </a:spcAft>
            <a:buChar char="••"/>
          </a:pPr>
          <a:r>
            <a:rPr lang="en-US" sz="1700" kern="1200" dirty="0" smtClean="0"/>
            <a:t>Vegetative reproduction</a:t>
          </a:r>
          <a:endParaRPr lang="en-US" sz="1700" kern="1200" dirty="0"/>
        </a:p>
        <a:p>
          <a:pPr marL="171450" lvl="1" indent="-171450" algn="l" defTabSz="755650">
            <a:lnSpc>
              <a:spcPct val="90000"/>
            </a:lnSpc>
            <a:spcBef>
              <a:spcPct val="0"/>
            </a:spcBef>
            <a:spcAft>
              <a:spcPct val="15000"/>
            </a:spcAft>
            <a:buChar char="••"/>
          </a:pPr>
          <a:r>
            <a:rPr lang="en-US" sz="1700" kern="1200" dirty="0" smtClean="0"/>
            <a:t>Protection</a:t>
          </a:r>
          <a:endParaRPr lang="en-US" sz="1700" kern="1200" dirty="0"/>
        </a:p>
      </dsp:txBody>
      <dsp:txXfrm>
        <a:off x="4352070" y="175444"/>
        <a:ext cx="3536279" cy="2671354"/>
      </dsp:txXfrm>
    </dsp:sp>
    <dsp:sp modelId="{EFFB2985-B55C-45B8-895D-D100FC5B1E10}">
      <dsp:nvSpPr>
        <dsp:cNvPr id="0" name=""/>
        <dsp:cNvSpPr/>
      </dsp:nvSpPr>
      <dsp:spPr>
        <a:xfrm>
          <a:off x="4287975" y="2846798"/>
          <a:ext cx="3664469" cy="1176243"/>
        </a:xfrm>
        <a:prstGeom prst="rec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w="9525" cap="flat" cmpd="sng" algn="ctr">
          <a:solidFill>
            <a:schemeClr val="accent2">
              <a:hueOff val="4681519"/>
              <a:satOff val="-5839"/>
              <a:lumOff val="1373"/>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60020" tIns="0" rIns="53340" bIns="0" numCol="1" spcCol="1270" anchor="ctr" anchorCtr="0">
          <a:noAutofit/>
        </a:bodyPr>
        <a:lstStyle/>
        <a:p>
          <a:pPr lvl="0" algn="l" defTabSz="1866900">
            <a:lnSpc>
              <a:spcPct val="90000"/>
            </a:lnSpc>
            <a:spcBef>
              <a:spcPct val="0"/>
            </a:spcBef>
            <a:spcAft>
              <a:spcPct val="35000"/>
            </a:spcAft>
          </a:pPr>
          <a:r>
            <a:rPr lang="en-US" sz="4200" kern="1200" dirty="0" smtClean="0"/>
            <a:t>Special Functions</a:t>
          </a:r>
          <a:endParaRPr lang="en-US" sz="4200" kern="1200" dirty="0"/>
        </a:p>
      </dsp:txBody>
      <dsp:txXfrm>
        <a:off x="4287975" y="2846798"/>
        <a:ext cx="2580612" cy="1176243"/>
      </dsp:txXfrm>
    </dsp:sp>
    <dsp:sp modelId="{316DF953-718F-4EE4-AE2D-33DD10C4D490}">
      <dsp:nvSpPr>
        <dsp:cNvPr id="0" name=""/>
        <dsp:cNvSpPr/>
      </dsp:nvSpPr>
      <dsp:spPr>
        <a:xfrm>
          <a:off x="6972250" y="3033634"/>
          <a:ext cx="1282564" cy="1282564"/>
        </a:xfrm>
        <a:prstGeom prst="ellipse">
          <a:avLst/>
        </a:prstGeom>
        <a:solidFill>
          <a:schemeClr val="accent2">
            <a:tint val="40000"/>
            <a:alpha val="90000"/>
            <a:hueOff val="5025821"/>
            <a:satOff val="-4378"/>
            <a:lumOff val="-6"/>
            <a:alphaOff val="0"/>
          </a:schemeClr>
        </a:solidFill>
        <a:ln w="9525" cap="flat" cmpd="sng" algn="ctr">
          <a:solidFill>
            <a:schemeClr val="accent2">
              <a:tint val="40000"/>
              <a:alpha val="90000"/>
              <a:hueOff val="5025821"/>
              <a:satOff val="-4378"/>
              <a:lumOff val="-6"/>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1">
  <dgm:title val=""/>
  <dgm:desc val=""/>
  <dgm:catLst>
    <dgm:cat type="list" pri="7000"/>
    <dgm:cat type="convert" pri="16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D1C9E7-BB0C-47C5-AA7D-43B8811E9053}" type="datetimeFigureOut">
              <a:rPr lang="en-US" smtClean="0"/>
              <a:t>3/28/2013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2A58F8-7C95-40CA-BB81-B246F6E48CF0}" type="slidenum">
              <a:rPr lang="en-US" smtClean="0"/>
              <a:t>‹#›</a:t>
            </a:fld>
            <a:endParaRPr lang="en-US"/>
          </a:p>
        </p:txBody>
      </p:sp>
    </p:spTree>
    <p:extLst>
      <p:ext uri="{BB962C8B-B14F-4D97-AF65-F5344CB8AC3E}">
        <p14:creationId xmlns:p14="http://schemas.microsoft.com/office/powerpoint/2010/main" val="3232735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2A58F8-7C95-40CA-BB81-B246F6E48CF0}" type="slidenum">
              <a:rPr lang="en-US" smtClean="0"/>
              <a:t>18</a:t>
            </a:fld>
            <a:endParaRPr lang="en-US"/>
          </a:p>
        </p:txBody>
      </p:sp>
    </p:spTree>
    <p:extLst>
      <p:ext uri="{BB962C8B-B14F-4D97-AF65-F5344CB8AC3E}">
        <p14:creationId xmlns:p14="http://schemas.microsoft.com/office/powerpoint/2010/main" val="2086278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7A885C6-646B-4809-B9C8-7ACC73D6D6FB}" type="datetimeFigureOut">
              <a:rPr lang="en-IN" smtClean="0"/>
              <a:pPr/>
              <a:t>28-03-2013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7A7EC-F467-4B50-B275-453DDDE65845}"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A885C6-646B-4809-B9C8-7ACC73D6D6FB}" type="datetimeFigureOut">
              <a:rPr lang="en-IN" smtClean="0"/>
              <a:pPr/>
              <a:t>28-03-2013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7A7EC-F467-4B50-B275-453DDDE6584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A885C6-646B-4809-B9C8-7ACC73D6D6FB}" type="datetimeFigureOut">
              <a:rPr lang="en-IN" smtClean="0"/>
              <a:pPr/>
              <a:t>28-03-2013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7A7EC-F467-4B50-B275-453DDDE6584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A885C6-646B-4809-B9C8-7ACC73D6D6FB}" type="datetimeFigureOut">
              <a:rPr lang="en-IN" smtClean="0"/>
              <a:pPr/>
              <a:t>28-03-2013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7A7EC-F467-4B50-B275-453DDDE6584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A885C6-646B-4809-B9C8-7ACC73D6D6FB}" type="datetimeFigureOut">
              <a:rPr lang="en-IN" smtClean="0"/>
              <a:pPr/>
              <a:t>28-03-2013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7A7EC-F467-4B50-B275-453DDDE6584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7A885C6-646B-4809-B9C8-7ACC73D6D6FB}" type="datetimeFigureOut">
              <a:rPr lang="en-IN" smtClean="0"/>
              <a:pPr/>
              <a:t>28-03-2013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57A7EC-F467-4B50-B275-453DDDE6584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7A885C6-646B-4809-B9C8-7ACC73D6D6FB}" type="datetimeFigureOut">
              <a:rPr lang="en-IN" smtClean="0"/>
              <a:pPr/>
              <a:t>28-03-2013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57A7EC-F467-4B50-B275-453DDDE6584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7A885C6-646B-4809-B9C8-7ACC73D6D6FB}" type="datetimeFigureOut">
              <a:rPr lang="en-IN" smtClean="0"/>
              <a:pPr/>
              <a:t>28-03-2013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57A7EC-F467-4B50-B275-453DDDE6584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885C6-646B-4809-B9C8-7ACC73D6D6FB}" type="datetimeFigureOut">
              <a:rPr lang="en-IN" smtClean="0"/>
              <a:pPr/>
              <a:t>28-03-2013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57A7EC-F467-4B50-B275-453DDDE6584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A885C6-646B-4809-B9C8-7ACC73D6D6FB}" type="datetimeFigureOut">
              <a:rPr lang="en-IN" smtClean="0"/>
              <a:pPr/>
              <a:t>28-03-2013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57A7EC-F467-4B50-B275-453DDDE6584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A885C6-646B-4809-B9C8-7ACC73D6D6FB}" type="datetimeFigureOut">
              <a:rPr lang="en-IN" smtClean="0"/>
              <a:pPr/>
              <a:t>28-03-2013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57A7EC-F467-4B50-B275-453DDDE6584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A885C6-646B-4809-B9C8-7ACC73D6D6FB}" type="datetimeFigureOut">
              <a:rPr lang="en-IN" smtClean="0"/>
              <a:pPr/>
              <a:t>28-03-2013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57A7EC-F467-4B50-B275-453DDDE6584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hyperlink" Target="http://www.google.com.gh/url?sa=i&amp;source=images&amp;cd=&amp;cad=rja&amp;docid=LHYp-vy5bxGXJM&amp;tbnid=yfeYiU_ECrEVCM:&amp;ved=0CAgQjRwwADiTAQ&amp;url=http://www.agefotostock.com/en/Stock-Images/Rights-Managed/AGS-139924-S-5739&amp;ei=a3tAUZqyA8fWtAaGmoCgAw&amp;psig=AFQjCNGdJ2keCHWoz2ryB6PcJ-gbCa0teQ&amp;ust=1363266795109638" TargetMode="External"/><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hyperlink" Target="http://www.google.com.gh/url?sa=i&amp;source=images&amp;cd=&amp;cad=rja&amp;docid=7700bBcJiqJHeM&amp;tbnid=LEmv2-KtKExIcM:&amp;ved=0CAgQjRwwAA&amp;url=http://homegrownediblegardens.com/?page_id=105&amp;ei=noFAUZGiKfT54QTT6YHQDw&amp;psig=AFQjCNFGYfO8Fa4zKb4iCE1EBHD7CtVVnQ&amp;ust=1363268382711735"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google.com.gh/url?sa=i&amp;rct=j&amp;q=passiflora+tendrils&amp;source=images&amp;cd=&amp;cad=rja&amp;docid=eL2d28ztrwiHgM&amp;tbnid=AE08NJIc-jxVWM:&amp;ved=0CAUQjRw&amp;url=http://www.tutorvista.com/content/biology/biology-iii/angiosperm-morphology/aerial-stem-modifications.php&amp;ei=HodAUZ2pGsKntAbpuoHwCA&amp;bvm=bv.43287494,d.Yms&amp;psig=AFQjCNGuszYOVAYeoVY7AFaGfIDdYQr7tA&amp;ust=1363269517850430" TargetMode="External"/><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490066"/>
          </a:xfrm>
        </p:spPr>
        <p:txBody>
          <a:bodyPr>
            <a:normAutofit fontScale="90000"/>
          </a:bodyPr>
          <a:lstStyle/>
          <a:p>
            <a:r>
              <a:rPr lang="en-IN" b="1" dirty="0"/>
              <a:t>SHOOT </a:t>
            </a:r>
            <a:r>
              <a:rPr lang="en-IN" b="1" dirty="0" smtClean="0"/>
              <a:t>DEVELOPMENT</a:t>
            </a:r>
            <a:endParaRPr lang="en-IN" dirty="0"/>
          </a:p>
        </p:txBody>
      </p:sp>
      <p:sp>
        <p:nvSpPr>
          <p:cNvPr id="5" name="Content Placeholder 4"/>
          <p:cNvSpPr>
            <a:spLocks noGrp="1"/>
          </p:cNvSpPr>
          <p:nvPr>
            <p:ph idx="1"/>
          </p:nvPr>
        </p:nvSpPr>
        <p:spPr>
          <a:xfrm>
            <a:off x="457200" y="908720"/>
            <a:ext cx="8229600" cy="5217443"/>
          </a:xfrm>
        </p:spPr>
        <p:txBody>
          <a:bodyPr/>
          <a:lstStyle/>
          <a:p>
            <a:r>
              <a:rPr lang="en-IN" dirty="0"/>
              <a:t>The shoot development commences after germination is completed.  The growth of the shoot is the result of the meristematic cells at the apex known as shoot apical meristem. </a:t>
            </a:r>
          </a:p>
          <a:p>
            <a:pPr>
              <a:buNone/>
            </a:pPr>
            <a:r>
              <a:rPr lang="en-IN" b="1" dirty="0"/>
              <a:t>THE SHOOT APICAL MERISTEM</a:t>
            </a:r>
            <a:endParaRPr lang="en-IN" dirty="0"/>
          </a:p>
          <a:p>
            <a:r>
              <a:rPr lang="en-IN" dirty="0"/>
              <a:t>The apex of the shoot tip consists of a mass of closely packed cells with dense cytoplasm, conspicuous nuclei, small vacuoles and thin cell wall.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77500" lnSpcReduction="20000"/>
          </a:bodyPr>
          <a:lstStyle/>
          <a:p>
            <a:r>
              <a:rPr lang="en-IN" dirty="0"/>
              <a:t>The change in the permeability of the cell membrane also leads to increased uptake of water and ions by the cell.  </a:t>
            </a:r>
          </a:p>
          <a:p>
            <a:r>
              <a:rPr lang="en-IN" dirty="0"/>
              <a:t>In addition to the above effects, auxin stimulates respiration thereby increasing the production of ATP to support protein and cell wall synthesis.</a:t>
            </a:r>
          </a:p>
          <a:p>
            <a:r>
              <a:rPr lang="en-IN" dirty="0"/>
              <a:t>Cell enlargement results from all these separate effects </a:t>
            </a:r>
            <a:r>
              <a:rPr lang="en-IN" dirty="0" smtClean="0"/>
              <a:t>in </a:t>
            </a:r>
            <a:r>
              <a:rPr lang="en-IN" dirty="0"/>
              <a:t>the cell because: </a:t>
            </a:r>
          </a:p>
          <a:p>
            <a:pPr lvl="1"/>
            <a:r>
              <a:rPr lang="en-IN" dirty="0"/>
              <a:t>The existing cell wall becomes stretchable as the result of the partial digestion of the cement holding the cellulose fibres in place</a:t>
            </a:r>
          </a:p>
          <a:p>
            <a:pPr lvl="1"/>
            <a:r>
              <a:rPr lang="en-IN" dirty="0"/>
              <a:t>The protoplast exerts pressure (</a:t>
            </a:r>
            <a:r>
              <a:rPr lang="en-IN" dirty="0" err="1"/>
              <a:t>turgor</a:t>
            </a:r>
            <a:r>
              <a:rPr lang="en-IN" dirty="0"/>
              <a:t> pressure) on the cell wall which causes the cell wall to stretch, and</a:t>
            </a:r>
          </a:p>
          <a:p>
            <a:pPr lvl="1"/>
            <a:r>
              <a:rPr lang="en-IN" dirty="0"/>
              <a:t>The existing cell wall does not become thin in the same manner as an expanding balloon, because the cell produces new cell wall material at the same time which is deposited in the expanding wall.</a:t>
            </a:r>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FORMATION OF VASCULAR TISSUE</a:t>
            </a:r>
            <a:endParaRPr lang="en-IN" sz="3200" dirty="0"/>
          </a:p>
        </p:txBody>
      </p:sp>
      <p:sp>
        <p:nvSpPr>
          <p:cNvPr id="3" name="Content Placeholder 2"/>
          <p:cNvSpPr>
            <a:spLocks noGrp="1"/>
          </p:cNvSpPr>
          <p:nvPr>
            <p:ph idx="1"/>
          </p:nvPr>
        </p:nvSpPr>
        <p:spPr>
          <a:xfrm>
            <a:off x="457200" y="1124744"/>
            <a:ext cx="8229600" cy="5001419"/>
          </a:xfrm>
        </p:spPr>
        <p:txBody>
          <a:bodyPr>
            <a:normAutofit fontScale="70000" lnSpcReduction="20000"/>
          </a:bodyPr>
          <a:lstStyle/>
          <a:p>
            <a:r>
              <a:rPr lang="en-IN" dirty="0"/>
              <a:t>T</a:t>
            </a:r>
            <a:r>
              <a:rPr lang="en-IN" dirty="0" smtClean="0"/>
              <a:t>unica </a:t>
            </a:r>
            <a:r>
              <a:rPr lang="en-IN" dirty="0"/>
              <a:t>and corpus cells divide and give rise to the primary meristems.  The cells of primary meristem initially are mass of closely packed cells with dense cytoplasm, conspicuous nuclei, small vacuoles and thin cell wall.  Later few cells from primary meristem develop vacuolation and these cells form pith and the cortex</a:t>
            </a:r>
          </a:p>
          <a:p>
            <a:r>
              <a:rPr lang="en-IN" dirty="0"/>
              <a:t>Between them </a:t>
            </a:r>
            <a:r>
              <a:rPr lang="en-IN" dirty="0" smtClean="0"/>
              <a:t>there </a:t>
            </a:r>
            <a:r>
              <a:rPr lang="en-IN" dirty="0"/>
              <a:t>remains cells which retain their dense cytoplasm for a longer time.  These are the procambium cells which later form the vascular tissue. They divide longitudinally and results in the cells becoming narrower than other cells at the same level.   Their pattern of distribution indicates the future position of the vascular tissues.  </a:t>
            </a:r>
          </a:p>
          <a:p>
            <a:r>
              <a:rPr lang="en-IN" dirty="0"/>
              <a:t>The phloem appears in the outer part of the pro-cambium and the xylem in the inner part.  Because of this order of </a:t>
            </a:r>
            <a:r>
              <a:rPr lang="en-IN" dirty="0" smtClean="0"/>
              <a:t> </a:t>
            </a:r>
            <a:r>
              <a:rPr lang="en-IN" dirty="0"/>
              <a:t>differentiation, the xylem is said to be </a:t>
            </a:r>
            <a:r>
              <a:rPr lang="en-IN" dirty="0">
                <a:solidFill>
                  <a:srgbClr val="FF0000"/>
                </a:solidFill>
              </a:rPr>
              <a:t>ENDARCH. </a:t>
            </a:r>
            <a:r>
              <a:rPr lang="en-IN" dirty="0"/>
              <a:t>It is thought that these differentiations may be influenced by the substances from the apex and the young leaf primordia.</a:t>
            </a:r>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92080" y="332656"/>
            <a:ext cx="3851920" cy="6336704"/>
          </a:xfrm>
        </p:spPr>
        <p:txBody>
          <a:bodyPr>
            <a:normAutofit/>
          </a:bodyPr>
          <a:lstStyle/>
          <a:p>
            <a:r>
              <a:rPr lang="en-IN" dirty="0"/>
              <a:t>In most dicots </a:t>
            </a:r>
            <a:r>
              <a:rPr lang="en-IN" dirty="0" smtClean="0"/>
              <a:t> </a:t>
            </a:r>
            <a:r>
              <a:rPr lang="en-IN" dirty="0"/>
              <a:t>primary growth is followed by secondary growth which results in the formation of more xylem tissue that gives strength to the stem.  This also increases the girth (width) of the plant.</a:t>
            </a:r>
          </a:p>
          <a:p>
            <a:endParaRPr lang="en-IN" dirty="0"/>
          </a:p>
        </p:txBody>
      </p:sp>
      <p:pic>
        <p:nvPicPr>
          <p:cNvPr id="4" name="Picture 3"/>
          <p:cNvPicPr/>
          <p:nvPr/>
        </p:nvPicPr>
        <p:blipFill>
          <a:blip r:embed="rId2" cstate="print"/>
          <a:srcRect/>
          <a:stretch>
            <a:fillRect/>
          </a:stretch>
        </p:blipFill>
        <p:spPr bwMode="auto">
          <a:xfrm>
            <a:off x="323528" y="548680"/>
            <a:ext cx="4536504" cy="3096344"/>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755576" y="3573016"/>
            <a:ext cx="4536504" cy="30963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433" y="418654"/>
            <a:ext cx="8229600" cy="490066"/>
          </a:xfrm>
        </p:spPr>
        <p:txBody>
          <a:bodyPr>
            <a:normAutofit fontScale="90000"/>
          </a:bodyPr>
          <a:lstStyle/>
          <a:p>
            <a:pPr algn="ctr"/>
            <a:r>
              <a:rPr lang="en-US" dirty="0" smtClean="0"/>
              <a:t>Functions of Shoot</a:t>
            </a:r>
            <a:br>
              <a:rPr lang="en-US" dirty="0" smtClean="0"/>
            </a:b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20582435"/>
              </p:ext>
            </p:extLst>
          </p:nvPr>
        </p:nvGraphicFramePr>
        <p:xfrm>
          <a:off x="500034" y="2214554"/>
          <a:ext cx="8258204" cy="4427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2"/>
          <p:cNvSpPr txBox="1">
            <a:spLocks/>
          </p:cNvSpPr>
          <p:nvPr/>
        </p:nvSpPr>
        <p:spPr>
          <a:xfrm>
            <a:off x="428596" y="1285860"/>
            <a:ext cx="8329642" cy="107157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467544" y="908720"/>
            <a:ext cx="7920880" cy="1200329"/>
          </a:xfrm>
          <a:prstGeom prst="rect">
            <a:avLst/>
          </a:prstGeom>
          <a:noFill/>
        </p:spPr>
        <p:txBody>
          <a:bodyPr wrap="square" rtlCol="0">
            <a:spAutoFit/>
          </a:bodyPr>
          <a:lstStyle/>
          <a:p>
            <a:r>
              <a:rPr lang="en-US" sz="2400" dirty="0" smtClean="0"/>
              <a:t>The shoot consists of stem, branches and leaves.  The shoot has main functions of conduction and support but may undergo certain modifications to perform special functions.  </a:t>
            </a:r>
            <a:endParaRPr lang="en-IN"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ctr"/>
            <a:r>
              <a:rPr lang="en-US" b="1" dirty="0" smtClean="0"/>
              <a:t>Functions of the Stem</a:t>
            </a:r>
            <a:endParaRPr lang="en-US" dirty="0"/>
          </a:p>
        </p:txBody>
      </p:sp>
      <p:sp>
        <p:nvSpPr>
          <p:cNvPr id="3" name="Content Placeholder 2"/>
          <p:cNvSpPr>
            <a:spLocks noGrp="1"/>
          </p:cNvSpPr>
          <p:nvPr>
            <p:ph idx="1"/>
          </p:nvPr>
        </p:nvSpPr>
        <p:spPr>
          <a:xfrm>
            <a:off x="609600" y="1295400"/>
            <a:ext cx="8229600" cy="4525963"/>
          </a:xfrm>
        </p:spPr>
        <p:txBody>
          <a:bodyPr>
            <a:normAutofit fontScale="77500" lnSpcReduction="20000"/>
          </a:bodyPr>
          <a:lstStyle/>
          <a:p>
            <a:r>
              <a:rPr lang="en-US" dirty="0" smtClean="0"/>
              <a:t>The stem gives support to the branches and leaves.</a:t>
            </a:r>
          </a:p>
          <a:p>
            <a:r>
              <a:rPr lang="en-US" dirty="0" smtClean="0"/>
              <a:t>It helps in the upward conduction of water and mineral salts and downward conduction of prepared food material.</a:t>
            </a:r>
          </a:p>
          <a:p>
            <a:r>
              <a:rPr lang="en-US" dirty="0" smtClean="0"/>
              <a:t>When the plant matures, the stem and the branches take part in the formation of reproductive structures (flowers).</a:t>
            </a:r>
          </a:p>
          <a:p>
            <a:r>
              <a:rPr lang="en-US" dirty="0"/>
              <a:t>In most </a:t>
            </a:r>
            <a:r>
              <a:rPr lang="en-US" dirty="0" smtClean="0"/>
              <a:t>plants</a:t>
            </a:r>
            <a:r>
              <a:rPr lang="en-US" dirty="0"/>
              <a:t>, the stem is </a:t>
            </a:r>
            <a:r>
              <a:rPr lang="en-US" dirty="0" smtClean="0"/>
              <a:t>aerial, erect and strong however, </a:t>
            </a:r>
            <a:r>
              <a:rPr lang="en-US" dirty="0"/>
              <a:t>in </a:t>
            </a:r>
            <a:r>
              <a:rPr lang="en-US" dirty="0" smtClean="0"/>
              <a:t>a few </a:t>
            </a:r>
            <a:r>
              <a:rPr lang="en-US" dirty="0"/>
              <a:t>plants the stem is </a:t>
            </a:r>
            <a:r>
              <a:rPr lang="en-US" dirty="0" smtClean="0"/>
              <a:t>underground, relatively weak </a:t>
            </a:r>
            <a:r>
              <a:rPr lang="en-US" dirty="0"/>
              <a:t>and trailing</a:t>
            </a:r>
            <a:r>
              <a:rPr lang="en-US" dirty="0" smtClean="0"/>
              <a:t>.</a:t>
            </a:r>
          </a:p>
          <a:p>
            <a:r>
              <a:rPr lang="en-US" dirty="0" smtClean="0"/>
              <a:t>The underground modified stem of most plants, serve to store food materials.</a:t>
            </a:r>
          </a:p>
          <a:p>
            <a:r>
              <a:rPr lang="en-US" dirty="0" smtClean="0"/>
              <a:t>Underground stems and a few aerial stems also take part in vegetative reproduction.</a:t>
            </a:r>
          </a:p>
          <a:p>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ctr"/>
            <a:r>
              <a:rPr lang="en-US" b="1" dirty="0" smtClean="0"/>
              <a:t>Stem Modifications </a:t>
            </a:r>
            <a:br>
              <a:rPr lang="en-US" b="1" dirty="0" smtClean="0"/>
            </a:br>
            <a:endParaRPr lang="en-US" dirty="0"/>
          </a:p>
        </p:txBody>
      </p:sp>
      <p:sp>
        <p:nvSpPr>
          <p:cNvPr id="3" name="Content Placeholder 2"/>
          <p:cNvSpPr>
            <a:spLocks noGrp="1"/>
          </p:cNvSpPr>
          <p:nvPr>
            <p:ph idx="1"/>
          </p:nvPr>
        </p:nvSpPr>
        <p:spPr>
          <a:xfrm>
            <a:off x="457200" y="838200"/>
            <a:ext cx="8229600" cy="5287963"/>
          </a:xfrm>
        </p:spPr>
        <p:txBody>
          <a:bodyPr>
            <a:normAutofit/>
          </a:bodyPr>
          <a:lstStyle/>
          <a:p>
            <a:r>
              <a:rPr lang="en-US" dirty="0" smtClean="0"/>
              <a:t>Generally, the stems are aerial and grow above the soil surface. Sometimes, the stem becomes variously modified to perform special functions like vegetative propagation and food storage. The modified stems may be grouped under three headings </a:t>
            </a:r>
          </a:p>
          <a:p>
            <a:pPr marL="1314450" lvl="2" indent="-514350">
              <a:buFont typeface="+mj-lt"/>
              <a:buAutoNum type="alphaLcPeriod"/>
            </a:pPr>
            <a:r>
              <a:rPr lang="en-US" sz="4000" b="1" dirty="0" smtClean="0"/>
              <a:t>underground </a:t>
            </a:r>
          </a:p>
          <a:p>
            <a:pPr marL="1314450" lvl="2" indent="-514350">
              <a:buFont typeface="+mj-lt"/>
              <a:buAutoNum type="alphaLcPeriod"/>
            </a:pPr>
            <a:r>
              <a:rPr lang="en-US" sz="4000" b="1" dirty="0" smtClean="0"/>
              <a:t>sub-aerial  </a:t>
            </a:r>
          </a:p>
          <a:p>
            <a:pPr marL="1314450" lvl="2" indent="-514350">
              <a:buFont typeface="+mj-lt"/>
              <a:buAutoNum type="alphaLcPeriod"/>
            </a:pPr>
            <a:r>
              <a:rPr lang="en-US" sz="4000" b="1" dirty="0" smtClean="0"/>
              <a:t>aerial.</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639762"/>
          </a:xfrm>
        </p:spPr>
        <p:txBody>
          <a:bodyPr>
            <a:normAutofit fontScale="90000"/>
          </a:bodyPr>
          <a:lstStyle/>
          <a:p>
            <a:pPr algn="ctr"/>
            <a:r>
              <a:rPr lang="en-US" b="1" dirty="0" smtClean="0"/>
              <a:t>For food storage</a:t>
            </a:r>
            <a:endParaRPr lang="en-US" dirty="0"/>
          </a:p>
        </p:txBody>
      </p:sp>
      <p:sp>
        <p:nvSpPr>
          <p:cNvPr id="3" name="Content Placeholder 2"/>
          <p:cNvSpPr>
            <a:spLocks noGrp="1"/>
          </p:cNvSpPr>
          <p:nvPr>
            <p:ph idx="1"/>
          </p:nvPr>
        </p:nvSpPr>
        <p:spPr>
          <a:xfrm>
            <a:off x="838200" y="1295400"/>
            <a:ext cx="7772400" cy="5562600"/>
          </a:xfrm>
        </p:spPr>
        <p:txBody>
          <a:bodyPr>
            <a:normAutofit fontScale="70000" lnSpcReduction="20000"/>
          </a:bodyPr>
          <a:lstStyle/>
          <a:p>
            <a:r>
              <a:rPr lang="en-US" sz="3800" dirty="0" smtClean="0"/>
              <a:t>The underground stems, by being situated below the surface of the soil, protect themselves against unfavorable conditions of weather and the attack of animals, and serve as store houses for reserve food, and in vegetative propagation. </a:t>
            </a:r>
          </a:p>
          <a:p>
            <a:r>
              <a:rPr lang="en-US" sz="3800" dirty="0" smtClean="0"/>
              <a:t>Their stem nature can be distinguished by the presence of nodes and internodes, scale leaves at the nodes, </a:t>
            </a:r>
            <a:r>
              <a:rPr lang="en-US" sz="3800" dirty="0" err="1" smtClean="0"/>
              <a:t>axillary</a:t>
            </a:r>
            <a:r>
              <a:rPr lang="en-US" sz="3800" dirty="0" smtClean="0"/>
              <a:t> buds in axils of scale leaves and a terminal bud. </a:t>
            </a:r>
          </a:p>
          <a:p>
            <a:r>
              <a:rPr lang="en-US" sz="3800" dirty="0" smtClean="0"/>
              <a:t>The underground stems are of four types namely </a:t>
            </a:r>
          </a:p>
          <a:p>
            <a:pPr marL="1314450" lvl="2" indent="-514350">
              <a:buAutoNum type="alphaLcPeriod"/>
            </a:pPr>
            <a:r>
              <a:rPr lang="en-US" sz="4000" b="1" dirty="0" smtClean="0"/>
              <a:t>rhizome</a:t>
            </a:r>
          </a:p>
          <a:p>
            <a:pPr marL="1314450" lvl="2" indent="-514350">
              <a:buAutoNum type="alphaLcPeriod"/>
            </a:pPr>
            <a:r>
              <a:rPr lang="en-US" sz="4000" b="1" dirty="0" smtClean="0"/>
              <a:t>tuber</a:t>
            </a:r>
          </a:p>
          <a:p>
            <a:pPr marL="1314450" lvl="2" indent="-514350">
              <a:buAutoNum type="alphaLcPeriod"/>
            </a:pPr>
            <a:r>
              <a:rPr lang="en-US" sz="4000" b="1" dirty="0" smtClean="0"/>
              <a:t>bulb </a:t>
            </a:r>
          </a:p>
          <a:p>
            <a:pPr marL="1314450" lvl="2" indent="-514350">
              <a:buAutoNum type="alphaLcPeriod"/>
            </a:pPr>
            <a:r>
              <a:rPr lang="en-US" sz="4000" b="1" dirty="0" smtClean="0"/>
              <a:t>corm</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914400"/>
          </a:xfrm>
        </p:spPr>
        <p:txBody>
          <a:bodyPr/>
          <a:lstStyle/>
          <a:p>
            <a:pPr algn="ctr"/>
            <a:r>
              <a:rPr lang="en-US" b="1" dirty="0" smtClean="0"/>
              <a:t>Rhizome</a:t>
            </a:r>
            <a:endParaRPr lang="en-US" dirty="0"/>
          </a:p>
        </p:txBody>
      </p:sp>
      <p:sp>
        <p:nvSpPr>
          <p:cNvPr id="3" name="Content Placeholder 2"/>
          <p:cNvSpPr>
            <a:spLocks noGrp="1"/>
          </p:cNvSpPr>
          <p:nvPr>
            <p:ph idx="1"/>
          </p:nvPr>
        </p:nvSpPr>
        <p:spPr>
          <a:xfrm>
            <a:off x="228600" y="990601"/>
            <a:ext cx="8610600" cy="2743199"/>
          </a:xfrm>
        </p:spPr>
        <p:txBody>
          <a:bodyPr>
            <a:normAutofit/>
          </a:bodyPr>
          <a:lstStyle/>
          <a:p>
            <a:r>
              <a:rPr lang="en-US" sz="2000" dirty="0" smtClean="0"/>
              <a:t>A rhizome is a thick horizontally growing stem which usually stores food material. It has nodes and internodes, scale leaves, </a:t>
            </a:r>
            <a:r>
              <a:rPr lang="en-US" sz="2000" dirty="0" err="1" smtClean="0"/>
              <a:t>axillary</a:t>
            </a:r>
            <a:r>
              <a:rPr lang="en-US" sz="2000" dirty="0" smtClean="0"/>
              <a:t> buds, </a:t>
            </a:r>
            <a:r>
              <a:rPr lang="en-US" sz="2000" dirty="0" err="1" smtClean="0"/>
              <a:t>adventitous</a:t>
            </a:r>
            <a:r>
              <a:rPr lang="en-US" sz="2000" dirty="0" smtClean="0"/>
              <a:t> roots and a terminal bud. </a:t>
            </a:r>
          </a:p>
          <a:p>
            <a:r>
              <a:rPr lang="en-US" sz="2000" dirty="0" smtClean="0"/>
              <a:t>Some of the axillary buds develop into branches which grow upwards into the air and then produce normal green foliage leaves. </a:t>
            </a:r>
          </a:p>
          <a:p>
            <a:r>
              <a:rPr lang="en-US" sz="2000" dirty="0" smtClean="0"/>
              <a:t>Roots develop from the lower surface of the rhizome. Eg. Ginger. </a:t>
            </a:r>
            <a:endParaRPr lang="en-US" sz="2000" dirty="0"/>
          </a:p>
        </p:txBody>
      </p:sp>
      <p:pic>
        <p:nvPicPr>
          <p:cNvPr id="5" name="Picture 4" descr="ginger-rhizome.jpg"/>
          <p:cNvPicPr>
            <a:picLocks noChangeAspect="1"/>
          </p:cNvPicPr>
          <p:nvPr/>
        </p:nvPicPr>
        <p:blipFill>
          <a:blip r:embed="rId2" cstate="print"/>
          <a:stretch>
            <a:fillRect/>
          </a:stretch>
        </p:blipFill>
        <p:spPr>
          <a:xfrm>
            <a:off x="381000" y="3581400"/>
            <a:ext cx="4267200" cy="3067050"/>
          </a:xfrm>
          <a:prstGeom prst="rect">
            <a:avLst/>
          </a:prstGeom>
        </p:spPr>
      </p:pic>
      <p:pic>
        <p:nvPicPr>
          <p:cNvPr id="6" name="Picture 7" descr="http://www.planandplant.com/images/irisrhizome.jpg"/>
          <p:cNvPicPr>
            <a:picLocks noChangeAspect="1" noChangeArrowheads="1"/>
          </p:cNvPicPr>
          <p:nvPr/>
        </p:nvPicPr>
        <p:blipFill>
          <a:blip r:embed="rId3" cstate="print"/>
          <a:srcRect/>
          <a:stretch>
            <a:fillRect/>
          </a:stretch>
        </p:blipFill>
        <p:spPr bwMode="auto">
          <a:xfrm>
            <a:off x="4800600" y="3733800"/>
            <a:ext cx="3810000" cy="2857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Stock image of 'Potato with root close up isolated on white'"/>
          <p:cNvPicPr>
            <a:picLocks noChangeAspect="1" noChangeArrowheads="1"/>
          </p:cNvPicPr>
          <p:nvPr/>
        </p:nvPicPr>
        <p:blipFill>
          <a:blip r:embed="rId3" cstate="print"/>
          <a:srcRect/>
          <a:stretch>
            <a:fillRect/>
          </a:stretch>
        </p:blipFill>
        <p:spPr bwMode="auto">
          <a:xfrm>
            <a:off x="2987824" y="4149080"/>
            <a:ext cx="3352575" cy="2242035"/>
          </a:xfrm>
          <a:prstGeom prst="rect">
            <a:avLst/>
          </a:prstGeom>
          <a:noFill/>
        </p:spPr>
      </p:pic>
      <p:sp>
        <p:nvSpPr>
          <p:cNvPr id="2" name="Title 1"/>
          <p:cNvSpPr>
            <a:spLocks noGrp="1"/>
          </p:cNvSpPr>
          <p:nvPr>
            <p:ph type="title"/>
          </p:nvPr>
        </p:nvSpPr>
        <p:spPr>
          <a:xfrm>
            <a:off x="457200" y="274638"/>
            <a:ext cx="8229600" cy="792162"/>
          </a:xfrm>
        </p:spPr>
        <p:txBody>
          <a:bodyPr/>
          <a:lstStyle/>
          <a:p>
            <a:pPr algn="ctr"/>
            <a:r>
              <a:rPr lang="en-US" b="1" dirty="0" smtClean="0"/>
              <a:t>Tuber</a:t>
            </a:r>
            <a:endParaRPr lang="en-US" dirty="0"/>
          </a:p>
        </p:txBody>
      </p:sp>
      <p:sp>
        <p:nvSpPr>
          <p:cNvPr id="3" name="Content Placeholder 2"/>
          <p:cNvSpPr>
            <a:spLocks noGrp="1"/>
          </p:cNvSpPr>
          <p:nvPr>
            <p:ph idx="1"/>
          </p:nvPr>
        </p:nvSpPr>
        <p:spPr>
          <a:xfrm>
            <a:off x="152400" y="990601"/>
            <a:ext cx="8534400" cy="2895600"/>
          </a:xfrm>
        </p:spPr>
        <p:txBody>
          <a:bodyPr>
            <a:normAutofit fontScale="70000" lnSpcReduction="20000"/>
          </a:bodyPr>
          <a:lstStyle/>
          <a:p>
            <a:r>
              <a:rPr lang="en-US" dirty="0" smtClean="0"/>
              <a:t>Tuber is a swollen end of an underground branch which arises from the axil of a lower leaf of the aerial shoot. </a:t>
            </a:r>
          </a:p>
          <a:p>
            <a:r>
              <a:rPr lang="en-US" dirty="0" smtClean="0"/>
              <a:t>These underground branches grow horizontally in the soil. </a:t>
            </a:r>
          </a:p>
          <a:p>
            <a:r>
              <a:rPr lang="en-US" dirty="0" smtClean="0"/>
              <a:t>On the surface of each tuber many leaf scars are seen. These leaf scars are the impressions of fallen scale leaves. </a:t>
            </a:r>
          </a:p>
          <a:p>
            <a:r>
              <a:rPr lang="en-US" dirty="0" smtClean="0"/>
              <a:t>Each such leaf scar encloses an axillary bud. </a:t>
            </a:r>
          </a:p>
          <a:p>
            <a:r>
              <a:rPr lang="en-US" dirty="0" smtClean="0"/>
              <a:t>A leaf scar with an axillary bud is called an ‘eye’. These eyes  are capable of producing new plants by vegetative propagation. E.g. Potato.</a:t>
            </a:r>
            <a:endParaRPr lang="en-US" dirty="0"/>
          </a:p>
        </p:txBody>
      </p:sp>
      <p:pic>
        <p:nvPicPr>
          <p:cNvPr id="4" name="Picture 3" descr="tuber-in-potato.jpg"/>
          <p:cNvPicPr>
            <a:picLocks noChangeAspect="1"/>
          </p:cNvPicPr>
          <p:nvPr/>
        </p:nvPicPr>
        <p:blipFill>
          <a:blip r:embed="rId4" cstate="print"/>
          <a:stretch>
            <a:fillRect/>
          </a:stretch>
        </p:blipFill>
        <p:spPr>
          <a:xfrm>
            <a:off x="251520" y="4077072"/>
            <a:ext cx="3275856" cy="2171425"/>
          </a:xfrm>
          <a:prstGeom prst="rect">
            <a:avLst/>
          </a:prstGeom>
        </p:spPr>
      </p:pic>
      <p:pic>
        <p:nvPicPr>
          <p:cNvPr id="13316" name="Picture 4" descr="http://previews.agefotostock.com/previewimage/bajaage/52c4306f9f50d1090449ed9bd040e087/AGS-139924-S-5739.jpg">
            <a:hlinkClick r:id="rId5"/>
          </p:cNvPr>
          <p:cNvPicPr>
            <a:picLocks noChangeAspect="1" noChangeArrowheads="1"/>
          </p:cNvPicPr>
          <p:nvPr/>
        </p:nvPicPr>
        <p:blipFill>
          <a:blip r:embed="rId6" cstate="print"/>
          <a:srcRect/>
          <a:stretch>
            <a:fillRect/>
          </a:stretch>
        </p:blipFill>
        <p:spPr bwMode="auto">
          <a:xfrm>
            <a:off x="6516216" y="3789040"/>
            <a:ext cx="1865570" cy="2636912"/>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ctr"/>
            <a:r>
              <a:rPr lang="en-US" b="1" dirty="0" smtClean="0"/>
              <a:t>Bulb</a:t>
            </a:r>
            <a:endParaRPr lang="en-US" dirty="0"/>
          </a:p>
        </p:txBody>
      </p:sp>
      <p:sp>
        <p:nvSpPr>
          <p:cNvPr id="3" name="Content Placeholder 2"/>
          <p:cNvSpPr>
            <a:spLocks noGrp="1"/>
          </p:cNvSpPr>
          <p:nvPr>
            <p:ph idx="1"/>
          </p:nvPr>
        </p:nvSpPr>
        <p:spPr>
          <a:xfrm>
            <a:off x="152400" y="762000"/>
            <a:ext cx="8534400" cy="2438399"/>
          </a:xfrm>
        </p:spPr>
        <p:txBody>
          <a:bodyPr>
            <a:normAutofit fontScale="92500" lnSpcReduction="10000"/>
          </a:bodyPr>
          <a:lstStyle/>
          <a:p>
            <a:r>
              <a:rPr lang="en-US" dirty="0" smtClean="0"/>
              <a:t>Here, the stem is reduced and represented by a short disc. The lower surface of the stem produces many adventitious roots. E.g., Onion, Garlic.</a:t>
            </a:r>
          </a:p>
          <a:p>
            <a:r>
              <a:rPr lang="en-US" dirty="0" smtClean="0"/>
              <a:t>In bulbs of onion, garlic, etc. the inner leaves are fleshy while the outer ones are dry. </a:t>
            </a:r>
          </a:p>
        </p:txBody>
      </p:sp>
      <p:pic>
        <p:nvPicPr>
          <p:cNvPr id="4" name="Picture 3" descr="garlic-bulb-cross-section.jpg"/>
          <p:cNvPicPr>
            <a:picLocks noChangeAspect="1"/>
          </p:cNvPicPr>
          <p:nvPr/>
        </p:nvPicPr>
        <p:blipFill>
          <a:blip r:embed="rId2" cstate="print"/>
          <a:stretch>
            <a:fillRect/>
          </a:stretch>
        </p:blipFill>
        <p:spPr>
          <a:xfrm>
            <a:off x="4362923" y="3284984"/>
            <a:ext cx="4781077" cy="3067050"/>
          </a:xfrm>
          <a:prstGeom prst="rect">
            <a:avLst/>
          </a:prstGeom>
        </p:spPr>
      </p:pic>
      <p:pic>
        <p:nvPicPr>
          <p:cNvPr id="12291" name="Picture 3"/>
          <p:cNvPicPr>
            <a:picLocks noChangeAspect="1" noChangeArrowheads="1"/>
          </p:cNvPicPr>
          <p:nvPr/>
        </p:nvPicPr>
        <p:blipFill>
          <a:blip r:embed="rId3" cstate="print"/>
          <a:srcRect/>
          <a:stretch>
            <a:fillRect/>
          </a:stretch>
        </p:blipFill>
        <p:spPr bwMode="auto">
          <a:xfrm>
            <a:off x="323528" y="3068960"/>
            <a:ext cx="3981450"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Autofit/>
          </a:bodyPr>
          <a:lstStyle/>
          <a:p>
            <a:r>
              <a:rPr lang="en-IN" sz="3600" b="1" dirty="0"/>
              <a:t>SCHMIDT’S TUNICA – CORPUS THEORY</a:t>
            </a:r>
            <a:endParaRPr lang="en-IN" sz="3600" dirty="0"/>
          </a:p>
        </p:txBody>
      </p:sp>
      <p:sp>
        <p:nvSpPr>
          <p:cNvPr id="3" name="Content Placeholder 2"/>
          <p:cNvSpPr>
            <a:spLocks noGrp="1"/>
          </p:cNvSpPr>
          <p:nvPr>
            <p:ph idx="1"/>
          </p:nvPr>
        </p:nvSpPr>
        <p:spPr>
          <a:xfrm>
            <a:off x="4211960" y="908720"/>
            <a:ext cx="4474840" cy="5217443"/>
          </a:xfrm>
        </p:spPr>
        <p:txBody>
          <a:bodyPr>
            <a:normAutofit fontScale="85000" lnSpcReduction="20000"/>
          </a:bodyPr>
          <a:lstStyle/>
          <a:p>
            <a:r>
              <a:rPr lang="en-IN" dirty="0"/>
              <a:t>the tunica is the outer one or two layer of the cells at the shoot apex produced by </a:t>
            </a:r>
            <a:r>
              <a:rPr lang="en-IN" dirty="0" smtClean="0"/>
              <a:t> </a:t>
            </a:r>
            <a:r>
              <a:rPr lang="en-IN" dirty="0"/>
              <a:t>initials that divide anticlinally (plane of division at right angles to the surface of the apex). </a:t>
            </a:r>
            <a:endParaRPr lang="en-IN" dirty="0" smtClean="0"/>
          </a:p>
          <a:p>
            <a:r>
              <a:rPr lang="en-IN" dirty="0" smtClean="0"/>
              <a:t>The </a:t>
            </a:r>
            <a:r>
              <a:rPr lang="en-IN" dirty="0"/>
              <a:t>tunica increases only in area. The mass of cells beneath the tunica layer are referred to collectively as the corpus.  </a:t>
            </a:r>
            <a:endParaRPr lang="en-IN" dirty="0" smtClean="0"/>
          </a:p>
          <a:p>
            <a:r>
              <a:rPr lang="en-IN" dirty="0" smtClean="0"/>
              <a:t>The </a:t>
            </a:r>
            <a:r>
              <a:rPr lang="en-IN" dirty="0"/>
              <a:t>corpus is several layers deep divide in all planes and increase in bulk.  </a:t>
            </a:r>
          </a:p>
          <a:p>
            <a:endParaRPr lang="en-IN" dirty="0"/>
          </a:p>
        </p:txBody>
      </p:sp>
      <p:pic>
        <p:nvPicPr>
          <p:cNvPr id="4" name="Picture 3"/>
          <p:cNvPicPr/>
          <p:nvPr/>
        </p:nvPicPr>
        <p:blipFill>
          <a:blip r:embed="rId2" cstate="print"/>
          <a:srcRect/>
          <a:stretch>
            <a:fillRect/>
          </a:stretch>
        </p:blipFill>
        <p:spPr bwMode="auto">
          <a:xfrm>
            <a:off x="251520" y="1124744"/>
            <a:ext cx="4176464" cy="396044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229600" cy="411162"/>
          </a:xfrm>
        </p:spPr>
        <p:txBody>
          <a:bodyPr>
            <a:normAutofit fontScale="90000"/>
          </a:bodyPr>
          <a:lstStyle/>
          <a:p>
            <a:pPr algn="ctr"/>
            <a:r>
              <a:rPr lang="en-US" dirty="0" smtClean="0"/>
              <a:t/>
            </a:r>
            <a:br>
              <a:rPr lang="en-US" dirty="0" smtClean="0"/>
            </a:br>
            <a:endParaRPr lang="en-US" dirty="0"/>
          </a:p>
        </p:txBody>
      </p:sp>
      <p:sp>
        <p:nvSpPr>
          <p:cNvPr id="3" name="Content Placeholder 2"/>
          <p:cNvSpPr>
            <a:spLocks noGrp="1"/>
          </p:cNvSpPr>
          <p:nvPr>
            <p:ph idx="1"/>
          </p:nvPr>
        </p:nvSpPr>
        <p:spPr>
          <a:xfrm>
            <a:off x="0" y="620688"/>
            <a:ext cx="9144000" cy="3200399"/>
          </a:xfrm>
        </p:spPr>
        <p:txBody>
          <a:bodyPr>
            <a:normAutofit fontScale="55000" lnSpcReduction="20000"/>
          </a:bodyPr>
          <a:lstStyle/>
          <a:p>
            <a:endParaRPr lang="en-US" dirty="0" smtClean="0"/>
          </a:p>
          <a:p>
            <a:r>
              <a:rPr lang="en-US" sz="3800" dirty="0" smtClean="0"/>
              <a:t>A corm is a greatly swollen underground basal portion of an erect stem due to the storage of reserve food material. </a:t>
            </a:r>
          </a:p>
          <a:p>
            <a:r>
              <a:rPr lang="en-US" sz="3800" dirty="0" smtClean="0"/>
              <a:t>It bears scale leaves and axillary buds. </a:t>
            </a:r>
          </a:p>
          <a:p>
            <a:r>
              <a:rPr lang="en-US" sz="3800" dirty="0" smtClean="0"/>
              <a:t>At the end of the growing season, the aerial parts die. </a:t>
            </a:r>
          </a:p>
          <a:p>
            <a:r>
              <a:rPr lang="en-US" sz="3800" dirty="0" smtClean="0"/>
              <a:t>With the return of favorable conditions usually one </a:t>
            </a:r>
            <a:r>
              <a:rPr lang="en-US" sz="3800" dirty="0" err="1" smtClean="0"/>
              <a:t>axillary</a:t>
            </a:r>
            <a:r>
              <a:rPr lang="en-US" sz="3800" dirty="0" smtClean="0"/>
              <a:t> bud (rarely more than one) near the apex develops into a new shoot utilizing the food reserve material in the old corm. </a:t>
            </a:r>
          </a:p>
          <a:p>
            <a:r>
              <a:rPr lang="en-US" sz="3800" dirty="0" smtClean="0"/>
              <a:t>The new plant produces a new corm at its base. The earlier corm shrivels off. E.g. </a:t>
            </a:r>
            <a:r>
              <a:rPr lang="en-US" sz="3800" i="1" dirty="0" smtClean="0"/>
              <a:t>Gladiolus</a:t>
            </a:r>
            <a:r>
              <a:rPr lang="en-US" sz="3800" dirty="0" smtClean="0"/>
              <a:t> sp., </a:t>
            </a:r>
            <a:r>
              <a:rPr lang="en-US" sz="3800" i="1" dirty="0" err="1" smtClean="0"/>
              <a:t>Xanthosoma</a:t>
            </a:r>
            <a:r>
              <a:rPr lang="en-US" sz="3800" dirty="0" smtClean="0"/>
              <a:t> sp (cocoyam). </a:t>
            </a:r>
            <a:endParaRPr lang="en-US" sz="3800" dirty="0"/>
          </a:p>
        </p:txBody>
      </p:sp>
      <p:pic>
        <p:nvPicPr>
          <p:cNvPr id="4" name="Picture 3" descr="colocasia-corm.jpg"/>
          <p:cNvPicPr>
            <a:picLocks noChangeAspect="1"/>
          </p:cNvPicPr>
          <p:nvPr/>
        </p:nvPicPr>
        <p:blipFill>
          <a:blip r:embed="rId2" cstate="print"/>
          <a:stretch>
            <a:fillRect/>
          </a:stretch>
        </p:blipFill>
        <p:spPr>
          <a:xfrm>
            <a:off x="-111723" y="3861048"/>
            <a:ext cx="2524069" cy="2664296"/>
          </a:xfrm>
          <a:prstGeom prst="rect">
            <a:avLst/>
          </a:prstGeom>
        </p:spPr>
      </p:pic>
      <p:pic>
        <p:nvPicPr>
          <p:cNvPr id="5" name="Picture 6" descr="corm-gladiolus"/>
          <p:cNvPicPr>
            <a:picLocks noChangeAspect="1" noChangeArrowheads="1"/>
          </p:cNvPicPr>
          <p:nvPr/>
        </p:nvPicPr>
        <p:blipFill>
          <a:blip r:embed="rId3" cstate="print"/>
          <a:srcRect/>
          <a:stretch>
            <a:fillRect/>
          </a:stretch>
        </p:blipFill>
        <p:spPr>
          <a:xfrm>
            <a:off x="2915816" y="4005064"/>
            <a:ext cx="2859283" cy="1949078"/>
          </a:xfrm>
          <a:prstGeom prst="rect">
            <a:avLst/>
          </a:prstGeom>
        </p:spPr>
      </p:pic>
      <p:sp>
        <p:nvSpPr>
          <p:cNvPr id="7" name="Text Box 7"/>
          <p:cNvSpPr txBox="1">
            <a:spLocks noChangeArrowheads="1"/>
          </p:cNvSpPr>
          <p:nvPr/>
        </p:nvSpPr>
        <p:spPr bwMode="auto">
          <a:xfrm>
            <a:off x="2699792" y="5877272"/>
            <a:ext cx="4114800" cy="457200"/>
          </a:xfrm>
          <a:prstGeom prst="rect">
            <a:avLst/>
          </a:prstGeom>
          <a:noFill/>
          <a:ln w="12700" cap="sq">
            <a:noFill/>
            <a:miter lim="800000"/>
            <a:headEnd type="none" w="sm" len="sm"/>
            <a:tailEnd type="none" w="sm" len="sm"/>
          </a:ln>
        </p:spPr>
        <p:txBody>
          <a:bodyPr>
            <a:spAutoFit/>
          </a:bodyPr>
          <a:lstStyle/>
          <a:p>
            <a:pPr>
              <a:spcBef>
                <a:spcPct val="50000"/>
              </a:spcBef>
            </a:pPr>
            <a:r>
              <a:rPr lang="en-US" dirty="0"/>
              <a:t>Gladiolus corms with </a:t>
            </a:r>
            <a:r>
              <a:rPr lang="en-US" dirty="0" err="1"/>
              <a:t>cormels</a:t>
            </a:r>
            <a:endParaRPr lang="en-US" dirty="0"/>
          </a:p>
        </p:txBody>
      </p:sp>
      <p:sp>
        <p:nvSpPr>
          <p:cNvPr id="8" name="Title 1"/>
          <p:cNvSpPr txBox="1">
            <a:spLocks/>
          </p:cNvSpPr>
          <p:nvPr/>
        </p:nvSpPr>
        <p:spPr>
          <a:xfrm>
            <a:off x="457200" y="274638"/>
            <a:ext cx="8229600" cy="487362"/>
          </a:xfrm>
          <a:prstGeom prst="rect">
            <a:avLst/>
          </a:prstGeom>
        </p:spPr>
        <p:txBody>
          <a:bodyPr vert="horz" lIns="91440" tIns="45720" rIns="91440" bIns="45720" rtlCol="0" anchor="ctr">
            <a:normAutofit fontScale="6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mj-lt"/>
                <a:ea typeface="+mj-ea"/>
                <a:cs typeface="+mj-cs"/>
              </a:rPr>
              <a:t>Corm</a:t>
            </a:r>
            <a:endParaRPr kumimoji="0" lang="en-US"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11266" name="Picture 2" descr="http://organicmotion.com.au/wp-content/uploads/2011/10/Xanthosoma_sagittifolium2.jpg">
            <a:hlinkClick r:id="rId4"/>
          </p:cNvPr>
          <p:cNvPicPr>
            <a:picLocks noChangeAspect="1" noChangeArrowheads="1"/>
          </p:cNvPicPr>
          <p:nvPr/>
        </p:nvPicPr>
        <p:blipFill>
          <a:blip r:embed="rId5" cstate="print"/>
          <a:srcRect/>
          <a:stretch>
            <a:fillRect/>
          </a:stretch>
        </p:blipFill>
        <p:spPr bwMode="auto">
          <a:xfrm>
            <a:off x="6300192" y="3212976"/>
            <a:ext cx="2413393" cy="3501008"/>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563562"/>
          </a:xfrm>
        </p:spPr>
        <p:txBody>
          <a:bodyPr>
            <a:normAutofit fontScale="90000"/>
          </a:bodyPr>
          <a:lstStyle/>
          <a:p>
            <a:pPr algn="ctr"/>
            <a:r>
              <a:rPr lang="en-US" b="1" dirty="0" smtClean="0"/>
              <a:t>For Vegetative Propagation</a:t>
            </a:r>
            <a:endParaRPr lang="en-US" b="1" dirty="0"/>
          </a:p>
        </p:txBody>
      </p:sp>
      <p:sp>
        <p:nvSpPr>
          <p:cNvPr id="3" name="Content Placeholder 2"/>
          <p:cNvSpPr>
            <a:spLocks noGrp="1"/>
          </p:cNvSpPr>
          <p:nvPr>
            <p:ph idx="1"/>
          </p:nvPr>
        </p:nvSpPr>
        <p:spPr/>
        <p:txBody>
          <a:bodyPr/>
          <a:lstStyle/>
          <a:p>
            <a:r>
              <a:rPr lang="en-US" dirty="0" smtClean="0"/>
              <a:t>In some plants, the stems are modified for the purpose of vegetative reproduction. </a:t>
            </a:r>
          </a:p>
          <a:p>
            <a:r>
              <a:rPr lang="en-US" dirty="0" smtClean="0"/>
              <a:t>They are of the following types :</a:t>
            </a:r>
          </a:p>
          <a:p>
            <a:pPr marL="1314450" lvl="2" indent="-514350">
              <a:buFont typeface="+mj-lt"/>
              <a:buAutoNum type="alphaLcPeriod"/>
            </a:pPr>
            <a:r>
              <a:rPr lang="en-US" dirty="0" smtClean="0"/>
              <a:t>Runner</a:t>
            </a:r>
          </a:p>
          <a:p>
            <a:pPr marL="1314450" lvl="2" indent="-514350">
              <a:buFont typeface="+mj-lt"/>
              <a:buAutoNum type="alphaLcPeriod"/>
            </a:pPr>
            <a:r>
              <a:rPr lang="en-US" dirty="0" smtClean="0"/>
              <a:t>Offset</a:t>
            </a:r>
          </a:p>
          <a:p>
            <a:pPr marL="1314450" lvl="2" indent="-514350">
              <a:buFont typeface="+mj-lt"/>
              <a:buAutoNum type="alphaLcPeriod"/>
            </a:pPr>
            <a:r>
              <a:rPr lang="en-US" dirty="0" err="1" smtClean="0"/>
              <a:t>Stolon</a:t>
            </a:r>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ctr"/>
            <a:r>
              <a:rPr lang="en-US" dirty="0" smtClean="0"/>
              <a:t> Runner</a:t>
            </a:r>
            <a:endParaRPr lang="en-US" dirty="0"/>
          </a:p>
        </p:txBody>
      </p:sp>
      <p:sp>
        <p:nvSpPr>
          <p:cNvPr id="3" name="Content Placeholder 2"/>
          <p:cNvSpPr>
            <a:spLocks noGrp="1"/>
          </p:cNvSpPr>
          <p:nvPr>
            <p:ph idx="1"/>
          </p:nvPr>
        </p:nvSpPr>
        <p:spPr>
          <a:xfrm>
            <a:off x="0" y="1066800"/>
            <a:ext cx="8686800" cy="2590800"/>
          </a:xfrm>
        </p:spPr>
        <p:txBody>
          <a:bodyPr>
            <a:normAutofit fontScale="62500" lnSpcReduction="20000"/>
          </a:bodyPr>
          <a:lstStyle/>
          <a:p>
            <a:r>
              <a:rPr lang="en-US" dirty="0" smtClean="0"/>
              <a:t>The runner arises from the base of the stem as a lateral branch and runs along the surface of the soil. </a:t>
            </a:r>
          </a:p>
          <a:p>
            <a:r>
              <a:rPr lang="en-US" dirty="0" smtClean="0"/>
              <a:t>It develops distinct nodes and internodes. At each node, the runner produces roots below and leaves above. </a:t>
            </a:r>
          </a:p>
          <a:p>
            <a:r>
              <a:rPr lang="en-US" dirty="0" smtClean="0"/>
              <a:t>In this way many runners are often produced by the mother plant and they spread out on the ground on all sides. </a:t>
            </a:r>
          </a:p>
          <a:p>
            <a:r>
              <a:rPr lang="en-US" dirty="0" smtClean="0"/>
              <a:t>If any accidental injury results in the separation of a runner, the severed parts are capable of leading an independent existence. E.g., </a:t>
            </a:r>
            <a:r>
              <a:rPr lang="en-US" i="1" dirty="0" smtClean="0"/>
              <a:t>Oxalis </a:t>
            </a:r>
            <a:r>
              <a:rPr lang="en-US" dirty="0" smtClean="0"/>
              <a:t>sp., </a:t>
            </a:r>
            <a:r>
              <a:rPr lang="en-US" i="1" dirty="0" err="1" smtClean="0"/>
              <a:t>Centella</a:t>
            </a:r>
            <a:r>
              <a:rPr lang="en-US" i="1" dirty="0" smtClean="0"/>
              <a:t> </a:t>
            </a:r>
            <a:r>
              <a:rPr lang="en-US" i="1" dirty="0" err="1" smtClean="0"/>
              <a:t>astatica</a:t>
            </a:r>
            <a:r>
              <a:rPr lang="en-US" dirty="0" smtClean="0"/>
              <a:t>. </a:t>
            </a:r>
            <a:endParaRPr lang="en-US" dirty="0"/>
          </a:p>
        </p:txBody>
      </p:sp>
      <p:pic>
        <p:nvPicPr>
          <p:cNvPr id="4" name="Picture 3" descr="runners-in-grass-and-centella-astatica.jpg"/>
          <p:cNvPicPr>
            <a:picLocks noChangeAspect="1"/>
          </p:cNvPicPr>
          <p:nvPr/>
        </p:nvPicPr>
        <p:blipFill>
          <a:blip r:embed="rId2" cstate="print"/>
          <a:stretch>
            <a:fillRect/>
          </a:stretch>
        </p:blipFill>
        <p:spPr>
          <a:xfrm>
            <a:off x="457200" y="3505200"/>
            <a:ext cx="6774577" cy="2971800"/>
          </a:xfrm>
          <a:prstGeom prst="rect">
            <a:avLst/>
          </a:prstGeom>
        </p:spPr>
      </p:pic>
      <p:sp>
        <p:nvSpPr>
          <p:cNvPr id="5" name="Title 1"/>
          <p:cNvSpPr txBox="1">
            <a:spLocks/>
          </p:cNvSpPr>
          <p:nvPr/>
        </p:nvSpPr>
        <p:spPr>
          <a:xfrm>
            <a:off x="457200" y="274638"/>
            <a:ext cx="8229600" cy="639762"/>
          </a:xfrm>
          <a:prstGeom prst="rect">
            <a:avLst/>
          </a:prstGeom>
        </p:spPr>
        <p:txBody>
          <a:bodyPr vert="horz" anchor="t">
            <a:normAutofit fontScale="900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100" normalizeH="0" baseline="0" noProof="0" dirty="0">
              <a:ln>
                <a:noFill/>
              </a:ln>
              <a:solidFill>
                <a:schemeClr val="tx2">
                  <a:satMod val="20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pPr algn="ctr"/>
            <a:r>
              <a:rPr lang="en-US" b="1" dirty="0" smtClean="0"/>
              <a:t>Offset</a:t>
            </a:r>
            <a:endParaRPr lang="en-US" dirty="0"/>
          </a:p>
        </p:txBody>
      </p:sp>
      <p:sp>
        <p:nvSpPr>
          <p:cNvPr id="3" name="Content Placeholder 2"/>
          <p:cNvSpPr>
            <a:spLocks noGrp="1"/>
          </p:cNvSpPr>
          <p:nvPr>
            <p:ph idx="1"/>
          </p:nvPr>
        </p:nvSpPr>
        <p:spPr>
          <a:xfrm>
            <a:off x="457200" y="914400"/>
            <a:ext cx="8229600" cy="1722512"/>
          </a:xfrm>
        </p:spPr>
        <p:txBody>
          <a:bodyPr>
            <a:normAutofit fontScale="77500" lnSpcReduction="20000"/>
          </a:bodyPr>
          <a:lstStyle/>
          <a:p>
            <a:r>
              <a:rPr lang="en-US" dirty="0" smtClean="0"/>
              <a:t>An offset is a short thick runner like branch which produces a new plant at its tip. </a:t>
            </a:r>
          </a:p>
          <a:p>
            <a:r>
              <a:rPr lang="en-US" dirty="0" smtClean="0"/>
              <a:t>If any accidental injury results in the separation of these units, each is capable of leading an independent existence. E.g., </a:t>
            </a:r>
            <a:r>
              <a:rPr lang="en-US" i="1" dirty="0" err="1" smtClean="0"/>
              <a:t>Pistia</a:t>
            </a:r>
            <a:r>
              <a:rPr lang="en-US" dirty="0" smtClean="0"/>
              <a:t> sp.,  </a:t>
            </a:r>
            <a:r>
              <a:rPr lang="en-US" i="1" dirty="0" err="1" smtClean="0"/>
              <a:t>Eichhornia</a:t>
            </a:r>
            <a:r>
              <a:rPr lang="en-US" dirty="0" smtClean="0"/>
              <a:t> sp. </a:t>
            </a:r>
            <a:endParaRPr lang="en-US" dirty="0"/>
          </a:p>
        </p:txBody>
      </p:sp>
      <p:pic>
        <p:nvPicPr>
          <p:cNvPr id="4" name="Picture 3" descr="offsets-in-pistia-and-eichhornia.jpg"/>
          <p:cNvPicPr>
            <a:picLocks noChangeAspect="1"/>
          </p:cNvPicPr>
          <p:nvPr/>
        </p:nvPicPr>
        <p:blipFill>
          <a:blip r:embed="rId2" cstate="print"/>
          <a:stretch>
            <a:fillRect/>
          </a:stretch>
        </p:blipFill>
        <p:spPr>
          <a:xfrm>
            <a:off x="914400" y="2590800"/>
            <a:ext cx="7772400" cy="36576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ctr"/>
            <a:r>
              <a:rPr lang="en-US" b="1" dirty="0" err="1" smtClean="0"/>
              <a:t>Stolon</a:t>
            </a:r>
            <a:endParaRPr lang="en-US" dirty="0"/>
          </a:p>
        </p:txBody>
      </p:sp>
      <p:sp>
        <p:nvSpPr>
          <p:cNvPr id="3" name="Content Placeholder 2"/>
          <p:cNvSpPr>
            <a:spLocks noGrp="1"/>
          </p:cNvSpPr>
          <p:nvPr>
            <p:ph idx="1"/>
          </p:nvPr>
        </p:nvSpPr>
        <p:spPr>
          <a:xfrm>
            <a:off x="228600" y="1143000"/>
            <a:ext cx="8610600" cy="2286000"/>
          </a:xfrm>
        </p:spPr>
        <p:txBody>
          <a:bodyPr>
            <a:normAutofit fontScale="70000" lnSpcReduction="20000"/>
          </a:bodyPr>
          <a:lstStyle/>
          <a:p>
            <a:r>
              <a:rPr lang="en-US" dirty="0" smtClean="0"/>
              <a:t>A runner or any basal branch which produces roots is called a </a:t>
            </a:r>
            <a:r>
              <a:rPr lang="en-US" dirty="0" err="1" smtClean="0"/>
              <a:t>stolon</a:t>
            </a:r>
            <a:r>
              <a:rPr lang="en-US" dirty="0" smtClean="0"/>
              <a:t>. </a:t>
            </a:r>
          </a:p>
          <a:p>
            <a:r>
              <a:rPr lang="en-US" dirty="0" err="1" smtClean="0"/>
              <a:t>stolons</a:t>
            </a:r>
            <a:r>
              <a:rPr lang="en-US" dirty="0" smtClean="0"/>
              <a:t> are lateral branches which originates from the underground stem. </a:t>
            </a:r>
          </a:p>
          <a:p>
            <a:r>
              <a:rPr lang="en-US" dirty="0" smtClean="0"/>
              <a:t>The </a:t>
            </a:r>
            <a:r>
              <a:rPr lang="en-US" dirty="0" err="1" smtClean="0"/>
              <a:t>stolons</a:t>
            </a:r>
            <a:r>
              <a:rPr lang="en-US" dirty="0" smtClean="0"/>
              <a:t> grow horizontally outwards for a varying distance in the soil. </a:t>
            </a:r>
          </a:p>
          <a:p>
            <a:r>
              <a:rPr lang="en-US" dirty="0" smtClean="0"/>
              <a:t>Ultimately their end (terminal bud) emerges out of the ground and develops into a new plant.  E.g. Strawberry, </a:t>
            </a:r>
            <a:r>
              <a:rPr lang="en-US" i="1" dirty="0" err="1" smtClean="0"/>
              <a:t>Colocasia</a:t>
            </a:r>
            <a:r>
              <a:rPr lang="en-US" dirty="0" smtClean="0"/>
              <a:t> sp. </a:t>
            </a:r>
            <a:endParaRPr lang="en-US" dirty="0"/>
          </a:p>
        </p:txBody>
      </p:sp>
      <p:pic>
        <p:nvPicPr>
          <p:cNvPr id="4" name="Picture 3" descr="stolon-in-strawberry-and-colocasia.jpg"/>
          <p:cNvPicPr>
            <a:picLocks noChangeAspect="1"/>
          </p:cNvPicPr>
          <p:nvPr/>
        </p:nvPicPr>
        <p:blipFill>
          <a:blip r:embed="rId2" cstate="print"/>
          <a:stretch>
            <a:fillRect/>
          </a:stretch>
        </p:blipFill>
        <p:spPr>
          <a:xfrm>
            <a:off x="914400" y="3276600"/>
            <a:ext cx="6769396" cy="3338513"/>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ctr"/>
            <a:r>
              <a:rPr lang="en-US" b="1" dirty="0" smtClean="0"/>
              <a:t>For Climbing and Protection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some plants the aerial stem is modified to perform a variety of special functions like climbing and protection from herbivores:</a:t>
            </a:r>
          </a:p>
          <a:p>
            <a:pPr>
              <a:buNone/>
            </a:pPr>
            <a:endParaRPr lang="en-US" dirty="0" smtClean="0"/>
          </a:p>
          <a:p>
            <a:pPr>
              <a:buNone/>
            </a:pPr>
            <a:r>
              <a:rPr lang="en-US" dirty="0" smtClean="0"/>
              <a:t>	Stem Tendril (climbing)</a:t>
            </a:r>
          </a:p>
          <a:p>
            <a:pPr>
              <a:buNone/>
            </a:pPr>
            <a:r>
              <a:rPr lang="en-US" dirty="0" smtClean="0"/>
              <a:t>	Stem Thorn (protection)</a:t>
            </a:r>
          </a:p>
          <a:p>
            <a:pPr>
              <a:buNone/>
            </a:pPr>
            <a:r>
              <a:rPr lang="en-US" dirty="0" smtClean="0"/>
              <a:t>		</a:t>
            </a:r>
          </a:p>
          <a:p>
            <a:pPr>
              <a:buNone/>
            </a:pPr>
            <a:r>
              <a:rPr lang="en-US" dirty="0" smtClean="0"/>
              <a:t>	</a:t>
            </a:r>
          </a:p>
          <a:p>
            <a:pPr>
              <a:buNone/>
            </a:pPr>
            <a:endParaRPr lang="en-US" dirty="0" smtClean="0"/>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Stem Tendril</a:t>
            </a:r>
            <a:br>
              <a:rPr lang="en-US" b="1" dirty="0" smtClean="0"/>
            </a:br>
            <a:endParaRPr lang="en-US" dirty="0"/>
          </a:p>
        </p:txBody>
      </p:sp>
      <p:sp>
        <p:nvSpPr>
          <p:cNvPr id="3" name="Content Placeholder 2"/>
          <p:cNvSpPr>
            <a:spLocks noGrp="1"/>
          </p:cNvSpPr>
          <p:nvPr>
            <p:ph idx="1"/>
          </p:nvPr>
        </p:nvSpPr>
        <p:spPr>
          <a:xfrm>
            <a:off x="381000" y="990600"/>
            <a:ext cx="8229600" cy="2133599"/>
          </a:xfrm>
        </p:spPr>
        <p:txBody>
          <a:bodyPr>
            <a:normAutofit fontScale="77500" lnSpcReduction="20000"/>
          </a:bodyPr>
          <a:lstStyle/>
          <a:p>
            <a:r>
              <a:rPr lang="en-US" dirty="0" smtClean="0"/>
              <a:t>Tendrils develop as modifications of the stem in certain plants.   Tendril is a slender, coiled branch.  </a:t>
            </a:r>
          </a:p>
          <a:p>
            <a:r>
              <a:rPr lang="en-US" dirty="0" smtClean="0"/>
              <a:t>The main function of the tendrils is to aid the plant in climbing a support to avail the plant maximum sunlight.  The axillary bud becomes modified into a tendril e.g. </a:t>
            </a:r>
            <a:r>
              <a:rPr lang="en-US" i="1" dirty="0" err="1" smtClean="0"/>
              <a:t>Passiflora</a:t>
            </a:r>
            <a:r>
              <a:rPr lang="en-US" i="1" dirty="0" smtClean="0"/>
              <a:t> </a:t>
            </a:r>
            <a:r>
              <a:rPr lang="en-US" dirty="0" smtClean="0"/>
              <a:t>sp. </a:t>
            </a:r>
          </a:p>
          <a:p>
            <a:pPr>
              <a:buNone/>
            </a:pPr>
            <a:endParaRPr lang="en-US" dirty="0"/>
          </a:p>
        </p:txBody>
      </p:sp>
      <p:pic>
        <p:nvPicPr>
          <p:cNvPr id="4" name="Picture 3" descr="passiflora_pedata_01s.jpg"/>
          <p:cNvPicPr>
            <a:picLocks noChangeAspect="1"/>
          </p:cNvPicPr>
          <p:nvPr/>
        </p:nvPicPr>
        <p:blipFill>
          <a:blip r:embed="rId2" cstate="print"/>
          <a:stretch>
            <a:fillRect/>
          </a:stretch>
        </p:blipFill>
        <p:spPr>
          <a:xfrm>
            <a:off x="467544" y="3212976"/>
            <a:ext cx="3473152" cy="2604864"/>
          </a:xfrm>
          <a:prstGeom prst="rect">
            <a:avLst/>
          </a:prstGeom>
        </p:spPr>
      </p:pic>
      <p:sp>
        <p:nvSpPr>
          <p:cNvPr id="5122" name="AutoShape 2" descr="data:image/jpeg;base64,/9j/4AAQSkZJRgABAQAAAQABAAD/2wCEAAkGBhQQEBUUExQSFBQUFBcYGBYYFxcYGBUVGxgXGBgeGBQaHCYjFxkjGxgdIi8hJSkpLCwsFx8xNTAqOicrLCkBCQoKDgwOGg8PGCwdHBw1KSwpLCksLCksKSksKSksLCksLCksKSkpKSwsKSwpKSksKSkpLCkpLCwsKSwpLCksKf/AABEIAIwA1wMBIgACEQEDEQH/xAAcAAEAAgMBAQEAAAAAAAAAAAAABQYBBAcDCAL/xABHEAACAQMCBAQEAwMGCwkAAAABAgMABBESIQUGEzEiQVFhBxRxgSMykTNCYkNScoOS0RYXJERzdIKhs8HwFVNVZJOisbLT/8QAGQEBAQEBAQEAAAAAAAAAAAAAAAIBAwQF/8QAJhEBAQACAQQBBAIDAAAAAAAAAAECERIDIUFRMQQTIrFxgTNCYf/aAAwDAQACEQMRAD8A7jSlKBSlKBSlKDWvOIxw6epJHHqOldbBdTegydz7V6xXKvnSwbDFTg5ww7g+49KrPPNhLIImghMksZYo2Y9Kk6ciVHwGiYDBI3XAI3xUDxPlq7TUYetoe7uZHSOTxsH09FhqkTwjxZXUNyDg4q5jL5RcrPDo+a177iMcCa5ZEjQEDU7BRk9tzVKXlm8Z8vLcE9W0GoTFNUQjAuPAraQSdiRuSMg1uzcDuH4TPbuC8p+YWMOwYlOo/Ry589Gnc70uMnk5W+Fst7pZEDoysrDIZSCCPUEdxXpmqNe8HvDxLUrSrAHiKFCnSSNR+IrxmRfzHI/K2Qw7YrSHLd8kHgecyPC/UBuGJLC4jZVjJY9NjDrUEYx2reE9s530v44hGep41/C2k3Hg8IbxHy8JB+lLW+jlz03VwpAOkg4JVWG4/hYH6EVz+y5XuTLIwS4ijd5XCvPlyfloki6jK51fiKdiTjFWXkzhUtukglGCzQkbhidNrbRtv/TjYfasyxkny3HK1Y6UpULKUpQKUpQKUpQKUpQKUpQKUpQKUpQKUpQKUpQYNQ7cxxr8ySGCWmzvtgtoEjKozkkBl+7YHnUwaqM3Kjy/NQyMyQy3Sz6lxqkQquqPOcqQ6DfHbGK2SeU5W+EtZ80wSQxzFxEsisQJPCw0Z6isD2ZMHI9j6Vo33PcUTOCkjaAxyCmGCpC+w1ZGROvcA7emCdK6+HeqIwi4kEJnM6hlDusuBj8VydS9TLkEb5IJxXpe8jGVpHafDS684j2DPHbIcAv2zBnGf3++2TesPad56+ExLzRaq7IbiAOmrUvUXUugFmyucjABJr0i5gt3XUk0bAOqZDAgu+NAHrqztjY1XLn4fM6snzAEWq5ZF6I1r8wsgYNJrGsAucbDsM+o3ZuV88SSfGI44VyMjEk6l1jJjx3RGbfP7ygDw0sxN5ekzwbiq3MXUCsnidGRvzI6MVZTjbYg7jY7GpACobliweKJjKoV5ZpZSoIOjW5KjI2JC4z75qaqKuFKUrGlYNafF+KJawPNISEjXJwMk9gAo82JIAHmSKrknOM0k8VskDWs0oZs3OkgRrjJQRyfiuc/l1DGCT5Vm2W6W15ABknAHrUavNFoX6YubbWf3erHq/TVVP5dtlvLqZb9RcOJJOgzj8Jo4X6TgQZKrIH8RO+oSKfLAuF1y3bSQtCYYRGwIKiNABkYyABscHvWbtZu1IvKANRIAAzknbHfOaijzda61TrIS8RlVlOpCgDEkSLleyMQM5IRj5Gqhf8AHlfhb2buvzsQSFrffXM6Oowi93WVE7jIAffsaiuHcDlkmilW1uXCx3BuInT5Ya5nlKLGZdIk0LNIMjbGN9wKy5Xwy5XwvnEOe7SCNHaUESQtNHpDHqRqpY6TjAOAcAkb7V+OG89QTylFDKgtUueq+FQxMSO5O2MHJ7bHfaqlwb4dXiR26u9rH8rFKkeVeYt1z49YyoBQbAjIOTkYOKs3DvhrYxIitCJigQBpSZCNIAAGo+Fc5OkbZY0lyZLlVh4dfieJJFBCuoZdQwSp7HHlkb/etqsAYrNW6FKUoFKUoFKUoFKUoFKUoFKVgnFAzVf50sZGgE0IJntXE8YH7+kEPH/WRlk+rA1L2XEY5lDROkinsVYMO5Hce4I+1bGKMjX4bxBLiKOaM6klRXU+qsAR9962qqvLH+S3U9idkBNxb+nRkY9RB/o5cjH82RKtVGsE1G8V47HbqCdTszaFjjGqR33OFXPoCSSQABuRWvx/jEsckUNvEkssokbDyGNVSPTqOoIxLZdQBjzNc34TaxyW9o8UMsd3bFjOY1UXUgw8byo3+cASjxIc+YIziptRctN3jHEG4k9wNd1E1vJEVtR4X6UbRtO4UZWaQEnC5bGhdvEKzeXc11HaXcaGZxIbcyRKcdSO6jKS6f3I2WOQH06mDU7y1y88ssV5I0kTh5WeFotGtyvRMgDYeISIisUORkL2xV0jiCjAAA9AANzuayTbJjv5QFhyl0r1rgSsUPVKw6RhJJen1CHzkg9MHSRsWO9WIUAoTVLk08TaKXDlV1gYDYGoD0DdwPavbFY1VkGtaVmlKBSlKBSlKBSlKBSlKBSlKBSlKBX5ftX6rDdqFcj+C0YE8+ABm3jJ9z1Za67XJPgx+3m/1eP/AIstdbqcfh5/pv8AHP7/AGrPO0RiSO9QEvZOZGA7vbEabhffweMD1jWpm54vFHD1nkRYgobWT4dJxjB885GMd8jHeva+uUjjd5CqxqpLlsaQoG+c+WK5wlm3EJo4Y1MFvABpQAj5WLHhJB7XTqfCv8kh1fmNLdO1un6l4je8VuDNYgW6WoeNZJMB59ZQugDI4jxoU7gkbAjJIE1ylyY0RFxdHVdBpT4HPSHUO5EYCqHZQAxCjOM96tPD7COCJYolCIgwqjsB/wBefma2MUk9nH2BaE1gmqnzDzdIsxt7VUeRR+JI5ISEkeHYD8R/PRttjcZrbZPkyymM3Uvx/miGyTMjEsQSsSDVJJgEnSnc7A77AY3IqCj5jub8Zt1+UgIGJpU1TPkZPThJwg9GbOfJe1RlrZpaJJO5eWYjLyvvJIfJc7aRkgBRgAn71++L8QkIFrDraZwOvIhH4CNkMdRO0jYIXuQBqxsM+XLq2/DlztVbjFgLy3UxPcO7zqjXDzyNlnlCJEFDBGYL42wulAPU4HaYkwAB2Ax9hVFtbQC9sLeMDTbJJKygZVUEZiQnYZcs5wT38RxU/e86W0DskxmjKnGWt7jQfdZBGVYe4Ndejuza8PafpUHbc72Mmy3lrn0MqKf7LEGvbjPGRHaTzRMjmKGWQYIYEojMM4PbIrstK1mqrxDn+G2MaShy7QpKwTThVbbszgsSc4VdR8JrF1z6ikhIbhx1HiWTCCNpURnIDFwf3SMkAZ86rhl6Tznta6VG8t38k9pDLKAskkauwGwBYZ2Go7b+tYqVy7SRpWGG21ZAoM0pSgUpSgUpSgVhu1ZrDUHJfgx+3m/1eP8A4stdZzXJvg6dN1Mv/l13/ozyD/nVr5+5jEMfRV9DOpaSQfyNuNmb+mx8Ke5J/dqMe0eX6fKTo7v/AH9ojmLiknEJxBbYKh2WPP5WlQ4kmf1hhOyjfVLjyWrxwfhKWsKxoDgZJYnLO53Z3b95mO5PvULyTy/0E6zpollVVEf/AHEC/s4h7jdm9WY5zgVaK2e3bCf7X5rNKxmvy8gAJOwHc+gqnRUedue0s/8AJ4zqu5E/DXGQmTp1uewA3bHnp96rXDNFvbuzEnpqzsTuWOC7sxPdjufvVagvvmrqa5PeaUspPlH+WMew0Abe5rYm4oGtTEuGluCTp8kjLgZcjsCowANznbzry53bx9S3KprjF6yQQQ5X5mWSJ9LZx4XEjlsbhFYD66QB61MWIjs4GZ3yd3lkbu7Ebs2PPyCjsAABVfjIt3Z5WV5iA0khxkZ30+kYGfyjYZ33zU/ynwx78x3My6bZSHhjP5pmH5ZJB5KO6r64J7ComHLszHduom+TeGOoluZV0SXLKwU/mjhVQsaN792I8i5G+M1ZsVgVkmvZJqaeyTUat5ZROD1UjYAHOtVIx55yO1VLk7l+GeO6ueiiRX+USNF6Y+UAKKSExhpMs5PfDr6VIc5SmfpWMZIa7JEpB3S0XBmPsWBEY95ParJFEFUKoAAAAA2AA2AA8gK1qF/wMtxoIEoMY0g9abJXXrCudeZEDbhWyB2GBWX5OtjKZSjai5kI6soTqFSjMIwwXUVJBOKnKVvK+08Y8rO1WKNY0GFRQqjJOFAAAydzsPOle1KxRSlKBSlKBSlKBSlKBWDWa/LUHFeQ+Nx2N3I82vQySR6lR30us5bdUBODk748qmOXrb/tHiEsswwgKzsjeaqWS2RvRVCNIw9SBURxGJU4hdrHsouDgeQJVWbHoNRY/c1vcN5WfiWHWKJIu3zEqamcDyiiyNad/Ex077A1Gnx+j1M71L0tbmNv7XybnqzVmVZGlZc5EUckoyO41RqVz7ZqC4x8U+h+WznbbI1PEhO+PyBmYD6jPtUnZ/D2FVCyy3EyAY6Zfpwn+oiCqR7HIr3n+HvD2/zO3H9BAn/0xS8tdn07zs7dlF4d8XCrJJNcRlWOJbYxMjwgtt05e0ukdwe+DjHavH4gfF6GaJra0ZisgKyTYIGg/mWMEAkkbFjgAZxnORsWPwFj6svXmZojnprH4GGTkay2QcDbA71U+cfhylhdxQxOZluFYqrftEIIG5GxBLbH2ORtXP8AKRH5yd0EnMmFKR+DbGo/mA/hHl9TW/a8cNrCrxRhA2dLjDOxGxwzHb64+9VifhIBIU6lBIDbjODj/lWRwp9GpcsF/N6r7/T3rOPZnFfeEXdmoEs7PfT7FLSNZBAjeRlkkUCQ/r7KamW+JV5khp7OBSAAkcTTNGPY6wufqftXJMyAacnHp6/31+orlkPiUnHluBVNdbs/iXfHEcbQzEfyjQsrN7sqyaVx7HFSo+Ks1uoNzFbSjIB+XmzIPcxeIY9fFXE243I23YfzV2X9O365NblpxGMftZSP4YxqP3YkKKd/au88voThXG+HyXMlxHdwvLKiR7yr4UTJCopwVBLFj6k1aEkBGQQQexG+31r5kt+ZbXGn5MSnyLyvk/UKAP0qf4Hzz8k4McqwxZ8Vope5XuNWksR0TjPZ/ciqmd8qmd8u/wBKq/JnP9vxMN0yUlXOqJsagucBgRsy/TsTg42q0V0dN7KUpQKUpQKUpQKUpQKUpQKw1ZrBoOJ3tj1+LS25JCzX5ViNjo0dRxnyyo05967TBCEUKoCqoAAGwAGwAHkK5Rero5iHvdxH+3bEV1oVOLyfTYyXP+aUrNKp62DXz/zRxuS941OIxnRi3j/ogsG38vEWJPlk+ld9mkCgsdgAST6AV8v8K4gZJJXGzSuxPrh21MB9dQFRm55pWx4REJZY9QOmRgXH2IYD+Zk4qQ5d5JuJnuFikXr27L+G4wskTg4AffzVgQwKkFa2eHWMYuzHg6hHCSw7dTDh1z7gAY7eD9b5yZDov5R5izgBP84dafSf7OP0rjjd3Thj3unMOO8tSRbyWk8B31EAvCfUqyZ0j2Jx9K0rfhsd0mlGQzL2AI/EX0H8Y/319KaajeIctWtx+2t4JD6tGpI+jYyPtXW4O3CvnKHhKhtMinSdjgbqfUf3Vr3/AC0U32ZD+VxurD6+R9Qd6+guIfDiym05jZCqBAUkdPCO2cHxH3OTUZ/ikt1z07i7Qn+NW/UMm/3rONZxrg68sFlJQEkfmUZ1AfTzH0+9akXASzABtOcgFjgZ9M+W+1d6Pwbhzn5q5B9lhH6YTb7VtD4SWzY601zNj1ZVJ/pMihmHsTTWRxycEguLi0dCjCKSJ8qwVA+rzBfGWXy05I9q+j+QeYpr60Ek8DwyZwcgqsn8aA7gH0/QmtnhHJNlaHMNvErfzsam/tvkj9amwKuTS8cbGaUpVLKUrW4lxBLeJpZG0om7NgnAyBnby3oNmlRicwwFygkBcTdAjf8Aa6Opp/sb57VJA00zbNK05OJxiZYS3jdHcDf8qFQ2T5YLCvPiXHIbcoJH0mQ4UAMxPqcKDsMjJ7DNNU2kKVrWd+kuvQ2rQ7I3s6/mFbGoUNs1g0zQ0a5PxdccxL/p7X9Og4/+RXWBXKePNjmGMnsJbQfqkqj/AHkV1YVOPl5+j85/yzSlKp6GnxeItBKo3LROAPUlSB/1718ucGfS0YHdjnP0Gf7q+rWr5t5h4V8pfzxAY0z+D2jlIcY9tJI/2ajJzzWvli2YXTDAKGCHqeqSFpXj+2kEH3Iq+cmxarm8k8leKBf6tDI3/umx/s1S+Q73E1yXHhOG1k+cKRlwfoJQfsav3IFuVsY3YYacvOwPcdVi4B+ilR9q49Ofk59PH8trHSlK9L0FKUoFKUoFKUoFKUoFaPG+HC5tpYTj8WN038tSkA/Y7/at6sGg55wj4dXEUqyNOupoJDKyk5+ccSIJV2HZJCPXatez+HU6W5UrESHg1RGUmK5WMktrxEpUknYnUdgGziul0FdPu5Vz+3i5z/i6n8OPl0VXuG6AdzG6ySROsTHQCY8RkE49NiNqsXNnB550i6AiWRCSshdkaFsDBUqpDp3DIRhgRVlrFTc7a3hJHPOMfD2V90ELA3NxK0WrQr9UKEZiY2BZMHYqdnODnevZvh0Wcs+h/FZaWZmZxHCNMwL6QTqXw/xDvV9FK37mTOEVjhvKs0Vv0kuXt9M87r0VjYdN5GZFxKjBQoPYDavX/Bq5/wDE7v8A9O0//GrHX5ao+VztHGud5TDxGSQks0K2cmo4BYxkMScbbgHtgb12ZTVY4tyBbXdy003VJZFVkDlUcLkDUFwTse2cVZo1AAA7AYH0qZ8uPS6dxyytvzdv1SlKp3K5b8XeXfxI71RkACKT+E5PRc/dipP8S+ldRrxu7VZUZHUMjqVZTuGUjBBHpWWbicpuOQ8u2xfh5g/lbu8MAI76BHElww9hGj/ciuxRRhQAAAAMADsANgB7VRPhzwCOCe8wXboXLwxazq0RlY5Gxt3Zm3PchF9830Vz6eOptOE7M0pSuroUpSgUpSgUpSgUpSg//9k="/>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5124" name="Picture 4" descr="http://images.tutorvista.com/content/angiosperm-morphology/stem-tendrils.jpeg">
            <a:hlinkClick r:id="rId3"/>
          </p:cNvPr>
          <p:cNvPicPr>
            <a:picLocks noChangeAspect="1" noChangeArrowheads="1"/>
          </p:cNvPicPr>
          <p:nvPr/>
        </p:nvPicPr>
        <p:blipFill>
          <a:blip r:embed="rId4" cstate="print"/>
          <a:srcRect/>
          <a:stretch>
            <a:fillRect/>
          </a:stretch>
        </p:blipFill>
        <p:spPr bwMode="auto">
          <a:xfrm>
            <a:off x="4355976" y="3284984"/>
            <a:ext cx="3852019" cy="252028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ctr"/>
            <a:r>
              <a:rPr lang="en-US" b="1" dirty="0" smtClean="0"/>
              <a:t>Stem Thorn</a:t>
            </a:r>
            <a:endParaRPr lang="en-US" dirty="0"/>
          </a:p>
        </p:txBody>
      </p:sp>
      <p:sp>
        <p:nvSpPr>
          <p:cNvPr id="3" name="Content Placeholder 2"/>
          <p:cNvSpPr>
            <a:spLocks noGrp="1"/>
          </p:cNvSpPr>
          <p:nvPr>
            <p:ph idx="1"/>
          </p:nvPr>
        </p:nvSpPr>
        <p:spPr>
          <a:xfrm>
            <a:off x="381000" y="914400"/>
            <a:ext cx="8534400" cy="1828800"/>
          </a:xfrm>
        </p:spPr>
        <p:txBody>
          <a:bodyPr>
            <a:normAutofit fontScale="55000" lnSpcReduction="20000"/>
          </a:bodyPr>
          <a:lstStyle/>
          <a:p>
            <a:r>
              <a:rPr lang="en-US" b="1" dirty="0" smtClean="0"/>
              <a:t>The thorn is a hard, stiff, straight, and pointed structure. </a:t>
            </a:r>
          </a:p>
          <a:p>
            <a:r>
              <a:rPr lang="en-US" b="1" dirty="0" smtClean="0"/>
              <a:t>In the axillary bud is modified into a thorn. </a:t>
            </a:r>
          </a:p>
          <a:p>
            <a:r>
              <a:rPr lang="en-US" b="1" dirty="0" smtClean="0"/>
              <a:t>In Carissa the terminal bud is modified into a pair of thorns. </a:t>
            </a:r>
          </a:p>
          <a:p>
            <a:r>
              <a:rPr lang="en-US" b="1" dirty="0" smtClean="0"/>
              <a:t>The thorn sometimes bears leaves, flowers and fruits as seen in  Pomegranate. </a:t>
            </a:r>
          </a:p>
          <a:p>
            <a:r>
              <a:rPr lang="en-US" b="1" dirty="0" smtClean="0"/>
              <a:t>The thorns not only check the rate of transpiration but also protect the plants from herbivore grazing. </a:t>
            </a:r>
            <a:r>
              <a:rPr lang="en-US" b="1" dirty="0" err="1" smtClean="0"/>
              <a:t>Eg</a:t>
            </a:r>
            <a:r>
              <a:rPr lang="en-US" b="1" dirty="0" smtClean="0"/>
              <a:t>. Carissa, Citrus </a:t>
            </a:r>
            <a:endParaRPr lang="en-US" b="1" dirty="0"/>
          </a:p>
        </p:txBody>
      </p:sp>
      <p:pic>
        <p:nvPicPr>
          <p:cNvPr id="7" name="Picture 6" descr="bougainvillea throns"/>
          <p:cNvPicPr>
            <a:picLocks noChangeAspect="1"/>
          </p:cNvPicPr>
          <p:nvPr/>
        </p:nvPicPr>
        <p:blipFill>
          <a:blip r:embed="rId2" cstate="print"/>
          <a:stretch>
            <a:fillRect/>
          </a:stretch>
        </p:blipFill>
        <p:spPr>
          <a:xfrm>
            <a:off x="3362260" y="2505844"/>
            <a:ext cx="3073614" cy="2057400"/>
          </a:xfrm>
          <a:prstGeom prst="rect">
            <a:avLst/>
          </a:prstGeom>
        </p:spPr>
      </p:pic>
      <p:pic>
        <p:nvPicPr>
          <p:cNvPr id="10" name="Picture 9" descr="Citrus-hystrix.jpg"/>
          <p:cNvPicPr>
            <a:picLocks noChangeAspect="1"/>
          </p:cNvPicPr>
          <p:nvPr/>
        </p:nvPicPr>
        <p:blipFill>
          <a:blip r:embed="rId3" cstate="print"/>
          <a:stretch>
            <a:fillRect/>
          </a:stretch>
        </p:blipFill>
        <p:spPr>
          <a:xfrm>
            <a:off x="6553200" y="2590800"/>
            <a:ext cx="2114550" cy="2819400"/>
          </a:xfrm>
          <a:prstGeom prst="rect">
            <a:avLst/>
          </a:prstGeom>
        </p:spPr>
      </p:pic>
      <p:pic>
        <p:nvPicPr>
          <p:cNvPr id="11" name="Picture 10" descr="pomegranate.jpg"/>
          <p:cNvPicPr>
            <a:picLocks noChangeAspect="1"/>
          </p:cNvPicPr>
          <p:nvPr/>
        </p:nvPicPr>
        <p:blipFill>
          <a:blip r:embed="rId4" cstate="print"/>
          <a:stretch>
            <a:fillRect/>
          </a:stretch>
        </p:blipFill>
        <p:spPr>
          <a:xfrm>
            <a:off x="3474418" y="4681377"/>
            <a:ext cx="2933700" cy="2125689"/>
          </a:xfrm>
          <a:prstGeom prst="rect">
            <a:avLst/>
          </a:prstGeom>
        </p:spPr>
      </p:pic>
      <p:sp>
        <p:nvSpPr>
          <p:cNvPr id="8" name="TextBox 7"/>
          <p:cNvSpPr txBox="1"/>
          <p:nvPr/>
        </p:nvSpPr>
        <p:spPr>
          <a:xfrm>
            <a:off x="3717132" y="4193912"/>
            <a:ext cx="2448272" cy="369332"/>
          </a:xfrm>
          <a:prstGeom prst="rect">
            <a:avLst/>
          </a:prstGeom>
          <a:solidFill>
            <a:srgbClr val="FFFF00"/>
          </a:solidFill>
        </p:spPr>
        <p:txBody>
          <a:bodyPr wrap="square" rtlCol="0">
            <a:spAutoFit/>
          </a:bodyPr>
          <a:lstStyle/>
          <a:p>
            <a:pPr algn="ctr"/>
            <a:r>
              <a:rPr lang="en-US" b="1" dirty="0" smtClean="0"/>
              <a:t>Bougainvillea</a:t>
            </a:r>
            <a:endParaRPr lang="en-IN" dirty="0"/>
          </a:p>
        </p:txBody>
      </p:sp>
      <p:sp>
        <p:nvSpPr>
          <p:cNvPr id="12" name="TextBox 11"/>
          <p:cNvSpPr txBox="1"/>
          <p:nvPr/>
        </p:nvSpPr>
        <p:spPr>
          <a:xfrm>
            <a:off x="3717132" y="6437734"/>
            <a:ext cx="2448272" cy="369332"/>
          </a:xfrm>
          <a:prstGeom prst="rect">
            <a:avLst/>
          </a:prstGeom>
          <a:solidFill>
            <a:srgbClr val="FFFF00"/>
          </a:solidFill>
        </p:spPr>
        <p:txBody>
          <a:bodyPr wrap="square" rtlCol="0">
            <a:spAutoFit/>
          </a:bodyPr>
          <a:lstStyle/>
          <a:p>
            <a:pPr algn="ctr"/>
            <a:r>
              <a:rPr lang="en-US" b="1" dirty="0" smtClean="0"/>
              <a:t>Pomegranate</a:t>
            </a:r>
            <a:endParaRPr lang="en-IN" dirty="0"/>
          </a:p>
        </p:txBody>
      </p:sp>
      <p:sp>
        <p:nvSpPr>
          <p:cNvPr id="13" name="TextBox 12"/>
          <p:cNvSpPr txBox="1"/>
          <p:nvPr/>
        </p:nvSpPr>
        <p:spPr>
          <a:xfrm>
            <a:off x="6732240" y="5085184"/>
            <a:ext cx="2016224" cy="369332"/>
          </a:xfrm>
          <a:prstGeom prst="rect">
            <a:avLst/>
          </a:prstGeom>
          <a:solidFill>
            <a:srgbClr val="FFFF00"/>
          </a:solidFill>
        </p:spPr>
        <p:txBody>
          <a:bodyPr wrap="square" rtlCol="0">
            <a:spAutoFit/>
          </a:bodyPr>
          <a:lstStyle/>
          <a:p>
            <a:pPr algn="ctr"/>
            <a:r>
              <a:rPr lang="en-US" b="1" dirty="0" smtClean="0"/>
              <a:t>Citrus</a:t>
            </a:r>
            <a:endParaRPr lang="en-IN" dirty="0"/>
          </a:p>
        </p:txBody>
      </p:sp>
      <p:pic>
        <p:nvPicPr>
          <p:cNvPr id="1026" name="Picture 2" descr="Thorns. Photo:  Per Kornh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3353647"/>
            <a:ext cx="2628900" cy="295275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557858" y="5984036"/>
            <a:ext cx="2448272" cy="369332"/>
          </a:xfrm>
          <a:prstGeom prst="rect">
            <a:avLst/>
          </a:prstGeom>
          <a:solidFill>
            <a:srgbClr val="FFFF00"/>
          </a:solidFill>
        </p:spPr>
        <p:txBody>
          <a:bodyPr wrap="square" rtlCol="0">
            <a:spAutoFit/>
          </a:bodyPr>
          <a:lstStyle/>
          <a:p>
            <a:pPr algn="ctr"/>
            <a:r>
              <a:rPr lang="en-US" b="1" dirty="0" smtClean="0"/>
              <a:t>Carissa</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lstStyle/>
          <a:p>
            <a:r>
              <a:rPr lang="en-IN" dirty="0"/>
              <a:t>The tunica and corpus together form a structure known as </a:t>
            </a:r>
            <a:r>
              <a:rPr lang="en-IN" b="1" dirty="0"/>
              <a:t>PROMERISTEM</a:t>
            </a:r>
            <a:r>
              <a:rPr lang="en-IN" dirty="0"/>
              <a:t> – the most distal part of the apical meristem.  </a:t>
            </a:r>
            <a:endParaRPr lang="en-IN" dirty="0" smtClean="0"/>
          </a:p>
          <a:p>
            <a:r>
              <a:rPr lang="en-IN" dirty="0" smtClean="0"/>
              <a:t>The </a:t>
            </a:r>
            <a:r>
              <a:rPr lang="en-IN" dirty="0"/>
              <a:t>promeristem cells continue dividing giving rise to three primary meristem – the protoderm, the procambium and the ground meristem.  </a:t>
            </a:r>
            <a:endParaRPr lang="en-IN" dirty="0" smtClean="0"/>
          </a:p>
          <a:p>
            <a:r>
              <a:rPr lang="en-IN" b="1" dirty="0" smtClean="0">
                <a:solidFill>
                  <a:srgbClr val="FF0000"/>
                </a:solidFill>
              </a:rPr>
              <a:t>The </a:t>
            </a:r>
            <a:r>
              <a:rPr lang="en-IN" b="1" dirty="0">
                <a:solidFill>
                  <a:srgbClr val="FF0000"/>
                </a:solidFill>
              </a:rPr>
              <a:t>promeristem together with the primary meristem forms the shoot apical meristem of the growing seedling.</a:t>
            </a:r>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lstStyle/>
          <a:p>
            <a:r>
              <a:rPr lang="en-IN" dirty="0"/>
              <a:t>There is no exchange of cells between the tunica and corpus, and there is no relation between zonation in the promeristem and the subsequent formation of specific tissues.  </a:t>
            </a:r>
            <a:endParaRPr lang="en-IN" dirty="0" smtClean="0"/>
          </a:p>
          <a:p>
            <a:r>
              <a:rPr lang="en-IN" dirty="0" smtClean="0"/>
              <a:t>For </a:t>
            </a:r>
            <a:r>
              <a:rPr lang="en-IN" dirty="0"/>
              <a:t>instance, the outermost layer of the tunica give rise to the epidermis whiles the division of corpus cells produce tissues of cortex, vascular bundles and pith.  </a:t>
            </a: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9504" y="0"/>
            <a:ext cx="4464496" cy="6669360"/>
          </a:xfrm>
        </p:spPr>
        <p:txBody>
          <a:bodyPr>
            <a:normAutofit fontScale="92500"/>
          </a:bodyPr>
          <a:lstStyle/>
          <a:p>
            <a:r>
              <a:rPr lang="en-IN" dirty="0"/>
              <a:t>Below the </a:t>
            </a:r>
            <a:r>
              <a:rPr lang="en-IN" dirty="0" err="1"/>
              <a:t>promeristem</a:t>
            </a:r>
            <a:r>
              <a:rPr lang="en-IN" dirty="0"/>
              <a:t> </a:t>
            </a:r>
            <a:r>
              <a:rPr lang="en-IN" dirty="0" smtClean="0"/>
              <a:t> </a:t>
            </a:r>
            <a:r>
              <a:rPr lang="en-IN" dirty="0"/>
              <a:t>some outer cells give rise to </a:t>
            </a:r>
            <a:r>
              <a:rPr lang="en-IN" b="1" dirty="0"/>
              <a:t>LEAF PRIMORDIA</a:t>
            </a:r>
            <a:r>
              <a:rPr lang="en-IN" dirty="0"/>
              <a:t>.  They arise around the circumference of the apical meristem. </a:t>
            </a:r>
            <a:endParaRPr lang="en-IN" dirty="0" smtClean="0"/>
          </a:p>
          <a:p>
            <a:r>
              <a:rPr lang="en-IN" dirty="0" smtClean="0"/>
              <a:t>Dividing </a:t>
            </a:r>
            <a:r>
              <a:rPr lang="en-IN" dirty="0"/>
              <a:t>cells initially from a lateral protrusion known as </a:t>
            </a:r>
            <a:r>
              <a:rPr lang="en-IN" b="1" dirty="0"/>
              <a:t>LEAF BUTTRESS</a:t>
            </a:r>
            <a:r>
              <a:rPr lang="en-IN" dirty="0"/>
              <a:t> which soon grows and elongates forming more prominent leaf primordium. </a:t>
            </a:r>
          </a:p>
        </p:txBody>
      </p:sp>
      <p:pic>
        <p:nvPicPr>
          <p:cNvPr id="4" name="Picture 3" descr="http://www.esu.edu/~milewski/intro_biol_two/lab_6_stems/images/35_16ShootTip-L.jpg"/>
          <p:cNvPicPr/>
          <p:nvPr/>
        </p:nvPicPr>
        <p:blipFill>
          <a:blip r:embed="rId2" cstate="print"/>
          <a:srcRect/>
          <a:stretch>
            <a:fillRect/>
          </a:stretch>
        </p:blipFill>
        <p:spPr bwMode="auto">
          <a:xfrm>
            <a:off x="251520" y="1052736"/>
            <a:ext cx="4824536" cy="49685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435280" cy="6480720"/>
          </a:xfrm>
        </p:spPr>
        <p:txBody>
          <a:bodyPr>
            <a:normAutofit fontScale="92500" lnSpcReduction="20000"/>
          </a:bodyPr>
          <a:lstStyle/>
          <a:p>
            <a:r>
              <a:rPr lang="en-IN" dirty="0"/>
              <a:t>The pattern and number of leaf primordia developing around the circumference varies according to the species. </a:t>
            </a:r>
            <a:endParaRPr lang="en-IN" dirty="0" smtClean="0"/>
          </a:p>
          <a:p>
            <a:r>
              <a:rPr lang="en-IN" dirty="0" smtClean="0"/>
              <a:t>As </a:t>
            </a:r>
            <a:r>
              <a:rPr lang="en-IN" dirty="0"/>
              <a:t>the shoot extends upwards, more leaf primordia are formed above the initially formed primordia.  </a:t>
            </a:r>
            <a:endParaRPr lang="en-IN" dirty="0" smtClean="0"/>
          </a:p>
          <a:p>
            <a:r>
              <a:rPr lang="en-IN" dirty="0" smtClean="0"/>
              <a:t>The </a:t>
            </a:r>
            <a:r>
              <a:rPr lang="en-IN" dirty="0"/>
              <a:t>newly formed primordia are close to the promeristem and older primordia are pushed downwards.  </a:t>
            </a:r>
            <a:endParaRPr lang="en-IN" dirty="0" smtClean="0"/>
          </a:p>
          <a:p>
            <a:r>
              <a:rPr lang="en-IN" dirty="0" smtClean="0"/>
              <a:t>The </a:t>
            </a:r>
            <a:r>
              <a:rPr lang="en-IN" dirty="0"/>
              <a:t>leaf primordia quickly grow </a:t>
            </a:r>
            <a:r>
              <a:rPr lang="en-IN" dirty="0" smtClean="0"/>
              <a:t>taller </a:t>
            </a:r>
            <a:r>
              <a:rPr lang="en-IN" dirty="0"/>
              <a:t>than the apex </a:t>
            </a:r>
            <a:r>
              <a:rPr lang="en-IN" dirty="0" smtClean="0"/>
              <a:t>itself overarching the shoot apical meristem.  </a:t>
            </a:r>
          </a:p>
          <a:p>
            <a:r>
              <a:rPr lang="en-IN" dirty="0" smtClean="0"/>
              <a:t>Older leaf </a:t>
            </a:r>
            <a:r>
              <a:rPr lang="en-IN" dirty="0" err="1" smtClean="0"/>
              <a:t>primordia</a:t>
            </a:r>
            <a:r>
              <a:rPr lang="en-IN" dirty="0" smtClean="0"/>
              <a:t> that are </a:t>
            </a:r>
            <a:r>
              <a:rPr lang="en-IN" dirty="0"/>
              <a:t>further back arch over the younger </a:t>
            </a:r>
            <a:r>
              <a:rPr lang="en-IN" dirty="0" err="1" smtClean="0"/>
              <a:t>primordia</a:t>
            </a:r>
            <a:r>
              <a:rPr lang="en-IN" dirty="0" smtClean="0"/>
              <a:t> </a:t>
            </a:r>
            <a:r>
              <a:rPr lang="en-IN" dirty="0"/>
              <a:t>protecting them </a:t>
            </a:r>
            <a:r>
              <a:rPr lang="en-IN" dirty="0" smtClean="0"/>
              <a:t>and the shoot apical meristem from </a:t>
            </a:r>
            <a:r>
              <a:rPr lang="en-IN" dirty="0"/>
              <a:t>desiccation and damage.  </a:t>
            </a: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lstStyle/>
          <a:p>
            <a:r>
              <a:rPr lang="en-IN" dirty="0" smtClean="0"/>
              <a:t>Further </a:t>
            </a:r>
            <a:r>
              <a:rPr lang="en-IN" dirty="0"/>
              <a:t>development of the leaf primordia leads to formation of the leaves. </a:t>
            </a:r>
            <a:endParaRPr lang="en-IN" dirty="0" smtClean="0"/>
          </a:p>
          <a:p>
            <a:r>
              <a:rPr lang="en-IN" dirty="0" smtClean="0"/>
              <a:t>The </a:t>
            </a:r>
            <a:r>
              <a:rPr lang="en-IN" dirty="0"/>
              <a:t>point of attachment of the leaf is called the </a:t>
            </a:r>
            <a:r>
              <a:rPr lang="en-IN" b="1" dirty="0">
                <a:solidFill>
                  <a:srgbClr val="FF0000"/>
                </a:solidFill>
              </a:rPr>
              <a:t>node</a:t>
            </a:r>
            <a:r>
              <a:rPr lang="en-IN" dirty="0"/>
              <a:t> and the segment of stem between two adjacent nodes is called </a:t>
            </a:r>
            <a:r>
              <a:rPr lang="en-IN" b="1" dirty="0">
                <a:solidFill>
                  <a:srgbClr val="FF0000"/>
                </a:solidFill>
              </a:rPr>
              <a:t>internode</a:t>
            </a:r>
            <a:r>
              <a:rPr lang="en-IN" dirty="0"/>
              <a:t>.  </a:t>
            </a:r>
          </a:p>
          <a:p>
            <a:endParaRPr lang="en-IN" dirty="0" smtClean="0"/>
          </a:p>
          <a:p>
            <a:r>
              <a:rPr lang="en-IN" dirty="0"/>
              <a:t>Similarly, </a:t>
            </a:r>
            <a:r>
              <a:rPr lang="en-IN" b="1" dirty="0">
                <a:solidFill>
                  <a:srgbClr val="FF0000"/>
                </a:solidFill>
              </a:rPr>
              <a:t>AXILLARY BUDS</a:t>
            </a:r>
            <a:r>
              <a:rPr lang="en-IN" dirty="0">
                <a:solidFill>
                  <a:srgbClr val="FF0000"/>
                </a:solidFill>
              </a:rPr>
              <a:t> </a:t>
            </a:r>
            <a:r>
              <a:rPr lang="en-IN" dirty="0"/>
              <a:t>arise by division of cells in the axil of leaves slightly above the insertion of the subtending leaf.  </a:t>
            </a:r>
          </a:p>
          <a:p>
            <a:pPr marL="0" indent="0">
              <a:buNone/>
            </a:pP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336704"/>
          </a:xfrm>
        </p:spPr>
        <p:txBody>
          <a:bodyPr>
            <a:normAutofit/>
          </a:bodyPr>
          <a:lstStyle/>
          <a:p>
            <a:r>
              <a:rPr lang="en-IN" dirty="0" smtClean="0"/>
              <a:t>An </a:t>
            </a:r>
            <a:r>
              <a:rPr lang="en-IN" dirty="0"/>
              <a:t>apical meristem is soon organized in the protrusions with the same arrangement as in the apical meristem of the parent shoot.  </a:t>
            </a:r>
            <a:endParaRPr lang="en-IN" dirty="0" smtClean="0"/>
          </a:p>
          <a:p>
            <a:r>
              <a:rPr lang="en-IN" dirty="0" smtClean="0"/>
              <a:t>The </a:t>
            </a:r>
            <a:r>
              <a:rPr lang="en-IN" dirty="0"/>
              <a:t>development of the axillary bud is said to be exogenous because it arises from superficial tissue</a:t>
            </a:r>
            <a:r>
              <a:rPr lang="en-IN" dirty="0" smtClean="0"/>
              <a:t>.</a:t>
            </a:r>
          </a:p>
          <a:p>
            <a:pPr marL="0" indent="0">
              <a:buNone/>
            </a:pPr>
            <a:endParaRPr lang="en-IN" dirty="0"/>
          </a:p>
          <a:p>
            <a:r>
              <a:rPr lang="en-IN" dirty="0"/>
              <a:t>The most important function of shoots is to produce </a:t>
            </a:r>
            <a:r>
              <a:rPr lang="en-IN" dirty="0" smtClean="0"/>
              <a:t>leaves (the </a:t>
            </a:r>
            <a:r>
              <a:rPr lang="en-IN" dirty="0"/>
              <a:t>main regions of synthesis of most </a:t>
            </a:r>
            <a:r>
              <a:rPr lang="en-IN" dirty="0" smtClean="0"/>
              <a:t>plants) </a:t>
            </a:r>
            <a:r>
              <a:rPr lang="en-IN" dirty="0"/>
              <a:t>and modified floral leaves that bear the reproductive organs.  </a:t>
            </a: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364902"/>
          </a:xfrm>
        </p:spPr>
        <p:txBody>
          <a:bodyPr>
            <a:noAutofit/>
          </a:bodyPr>
          <a:lstStyle/>
          <a:p>
            <a:r>
              <a:rPr lang="en-IN" sz="3200" b="1" dirty="0"/>
              <a:t>ROLE OF AUXIN – INDOLE ACETIC </a:t>
            </a:r>
            <a:r>
              <a:rPr lang="en-IN" sz="3200" b="1" dirty="0" smtClean="0"/>
              <a:t>ACID</a:t>
            </a:r>
            <a:endParaRPr lang="en-IN" sz="3200" dirty="0"/>
          </a:p>
        </p:txBody>
      </p:sp>
      <p:sp>
        <p:nvSpPr>
          <p:cNvPr id="3" name="Content Placeholder 2"/>
          <p:cNvSpPr>
            <a:spLocks noGrp="1"/>
          </p:cNvSpPr>
          <p:nvPr>
            <p:ph idx="1"/>
          </p:nvPr>
        </p:nvSpPr>
        <p:spPr>
          <a:xfrm>
            <a:off x="457200" y="764704"/>
            <a:ext cx="8229600" cy="5361459"/>
          </a:xfrm>
        </p:spPr>
        <p:txBody>
          <a:bodyPr>
            <a:normAutofit fontScale="70000" lnSpcReduction="20000"/>
          </a:bodyPr>
          <a:lstStyle/>
          <a:p>
            <a:r>
              <a:rPr lang="en-IN" dirty="0"/>
              <a:t>Auxin is produced in apices, which are usually meristematic, as in the stem and root apices, and </a:t>
            </a:r>
            <a:r>
              <a:rPr lang="en-IN" dirty="0" smtClean="0"/>
              <a:t> in </a:t>
            </a:r>
            <a:r>
              <a:rPr lang="en-IN" dirty="0"/>
              <a:t>non-meristematic coleoptiles.  The apex thus has two function: production of cells and production of auxin.</a:t>
            </a:r>
          </a:p>
          <a:p>
            <a:r>
              <a:rPr lang="en-IN" dirty="0"/>
              <a:t>Auxin affects the elasticity of cell wall and plays a major role in the enlargement of the cell during growth and development.  </a:t>
            </a:r>
            <a:endParaRPr lang="en-IN" dirty="0" smtClean="0"/>
          </a:p>
          <a:p>
            <a:r>
              <a:rPr lang="en-IN" dirty="0" smtClean="0"/>
              <a:t>Auxin </a:t>
            </a:r>
            <a:r>
              <a:rPr lang="en-IN" dirty="0"/>
              <a:t>binds to the cell membrane  </a:t>
            </a:r>
            <a:r>
              <a:rPr lang="en-IN" dirty="0" smtClean="0"/>
              <a:t>initiates </a:t>
            </a:r>
            <a:r>
              <a:rPr lang="en-IN" dirty="0"/>
              <a:t>several events that aid cell enlargement.  </a:t>
            </a:r>
            <a:endParaRPr lang="en-IN" dirty="0" smtClean="0"/>
          </a:p>
          <a:p>
            <a:r>
              <a:rPr lang="en-IN" dirty="0" smtClean="0"/>
              <a:t>One </a:t>
            </a:r>
            <a:r>
              <a:rPr lang="en-IN" dirty="0"/>
              <a:t>early effect </a:t>
            </a:r>
            <a:r>
              <a:rPr lang="en-IN" dirty="0" smtClean="0"/>
              <a:t>of this hormone is </a:t>
            </a:r>
            <a:r>
              <a:rPr lang="en-IN" dirty="0"/>
              <a:t>the alteration of permeability of the cell membrane allowing H+ ions to leak into the cell wall.  </a:t>
            </a:r>
            <a:endParaRPr lang="en-IN" dirty="0" smtClean="0"/>
          </a:p>
          <a:p>
            <a:r>
              <a:rPr lang="en-IN" dirty="0" smtClean="0"/>
              <a:t>Since </a:t>
            </a:r>
            <a:r>
              <a:rPr lang="en-IN" dirty="0"/>
              <a:t>an increase in H+ ion concentration causes an increase in acidity, the acidity of the cell wall is increased. </a:t>
            </a:r>
            <a:endParaRPr lang="en-IN" dirty="0" smtClean="0"/>
          </a:p>
          <a:p>
            <a:r>
              <a:rPr lang="en-IN" dirty="0" smtClean="0"/>
              <a:t> </a:t>
            </a:r>
            <a:r>
              <a:rPr lang="en-IN" dirty="0"/>
              <a:t>Within the cell wall </a:t>
            </a:r>
            <a:r>
              <a:rPr lang="en-IN" dirty="0" smtClean="0"/>
              <a:t>are cell </a:t>
            </a:r>
            <a:r>
              <a:rPr lang="en-IN" dirty="0"/>
              <a:t>wall digesting enzymes, called </a:t>
            </a:r>
            <a:r>
              <a:rPr lang="en-IN" b="1" dirty="0"/>
              <a:t>GLYCOSIDASES</a:t>
            </a:r>
            <a:r>
              <a:rPr lang="en-IN" dirty="0"/>
              <a:t>, which are only active in an acidic environment.  As H+ ions accumulate in the cell wall, these </a:t>
            </a:r>
            <a:r>
              <a:rPr lang="en-IN" dirty="0" err="1"/>
              <a:t>glycosidases</a:t>
            </a:r>
            <a:r>
              <a:rPr lang="en-IN" dirty="0"/>
              <a:t> become active and begin to digest the hemicelluloses and pectin ‘cement’ that had been keeping the cell wall from stretching and the wall becomes stretchable.</a:t>
            </a:r>
          </a:p>
          <a:p>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TotalTime>
  <Words>2116</Words>
  <Application>Microsoft Office PowerPoint</Application>
  <PresentationFormat>On-screen Show (4:3)</PresentationFormat>
  <Paragraphs>142</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SHOOT DEVELOPMENT</vt:lpstr>
      <vt:lpstr>SCHMIDT’S TUNICA – CORPUS THEORY</vt:lpstr>
      <vt:lpstr>PowerPoint Presentation</vt:lpstr>
      <vt:lpstr>PowerPoint Presentation</vt:lpstr>
      <vt:lpstr>PowerPoint Presentation</vt:lpstr>
      <vt:lpstr>PowerPoint Presentation</vt:lpstr>
      <vt:lpstr>PowerPoint Presentation</vt:lpstr>
      <vt:lpstr>PowerPoint Presentation</vt:lpstr>
      <vt:lpstr>ROLE OF AUXIN – INDOLE ACETIC ACID</vt:lpstr>
      <vt:lpstr>PowerPoint Presentation</vt:lpstr>
      <vt:lpstr>FORMATION OF VASCULAR TISSUE</vt:lpstr>
      <vt:lpstr>PowerPoint Presentation</vt:lpstr>
      <vt:lpstr>Functions of Shoot </vt:lpstr>
      <vt:lpstr>Functions of the Stem</vt:lpstr>
      <vt:lpstr>Stem Modifications  </vt:lpstr>
      <vt:lpstr>For food storage</vt:lpstr>
      <vt:lpstr>Rhizome</vt:lpstr>
      <vt:lpstr>Tuber</vt:lpstr>
      <vt:lpstr>Bulb</vt:lpstr>
      <vt:lpstr> </vt:lpstr>
      <vt:lpstr>For Vegetative Propagation</vt:lpstr>
      <vt:lpstr> Runner</vt:lpstr>
      <vt:lpstr>Offset</vt:lpstr>
      <vt:lpstr>Stolon</vt:lpstr>
      <vt:lpstr>For Climbing and Protection</vt:lpstr>
      <vt:lpstr>Stem Tendril </vt:lpstr>
      <vt:lpstr>Stem Thorn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SHOOT DEVELOPMENT</dc:title>
  <dc:creator>MONA</dc:creator>
  <cp:lastModifiedBy>personal</cp:lastModifiedBy>
  <cp:revision>57</cp:revision>
  <dcterms:created xsi:type="dcterms:W3CDTF">2012-03-12T02:39:02Z</dcterms:created>
  <dcterms:modified xsi:type="dcterms:W3CDTF">2013-03-28T15:58:02Z</dcterms:modified>
</cp:coreProperties>
</file>