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66"/>
    <a:srgbClr val="0000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BD0A08-86BF-4A8A-9DC3-12572FB7D82D}" type="datetimeFigureOut">
              <a:rPr lang="en-IN" smtClean="0"/>
              <a:pPr/>
              <a:t>25-03-2013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BDFB7-FAC1-45FE-AC6B-80EC0D29AC55}" type="slidenum">
              <a:rPr lang="en-IN" smtClean="0"/>
              <a:pPr/>
              <a:t>‹#›</a:t>
            </a:fld>
            <a:endParaRPr lang="en-IN"/>
          </a:p>
        </p:txBody>
      </p:sp>
    </p:spTree>
    <p:extLst>
      <p:ext uri="{BB962C8B-B14F-4D97-AF65-F5344CB8AC3E}">
        <p14:creationId xmlns:p14="http://schemas.microsoft.com/office/powerpoint/2010/main" val="605475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1DBDFB7-FAC1-45FE-AC6B-80EC0D29AC55}"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69BD3E-800D-49ED-B240-6CE5249614E6}" type="datetimeFigureOut">
              <a:rPr lang="en-IN" smtClean="0"/>
              <a:pPr/>
              <a:t>25-03-2013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7F688-6027-4ED7-A987-14D661747FD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9BD3E-800D-49ED-B240-6CE5249614E6}" type="datetimeFigureOut">
              <a:rPr lang="en-IN" smtClean="0"/>
              <a:pPr/>
              <a:t>25-03-2013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7F688-6027-4ED7-A987-14D661747FD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t>TROPISM</a:t>
            </a:r>
            <a:endParaRPr lang="en-IN" dirty="0"/>
          </a:p>
        </p:txBody>
      </p:sp>
      <p:sp>
        <p:nvSpPr>
          <p:cNvPr id="5" name="Content Placeholder 4"/>
          <p:cNvSpPr>
            <a:spLocks noGrp="1"/>
          </p:cNvSpPr>
          <p:nvPr>
            <p:ph idx="1"/>
          </p:nvPr>
        </p:nvSpPr>
        <p:spPr/>
        <p:txBody>
          <a:bodyPr>
            <a:normAutofit fontScale="85000" lnSpcReduction="10000"/>
          </a:bodyPr>
          <a:lstStyle/>
          <a:p>
            <a:r>
              <a:rPr lang="en-IN" dirty="0"/>
              <a:t>Plants generally react to the changes that occur in their environment. There are some environmental factors that cause clearly visible changes in plants. Two of these environmental factors are: </a:t>
            </a:r>
          </a:p>
          <a:p>
            <a:pPr lvl="1"/>
            <a:r>
              <a:rPr lang="en-IN" b="1" dirty="0" smtClean="0">
                <a:solidFill>
                  <a:srgbClr val="FF0000"/>
                </a:solidFill>
              </a:rPr>
              <a:t>light  </a:t>
            </a:r>
            <a:endParaRPr lang="en-IN" b="1" dirty="0">
              <a:solidFill>
                <a:srgbClr val="FF0000"/>
              </a:solidFill>
            </a:endParaRPr>
          </a:p>
          <a:p>
            <a:pPr lvl="1"/>
            <a:r>
              <a:rPr lang="en-IN" b="1" dirty="0" smtClean="0">
                <a:solidFill>
                  <a:srgbClr val="00B050"/>
                </a:solidFill>
              </a:rPr>
              <a:t>Gravity</a:t>
            </a:r>
          </a:p>
          <a:p>
            <a:pPr marL="457200" lvl="1" indent="0">
              <a:buNone/>
            </a:pPr>
            <a:endParaRPr lang="en-IN" b="1" dirty="0" smtClean="0">
              <a:solidFill>
                <a:srgbClr val="00B050"/>
              </a:solidFill>
            </a:endParaRPr>
          </a:p>
          <a:p>
            <a:pPr marL="457200" lvl="1" indent="0">
              <a:buNone/>
            </a:pPr>
            <a:r>
              <a:rPr lang="en-IN" dirty="0" smtClean="0"/>
              <a:t>These </a:t>
            </a:r>
            <a:r>
              <a:rPr lang="en-IN" dirty="0"/>
              <a:t>environmental factors are referred to as </a:t>
            </a:r>
            <a:r>
              <a:rPr lang="en-IN" b="1" u="sng" dirty="0">
                <a:solidFill>
                  <a:srgbClr val="FFC000"/>
                </a:solidFill>
              </a:rPr>
              <a:t>external stimuli</a:t>
            </a:r>
            <a:r>
              <a:rPr lang="en-IN" b="1" dirty="0"/>
              <a:t>.</a:t>
            </a:r>
            <a:endParaRPr lang="en-IN" dirty="0"/>
          </a:p>
          <a:p>
            <a:pPr lvl="1"/>
            <a:endParaRPr lang="en-IN" b="1" dirty="0" smtClean="0">
              <a:solidFill>
                <a:srgbClr val="00B050"/>
              </a:solidFill>
            </a:endParaRPr>
          </a:p>
          <a:p>
            <a:pPr lvl="0">
              <a:buNone/>
            </a:pPr>
            <a:r>
              <a:rPr lang="en-IN" dirty="0" smtClean="0"/>
              <a:t>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Cholodny-Went </a:t>
            </a:r>
            <a:r>
              <a:rPr lang="en-IN" dirty="0" smtClean="0"/>
              <a:t>theory – 1920 </a:t>
            </a:r>
            <a:endParaRPr lang="en-IN" dirty="0"/>
          </a:p>
        </p:txBody>
      </p:sp>
      <p:sp>
        <p:nvSpPr>
          <p:cNvPr id="3" name="Content Placeholder 2"/>
          <p:cNvSpPr>
            <a:spLocks noGrp="1"/>
          </p:cNvSpPr>
          <p:nvPr>
            <p:ph idx="1"/>
          </p:nvPr>
        </p:nvSpPr>
        <p:spPr>
          <a:xfrm>
            <a:off x="457200" y="836712"/>
            <a:ext cx="8229600" cy="5289451"/>
          </a:xfrm>
        </p:spPr>
        <p:txBody>
          <a:bodyPr>
            <a:normAutofit lnSpcReduction="10000"/>
          </a:bodyPr>
          <a:lstStyle/>
          <a:p>
            <a:r>
              <a:rPr lang="en-IN" dirty="0"/>
              <a:t>The early experiments conducted on coleoptiles also showed that </a:t>
            </a:r>
            <a:r>
              <a:rPr lang="en-IN" b="1" dirty="0">
                <a:solidFill>
                  <a:srgbClr val="0000FF"/>
                </a:solidFill>
              </a:rPr>
              <a:t>something was being transmitted from the coleoptiles tip down the coleoptiles</a:t>
            </a:r>
            <a:r>
              <a:rPr lang="en-IN" dirty="0"/>
              <a:t> that cause the </a:t>
            </a:r>
            <a:r>
              <a:rPr lang="en-IN" dirty="0" smtClean="0"/>
              <a:t>bending.</a:t>
            </a:r>
          </a:p>
          <a:p>
            <a:r>
              <a:rPr lang="en-IN" dirty="0"/>
              <a:t>In 1920 a hypothesis was put forth by Cholodny and Went to explain the bending which was known as </a:t>
            </a:r>
            <a:r>
              <a:rPr lang="en-IN" b="1" dirty="0">
                <a:solidFill>
                  <a:srgbClr val="FF0000"/>
                </a:solidFill>
              </a:rPr>
              <a:t>Cholodny-Went theory</a:t>
            </a:r>
            <a:r>
              <a:rPr lang="en-IN" dirty="0"/>
              <a:t>. This theory </a:t>
            </a:r>
            <a:r>
              <a:rPr lang="en-IN" dirty="0" smtClean="0"/>
              <a:t>proposed </a:t>
            </a:r>
            <a:r>
              <a:rPr lang="en-IN" dirty="0"/>
              <a:t>that the curvature observed as a result of unilateral lighting was due to </a:t>
            </a:r>
            <a:r>
              <a:rPr lang="en-IN" b="1" dirty="0">
                <a:solidFill>
                  <a:srgbClr val="FF0066"/>
                </a:solidFill>
              </a:rPr>
              <a:t>an uneven distribution of a plant hormone – auxin</a:t>
            </a:r>
            <a:r>
              <a:rPr lang="en-IN" dirty="0"/>
              <a:t>. </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3968" y="332656"/>
            <a:ext cx="4402832" cy="3888432"/>
          </a:xfrm>
        </p:spPr>
        <p:txBody>
          <a:bodyPr>
            <a:normAutofit fontScale="77500" lnSpcReduction="20000"/>
          </a:bodyPr>
          <a:lstStyle/>
          <a:p>
            <a:r>
              <a:rPr lang="en-IN" dirty="0"/>
              <a:t>When light is shone on a coleoptile from one direction the bend which occurs is due to an unequal elongation of cells on the side towards and on the side away from light. Elongation of the cells on the lighted side of the coleoptiles is slowed down compared to elongation of cells on the shaded side.  </a:t>
            </a:r>
          </a:p>
          <a:p>
            <a:endParaRPr lang="en-IN" dirty="0"/>
          </a:p>
        </p:txBody>
      </p:sp>
      <p:pic>
        <p:nvPicPr>
          <p:cNvPr id="4" name="Picture 3" descr="C:\Users\MONA\Desktop\tropism photos\tropism.gif"/>
          <p:cNvPicPr/>
          <p:nvPr/>
        </p:nvPicPr>
        <p:blipFill>
          <a:blip r:embed="rId2" cstate="print"/>
          <a:srcRect/>
          <a:stretch>
            <a:fillRect/>
          </a:stretch>
        </p:blipFill>
        <p:spPr bwMode="auto">
          <a:xfrm>
            <a:off x="179512" y="620688"/>
            <a:ext cx="4248472" cy="3888432"/>
          </a:xfrm>
          <a:prstGeom prst="rect">
            <a:avLst/>
          </a:prstGeom>
          <a:noFill/>
          <a:ln w="9525">
            <a:noFill/>
            <a:miter lim="800000"/>
            <a:headEnd/>
            <a:tailEnd/>
          </a:ln>
        </p:spPr>
      </p:pic>
      <p:sp>
        <p:nvSpPr>
          <p:cNvPr id="5" name="TextBox 4"/>
          <p:cNvSpPr txBox="1"/>
          <p:nvPr/>
        </p:nvSpPr>
        <p:spPr>
          <a:xfrm>
            <a:off x="251520" y="4869160"/>
            <a:ext cx="8712968" cy="1815882"/>
          </a:xfrm>
          <a:prstGeom prst="rect">
            <a:avLst/>
          </a:prstGeom>
          <a:solidFill>
            <a:srgbClr val="FFFF00"/>
          </a:solidFill>
        </p:spPr>
        <p:txBody>
          <a:bodyPr wrap="square" rtlCol="0">
            <a:spAutoFit/>
          </a:bodyPr>
          <a:lstStyle/>
          <a:p>
            <a:pPr algn="just"/>
            <a:r>
              <a:rPr lang="en-IN" sz="2800" b="1" dirty="0" smtClean="0"/>
              <a:t>This results in an unequal extension of the lighted and shaded sides of the coleoptiles.  To accommodate these elongation inequalities, the coleoptile bends towards the light.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373216"/>
            <a:ext cx="8075240" cy="1329011"/>
          </a:xfrm>
          <a:solidFill>
            <a:srgbClr val="FFFF00"/>
          </a:solidFill>
        </p:spPr>
        <p:txBody>
          <a:bodyPr>
            <a:normAutofit fontScale="77500" lnSpcReduction="20000"/>
          </a:bodyPr>
          <a:lstStyle/>
          <a:p>
            <a:r>
              <a:rPr lang="en-IN" dirty="0"/>
              <a:t>The Cholodny-Went theory explains that the unequal growth was due to </a:t>
            </a:r>
            <a:r>
              <a:rPr lang="en-IN" b="1" dirty="0">
                <a:solidFill>
                  <a:srgbClr val="FF0066"/>
                </a:solidFill>
              </a:rPr>
              <a:t>lateral transport of </a:t>
            </a:r>
            <a:r>
              <a:rPr lang="en-IN" b="1" dirty="0" err="1">
                <a:solidFill>
                  <a:srgbClr val="FF0066"/>
                </a:solidFill>
              </a:rPr>
              <a:t>auxins</a:t>
            </a:r>
            <a:r>
              <a:rPr lang="en-IN" b="1" dirty="0">
                <a:solidFill>
                  <a:srgbClr val="FF0066"/>
                </a:solidFill>
              </a:rPr>
              <a:t> away from the lighted to the shaded sides </a:t>
            </a:r>
            <a:r>
              <a:rPr lang="en-IN" dirty="0"/>
              <a:t>of the plant when tip was exposed to unilateral light.</a:t>
            </a:r>
          </a:p>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67544" y="188640"/>
            <a:ext cx="8296275" cy="512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GRAVITROPISM</a:t>
            </a:r>
            <a:endParaRPr lang="en-IN" dirty="0"/>
          </a:p>
        </p:txBody>
      </p:sp>
      <p:sp>
        <p:nvSpPr>
          <p:cNvPr id="3" name="Content Placeholder 2"/>
          <p:cNvSpPr>
            <a:spLocks noGrp="1"/>
          </p:cNvSpPr>
          <p:nvPr>
            <p:ph idx="1"/>
          </p:nvPr>
        </p:nvSpPr>
        <p:spPr>
          <a:xfrm>
            <a:off x="395536" y="980729"/>
            <a:ext cx="8229600" cy="3096344"/>
          </a:xfrm>
        </p:spPr>
        <p:txBody>
          <a:bodyPr>
            <a:normAutofit lnSpcReduction="10000"/>
          </a:bodyPr>
          <a:lstStyle/>
          <a:p>
            <a:pPr>
              <a:buNone/>
            </a:pPr>
            <a:r>
              <a:rPr lang="en-IN" dirty="0" smtClean="0"/>
              <a:t>	This </a:t>
            </a:r>
            <a:r>
              <a:rPr lang="en-IN" dirty="0"/>
              <a:t>is the directional growth of a plant part towards or away from the source of gravity. </a:t>
            </a:r>
            <a:endParaRPr lang="en-IN" dirty="0" smtClean="0"/>
          </a:p>
          <a:p>
            <a:r>
              <a:rPr lang="en-IN" dirty="0" smtClean="0"/>
              <a:t>Root </a:t>
            </a:r>
            <a:r>
              <a:rPr lang="en-IN" dirty="0"/>
              <a:t>generally grow towards the source of gravity – </a:t>
            </a:r>
            <a:r>
              <a:rPr lang="en-IN" b="1" dirty="0">
                <a:solidFill>
                  <a:srgbClr val="FF0066"/>
                </a:solidFill>
              </a:rPr>
              <a:t>positively gravitropic</a:t>
            </a:r>
            <a:r>
              <a:rPr lang="en-IN" dirty="0"/>
              <a:t>. </a:t>
            </a:r>
            <a:endParaRPr lang="en-IN" dirty="0" smtClean="0"/>
          </a:p>
          <a:p>
            <a:r>
              <a:rPr lang="en-IN" dirty="0" smtClean="0"/>
              <a:t>Shoot </a:t>
            </a:r>
            <a:r>
              <a:rPr lang="en-IN" dirty="0"/>
              <a:t>grow away from the source of gravity – </a:t>
            </a:r>
            <a:r>
              <a:rPr lang="en-IN" b="1" dirty="0">
                <a:solidFill>
                  <a:srgbClr val="0000FF"/>
                </a:solidFill>
              </a:rPr>
              <a:t>negatively gravitropic. </a:t>
            </a:r>
          </a:p>
          <a:p>
            <a:endParaRPr lang="en-IN" dirty="0"/>
          </a:p>
        </p:txBody>
      </p:sp>
      <p:pic>
        <p:nvPicPr>
          <p:cNvPr id="4" name="Picture 3" descr="C:\Users\MONA\Desktop\tropism photos\imagesCA36SFRQ.jpg"/>
          <p:cNvPicPr/>
          <p:nvPr/>
        </p:nvPicPr>
        <p:blipFill>
          <a:blip r:embed="rId3" cstate="print"/>
          <a:srcRect/>
          <a:stretch>
            <a:fillRect/>
          </a:stretch>
        </p:blipFill>
        <p:spPr bwMode="auto">
          <a:xfrm>
            <a:off x="971600" y="3933056"/>
            <a:ext cx="3528392" cy="2520280"/>
          </a:xfrm>
          <a:prstGeom prst="rect">
            <a:avLst/>
          </a:prstGeom>
          <a:noFill/>
          <a:ln w="9525">
            <a:noFill/>
            <a:miter lim="800000"/>
            <a:headEnd/>
            <a:tailEnd/>
          </a:ln>
        </p:spPr>
      </p:pic>
      <p:pic>
        <p:nvPicPr>
          <p:cNvPr id="5" name="Picture 4" descr="C:\Users\MONA\Desktop\tropism photos\gf_0700_roots.jpg"/>
          <p:cNvPicPr/>
          <p:nvPr/>
        </p:nvPicPr>
        <p:blipFill>
          <a:blip r:embed="rId4" cstate="print"/>
          <a:srcRect/>
          <a:stretch>
            <a:fillRect/>
          </a:stretch>
        </p:blipFill>
        <p:spPr bwMode="auto">
          <a:xfrm>
            <a:off x="4716016" y="3933056"/>
            <a:ext cx="3384376"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smtClean="0"/>
              <a:t>GRAVITROPISM – ROOTS </a:t>
            </a:r>
            <a:endParaRPr lang="en-IN" dirty="0"/>
          </a:p>
        </p:txBody>
      </p:sp>
      <p:sp>
        <p:nvSpPr>
          <p:cNvPr id="3" name="Content Placeholder 2"/>
          <p:cNvSpPr>
            <a:spLocks noGrp="1"/>
          </p:cNvSpPr>
          <p:nvPr>
            <p:ph idx="1"/>
          </p:nvPr>
        </p:nvSpPr>
        <p:spPr>
          <a:xfrm>
            <a:off x="457200" y="836712"/>
            <a:ext cx="8229600" cy="5289451"/>
          </a:xfrm>
        </p:spPr>
        <p:txBody>
          <a:bodyPr>
            <a:normAutofit fontScale="92500" lnSpcReduction="20000"/>
          </a:bodyPr>
          <a:lstStyle/>
          <a:p>
            <a:r>
              <a:rPr lang="en-IN" dirty="0"/>
              <a:t>Primary roots are generally more sensitive to gravity than the lateral roots. Thus primary roots grow vertically downwards while lateral </a:t>
            </a:r>
            <a:r>
              <a:rPr lang="en-IN" dirty="0" smtClean="0"/>
              <a:t>roots </a:t>
            </a:r>
            <a:r>
              <a:rPr lang="en-IN" dirty="0"/>
              <a:t>grow </a:t>
            </a:r>
            <a:r>
              <a:rPr lang="en-IN" dirty="0" smtClean="0"/>
              <a:t>horizontally.</a:t>
            </a:r>
          </a:p>
          <a:p>
            <a:r>
              <a:rPr lang="en-IN" dirty="0"/>
              <a:t>In higher plants gravity sensing by primary root is the function of </a:t>
            </a:r>
            <a:r>
              <a:rPr lang="en-IN" dirty="0" smtClean="0"/>
              <a:t>the</a:t>
            </a:r>
            <a:r>
              <a:rPr lang="en-IN" dirty="0" smtClean="0"/>
              <a:t> </a:t>
            </a:r>
            <a:r>
              <a:rPr lang="en-IN" b="1" dirty="0">
                <a:solidFill>
                  <a:srgbClr val="0000FF"/>
                </a:solidFill>
              </a:rPr>
              <a:t>root cap</a:t>
            </a:r>
            <a:r>
              <a:rPr lang="en-IN" dirty="0" smtClean="0"/>
              <a:t>.</a:t>
            </a:r>
          </a:p>
          <a:p>
            <a:r>
              <a:rPr lang="en-IN" dirty="0"/>
              <a:t> The cells in the central cylinder of the root cap region – </a:t>
            </a:r>
            <a:r>
              <a:rPr lang="en-IN" b="1" dirty="0" err="1">
                <a:solidFill>
                  <a:srgbClr val="0000FF"/>
                </a:solidFill>
              </a:rPr>
              <a:t>columella</a:t>
            </a:r>
            <a:r>
              <a:rPr lang="en-IN" b="1" dirty="0">
                <a:solidFill>
                  <a:srgbClr val="0000FF"/>
                </a:solidFill>
              </a:rPr>
              <a:t>,</a:t>
            </a:r>
            <a:r>
              <a:rPr lang="en-IN" dirty="0"/>
              <a:t> contain gravity sensitive inclusions</a:t>
            </a:r>
            <a:r>
              <a:rPr lang="en-IN" dirty="0" smtClean="0"/>
              <a:t>.</a:t>
            </a:r>
            <a:r>
              <a:rPr lang="en-IN" dirty="0" smtClean="0"/>
              <a:t> </a:t>
            </a:r>
            <a:endParaRPr lang="en-IN" dirty="0" smtClean="0"/>
          </a:p>
          <a:p>
            <a:r>
              <a:rPr lang="en-IN" dirty="0" smtClean="0"/>
              <a:t>These </a:t>
            </a:r>
            <a:r>
              <a:rPr lang="en-IN" dirty="0"/>
              <a:t>cells are known as </a:t>
            </a:r>
            <a:r>
              <a:rPr lang="en-IN" b="1" dirty="0" err="1">
                <a:solidFill>
                  <a:srgbClr val="FF0066"/>
                </a:solidFill>
              </a:rPr>
              <a:t>Statocytes</a:t>
            </a:r>
            <a:r>
              <a:rPr lang="en-IN" b="1" dirty="0">
                <a:solidFill>
                  <a:srgbClr val="FF0066"/>
                </a:solidFill>
              </a:rPr>
              <a:t> </a:t>
            </a:r>
            <a:r>
              <a:rPr lang="en-IN" dirty="0" smtClean="0"/>
              <a:t>and</a:t>
            </a:r>
            <a:r>
              <a:rPr lang="en-IN" dirty="0" smtClean="0">
                <a:solidFill>
                  <a:srgbClr val="FF0066"/>
                </a:solidFill>
              </a:rPr>
              <a:t> </a:t>
            </a:r>
            <a:r>
              <a:rPr lang="en-IN" dirty="0" smtClean="0"/>
              <a:t>the gravity </a:t>
            </a:r>
            <a:r>
              <a:rPr lang="en-IN" dirty="0"/>
              <a:t>sensitive inclusions, probably </a:t>
            </a:r>
            <a:r>
              <a:rPr lang="en-IN" b="1" dirty="0">
                <a:solidFill>
                  <a:srgbClr val="00B050"/>
                </a:solidFill>
              </a:rPr>
              <a:t>starch </a:t>
            </a:r>
            <a:r>
              <a:rPr lang="en-IN" b="1" dirty="0" smtClean="0">
                <a:solidFill>
                  <a:srgbClr val="00B050"/>
                </a:solidFill>
              </a:rPr>
              <a:t>grains,  </a:t>
            </a:r>
            <a:r>
              <a:rPr lang="en-IN" dirty="0" smtClean="0"/>
              <a:t>are</a:t>
            </a:r>
            <a:r>
              <a:rPr lang="en-IN" b="1" dirty="0" smtClean="0">
                <a:solidFill>
                  <a:srgbClr val="00B050"/>
                </a:solidFill>
              </a:rPr>
              <a:t> </a:t>
            </a:r>
            <a:r>
              <a:rPr lang="en-IN" dirty="0" smtClean="0"/>
              <a:t>referred to as </a:t>
            </a:r>
            <a:r>
              <a:rPr lang="en-IN" b="1" dirty="0" err="1">
                <a:solidFill>
                  <a:srgbClr val="00B050"/>
                </a:solidFill>
              </a:rPr>
              <a:t>statoliths</a:t>
            </a:r>
            <a:r>
              <a:rPr lang="en-IN" dirty="0" smtClean="0"/>
              <a:t>.</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0112" y="620689"/>
            <a:ext cx="3106688" cy="4032448"/>
          </a:xfrm>
        </p:spPr>
        <p:txBody>
          <a:bodyPr>
            <a:normAutofit fontScale="77500" lnSpcReduction="20000"/>
          </a:bodyPr>
          <a:lstStyle/>
          <a:p>
            <a:r>
              <a:rPr lang="en-IN" dirty="0" smtClean="0"/>
              <a:t>Curvature </a:t>
            </a:r>
            <a:r>
              <a:rPr lang="en-IN" dirty="0"/>
              <a:t>of the root occurs in the elongation zone of the root and is downward towards the source of gravity.  It results from faster growth of cells on the upper than on the lower sides of </a:t>
            </a:r>
            <a:r>
              <a:rPr lang="en-IN" dirty="0" smtClean="0"/>
              <a:t>a </a:t>
            </a:r>
            <a:r>
              <a:rPr lang="en-IN" dirty="0"/>
              <a:t>horizontal root. </a:t>
            </a:r>
          </a:p>
        </p:txBody>
      </p:sp>
      <p:pic>
        <p:nvPicPr>
          <p:cNvPr id="4" name="Picture 3" descr="C:\Users\MONA\Desktop\tropism photos\figure4.gif"/>
          <p:cNvPicPr/>
          <p:nvPr/>
        </p:nvPicPr>
        <p:blipFill>
          <a:blip r:embed="rId2" cstate="print"/>
          <a:srcRect/>
          <a:stretch>
            <a:fillRect/>
          </a:stretch>
        </p:blipFill>
        <p:spPr bwMode="auto">
          <a:xfrm>
            <a:off x="467544" y="620688"/>
            <a:ext cx="4824536" cy="3528392"/>
          </a:xfrm>
          <a:prstGeom prst="rect">
            <a:avLst/>
          </a:prstGeom>
          <a:noFill/>
          <a:ln w="9525">
            <a:noFill/>
            <a:miter lim="800000"/>
            <a:headEnd/>
            <a:tailEnd/>
          </a:ln>
        </p:spPr>
      </p:pic>
      <p:sp>
        <p:nvSpPr>
          <p:cNvPr id="5" name="TextBox 4"/>
          <p:cNvSpPr txBox="1"/>
          <p:nvPr/>
        </p:nvSpPr>
        <p:spPr>
          <a:xfrm>
            <a:off x="179512" y="4365104"/>
            <a:ext cx="8784976" cy="2277547"/>
          </a:xfrm>
          <a:prstGeom prst="rect">
            <a:avLst/>
          </a:prstGeom>
          <a:solidFill>
            <a:srgbClr val="FFFF00"/>
          </a:solidFill>
        </p:spPr>
        <p:txBody>
          <a:bodyPr wrap="square" rtlCol="0">
            <a:spAutoFit/>
          </a:bodyPr>
          <a:lstStyle/>
          <a:p>
            <a:pPr algn="just">
              <a:buFont typeface="Arial" pitchFamily="34" charset="0"/>
              <a:buChar char="•"/>
            </a:pPr>
            <a:r>
              <a:rPr lang="en-IN" sz="2000" dirty="0"/>
              <a:t>In horizontally placed seedling, </a:t>
            </a:r>
            <a:r>
              <a:rPr lang="en-IN" sz="2000" b="1" dirty="0">
                <a:solidFill>
                  <a:srgbClr val="FF0000"/>
                </a:solidFill>
              </a:rPr>
              <a:t>auxin accumulates under gravity on the lower side</a:t>
            </a:r>
            <a:r>
              <a:rPr lang="en-IN" sz="2000" dirty="0" smtClean="0"/>
              <a:t>. </a:t>
            </a:r>
            <a:r>
              <a:rPr lang="en-IN" sz="2000" dirty="0"/>
              <a:t>T</a:t>
            </a:r>
            <a:r>
              <a:rPr lang="en-IN" sz="2000" dirty="0" smtClean="0"/>
              <a:t>his </a:t>
            </a:r>
            <a:r>
              <a:rPr lang="en-IN" sz="2000" dirty="0"/>
              <a:t>leads to a higher concentration of auxin on the lower than the upper side.  </a:t>
            </a:r>
            <a:r>
              <a:rPr lang="en-IN" sz="2000" b="1" dirty="0">
                <a:solidFill>
                  <a:srgbClr val="0000FF"/>
                </a:solidFill>
              </a:rPr>
              <a:t>High concentration of auxin inhibits cell elongation </a:t>
            </a:r>
            <a:r>
              <a:rPr lang="en-IN" sz="2000" b="1" dirty="0" smtClean="0">
                <a:solidFill>
                  <a:srgbClr val="0000FF"/>
                </a:solidFill>
              </a:rPr>
              <a:t> </a:t>
            </a:r>
            <a:r>
              <a:rPr lang="en-IN" sz="2000" b="1" dirty="0">
                <a:solidFill>
                  <a:srgbClr val="0000FF"/>
                </a:solidFill>
              </a:rPr>
              <a:t>in roots</a:t>
            </a:r>
            <a:r>
              <a:rPr lang="en-IN" sz="2000" dirty="0"/>
              <a:t>.  </a:t>
            </a:r>
            <a:endParaRPr lang="en-IN" sz="2000" dirty="0" smtClean="0"/>
          </a:p>
          <a:p>
            <a:pPr algn="just">
              <a:buFont typeface="Arial" pitchFamily="34" charset="0"/>
              <a:buChar char="•"/>
            </a:pPr>
            <a:r>
              <a:rPr lang="en-IN" sz="2000" dirty="0" smtClean="0"/>
              <a:t>The </a:t>
            </a:r>
            <a:r>
              <a:rPr lang="en-IN" sz="2000" dirty="0"/>
              <a:t>cells on the upper side which have a lower concentration of auxin would elongate more compared to the cells on the lower side which have higher auxin concentration.  </a:t>
            </a:r>
            <a:endParaRPr lang="en-IN" sz="2000" dirty="0" smtClean="0"/>
          </a:p>
          <a:p>
            <a:pPr algn="just">
              <a:buFont typeface="Arial" pitchFamily="34" charset="0"/>
              <a:buChar char="•"/>
            </a:pPr>
            <a:r>
              <a:rPr lang="en-IN" sz="2200" b="1" dirty="0" smtClean="0">
                <a:solidFill>
                  <a:srgbClr val="FF0066"/>
                </a:solidFill>
              </a:rPr>
              <a:t>THUS THE ROOT BENDS DOWNWARDS IN THE DIRECTION OF GRAVITY</a:t>
            </a:r>
            <a:endParaRPr lang="en-IN" sz="2200" b="1" dirty="0">
              <a:solidFill>
                <a:srgbClr val="FF0066"/>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706090"/>
          </a:xfrm>
        </p:spPr>
        <p:txBody>
          <a:bodyPr>
            <a:normAutofit/>
          </a:bodyPr>
          <a:lstStyle/>
          <a:p>
            <a:r>
              <a:rPr lang="en-US" sz="2800" b="1" dirty="0" smtClean="0"/>
              <a:t>GRAVITROPISM – SHOOTS </a:t>
            </a:r>
            <a:endParaRPr lang="en-IN" sz="2800" b="1" dirty="0"/>
          </a:p>
        </p:txBody>
      </p:sp>
      <p:sp>
        <p:nvSpPr>
          <p:cNvPr id="3" name="Content Placeholder 2"/>
          <p:cNvSpPr>
            <a:spLocks noGrp="1"/>
          </p:cNvSpPr>
          <p:nvPr>
            <p:ph idx="1"/>
          </p:nvPr>
        </p:nvSpPr>
        <p:spPr>
          <a:xfrm>
            <a:off x="5327576" y="548680"/>
            <a:ext cx="3816424" cy="4752527"/>
          </a:xfrm>
        </p:spPr>
        <p:txBody>
          <a:bodyPr>
            <a:normAutofit fontScale="77500" lnSpcReduction="20000"/>
          </a:bodyPr>
          <a:lstStyle/>
          <a:p>
            <a:r>
              <a:rPr lang="en-IN" dirty="0"/>
              <a:t>Coleoptiles that have been placed horizontally bend and grow vertically upwards. This is because cells on the lower side </a:t>
            </a:r>
            <a:r>
              <a:rPr lang="en-IN" dirty="0" smtClean="0"/>
              <a:t>elongate </a:t>
            </a:r>
            <a:r>
              <a:rPr lang="en-IN" dirty="0"/>
              <a:t>much more than those on the upper side of the horizontal coleoptiles. </a:t>
            </a:r>
            <a:r>
              <a:rPr lang="en-IN" dirty="0"/>
              <a:t>R</a:t>
            </a:r>
            <a:r>
              <a:rPr lang="en-IN" dirty="0" smtClean="0"/>
              <a:t>elatively </a:t>
            </a:r>
            <a:r>
              <a:rPr lang="en-IN" dirty="0"/>
              <a:t>h</a:t>
            </a:r>
            <a:r>
              <a:rPr lang="en-IN" dirty="0" smtClean="0"/>
              <a:t>igher </a:t>
            </a:r>
            <a:r>
              <a:rPr lang="en-IN" dirty="0"/>
              <a:t>concentration of auxin stimulates elongation of cells in the shoot</a:t>
            </a:r>
          </a:p>
        </p:txBody>
      </p:sp>
      <p:pic>
        <p:nvPicPr>
          <p:cNvPr id="4" name="Picture 3" descr="http://teachers.guardian.co.uk/Guardian_RootRepository/Saras/ContentPackaging/UploadRepository/learnpremium/Lesson/learnpremium/scienc~00/keysta~04/lifepr~00/thener~00/growth~00/geotro~00/image42a.gif"/>
          <p:cNvPicPr/>
          <p:nvPr/>
        </p:nvPicPr>
        <p:blipFill>
          <a:blip r:embed="rId2" cstate="print"/>
          <a:srcRect/>
          <a:stretch>
            <a:fillRect/>
          </a:stretch>
        </p:blipFill>
        <p:spPr bwMode="auto">
          <a:xfrm>
            <a:off x="323528" y="476672"/>
            <a:ext cx="5112568" cy="432048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endParaRPr lang="en-IN" dirty="0" smtClean="0"/>
          </a:p>
          <a:p>
            <a:pPr lvl="0"/>
            <a:r>
              <a:rPr lang="en-IN" dirty="0"/>
              <a:t>A common effect of light and gravity on plants is </a:t>
            </a:r>
            <a:r>
              <a:rPr lang="en-IN" b="1" u="sng" dirty="0">
                <a:solidFill>
                  <a:srgbClr val="0070C0"/>
                </a:solidFill>
              </a:rPr>
              <a:t>an alteration of the direction of plant growth</a:t>
            </a:r>
            <a:r>
              <a:rPr lang="en-IN" dirty="0"/>
              <a:t>. </a:t>
            </a:r>
            <a:endParaRPr lang="en-IN" b="1" dirty="0">
              <a:solidFill>
                <a:srgbClr val="00B050"/>
              </a:solidFill>
            </a:endParaRPr>
          </a:p>
          <a:p>
            <a:endParaRPr lang="en-IN" dirty="0" smtClean="0"/>
          </a:p>
          <a:p>
            <a:r>
              <a:rPr lang="en-IN" dirty="0" smtClean="0"/>
              <a:t>Such </a:t>
            </a:r>
            <a:r>
              <a:rPr lang="en-IN" dirty="0"/>
              <a:t>alteration </a:t>
            </a:r>
            <a:r>
              <a:rPr lang="en-IN" dirty="0" smtClean="0"/>
              <a:t>in </a:t>
            </a:r>
            <a:r>
              <a:rPr lang="en-IN" dirty="0"/>
              <a:t>the direction of growth often results in a </a:t>
            </a:r>
            <a:r>
              <a:rPr lang="en-IN" b="1" dirty="0">
                <a:solidFill>
                  <a:srgbClr val="00B050"/>
                </a:solidFill>
              </a:rPr>
              <a:t>bending</a:t>
            </a:r>
            <a:r>
              <a:rPr lang="en-IN" b="1" dirty="0">
                <a:solidFill>
                  <a:srgbClr val="FF0000"/>
                </a:solidFill>
              </a:rPr>
              <a:t> or </a:t>
            </a:r>
            <a:r>
              <a:rPr lang="en-IN" b="1" dirty="0">
                <a:solidFill>
                  <a:srgbClr val="00B050"/>
                </a:solidFill>
              </a:rPr>
              <a:t>curving</a:t>
            </a:r>
            <a:r>
              <a:rPr lang="en-IN" b="1" dirty="0">
                <a:solidFill>
                  <a:srgbClr val="FF0000"/>
                </a:solidFill>
              </a:rPr>
              <a:t> of part of the plant either </a:t>
            </a:r>
            <a:r>
              <a:rPr lang="en-IN" b="1" dirty="0">
                <a:solidFill>
                  <a:srgbClr val="0070C0"/>
                </a:solidFill>
              </a:rPr>
              <a:t>away</a:t>
            </a:r>
            <a:r>
              <a:rPr lang="en-IN" b="1" dirty="0">
                <a:solidFill>
                  <a:srgbClr val="FF0000"/>
                </a:solidFill>
              </a:rPr>
              <a:t> from or </a:t>
            </a:r>
            <a:r>
              <a:rPr lang="en-IN" b="1" dirty="0">
                <a:solidFill>
                  <a:srgbClr val="0070C0"/>
                </a:solidFill>
              </a:rPr>
              <a:t>towards</a:t>
            </a:r>
            <a:r>
              <a:rPr lang="en-IN" b="1" dirty="0">
                <a:solidFill>
                  <a:srgbClr val="FF0000"/>
                </a:solidFill>
              </a:rPr>
              <a:t> the source of the particular environmental factor</a:t>
            </a:r>
            <a:r>
              <a:rPr lang="en-IN" dirty="0"/>
              <a:t>.  </a:t>
            </a:r>
            <a:endParaRPr lang="en-IN" dirty="0" smtClean="0"/>
          </a:p>
          <a:p>
            <a:pPr marL="0" indent="0">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20000"/>
          </a:bodyPr>
          <a:lstStyle/>
          <a:p>
            <a:r>
              <a:rPr lang="en-IN" dirty="0" smtClean="0"/>
              <a:t>Tropism </a:t>
            </a:r>
            <a:r>
              <a:rPr lang="en-IN" dirty="0"/>
              <a:t>is a </a:t>
            </a:r>
            <a:r>
              <a:rPr lang="en-IN" b="1" dirty="0">
                <a:solidFill>
                  <a:srgbClr val="FF0000"/>
                </a:solidFill>
              </a:rPr>
              <a:t>growth movement</a:t>
            </a:r>
            <a:r>
              <a:rPr lang="en-IN" dirty="0">
                <a:solidFill>
                  <a:srgbClr val="FF0000"/>
                </a:solidFill>
              </a:rPr>
              <a:t> </a:t>
            </a:r>
            <a:r>
              <a:rPr lang="en-IN" dirty="0"/>
              <a:t>whose direction is determined by the direction from which the stimulus strikes the </a:t>
            </a:r>
            <a:r>
              <a:rPr lang="en-IN" dirty="0" smtClean="0"/>
              <a:t>plant.</a:t>
            </a:r>
            <a:endParaRPr lang="en-IN" sz="2800" dirty="0" smtClean="0"/>
          </a:p>
          <a:p>
            <a:pPr>
              <a:buNone/>
            </a:pPr>
            <a:r>
              <a:rPr lang="en-IN" sz="2800" dirty="0"/>
              <a:t>	</a:t>
            </a:r>
            <a:r>
              <a:rPr lang="en-IN" b="1" dirty="0" smtClean="0">
                <a:solidFill>
                  <a:srgbClr val="0070C0"/>
                </a:solidFill>
              </a:rPr>
              <a:t>Positive</a:t>
            </a:r>
            <a:r>
              <a:rPr lang="en-IN" dirty="0" smtClean="0"/>
              <a:t> </a:t>
            </a:r>
            <a:r>
              <a:rPr lang="en-IN" dirty="0"/>
              <a:t>= the plant, or a part of it, grows in the direction from which the stimulus originates.</a:t>
            </a:r>
            <a:endParaRPr lang="en-IN" sz="2800" dirty="0"/>
          </a:p>
          <a:p>
            <a:pPr lvl="0">
              <a:buNone/>
            </a:pPr>
            <a:r>
              <a:rPr lang="en-IN" dirty="0" smtClean="0"/>
              <a:t>	</a:t>
            </a:r>
            <a:r>
              <a:rPr lang="en-IN" b="1" dirty="0" smtClean="0">
                <a:solidFill>
                  <a:srgbClr val="0070C0"/>
                </a:solidFill>
              </a:rPr>
              <a:t>Negative</a:t>
            </a:r>
            <a:r>
              <a:rPr lang="en-IN" dirty="0" smtClean="0"/>
              <a:t> </a:t>
            </a:r>
            <a:r>
              <a:rPr lang="en-IN" dirty="0"/>
              <a:t>= growth away from the stimulus.</a:t>
            </a:r>
            <a:endParaRPr lang="en-IN" sz="2800" dirty="0"/>
          </a:p>
          <a:p>
            <a:r>
              <a:rPr lang="en-IN" dirty="0"/>
              <a:t>Plants respond to:</a:t>
            </a:r>
            <a:endParaRPr lang="en-IN" sz="2800" dirty="0"/>
          </a:p>
          <a:p>
            <a:pPr lvl="0">
              <a:buNone/>
            </a:pPr>
            <a:r>
              <a:rPr lang="en-IN" dirty="0" smtClean="0"/>
              <a:t>	</a:t>
            </a:r>
            <a:r>
              <a:rPr lang="en-IN" b="1" dirty="0" smtClean="0">
                <a:solidFill>
                  <a:srgbClr val="FF0066"/>
                </a:solidFill>
              </a:rPr>
              <a:t>Light </a:t>
            </a:r>
            <a:r>
              <a:rPr lang="en-IN" b="1" dirty="0">
                <a:solidFill>
                  <a:srgbClr val="FF0066"/>
                </a:solidFill>
              </a:rPr>
              <a:t>= phototropism</a:t>
            </a:r>
            <a:endParaRPr lang="en-IN" sz="2800" b="1" dirty="0">
              <a:solidFill>
                <a:srgbClr val="FF0066"/>
              </a:solidFill>
            </a:endParaRPr>
          </a:p>
          <a:p>
            <a:pPr lvl="1"/>
            <a:r>
              <a:rPr lang="en-IN" dirty="0"/>
              <a:t>Stems are positively phototropic.</a:t>
            </a:r>
            <a:endParaRPr lang="en-IN" sz="2400" dirty="0"/>
          </a:p>
          <a:p>
            <a:pPr lvl="1"/>
            <a:r>
              <a:rPr lang="en-IN" dirty="0"/>
              <a:t>Roots are negatively phototropic.</a:t>
            </a:r>
            <a:endParaRPr lang="en-IN" sz="2400" dirty="0"/>
          </a:p>
          <a:p>
            <a:pPr lvl="0">
              <a:buNone/>
            </a:pPr>
            <a:r>
              <a:rPr lang="en-IN" dirty="0" smtClean="0"/>
              <a:t>	</a:t>
            </a:r>
            <a:r>
              <a:rPr lang="en-IN" b="1" dirty="0" smtClean="0">
                <a:solidFill>
                  <a:srgbClr val="00FF00"/>
                </a:solidFill>
              </a:rPr>
              <a:t>Gravity </a:t>
            </a:r>
            <a:r>
              <a:rPr lang="en-IN" b="1" dirty="0">
                <a:solidFill>
                  <a:srgbClr val="00FF00"/>
                </a:solidFill>
              </a:rPr>
              <a:t>= gravitropism</a:t>
            </a:r>
            <a:endParaRPr lang="en-IN" sz="2800" b="1" dirty="0">
              <a:solidFill>
                <a:srgbClr val="00FF00"/>
              </a:solidFill>
            </a:endParaRPr>
          </a:p>
          <a:p>
            <a:pPr lvl="1"/>
            <a:r>
              <a:rPr lang="en-IN" dirty="0"/>
              <a:t>Stems are negatively </a:t>
            </a:r>
            <a:r>
              <a:rPr lang="en-IN" dirty="0" smtClean="0"/>
              <a:t>gravitropic.</a:t>
            </a:r>
            <a:endParaRPr lang="en-IN" sz="2400" dirty="0"/>
          </a:p>
          <a:p>
            <a:pPr lvl="1"/>
            <a:r>
              <a:rPr lang="en-IN" dirty="0"/>
              <a:t>roots are positively gravitropic.</a:t>
            </a:r>
            <a:endParaRPr lang="en-IN" sz="2400" dirty="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lstStyle/>
          <a:p>
            <a:pPr>
              <a:buNone/>
            </a:pPr>
            <a:r>
              <a:rPr lang="en-IN" dirty="0"/>
              <a:t>The adaptive value of these tropisms is </a:t>
            </a:r>
            <a:r>
              <a:rPr lang="en-IN" dirty="0" smtClean="0"/>
              <a:t>obvious.</a:t>
            </a:r>
            <a:endParaRPr lang="en-IN" dirty="0"/>
          </a:p>
          <a:p>
            <a:pPr lvl="0"/>
            <a:r>
              <a:rPr lang="en-IN" dirty="0"/>
              <a:t>Roots growing down and/or away from light are more likely to find </a:t>
            </a:r>
            <a:r>
              <a:rPr lang="en-IN" dirty="0" smtClean="0"/>
              <a:t>soil</a:t>
            </a:r>
            <a:r>
              <a:rPr lang="en-IN" dirty="0"/>
              <a:t>, water, and </a:t>
            </a:r>
            <a:r>
              <a:rPr lang="en-IN" dirty="0" smtClean="0"/>
              <a:t>the minerals </a:t>
            </a:r>
            <a:r>
              <a:rPr lang="en-IN" dirty="0"/>
              <a:t>they need.</a:t>
            </a:r>
          </a:p>
          <a:p>
            <a:pPr lvl="0"/>
            <a:r>
              <a:rPr lang="en-IN" dirty="0"/>
              <a:t>Stems growing up into the atmosphere will be able to expose the leaves to light, so that photosynthesis can occur.</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764704"/>
          </a:xfrm>
        </p:spPr>
        <p:txBody>
          <a:bodyPr>
            <a:normAutofit/>
          </a:bodyPr>
          <a:lstStyle/>
          <a:p>
            <a:r>
              <a:rPr lang="en-IN" sz="2400" b="1" dirty="0" smtClean="0"/>
              <a:t>PHOTOTROPISM</a:t>
            </a:r>
            <a:endParaRPr lang="en-IN" sz="2400" dirty="0"/>
          </a:p>
        </p:txBody>
      </p:sp>
      <p:sp>
        <p:nvSpPr>
          <p:cNvPr id="3" name="Content Placeholder 2"/>
          <p:cNvSpPr>
            <a:spLocks noGrp="1"/>
          </p:cNvSpPr>
          <p:nvPr>
            <p:ph idx="1"/>
          </p:nvPr>
        </p:nvSpPr>
        <p:spPr>
          <a:xfrm>
            <a:off x="3995936" y="836712"/>
            <a:ext cx="4896544" cy="5433467"/>
          </a:xfrm>
        </p:spPr>
        <p:txBody>
          <a:bodyPr>
            <a:normAutofit fontScale="92500"/>
          </a:bodyPr>
          <a:lstStyle/>
          <a:p>
            <a:r>
              <a:rPr lang="en-IN" dirty="0"/>
              <a:t>The phenomenon of bending or curvature of plant or parts of plant in response to </a:t>
            </a:r>
            <a:r>
              <a:rPr lang="en-IN" dirty="0" smtClean="0"/>
              <a:t>unilateral light </a:t>
            </a:r>
            <a:r>
              <a:rPr lang="en-IN" dirty="0"/>
              <a:t>is known as phototropism</a:t>
            </a:r>
            <a:r>
              <a:rPr lang="en-IN" dirty="0" smtClean="0"/>
              <a:t>.</a:t>
            </a:r>
          </a:p>
          <a:p>
            <a:r>
              <a:rPr lang="en-IN" dirty="0"/>
              <a:t>The initial discovery of phototropism was by Charles Darwin and his son Francis in 1880. </a:t>
            </a:r>
            <a:endParaRPr lang="en-IN" dirty="0" smtClean="0"/>
          </a:p>
          <a:p>
            <a:r>
              <a:rPr lang="en-IN" dirty="0"/>
              <a:t>They used grass seedlings for their experiments. </a:t>
            </a:r>
          </a:p>
        </p:txBody>
      </p:sp>
      <p:pic>
        <p:nvPicPr>
          <p:cNvPr id="4" name="Picture 3" descr="C:\Users\MONA\Desktop\New folder\Tropism-image.jpg"/>
          <p:cNvPicPr/>
          <p:nvPr/>
        </p:nvPicPr>
        <p:blipFill>
          <a:blip r:embed="rId2" cstate="print"/>
          <a:srcRect/>
          <a:stretch>
            <a:fillRect/>
          </a:stretch>
        </p:blipFill>
        <p:spPr bwMode="auto">
          <a:xfrm>
            <a:off x="467544" y="548680"/>
            <a:ext cx="3456384" cy="2808312"/>
          </a:xfrm>
          <a:prstGeom prst="rect">
            <a:avLst/>
          </a:prstGeom>
          <a:ln>
            <a:noFill/>
          </a:ln>
          <a:effectLst>
            <a:softEdge rad="112500"/>
          </a:effectLst>
        </p:spPr>
      </p:pic>
      <p:pic>
        <p:nvPicPr>
          <p:cNvPr id="5" name="Picture 4" descr="http://users.rcn.com/jkimball.ma.ultranet/BiologyPages/C/coleoptile.gif"/>
          <p:cNvPicPr/>
          <p:nvPr/>
        </p:nvPicPr>
        <p:blipFill>
          <a:blip r:embed="rId3" cstate="print"/>
          <a:srcRect/>
          <a:stretch>
            <a:fillRect/>
          </a:stretch>
        </p:blipFill>
        <p:spPr bwMode="auto">
          <a:xfrm>
            <a:off x="467544" y="3501008"/>
            <a:ext cx="3456384" cy="295232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188641"/>
            <a:ext cx="4716016" cy="4104456"/>
          </a:xfrm>
        </p:spPr>
        <p:txBody>
          <a:bodyPr>
            <a:normAutofit fontScale="92500" lnSpcReduction="20000"/>
          </a:bodyPr>
          <a:lstStyle/>
          <a:p>
            <a:r>
              <a:rPr lang="en-IN" dirty="0"/>
              <a:t>The </a:t>
            </a:r>
            <a:r>
              <a:rPr lang="en-IN" dirty="0" err="1"/>
              <a:t>Darwins</a:t>
            </a:r>
            <a:r>
              <a:rPr lang="en-IN" dirty="0"/>
              <a:t> studied </a:t>
            </a:r>
            <a:r>
              <a:rPr lang="en-IN" b="1" dirty="0">
                <a:solidFill>
                  <a:srgbClr val="FF0066"/>
                </a:solidFill>
              </a:rPr>
              <a:t>only the responses of the coleoptile to the light stimulus.  </a:t>
            </a:r>
            <a:r>
              <a:rPr lang="en-IN" dirty="0"/>
              <a:t>In their experiments they found that </a:t>
            </a:r>
            <a:r>
              <a:rPr lang="en-IN" b="1" dirty="0">
                <a:solidFill>
                  <a:srgbClr val="0000FF"/>
                </a:solidFill>
              </a:rPr>
              <a:t>the tip of the coleoptile was necessary for phototropism </a:t>
            </a:r>
            <a:r>
              <a:rPr lang="en-IN" b="1" dirty="0">
                <a:solidFill>
                  <a:srgbClr val="FF0000"/>
                </a:solidFill>
              </a:rPr>
              <a:t>but that the bending takes place in the region below the tip. </a:t>
            </a:r>
          </a:p>
          <a:p>
            <a:endParaRPr lang="en-IN" dirty="0"/>
          </a:p>
        </p:txBody>
      </p:sp>
      <p:pic>
        <p:nvPicPr>
          <p:cNvPr id="4" name="Picture 3" descr="http://users.rcn.com/jkimball.ma.ultranet/BiologyPages/D/DarwinsExpt.gif"/>
          <p:cNvPicPr/>
          <p:nvPr/>
        </p:nvPicPr>
        <p:blipFill>
          <a:blip r:embed="rId2" cstate="print"/>
          <a:srcRect/>
          <a:stretch>
            <a:fillRect/>
          </a:stretch>
        </p:blipFill>
        <p:spPr bwMode="auto">
          <a:xfrm>
            <a:off x="0" y="260648"/>
            <a:ext cx="4499992" cy="3816424"/>
          </a:xfrm>
          <a:prstGeom prst="rect">
            <a:avLst/>
          </a:prstGeom>
          <a:noFill/>
          <a:ln w="9525">
            <a:noFill/>
            <a:miter lim="800000"/>
            <a:headEnd/>
            <a:tailEnd/>
          </a:ln>
        </p:spPr>
      </p:pic>
      <p:sp>
        <p:nvSpPr>
          <p:cNvPr id="5" name="TextBox 4"/>
          <p:cNvSpPr txBox="1"/>
          <p:nvPr/>
        </p:nvSpPr>
        <p:spPr>
          <a:xfrm>
            <a:off x="179512" y="4077072"/>
            <a:ext cx="8784976" cy="2954655"/>
          </a:xfrm>
          <a:prstGeom prst="rect">
            <a:avLst/>
          </a:prstGeom>
          <a:solidFill>
            <a:srgbClr val="00FF00"/>
          </a:solidFill>
        </p:spPr>
        <p:txBody>
          <a:bodyPr wrap="square" rtlCol="0">
            <a:spAutoFit/>
          </a:bodyPr>
          <a:lstStyle/>
          <a:p>
            <a:pPr>
              <a:buFont typeface="Arial" pitchFamily="34" charset="0"/>
              <a:buChar char="•"/>
            </a:pPr>
            <a:r>
              <a:rPr lang="en-IN" sz="2400" b="1" dirty="0" smtClean="0">
                <a:solidFill>
                  <a:srgbClr val="FF0000"/>
                </a:solidFill>
              </a:rPr>
              <a:t>When </a:t>
            </a:r>
            <a:r>
              <a:rPr lang="en-IN" sz="2400" b="1" dirty="0">
                <a:solidFill>
                  <a:srgbClr val="FF0000"/>
                </a:solidFill>
              </a:rPr>
              <a:t>they placed an opaque cover over the tip, phototropism failed to occur even though the rest of the coleoptile was illuminated from one side.</a:t>
            </a:r>
          </a:p>
          <a:p>
            <a:pPr>
              <a:buFont typeface="Arial" pitchFamily="34" charset="0"/>
              <a:buChar char="•"/>
            </a:pPr>
            <a:r>
              <a:rPr lang="en-IN" sz="2400" b="1" dirty="0">
                <a:solidFill>
                  <a:srgbClr val="0000FF"/>
                </a:solidFill>
              </a:rPr>
              <a:t>However, when they buried the plant in fine black sand so that only its tip was </a:t>
            </a:r>
            <a:r>
              <a:rPr lang="en-IN" sz="2400" b="1" dirty="0" smtClean="0">
                <a:solidFill>
                  <a:srgbClr val="0000FF"/>
                </a:solidFill>
              </a:rPr>
              <a:t>exposed to unilateral, </a:t>
            </a:r>
            <a:r>
              <a:rPr lang="en-IN" sz="2400" b="1" dirty="0">
                <a:solidFill>
                  <a:srgbClr val="0000FF"/>
                </a:solidFill>
              </a:rPr>
              <a:t>there was no interference </a:t>
            </a:r>
            <a:r>
              <a:rPr lang="en-IN" sz="2400" b="1" dirty="0" smtClean="0">
                <a:solidFill>
                  <a:srgbClr val="0000FF"/>
                </a:solidFill>
              </a:rPr>
              <a:t>with </a:t>
            </a:r>
            <a:r>
              <a:rPr lang="en-IN" sz="2400" b="1" dirty="0">
                <a:solidFill>
                  <a:srgbClr val="0000FF"/>
                </a:solidFill>
              </a:rPr>
              <a:t>tropism — the buried coleoptile bent in the direction of the light.</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45024"/>
            <a:ext cx="8229600" cy="2481139"/>
          </a:xfrm>
          <a:solidFill>
            <a:srgbClr val="66FF66"/>
          </a:solidFill>
        </p:spPr>
        <p:txBody>
          <a:bodyPr>
            <a:normAutofit fontScale="77500" lnSpcReduction="20000"/>
          </a:bodyPr>
          <a:lstStyle/>
          <a:p>
            <a:r>
              <a:rPr lang="en-IN" dirty="0"/>
              <a:t>In further experiments with the reed canary grass and oat it was observed that curvature did not occur in reed canary grass when the tip of the coleoptiles was cut off.  </a:t>
            </a:r>
            <a:endParaRPr lang="en-IN" dirty="0" smtClean="0"/>
          </a:p>
          <a:p>
            <a:r>
              <a:rPr lang="en-IN" dirty="0" smtClean="0"/>
              <a:t>Secondly when </a:t>
            </a:r>
            <a:r>
              <a:rPr lang="en-IN" dirty="0"/>
              <a:t>the tip was covered with an opaque cap no curvature was seen but </a:t>
            </a:r>
            <a:endParaRPr lang="en-IN" dirty="0" smtClean="0"/>
          </a:p>
          <a:p>
            <a:r>
              <a:rPr lang="en-IN" dirty="0" smtClean="0"/>
              <a:t>when </a:t>
            </a:r>
            <a:r>
              <a:rPr lang="en-IN" dirty="0"/>
              <a:t>the tip was covered with a transparent cover however some curvature was observed. </a:t>
            </a:r>
          </a:p>
          <a:p>
            <a:endParaRPr lang="en-IN" dirty="0"/>
          </a:p>
        </p:txBody>
      </p:sp>
      <p:pic>
        <p:nvPicPr>
          <p:cNvPr id="4" name="Picture 3" descr="C:\Users\MONA\Desktop\tropism photos\Untitled.jpg"/>
          <p:cNvPicPr/>
          <p:nvPr/>
        </p:nvPicPr>
        <p:blipFill>
          <a:blip r:embed="rId2" cstate="print"/>
          <a:srcRect/>
          <a:stretch>
            <a:fillRect/>
          </a:stretch>
        </p:blipFill>
        <p:spPr bwMode="auto">
          <a:xfrm>
            <a:off x="1187624" y="0"/>
            <a:ext cx="6336704" cy="3645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a:t>From these experiments, it seemed clear that</a:t>
            </a:r>
          </a:p>
          <a:p>
            <a:pPr lvl="0"/>
            <a:r>
              <a:rPr lang="en-IN" dirty="0"/>
              <a:t>the stimulus i.e. light was detected at one location (the tip)</a:t>
            </a:r>
          </a:p>
          <a:p>
            <a:pPr lvl="0"/>
            <a:r>
              <a:rPr lang="en-IN" dirty="0"/>
              <a:t>the response i.e. </a:t>
            </a:r>
            <a:r>
              <a:rPr lang="en-IN" dirty="0" smtClean="0"/>
              <a:t>bending, </a:t>
            </a:r>
            <a:r>
              <a:rPr lang="en-IN" dirty="0"/>
              <a:t>was carried out at another </a:t>
            </a:r>
            <a:r>
              <a:rPr lang="en-IN" dirty="0" smtClean="0"/>
              <a:t>location (the </a:t>
            </a:r>
            <a:r>
              <a:rPr lang="en-IN" dirty="0"/>
              <a:t>region of elongation).</a:t>
            </a:r>
          </a:p>
          <a:p>
            <a:pPr>
              <a:buNone/>
            </a:pPr>
            <a:r>
              <a:rPr lang="en-IN" b="1" dirty="0">
                <a:solidFill>
                  <a:srgbClr val="0000FF"/>
                </a:solidFill>
              </a:rPr>
              <a:t>This implied that the tip was, in some way, communicating with the cells </a:t>
            </a:r>
            <a:r>
              <a:rPr lang="en-IN" b="1" dirty="0" smtClean="0">
                <a:solidFill>
                  <a:srgbClr val="0000FF"/>
                </a:solidFill>
              </a:rPr>
              <a:t>below in </a:t>
            </a:r>
            <a:r>
              <a:rPr lang="en-IN" b="1" dirty="0">
                <a:solidFill>
                  <a:srgbClr val="0000FF"/>
                </a:solidFill>
              </a:rPr>
              <a:t>the region of elongation</a:t>
            </a:r>
            <a:r>
              <a:rPr lang="en-IN" dirty="0"/>
              <a: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264696"/>
          </a:xfrm>
        </p:spPr>
        <p:txBody>
          <a:bodyPr>
            <a:normAutofit fontScale="92500" lnSpcReduction="10000"/>
          </a:bodyPr>
          <a:lstStyle/>
          <a:p>
            <a:pPr>
              <a:buNone/>
            </a:pPr>
            <a:r>
              <a:rPr lang="en-IN" dirty="0"/>
              <a:t>These observations generated several question </a:t>
            </a:r>
            <a:r>
              <a:rPr lang="en-IN" dirty="0" smtClean="0"/>
              <a:t>:</a:t>
            </a:r>
          </a:p>
          <a:p>
            <a:pPr lvl="0"/>
            <a:r>
              <a:rPr lang="en-IN" dirty="0" smtClean="0"/>
              <a:t> How are plant able to tell the direction of the external stimulus </a:t>
            </a:r>
            <a:r>
              <a:rPr lang="en-IN" b="1" dirty="0" smtClean="0">
                <a:solidFill>
                  <a:srgbClr val="FF0000"/>
                </a:solidFill>
              </a:rPr>
              <a:t>????</a:t>
            </a:r>
            <a:r>
              <a:rPr lang="en-IN" b="1" dirty="0" smtClean="0">
                <a:solidFill>
                  <a:srgbClr val="00FF00"/>
                </a:solidFill>
              </a:rPr>
              <a:t>.....</a:t>
            </a:r>
            <a:endParaRPr lang="en-IN" dirty="0" smtClean="0"/>
          </a:p>
          <a:p>
            <a:pPr lvl="0"/>
            <a:r>
              <a:rPr lang="en-IN" dirty="0" smtClean="0"/>
              <a:t>Which parts </a:t>
            </a:r>
            <a:r>
              <a:rPr lang="en-IN" dirty="0"/>
              <a:t>of the plant perceives the </a:t>
            </a:r>
            <a:r>
              <a:rPr lang="en-IN" dirty="0" smtClean="0"/>
              <a:t>stimulus </a:t>
            </a:r>
            <a:r>
              <a:rPr lang="en-IN" b="1" dirty="0" smtClean="0">
                <a:solidFill>
                  <a:srgbClr val="FF0000"/>
                </a:solidFill>
              </a:rPr>
              <a:t>???</a:t>
            </a:r>
            <a:r>
              <a:rPr lang="en-IN" b="1" dirty="0" smtClean="0">
                <a:solidFill>
                  <a:srgbClr val="00FF00"/>
                </a:solidFill>
              </a:rPr>
              <a:t>.....</a:t>
            </a:r>
            <a:endParaRPr lang="en-IN" dirty="0">
              <a:solidFill>
                <a:srgbClr val="00FF00"/>
              </a:solidFill>
            </a:endParaRPr>
          </a:p>
          <a:p>
            <a:pPr lvl="0"/>
            <a:r>
              <a:rPr lang="en-IN" dirty="0"/>
              <a:t>What the process of perception is </a:t>
            </a:r>
            <a:r>
              <a:rPr lang="en-IN" b="1" dirty="0" smtClean="0">
                <a:solidFill>
                  <a:srgbClr val="FF0000"/>
                </a:solidFill>
              </a:rPr>
              <a:t>???</a:t>
            </a:r>
            <a:r>
              <a:rPr lang="en-IN" b="1" dirty="0" smtClean="0">
                <a:solidFill>
                  <a:srgbClr val="00FF00"/>
                </a:solidFill>
              </a:rPr>
              <a:t>.....</a:t>
            </a:r>
            <a:endParaRPr lang="en-IN" dirty="0"/>
          </a:p>
          <a:p>
            <a:pPr lvl="0"/>
            <a:r>
              <a:rPr lang="en-IN" dirty="0"/>
              <a:t>How the cells perceiving the stimulus transmits the message to the parts of the plant that responds to the </a:t>
            </a:r>
            <a:r>
              <a:rPr lang="en-IN" dirty="0" smtClean="0"/>
              <a:t>stimulus </a:t>
            </a:r>
            <a:r>
              <a:rPr lang="en-IN" b="1" dirty="0" smtClean="0">
                <a:solidFill>
                  <a:srgbClr val="FF0000"/>
                </a:solidFill>
              </a:rPr>
              <a:t>???</a:t>
            </a:r>
            <a:r>
              <a:rPr lang="en-IN" b="1" dirty="0" smtClean="0">
                <a:solidFill>
                  <a:srgbClr val="00FF00"/>
                </a:solidFill>
              </a:rPr>
              <a:t>.....</a:t>
            </a:r>
            <a:endParaRPr lang="en-IN" dirty="0"/>
          </a:p>
          <a:p>
            <a:pPr lvl="0"/>
            <a:r>
              <a:rPr lang="en-IN" dirty="0"/>
              <a:t>What actually happens within the cells that respond to  the </a:t>
            </a:r>
            <a:r>
              <a:rPr lang="en-IN" dirty="0" smtClean="0"/>
              <a:t>stimulus </a:t>
            </a:r>
            <a:r>
              <a:rPr lang="en-IN" b="1" dirty="0" smtClean="0">
                <a:solidFill>
                  <a:srgbClr val="FF0000"/>
                </a:solidFill>
              </a:rPr>
              <a:t>???</a:t>
            </a:r>
            <a:r>
              <a:rPr lang="en-IN" b="1" dirty="0" smtClean="0">
                <a:solidFill>
                  <a:srgbClr val="00FF00"/>
                </a:solidFill>
              </a:rPr>
              <a:t>.....</a:t>
            </a:r>
            <a:endParaRPr lang="en-IN" dirty="0"/>
          </a:p>
          <a:p>
            <a:pPr>
              <a:buNone/>
            </a:pPr>
            <a:r>
              <a:rPr lang="en-IN" dirty="0" smtClean="0"/>
              <a:t>Partial </a:t>
            </a:r>
            <a:r>
              <a:rPr lang="en-IN" dirty="0"/>
              <a:t>answers have been obtained for some </a:t>
            </a:r>
            <a:r>
              <a:rPr lang="en-IN" dirty="0" smtClean="0"/>
              <a:t>of these </a:t>
            </a:r>
            <a:r>
              <a:rPr lang="en-IN" dirty="0"/>
              <a:t>questions but we are still in the dark about </a:t>
            </a:r>
            <a:r>
              <a:rPr lang="en-IN" dirty="0" smtClean="0"/>
              <a:t>others</a:t>
            </a:r>
            <a:r>
              <a:rPr lang="en-IN" dirty="0"/>
              <a:t>.</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993</Words>
  <Application>Microsoft Office PowerPoint</Application>
  <PresentationFormat>On-screen Show (4:3)</PresentationFormat>
  <Paragraphs>68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TROPISM</vt:lpstr>
      <vt:lpstr>PowerPoint Presentation</vt:lpstr>
      <vt:lpstr>PowerPoint Presentation</vt:lpstr>
      <vt:lpstr>PowerPoint Presentation</vt:lpstr>
      <vt:lpstr>PHOTOTROPISM</vt:lpstr>
      <vt:lpstr>PowerPoint Presentation</vt:lpstr>
      <vt:lpstr>PowerPoint Presentation</vt:lpstr>
      <vt:lpstr>PowerPoint Presentation</vt:lpstr>
      <vt:lpstr>PowerPoint Presentation</vt:lpstr>
      <vt:lpstr>Cholodny-Went theory – 1920 </vt:lpstr>
      <vt:lpstr>PowerPoint Presentation</vt:lpstr>
      <vt:lpstr>PowerPoint Presentation</vt:lpstr>
      <vt:lpstr>GRAVITROPISM</vt:lpstr>
      <vt:lpstr>GRAVITROPISM – ROOTS </vt:lpstr>
      <vt:lpstr>PowerPoint Presentation</vt:lpstr>
      <vt:lpstr>GRAVITROPISM – SHOOTS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TROPISM</dc:title>
  <dc:creator>MONA</dc:creator>
  <cp:lastModifiedBy>Carol</cp:lastModifiedBy>
  <cp:revision>36</cp:revision>
  <dcterms:created xsi:type="dcterms:W3CDTF">2012-03-18T12:54:01Z</dcterms:created>
  <dcterms:modified xsi:type="dcterms:W3CDTF">2013-03-25T11:47:19Z</dcterms:modified>
</cp:coreProperties>
</file>