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5" r:id="rId3"/>
    <p:sldId id="288" r:id="rId4"/>
    <p:sldId id="282" r:id="rId5"/>
    <p:sldId id="284" r:id="rId6"/>
    <p:sldId id="299" r:id="rId7"/>
    <p:sldId id="300" r:id="rId8"/>
    <p:sldId id="296" r:id="rId9"/>
    <p:sldId id="283" r:id="rId10"/>
    <p:sldId id="290" r:id="rId11"/>
    <p:sldId id="286" r:id="rId12"/>
    <p:sldId id="297" r:id="rId13"/>
    <p:sldId id="301" r:id="rId14"/>
    <p:sldId id="302" r:id="rId15"/>
    <p:sldId id="291" r:id="rId16"/>
    <p:sldId id="29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E698-A7D8-4F9E-9D17-62DE70A3EE2E}"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D0E698-A7D8-4F9E-9D17-62DE70A3EE2E}" type="datetimeFigureOut">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D0E698-A7D8-4F9E-9D17-62DE70A3EE2E}" type="datetimeFigureOut">
              <a:rPr lang="en-US" smtClean="0"/>
              <a:pPr/>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0E698-A7D8-4F9E-9D17-62DE70A3EE2E}" type="datetimeFigureOut">
              <a:rPr lang="en-US" smtClean="0"/>
              <a:pPr/>
              <a:t>3/10/2014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D0E698-A7D8-4F9E-9D17-62DE70A3EE2E}" type="datetimeFigureOut">
              <a:rPr lang="en-US" smtClean="0"/>
              <a:pPr/>
              <a:t>3/10/2014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0E698-A7D8-4F9E-9D17-62DE70A3EE2E}" type="datetimeFigureOut">
              <a:rPr lang="en-US" smtClean="0"/>
              <a:pPr/>
              <a:t>3/10/2014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0E698-A7D8-4F9E-9D17-62DE70A3EE2E}" type="datetimeFigureOut">
              <a:rPr lang="en-US" smtClean="0"/>
              <a:pPr/>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0E698-A7D8-4F9E-9D17-62DE70A3EE2E}" type="datetimeFigureOut">
              <a:rPr lang="en-US" smtClean="0"/>
              <a:pPr/>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BCE2-17B9-49CF-93BF-DA0DF43E49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0E698-A7D8-4F9E-9D17-62DE70A3EE2E}" type="datetimeFigureOut">
              <a:rPr lang="en-US" smtClean="0"/>
              <a:pPr/>
              <a:t>3/10/2014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3BCE2-17B9-49CF-93BF-DA0DF43E49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google.com.gh/url?sa=i&amp;rct=j&amp;q=marchantia+life+cycle&amp;source=images&amp;cd=&amp;cad=rja&amp;docid=6N6cMHgJ8jz_2M&amp;tbnid=DArc-Wj-qRMQHM:&amp;ved=0CAUQjRw&amp;url=http://www.bio.miami.edu/dana/dox/altgen_new.html&amp;ei=u8oXUdG8J8yBhQfHw4GoAw&amp;psig=AFQjCNG0LV2MEP_TJ1RIL_cIgUZcrdz9ow&amp;ust=136060003871252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google.com.gh/url?sa=i&amp;rct=j&amp;q=marchantia+life+cycle&amp;source=images&amp;cd=&amp;cad=rja&amp;docid=6N6cMHgJ8jz_2M&amp;tbnid=DArc-Wj-qRMQHM:&amp;ved=0CAUQjRw&amp;url=http://www.bio.miami.edu/dana/dox/altgen_new.html&amp;ei=u8oXUdG8J8yBhQfHw4GoAw&amp;psig=AFQjCNG0LV2MEP_TJ1RIL_cIgUZcrdz9ow&amp;ust=136060003871252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hyperlink" Target="http://www.google.com.gh/url?sa=i&amp;rct=j&amp;q=bryophytes+habitat&amp;source=images&amp;cd=&amp;cad=rja&amp;docid=NeyTMf9h-lWi6M&amp;tbnid=ZzzlSNJaNwpmJM:&amp;ved=0CAUQjRw&amp;url=http://mountainmoss.com/products-page/nursery/lichenmoss-rock-medium/&amp;ei=m7sXUafhPIu4hAe1o4CABg&amp;bvm=bv.42080656,d.ZG4&amp;psig=AFQjCNF3mFkROxiJQgWBGjDR_5XSzjr7cg&amp;ust=1360596002685507" TargetMode="External"/><Relationship Id="rId3" Type="http://schemas.openxmlformats.org/officeDocument/2006/relationships/image" Target="../media/image9.jpeg"/><Relationship Id="rId7" Type="http://schemas.openxmlformats.org/officeDocument/2006/relationships/image" Target="../media/image11.jpeg"/><Relationship Id="rId2" Type="http://schemas.openxmlformats.org/officeDocument/2006/relationships/hyperlink" Target="http://www.google.com.gh/url?sa=i&amp;rct=j&amp;q=bryophytes+habitat&amp;source=images&amp;cd=&amp;cad=rja&amp;docid=HlPe6Y6tHftS7M&amp;tbnid=emsoQbYDL9zK9M:&amp;ved=0CAUQjRw&amp;url=http://www.sitkanature.org/wordpress/2011/10/25/caddisfly-and-blue-lake-campground-flora/&amp;ei=6boXUeHeLYKohAfOuICIDA&amp;bvm=bv.42080656,d.ZG4&amp;psig=AFQjCNF3mFkROxiJQgWBGjDR_5XSzjr7cg&amp;ust=1360596002685507" TargetMode="External"/><Relationship Id="rId1" Type="http://schemas.openxmlformats.org/officeDocument/2006/relationships/slideLayout" Target="../slideLayouts/slideLayout6.xml"/><Relationship Id="rId6" Type="http://schemas.openxmlformats.org/officeDocument/2006/relationships/hyperlink" Target="http://www.google.com.gh/url?sa=i&amp;rct=j&amp;q=bryophytes+habitat&amp;source=images&amp;cd=&amp;cad=rja&amp;docid=ixBXB2FtFf6phM&amp;tbnid=GEebOZdAgceU-M:&amp;ved=0CAUQjRw&amp;url=http://www.dcr.virginia.gov/natural_heritage/natural_communities/ncTIa.shtml&amp;ei=ULsXUcXxJ8yxhAeZsoDYDw&amp;bvm=bv.42080656,d.ZG4&amp;psig=AFQjCNF3mFkROxiJQgWBGjDR_5XSzjr7cg&amp;ust=1360596002685507" TargetMode="External"/><Relationship Id="rId11" Type="http://schemas.openxmlformats.org/officeDocument/2006/relationships/image" Target="../media/image14.jpeg"/><Relationship Id="rId5" Type="http://schemas.openxmlformats.org/officeDocument/2006/relationships/image" Target="../media/image10.jpeg"/><Relationship Id="rId10" Type="http://schemas.openxmlformats.org/officeDocument/2006/relationships/image" Target="../media/image13.jpeg"/><Relationship Id="rId4" Type="http://schemas.openxmlformats.org/officeDocument/2006/relationships/hyperlink" Target="http://www.google.com.gh/url?sa=i&amp;rct=j&amp;q=bryophytes+habitat&amp;source=images&amp;cd=&amp;cad=rja&amp;docid=cRC7OvQlmPyn8M&amp;tbnid=j4kSeX0K0Ccx3M:&amp;ved=0CAUQjRw&amp;url=http://www.biologyreference.com/Bl-Ce/Bryophytes.html&amp;ei=GbsXUYOyDciphAfrkIGgCQ&amp;bvm=bv.42080656,d.ZG4&amp;psig=AFQjCNF3mFkROxiJQgWBGjDR_5XSzjr7cg&amp;ust=1360596002685507" TargetMode="External"/><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oogle.com.gh/url?sa=i&amp;rct=j&amp;q=marchantia&amp;source=images&amp;cd=&amp;cad=rja&amp;docid=kBkMl4wqD2weyM&amp;tbnid=IubwFQdgE3fH5M:&amp;ved=0CAUQjRw&amp;url=http://www.pinguicula.org/pages/plantes/pinguicula_fiorii.htm&amp;ei=rsYXUY2MIMSThgfa6oHwBg&amp;psig=AFQjCNGeVS7PfuN49ji-G8azy9p4opTWLw&amp;ust=1360599011085425" TargetMode="Externa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hyperlink" Target="http://www.discoverlife.org/mp/20p?see=I_MVK1_1&amp;res=6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rmAutofit/>
          </a:bodyPr>
          <a:lstStyle/>
          <a:p>
            <a:r>
              <a:rPr lang="en-US" dirty="0" smtClean="0"/>
              <a:t>Introduction Kingdom Plantae</a:t>
            </a:r>
            <a:endParaRPr lang="en-US" dirty="0"/>
          </a:p>
        </p:txBody>
      </p:sp>
      <p:sp>
        <p:nvSpPr>
          <p:cNvPr id="3" name="Content Placeholder 2"/>
          <p:cNvSpPr>
            <a:spLocks noGrp="1"/>
          </p:cNvSpPr>
          <p:nvPr>
            <p:ph idx="1"/>
          </p:nvPr>
        </p:nvSpPr>
        <p:spPr>
          <a:xfrm>
            <a:off x="251520" y="1268760"/>
            <a:ext cx="8712968" cy="5184576"/>
          </a:xfrm>
        </p:spPr>
        <p:txBody>
          <a:bodyPr>
            <a:normAutofit fontScale="77500" lnSpcReduction="20000"/>
          </a:bodyPr>
          <a:lstStyle/>
          <a:p>
            <a:pPr>
              <a:buNone/>
            </a:pPr>
            <a:r>
              <a:rPr lang="en-US" b="1" dirty="0" smtClean="0"/>
              <a:t>Brief Background</a:t>
            </a:r>
          </a:p>
          <a:p>
            <a:pPr>
              <a:buNone/>
            </a:pPr>
            <a:r>
              <a:rPr lang="en-US" dirty="0" smtClean="0"/>
              <a:t>Traditionally</a:t>
            </a:r>
            <a:r>
              <a:rPr lang="en-US" dirty="0"/>
              <a:t>, the term </a:t>
            </a:r>
            <a:r>
              <a:rPr lang="en-US" i="1" dirty="0"/>
              <a:t>plants</a:t>
            </a:r>
            <a:r>
              <a:rPr lang="en-US" dirty="0"/>
              <a:t> was used for a wide variety of </a:t>
            </a:r>
            <a:r>
              <a:rPr lang="en-US" dirty="0" smtClean="0"/>
              <a:t>organisms including </a:t>
            </a:r>
            <a:r>
              <a:rPr lang="en-US" dirty="0"/>
              <a:t>the algae and fungi, </a:t>
            </a:r>
            <a:r>
              <a:rPr lang="en-US" dirty="0" smtClean="0"/>
              <a:t>but now modern </a:t>
            </a:r>
            <a:r>
              <a:rPr lang="en-US" dirty="0"/>
              <a:t>botanists </a:t>
            </a:r>
            <a:r>
              <a:rPr lang="en-US" dirty="0" smtClean="0"/>
              <a:t>confine </a:t>
            </a:r>
            <a:r>
              <a:rPr lang="en-US" dirty="0"/>
              <a:t>the term to mosses, ferns, cone-bearing plants and flowering plants, as well as the various relatives of each of these groups. </a:t>
            </a:r>
            <a:endParaRPr lang="en-US" dirty="0" smtClean="0"/>
          </a:p>
          <a:p>
            <a:pPr>
              <a:buNone/>
            </a:pPr>
            <a:endParaRPr lang="en-US" dirty="0" smtClean="0"/>
          </a:p>
          <a:p>
            <a:pPr>
              <a:buNone/>
            </a:pPr>
            <a:r>
              <a:rPr lang="en-US" dirty="0" smtClean="0"/>
              <a:t>Most modern textbooks, therefore, group members of the Plant Kingdom into three main categories:</a:t>
            </a:r>
          </a:p>
          <a:p>
            <a:pPr>
              <a:buNone/>
            </a:pPr>
            <a:endParaRPr lang="en-US" dirty="0" smtClean="0"/>
          </a:p>
          <a:p>
            <a:pPr lvl="1"/>
            <a:r>
              <a:rPr lang="en-US" dirty="0" smtClean="0"/>
              <a:t>Non-vascular plants, i.e. mosses and their relatives (</a:t>
            </a:r>
            <a:r>
              <a:rPr lang="en-US" dirty="0" err="1" smtClean="0"/>
              <a:t>Byrophytes</a:t>
            </a:r>
            <a:r>
              <a:rPr lang="en-US" dirty="0" smtClean="0"/>
              <a:t>)</a:t>
            </a:r>
          </a:p>
          <a:p>
            <a:pPr lvl="1"/>
            <a:r>
              <a:rPr lang="en-US" dirty="0" smtClean="0"/>
              <a:t>Seedless vascular plants, i.e. ferns and their relatives (</a:t>
            </a:r>
            <a:r>
              <a:rPr lang="en-US" dirty="0" err="1" smtClean="0"/>
              <a:t>Pteridophytes</a:t>
            </a:r>
            <a:r>
              <a:rPr lang="en-US" dirty="0" smtClean="0"/>
              <a:t>)</a:t>
            </a:r>
          </a:p>
          <a:p>
            <a:pPr lvl="1"/>
            <a:r>
              <a:rPr lang="en-US" dirty="0" smtClean="0"/>
              <a:t>Seed plants, i.e. cone-bearing plants (Gymnosperms) and flowering plants (Angiosperms)</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34082"/>
          </a:xfrm>
        </p:spPr>
        <p:txBody>
          <a:bodyPr>
            <a:normAutofit fontScale="90000"/>
          </a:bodyPr>
          <a:lstStyle/>
          <a:p>
            <a:r>
              <a:rPr lang="en-US" b="1" baseline="30000" dirty="0"/>
              <a:t>Structure and Form of Bryophytes III</a:t>
            </a:r>
            <a:br>
              <a:rPr lang="en-US" b="1" baseline="30000" dirty="0"/>
            </a:br>
            <a:endParaRPr lang="en-US" dirty="0"/>
          </a:p>
        </p:txBody>
      </p:sp>
      <p:sp>
        <p:nvSpPr>
          <p:cNvPr id="3" name="Content Placeholder 2"/>
          <p:cNvSpPr>
            <a:spLocks noGrp="1"/>
          </p:cNvSpPr>
          <p:nvPr>
            <p:ph idx="1"/>
          </p:nvPr>
        </p:nvSpPr>
        <p:spPr>
          <a:xfrm>
            <a:off x="0" y="836712"/>
            <a:ext cx="6012160" cy="6021288"/>
          </a:xfrm>
        </p:spPr>
        <p:txBody>
          <a:bodyPr>
            <a:normAutofit lnSpcReduction="10000"/>
          </a:bodyPr>
          <a:lstStyle/>
          <a:p>
            <a:pPr>
              <a:buNone/>
            </a:pPr>
            <a:r>
              <a:rPr lang="en-US" b="1" baseline="30000" dirty="0" smtClean="0"/>
              <a:t>Hornworts </a:t>
            </a:r>
            <a:r>
              <a:rPr lang="en-US" b="1" baseline="30000" dirty="0"/>
              <a:t>(Division Anthocerotophyta)</a:t>
            </a:r>
            <a:endParaRPr lang="en-US" baseline="30000" dirty="0"/>
          </a:p>
          <a:p>
            <a:endParaRPr lang="en-US" baseline="30000" dirty="0" smtClean="0"/>
          </a:p>
          <a:p>
            <a:r>
              <a:rPr lang="en-US" baseline="30000" dirty="0" smtClean="0"/>
              <a:t>Although </a:t>
            </a:r>
            <a:r>
              <a:rPr lang="en-US" baseline="30000" dirty="0"/>
              <a:t>the gametophytes of hornworts superficially resemble those of thalloid liverworts, there are many features that separate hornworts from other bryophytes:</a:t>
            </a:r>
          </a:p>
          <a:p>
            <a:pPr lvl="1"/>
            <a:r>
              <a:rPr lang="en-US" baseline="30000" dirty="0"/>
              <a:t>Hornworts usually have only one chloroplast in each cell (a few species have up to eight) and each chloroplast has pyrenoids similar to those found in green algae. </a:t>
            </a:r>
          </a:p>
          <a:p>
            <a:pPr lvl="1"/>
            <a:r>
              <a:rPr lang="en-US" baseline="30000" dirty="0"/>
              <a:t>They are often rosette-like in form.</a:t>
            </a:r>
          </a:p>
          <a:p>
            <a:pPr lvl="1"/>
            <a:r>
              <a:rPr lang="en-US" baseline="30000" dirty="0"/>
              <a:t>In contrast to the air-filled pores and cavities of thalloid liverworts, </a:t>
            </a:r>
            <a:r>
              <a:rPr lang="en-US" baseline="30000" dirty="0" smtClean="0"/>
              <a:t>hornworts </a:t>
            </a:r>
            <a:r>
              <a:rPr lang="en-US" baseline="30000" dirty="0"/>
              <a:t>have pores and cavities filled with mucilage. Cyanobacteria (nitrogen-fixing blue-green algae) often grow in the mucilage.</a:t>
            </a:r>
          </a:p>
          <a:p>
            <a:pPr>
              <a:buNone/>
            </a:pPr>
            <a:endParaRPr lang="en-US" baseline="30000" dirty="0" smtClean="0"/>
          </a:p>
          <a:p>
            <a:r>
              <a:rPr lang="en-US" baseline="30000" dirty="0" smtClean="0"/>
              <a:t>Hornworts </a:t>
            </a:r>
            <a:r>
              <a:rPr lang="en-US" baseline="30000" dirty="0"/>
              <a:t>are also anchored by rhizoids. The most common species belong to the genus </a:t>
            </a:r>
            <a:r>
              <a:rPr lang="en-US" i="1" baseline="30000" dirty="0"/>
              <a:t>Anthoceros</a:t>
            </a:r>
            <a:r>
              <a:rPr lang="en-US" baseline="30000" dirty="0"/>
              <a:t>. </a:t>
            </a:r>
          </a:p>
          <a:p>
            <a:endParaRPr lang="en-US" dirty="0"/>
          </a:p>
        </p:txBody>
      </p:sp>
      <p:pic>
        <p:nvPicPr>
          <p:cNvPr id="5122" name="Picture 2" descr="http://t2.gstatic.com/images?q=tbn:ANd9GcQUDT3zn1ltFcaDInTzTR0MuqcQTUQ0vqi4k7mT-2xmmbcTjCa-"/>
          <p:cNvPicPr>
            <a:picLocks noChangeAspect="1" noChangeArrowheads="1"/>
          </p:cNvPicPr>
          <p:nvPr/>
        </p:nvPicPr>
        <p:blipFill>
          <a:blip r:embed="rId2" cstate="print"/>
          <a:srcRect/>
          <a:stretch>
            <a:fillRect/>
          </a:stretch>
        </p:blipFill>
        <p:spPr bwMode="auto">
          <a:xfrm>
            <a:off x="6300192" y="1052736"/>
            <a:ext cx="2362200" cy="1933576"/>
          </a:xfrm>
          <a:prstGeom prst="rect">
            <a:avLst/>
          </a:prstGeom>
          <a:noFill/>
        </p:spPr>
      </p:pic>
      <p:pic>
        <p:nvPicPr>
          <p:cNvPr id="5124" name="Picture 4" descr="http://t2.gstatic.com/images?q=tbn:ANd9GcS3hf7Ktkvh-vlf0cvqaeqxkWR1aRT4CWB1-I_ACLxDv_OkFHlz"/>
          <p:cNvPicPr>
            <a:picLocks noChangeAspect="1" noChangeArrowheads="1"/>
          </p:cNvPicPr>
          <p:nvPr/>
        </p:nvPicPr>
        <p:blipFill>
          <a:blip r:embed="rId3" cstate="print"/>
          <a:srcRect/>
          <a:stretch>
            <a:fillRect/>
          </a:stretch>
        </p:blipFill>
        <p:spPr bwMode="auto">
          <a:xfrm>
            <a:off x="6228184" y="3068960"/>
            <a:ext cx="2545744" cy="3573016"/>
          </a:xfrm>
          <a:prstGeom prst="rect">
            <a:avLst/>
          </a:prstGeom>
          <a:noFill/>
        </p:spPr>
      </p:pic>
      <p:sp>
        <p:nvSpPr>
          <p:cNvPr id="6" name="TextBox 5"/>
          <p:cNvSpPr txBox="1"/>
          <p:nvPr/>
        </p:nvSpPr>
        <p:spPr>
          <a:xfrm>
            <a:off x="6228184" y="2924944"/>
            <a:ext cx="1872208" cy="369332"/>
          </a:xfrm>
          <a:prstGeom prst="rect">
            <a:avLst/>
          </a:prstGeom>
          <a:solidFill>
            <a:srgbClr val="FFFF00"/>
          </a:solidFill>
        </p:spPr>
        <p:txBody>
          <a:bodyPr wrap="square" rtlCol="0">
            <a:spAutoFit/>
          </a:bodyPr>
          <a:lstStyle/>
          <a:p>
            <a:r>
              <a:rPr lang="en-US" b="1" i="1" dirty="0" smtClean="0"/>
              <a:t>Anthoceros</a:t>
            </a:r>
            <a:endParaRPr lang="en-IN" b="1"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Introduction to Bryophytes</a:t>
            </a:r>
            <a:endParaRPr lang="en-US" dirty="0"/>
          </a:p>
        </p:txBody>
      </p:sp>
      <p:sp>
        <p:nvSpPr>
          <p:cNvPr id="3" name="Content Placeholder 2"/>
          <p:cNvSpPr>
            <a:spLocks noGrp="1"/>
          </p:cNvSpPr>
          <p:nvPr>
            <p:ph idx="1"/>
          </p:nvPr>
        </p:nvSpPr>
        <p:spPr>
          <a:xfrm>
            <a:off x="251520" y="1052736"/>
            <a:ext cx="8640960" cy="5616624"/>
          </a:xfrm>
        </p:spPr>
        <p:txBody>
          <a:bodyPr>
            <a:normAutofit fontScale="77500" lnSpcReduction="20000"/>
          </a:bodyPr>
          <a:lstStyle/>
          <a:p>
            <a:r>
              <a:rPr lang="en-US" b="1" dirty="0"/>
              <a:t>Modes of Reproduction in Bryophytes</a:t>
            </a:r>
            <a:endParaRPr lang="en-US" dirty="0"/>
          </a:p>
          <a:p>
            <a:r>
              <a:rPr lang="en-US" dirty="0"/>
              <a:t>All bryophytes require an external source of water (either as rain or dew) in order to reproduce. Bryophytes reproduce both sexually and asexually. </a:t>
            </a:r>
          </a:p>
          <a:p>
            <a:pPr>
              <a:buNone/>
            </a:pPr>
            <a:endParaRPr lang="en-US" dirty="0"/>
          </a:p>
          <a:p>
            <a:r>
              <a:rPr lang="en-US" i="1" dirty="0"/>
              <a:t>Alternation of generations</a:t>
            </a:r>
            <a:r>
              <a:rPr lang="en-US" dirty="0"/>
              <a:t> is a characteristic feature in their life cycle, with the gametophyte being the conspicuous and dominant generation. </a:t>
            </a:r>
            <a:r>
              <a:rPr lang="en-US" dirty="0" smtClean="0"/>
              <a:t>Mosses and liverworts have unisexual gametophytes. The gametophytes of some species of hornworts (e.g. </a:t>
            </a:r>
            <a:r>
              <a:rPr lang="en-US" i="1" dirty="0" smtClean="0"/>
              <a:t>Anthoceros</a:t>
            </a:r>
            <a:r>
              <a:rPr lang="en-US" dirty="0" smtClean="0"/>
              <a:t> sp.) are also unisexual, but others are bisexual. </a:t>
            </a:r>
          </a:p>
          <a:p>
            <a:pPr>
              <a:buNone/>
            </a:pPr>
            <a:endParaRPr lang="en-US" dirty="0" smtClean="0"/>
          </a:p>
          <a:p>
            <a:r>
              <a:rPr lang="en-US" dirty="0" smtClean="0"/>
              <a:t>The gametophytes bear </a:t>
            </a:r>
            <a:r>
              <a:rPr lang="en-US" b="1" dirty="0" smtClean="0"/>
              <a:t>antheridia</a:t>
            </a:r>
            <a:r>
              <a:rPr lang="en-US" dirty="0" smtClean="0"/>
              <a:t> and </a:t>
            </a:r>
            <a:r>
              <a:rPr lang="en-US" b="1" dirty="0" smtClean="0"/>
              <a:t>archegonia</a:t>
            </a:r>
            <a:r>
              <a:rPr lang="en-US" dirty="0" smtClean="0"/>
              <a:t> which contain the male and female sex cells respectively. These fuse to form a zygote which grows into the sporophyte. </a:t>
            </a:r>
          </a:p>
          <a:p>
            <a:endParaRPr lang="en-US" dirty="0"/>
          </a:p>
          <a:p>
            <a:endParaRPr lang="en-US" dirty="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830" y="3977680"/>
            <a:ext cx="8712968" cy="2880320"/>
          </a:xfrm>
        </p:spPr>
        <p:txBody>
          <a:bodyPr>
            <a:normAutofit fontScale="62500" lnSpcReduction="20000"/>
          </a:bodyPr>
          <a:lstStyle/>
          <a:p>
            <a:r>
              <a:rPr lang="en-US" dirty="0" smtClean="0"/>
              <a:t>In all bryophytes, the sporophytes are permanently attached to the gametophytes, but vary in their dependence on them.</a:t>
            </a:r>
          </a:p>
          <a:p>
            <a:pPr>
              <a:buNone/>
            </a:pPr>
            <a:endParaRPr lang="en-US" dirty="0" smtClean="0"/>
          </a:p>
          <a:p>
            <a:r>
              <a:rPr lang="en-US" dirty="0" smtClean="0"/>
              <a:t>Asexual reproduction in liverworts (e.g. </a:t>
            </a:r>
            <a:r>
              <a:rPr lang="en-US" i="1" dirty="0" smtClean="0"/>
              <a:t>Marchantia</a:t>
            </a:r>
            <a:r>
              <a:rPr lang="en-US" dirty="0" smtClean="0"/>
              <a:t> sp.) is by means of </a:t>
            </a:r>
            <a:r>
              <a:rPr lang="en-US" b="1" dirty="0" smtClean="0"/>
              <a:t>gemmae</a:t>
            </a:r>
            <a:r>
              <a:rPr lang="en-US" dirty="0" smtClean="0"/>
              <a:t> (singular: </a:t>
            </a:r>
            <a:r>
              <a:rPr lang="en-US" b="1" dirty="0" smtClean="0"/>
              <a:t>gemma</a:t>
            </a:r>
            <a:r>
              <a:rPr lang="en-US" dirty="0" smtClean="0"/>
              <a:t>), which are produced in </a:t>
            </a:r>
            <a:r>
              <a:rPr lang="en-US" b="1" dirty="0" smtClean="0"/>
              <a:t>gemmae cups</a:t>
            </a:r>
            <a:r>
              <a:rPr lang="en-US" dirty="0" smtClean="0"/>
              <a:t> scattered all over the upper surface of the liverwort gametophyte. While in the cup, development of the gemma is inhibited by the presence of lunularic acid but, once out of the cap, each gemma is capable of growing into a new </a:t>
            </a:r>
            <a:r>
              <a:rPr lang="en-US" dirty="0" err="1" smtClean="0"/>
              <a:t>thallus</a:t>
            </a:r>
            <a:r>
              <a:rPr lang="en-US" dirty="0" smtClean="0"/>
              <a:t>.</a:t>
            </a:r>
          </a:p>
          <a:p>
            <a:pPr>
              <a:buNone/>
            </a:pPr>
            <a:endParaRPr lang="en-US" dirty="0" smtClean="0"/>
          </a:p>
          <a:p>
            <a:r>
              <a:rPr lang="en-US" dirty="0" smtClean="0"/>
              <a:t>Asexual reproduction in hornworts is primarily by fragmentation.</a:t>
            </a:r>
            <a:endParaRPr lang="en-IN" dirty="0"/>
          </a:p>
        </p:txBody>
      </p:sp>
      <p:pic>
        <p:nvPicPr>
          <p:cNvPr id="26628" name="Picture 4" descr="http://www.bio.miami.edu/dana/pix/marchantia_lifecycle.jpg">
            <a:hlinkClick r:id="rId2"/>
          </p:cNvPr>
          <p:cNvPicPr>
            <a:picLocks noChangeAspect="1" noChangeArrowheads="1"/>
          </p:cNvPicPr>
          <p:nvPr/>
        </p:nvPicPr>
        <p:blipFill>
          <a:blip r:embed="rId3" cstate="print"/>
          <a:srcRect/>
          <a:stretch>
            <a:fillRect/>
          </a:stretch>
        </p:blipFill>
        <p:spPr bwMode="auto">
          <a:xfrm>
            <a:off x="1331640" y="116632"/>
            <a:ext cx="7632848" cy="367240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207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http://www.bio.miami.edu/dana/pix/marchantia_lifecycle.jpg">
            <a:hlinkClick r:id="rId2"/>
          </p:cNvPr>
          <p:cNvPicPr>
            <a:picLocks noGrp="1" noChangeAspect="1" noChangeArrowheads="1"/>
          </p:cNvPicPr>
          <p:nvPr>
            <p:ph idx="1"/>
          </p:nvPr>
        </p:nvPicPr>
        <p:blipFill>
          <a:blip r:embed="rId3" cstate="print"/>
          <a:srcRect/>
          <a:stretch>
            <a:fillRect/>
          </a:stretch>
        </p:blipFill>
        <p:spPr bwMode="auto">
          <a:xfrm>
            <a:off x="0" y="44624"/>
            <a:ext cx="9144000" cy="6813376"/>
          </a:xfrm>
          <a:prstGeom prst="rect">
            <a:avLst/>
          </a:prstGeom>
          <a:noFill/>
        </p:spPr>
      </p:pic>
    </p:spTree>
    <p:extLst>
      <p:ext uri="{BB962C8B-B14F-4D97-AF65-F5344CB8AC3E}">
        <p14:creationId xmlns:p14="http://schemas.microsoft.com/office/powerpoint/2010/main" val="389957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t>Introduction to Bryophytes (cont’d)</a:t>
            </a:r>
            <a:endParaRPr lang="en-US" dirty="0"/>
          </a:p>
        </p:txBody>
      </p:sp>
      <p:sp>
        <p:nvSpPr>
          <p:cNvPr id="3" name="Content Placeholder 2"/>
          <p:cNvSpPr>
            <a:spLocks noGrp="1"/>
          </p:cNvSpPr>
          <p:nvPr>
            <p:ph idx="1"/>
          </p:nvPr>
        </p:nvSpPr>
        <p:spPr>
          <a:xfrm>
            <a:off x="500034" y="1357298"/>
            <a:ext cx="8392446" cy="5500702"/>
          </a:xfrm>
        </p:spPr>
        <p:txBody>
          <a:bodyPr>
            <a:normAutofit fontScale="70000" lnSpcReduction="20000"/>
          </a:bodyPr>
          <a:lstStyle/>
          <a:p>
            <a:pPr>
              <a:buNone/>
            </a:pPr>
            <a:r>
              <a:rPr lang="en-US" b="1" dirty="0" smtClean="0"/>
              <a:t>ECONOMIC IMPORTANCE OF BRYOPHYTES I</a:t>
            </a:r>
            <a:endParaRPr lang="en-US" dirty="0" smtClean="0"/>
          </a:p>
          <a:p>
            <a:r>
              <a:rPr lang="en-US" b="1" dirty="0" smtClean="0"/>
              <a:t>In Ecological Restoration</a:t>
            </a:r>
            <a:endParaRPr lang="en-US" dirty="0" smtClean="0"/>
          </a:p>
          <a:p>
            <a:pPr>
              <a:buNone/>
            </a:pPr>
            <a:r>
              <a:rPr lang="en-US" dirty="0" smtClean="0"/>
              <a:t>	Some bryophytes and lichens are the first to colonize bare rocks after volcanic eruptions or other geological upheavals. They are, therefore, pioneers of succession and, by their gradual accumulation of minerals and organic matter, create conditions that </a:t>
            </a:r>
            <a:r>
              <a:rPr lang="en-US" dirty="0" smtClean="0"/>
              <a:t>favor </a:t>
            </a:r>
            <a:r>
              <a:rPr lang="en-US" dirty="0" smtClean="0"/>
              <a:t>the growth of other organisms.</a:t>
            </a:r>
          </a:p>
          <a:p>
            <a:pPr>
              <a:buNone/>
            </a:pPr>
            <a:endParaRPr lang="en-US" dirty="0" smtClean="0"/>
          </a:p>
          <a:p>
            <a:r>
              <a:rPr lang="en-US" b="1" dirty="0" smtClean="0"/>
              <a:t>As Biological Indicators</a:t>
            </a:r>
            <a:endParaRPr lang="en-US" dirty="0" smtClean="0"/>
          </a:p>
          <a:p>
            <a:pPr>
              <a:buNone/>
            </a:pPr>
            <a:r>
              <a:rPr lang="en-US" dirty="0" smtClean="0"/>
              <a:t>	Some mosses grow only in calcium-rich soils whereas the presence of others indicates higher than usual soil acidity or salinity. Some mosses, when found growing in a dry area, are a good indication that the area receives running water during some part of the year.</a:t>
            </a:r>
          </a:p>
          <a:p>
            <a:pPr>
              <a:buNone/>
            </a:pPr>
            <a:endParaRPr lang="en-US" dirty="0" smtClean="0"/>
          </a:p>
          <a:p>
            <a:r>
              <a:rPr lang="en-US" b="1" dirty="0" smtClean="0"/>
              <a:t>As Packaging Material</a:t>
            </a:r>
            <a:endParaRPr lang="en-US" dirty="0" smtClean="0"/>
          </a:p>
          <a:p>
            <a:pPr>
              <a:buNone/>
            </a:pPr>
            <a:r>
              <a:rPr lang="en-US" dirty="0" smtClean="0"/>
              <a:t>	Some mosses have been used for cushioning in the packing of dishes and other breakable objects, while some have been used for stuffing furniture.</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Bryophytes (cont’d)</a:t>
            </a:r>
            <a:endParaRPr lang="en-US" dirty="0"/>
          </a:p>
        </p:txBody>
      </p:sp>
      <p:sp>
        <p:nvSpPr>
          <p:cNvPr id="3" name="Content Placeholder 2"/>
          <p:cNvSpPr>
            <a:spLocks noGrp="1"/>
          </p:cNvSpPr>
          <p:nvPr>
            <p:ph idx="1"/>
          </p:nvPr>
        </p:nvSpPr>
        <p:spPr>
          <a:xfrm>
            <a:off x="179512" y="1600200"/>
            <a:ext cx="8712968" cy="5257800"/>
          </a:xfrm>
        </p:spPr>
        <p:txBody>
          <a:bodyPr>
            <a:normAutofit fontScale="55000" lnSpcReduction="20000"/>
          </a:bodyPr>
          <a:lstStyle/>
          <a:p>
            <a:pPr>
              <a:buNone/>
            </a:pPr>
            <a:r>
              <a:rPr lang="en-US" b="1" dirty="0" smtClean="0"/>
              <a:t>ECONOMIC IMPORTANCE OF BRYOPHYTES II</a:t>
            </a:r>
            <a:endParaRPr lang="en-US" dirty="0" smtClean="0"/>
          </a:p>
          <a:p>
            <a:r>
              <a:rPr lang="en-US" b="1" dirty="0" smtClean="0"/>
              <a:t>For soil conditioning</a:t>
            </a:r>
            <a:endParaRPr lang="en-US" dirty="0" smtClean="0"/>
          </a:p>
          <a:p>
            <a:pPr>
              <a:buNone/>
            </a:pPr>
            <a:r>
              <a:rPr lang="en-US" dirty="0" smtClean="0"/>
              <a:t>	1 kg of dry peat moss (e.g. Sphagnum sp.) is capable of absorbing up to 25 kg of water. Peat mosses are, therefore, very useful soil conditioners and have been used in nurseries and as components of potting mixtures.</a:t>
            </a:r>
          </a:p>
          <a:p>
            <a:pPr>
              <a:buNone/>
            </a:pPr>
            <a:r>
              <a:rPr lang="en-US" dirty="0" smtClean="0"/>
              <a:t> </a:t>
            </a:r>
          </a:p>
          <a:p>
            <a:r>
              <a:rPr lang="en-US" b="1" dirty="0" smtClean="0"/>
              <a:t>As Preservative</a:t>
            </a:r>
            <a:endParaRPr lang="en-US" dirty="0" smtClean="0"/>
          </a:p>
          <a:p>
            <a:pPr>
              <a:buNone/>
            </a:pPr>
            <a:r>
              <a:rPr lang="en-US" dirty="0" smtClean="0"/>
              <a:t>	Peat mosses have a natural acidity which inhibits fungal and bacterial growth. They have, therefore, been used in shipping live shellfish and other organisms. </a:t>
            </a:r>
          </a:p>
          <a:p>
            <a:endParaRPr lang="en-US" dirty="0" smtClean="0"/>
          </a:p>
          <a:p>
            <a:r>
              <a:rPr lang="en-US" b="1" dirty="0" smtClean="0"/>
              <a:t>In Medicine </a:t>
            </a:r>
            <a:endParaRPr lang="en-US" dirty="0" smtClean="0"/>
          </a:p>
          <a:p>
            <a:pPr>
              <a:buNone/>
            </a:pPr>
            <a:r>
              <a:rPr lang="en-US" dirty="0" smtClean="0"/>
              <a:t>	The antiseptic and absorptive capacities of peat moss have made it a useful poultice material for application to wounds. This property of peat mosses was identified during World War I when a species of </a:t>
            </a:r>
            <a:r>
              <a:rPr lang="en-US" i="1" dirty="0" smtClean="0"/>
              <a:t>Sphagnum</a:t>
            </a:r>
            <a:r>
              <a:rPr lang="en-US" dirty="0" smtClean="0"/>
              <a:t> was used as a substitute for cotton bandages. It was observed that fewer infections developed in the wounds bandaged with </a:t>
            </a:r>
            <a:r>
              <a:rPr lang="en-US" i="1" dirty="0" smtClean="0"/>
              <a:t>Sphagnum</a:t>
            </a:r>
            <a:r>
              <a:rPr lang="en-US" dirty="0" smtClean="0"/>
              <a:t>. </a:t>
            </a:r>
          </a:p>
          <a:p>
            <a:endParaRPr lang="en-US" dirty="0" smtClean="0"/>
          </a:p>
          <a:p>
            <a:r>
              <a:rPr lang="en-US" b="1" dirty="0" smtClean="0"/>
              <a:t>For Plant Propagation</a:t>
            </a:r>
            <a:endParaRPr lang="en-US" dirty="0" smtClean="0"/>
          </a:p>
          <a:p>
            <a:pPr>
              <a:buNone/>
            </a:pPr>
            <a:r>
              <a:rPr lang="en-US" i="1" dirty="0" smtClean="0"/>
              <a:t>	Sphagnum</a:t>
            </a:r>
            <a:r>
              <a:rPr lang="en-US" dirty="0" smtClean="0"/>
              <a:t> and other mosses have also been used in vegetative plant propagation, particularly for air layering.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Introduction Kingdom Plantae</a:t>
            </a:r>
          </a:p>
        </p:txBody>
      </p:sp>
      <p:sp>
        <p:nvSpPr>
          <p:cNvPr id="3" name="Content Placeholder 2"/>
          <p:cNvSpPr>
            <a:spLocks noGrp="1"/>
          </p:cNvSpPr>
          <p:nvPr>
            <p:ph idx="1"/>
          </p:nvPr>
        </p:nvSpPr>
        <p:spPr>
          <a:xfrm>
            <a:off x="251520" y="1097360"/>
            <a:ext cx="8568952" cy="5427984"/>
          </a:xfrm>
        </p:spPr>
        <p:txBody>
          <a:bodyPr>
            <a:normAutofit/>
          </a:bodyPr>
          <a:lstStyle/>
          <a:p>
            <a:pPr>
              <a:buNone/>
            </a:pPr>
            <a:r>
              <a:rPr lang="en-US" b="1" baseline="30000" dirty="0" smtClean="0"/>
              <a:t>General Characteristics of Plants including Bryophytes I</a:t>
            </a:r>
          </a:p>
          <a:p>
            <a:r>
              <a:rPr lang="en-US" baseline="30000" dirty="0"/>
              <a:t>Members of the Plant Kingdom are more complex and varied in form than those of other kingdoms. Their </a:t>
            </a:r>
            <a:r>
              <a:rPr lang="en-US" baseline="30000" dirty="0" smtClean="0"/>
              <a:t> cells are </a:t>
            </a:r>
            <a:r>
              <a:rPr lang="en-US" baseline="30000" dirty="0" smtClean="0"/>
              <a:t>organized </a:t>
            </a:r>
            <a:r>
              <a:rPr lang="en-US" baseline="30000" dirty="0" smtClean="0"/>
              <a:t>into tissues that  </a:t>
            </a:r>
            <a:r>
              <a:rPr lang="en-US" baseline="30000" dirty="0"/>
              <a:t>are </a:t>
            </a:r>
            <a:r>
              <a:rPr lang="en-US" baseline="30000" dirty="0" smtClean="0"/>
              <a:t>specialized </a:t>
            </a:r>
            <a:r>
              <a:rPr lang="en-US" baseline="30000" dirty="0"/>
              <a:t>for photosynthesis, conduction, support, anchorage and protection. </a:t>
            </a:r>
            <a:endParaRPr lang="en-US" baseline="30000" dirty="0" smtClean="0"/>
          </a:p>
          <a:p>
            <a:r>
              <a:rPr lang="en-US" baseline="30000" dirty="0" smtClean="0"/>
              <a:t>Plants </a:t>
            </a:r>
            <a:r>
              <a:rPr lang="en-US" baseline="30000" dirty="0"/>
              <a:t>share a number of common characteristics with green algae, which suggests that plants descended either from a remote common ancestor or perhaps several different, but related members of the green algae that successfully invaded terrestrial habitats. </a:t>
            </a:r>
            <a:endParaRPr lang="en-US" baseline="30000" dirty="0" smtClean="0"/>
          </a:p>
          <a:p>
            <a:pPr lvl="1"/>
            <a:r>
              <a:rPr lang="en-US" baseline="30000" dirty="0" smtClean="0"/>
              <a:t>Like </a:t>
            </a:r>
            <a:r>
              <a:rPr lang="en-US" baseline="30000" dirty="0"/>
              <a:t>green algae, plants have chlorophyll </a:t>
            </a:r>
            <a:r>
              <a:rPr lang="en-US" i="1" baseline="30000" dirty="0"/>
              <a:t>a</a:t>
            </a:r>
            <a:r>
              <a:rPr lang="en-US" baseline="30000" dirty="0"/>
              <a:t> as their primary photosynthetic pigment and chlorophyll </a:t>
            </a:r>
            <a:r>
              <a:rPr lang="en-US" i="1" baseline="30000" dirty="0"/>
              <a:t>b</a:t>
            </a:r>
            <a:r>
              <a:rPr lang="en-US" baseline="30000" dirty="0"/>
              <a:t> and </a:t>
            </a:r>
            <a:r>
              <a:rPr lang="en-US" baseline="30000" dirty="0" err="1"/>
              <a:t>carotenoids</a:t>
            </a:r>
            <a:r>
              <a:rPr lang="en-US" baseline="30000" dirty="0"/>
              <a:t> as accessory pigments. </a:t>
            </a:r>
            <a:endParaRPr lang="en-US" baseline="30000" dirty="0" smtClean="0"/>
          </a:p>
          <a:p>
            <a:pPr lvl="1"/>
            <a:r>
              <a:rPr lang="en-US" baseline="30000" dirty="0" smtClean="0"/>
              <a:t>The </a:t>
            </a:r>
            <a:r>
              <a:rPr lang="en-US" baseline="30000" dirty="0"/>
              <a:t>deposition of starch, the primary carbohydrate food reserve, within chloroplasts is a unique characteristic shared by plants and green algae. </a:t>
            </a:r>
            <a:endParaRPr lang="en-US" baseline="30000" dirty="0" smtClean="0"/>
          </a:p>
          <a:p>
            <a:pPr lvl="1"/>
            <a:r>
              <a:rPr lang="en-US" baseline="30000" dirty="0" smtClean="0"/>
              <a:t>As </a:t>
            </a:r>
            <a:r>
              <a:rPr lang="en-US" baseline="30000" dirty="0"/>
              <a:t>in some genera of green algae, the principal component of plant cell walls is cellulose, and all plants form a </a:t>
            </a:r>
            <a:r>
              <a:rPr lang="en-US" b="1" baseline="30000" dirty="0" err="1"/>
              <a:t>phragmoplast</a:t>
            </a:r>
            <a:r>
              <a:rPr lang="en-US" baseline="30000" dirty="0"/>
              <a:t> and a cell plate during the process of cell division</a:t>
            </a:r>
            <a:r>
              <a:rPr lang="en-US" baseline="30000"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US" dirty="0"/>
          </a:p>
        </p:txBody>
      </p:sp>
      <p:sp>
        <p:nvSpPr>
          <p:cNvPr id="3" name="Content Placeholder 2"/>
          <p:cNvSpPr>
            <a:spLocks noGrp="1"/>
          </p:cNvSpPr>
          <p:nvPr>
            <p:ph idx="1"/>
          </p:nvPr>
        </p:nvSpPr>
        <p:spPr>
          <a:xfrm>
            <a:off x="251520" y="1097360"/>
            <a:ext cx="8568952" cy="5427984"/>
          </a:xfrm>
        </p:spPr>
        <p:txBody>
          <a:bodyPr>
            <a:normAutofit fontScale="85000" lnSpcReduction="20000"/>
          </a:bodyPr>
          <a:lstStyle/>
          <a:p>
            <a:pPr>
              <a:buNone/>
            </a:pPr>
            <a:r>
              <a:rPr lang="en-US" b="1" dirty="0" smtClean="0"/>
              <a:t>General Characteristics of Plants</a:t>
            </a:r>
          </a:p>
          <a:p>
            <a:r>
              <a:rPr lang="en-US" dirty="0" smtClean="0"/>
              <a:t>It </a:t>
            </a:r>
            <a:r>
              <a:rPr lang="en-US" dirty="0"/>
              <a:t>appears that the ancestors of plants had a well-developed alternation of heteromorphic </a:t>
            </a:r>
            <a:r>
              <a:rPr lang="en-US" dirty="0" smtClean="0"/>
              <a:t>generations (i.e. sporophyte/gametophyte), </a:t>
            </a:r>
            <a:r>
              <a:rPr lang="en-US" dirty="0"/>
              <a:t>since this type of life cycle is common among the living members of the Plant Kingdom. </a:t>
            </a:r>
            <a:endParaRPr lang="en-US" dirty="0" smtClean="0"/>
          </a:p>
          <a:p>
            <a:r>
              <a:rPr lang="en-US" dirty="0" smtClean="0"/>
              <a:t>The sporophyte is the generation which produces spores which germinate into the gametophyte. The gametophyte is the generation which produces male and female sex cells (gametes) which, during sexual reproduction, fuse into a zygote. The latter develops into a sporophyte. </a:t>
            </a:r>
          </a:p>
          <a:p>
            <a:r>
              <a:rPr lang="en-US" dirty="0" smtClean="0"/>
              <a:t>All plants are </a:t>
            </a:r>
            <a:r>
              <a:rPr lang="en-US" b="1" dirty="0" smtClean="0"/>
              <a:t>oogamous</a:t>
            </a:r>
            <a:r>
              <a:rPr lang="en-US" dirty="0" smtClean="0"/>
              <a:t> (i.e. exhibit sexual reproduction) and the zygotes of many plants are nutritionally dependent on the gametophyte generation.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Introduction to Bryophytes</a:t>
            </a:r>
            <a:endParaRPr lang="en-US" dirty="0"/>
          </a:p>
        </p:txBody>
      </p:sp>
      <p:sp>
        <p:nvSpPr>
          <p:cNvPr id="3" name="Content Placeholder 2"/>
          <p:cNvSpPr>
            <a:spLocks noGrp="1"/>
          </p:cNvSpPr>
          <p:nvPr>
            <p:ph idx="1"/>
          </p:nvPr>
        </p:nvSpPr>
        <p:spPr>
          <a:xfrm>
            <a:off x="395536" y="1196752"/>
            <a:ext cx="8280920" cy="5400600"/>
          </a:xfrm>
        </p:spPr>
        <p:txBody>
          <a:bodyPr>
            <a:normAutofit fontScale="62500" lnSpcReduction="20000"/>
          </a:bodyPr>
          <a:lstStyle/>
          <a:p>
            <a:pPr>
              <a:buNone/>
            </a:pPr>
            <a:r>
              <a:rPr lang="en-US" b="1" dirty="0" smtClean="0"/>
              <a:t>General Biology of Bryophytes</a:t>
            </a:r>
            <a:endParaRPr lang="en-US" dirty="0" smtClean="0"/>
          </a:p>
          <a:p>
            <a:r>
              <a:rPr lang="en-US" dirty="0" smtClean="0"/>
              <a:t>“</a:t>
            </a:r>
            <a:r>
              <a:rPr lang="en-US" dirty="0"/>
              <a:t>Bryophyte” is a collective term for three distinct divisions of non-vascular plants, which </a:t>
            </a:r>
            <a:r>
              <a:rPr lang="en-US" dirty="0" smtClean="0"/>
              <a:t>include:</a:t>
            </a:r>
          </a:p>
          <a:p>
            <a:pPr lvl="1"/>
            <a:r>
              <a:rPr lang="en-US" dirty="0" smtClean="0"/>
              <a:t>The </a:t>
            </a:r>
            <a:r>
              <a:rPr lang="en-US" i="1" dirty="0"/>
              <a:t>mosses </a:t>
            </a:r>
            <a:r>
              <a:rPr lang="en-US" dirty="0"/>
              <a:t>(Division Bryophyta), </a:t>
            </a:r>
            <a:endParaRPr lang="en-US" dirty="0" smtClean="0"/>
          </a:p>
          <a:p>
            <a:pPr lvl="1"/>
            <a:r>
              <a:rPr lang="en-US" dirty="0" smtClean="0"/>
              <a:t>The </a:t>
            </a:r>
            <a:r>
              <a:rPr lang="en-US" i="1" dirty="0" smtClean="0"/>
              <a:t>hornworts</a:t>
            </a:r>
            <a:r>
              <a:rPr lang="en-US" dirty="0" smtClean="0"/>
              <a:t> </a:t>
            </a:r>
            <a:r>
              <a:rPr lang="en-US" dirty="0"/>
              <a:t>(Division Anthocerotophyta</a:t>
            </a:r>
            <a:r>
              <a:rPr lang="en-US" dirty="0" smtClean="0"/>
              <a:t>), </a:t>
            </a:r>
            <a:r>
              <a:rPr lang="en-US" dirty="0"/>
              <a:t>and </a:t>
            </a:r>
            <a:endParaRPr lang="en-US" dirty="0" smtClean="0"/>
          </a:p>
          <a:p>
            <a:pPr lvl="1"/>
            <a:r>
              <a:rPr lang="en-US" dirty="0" smtClean="0"/>
              <a:t>The </a:t>
            </a:r>
            <a:r>
              <a:rPr lang="en-US" i="1" dirty="0" smtClean="0"/>
              <a:t>liverworts</a:t>
            </a:r>
            <a:r>
              <a:rPr lang="en-US" dirty="0" smtClean="0"/>
              <a:t> </a:t>
            </a:r>
            <a:r>
              <a:rPr lang="en-US" dirty="0"/>
              <a:t>(Division Hepatophyta). </a:t>
            </a:r>
            <a:endParaRPr lang="en-US" dirty="0" smtClean="0"/>
          </a:p>
          <a:p>
            <a:pPr>
              <a:buNone/>
            </a:pPr>
            <a:endParaRPr lang="en-US" dirty="0" smtClean="0"/>
          </a:p>
          <a:p>
            <a:r>
              <a:rPr lang="en-US" dirty="0" smtClean="0"/>
              <a:t>There </a:t>
            </a:r>
            <a:r>
              <a:rPr lang="en-US" dirty="0"/>
              <a:t>are about 23,000 different species of bryophytes, all of which lack </a:t>
            </a:r>
            <a:r>
              <a:rPr lang="en-US" dirty="0" smtClean="0"/>
              <a:t>true conducting tissues -- </a:t>
            </a:r>
            <a:r>
              <a:rPr lang="en-US" dirty="0"/>
              <a:t>xylem or phloem. </a:t>
            </a:r>
          </a:p>
          <a:p>
            <a:pPr>
              <a:buNone/>
            </a:pPr>
            <a:endParaRPr lang="en-US" dirty="0"/>
          </a:p>
          <a:p>
            <a:r>
              <a:rPr lang="en-US" dirty="0"/>
              <a:t>The habitats of bryophytes range in elevation from sea level near ocean beaches to more than 18,000 feet (5,486 meters) above sea level on mountains. </a:t>
            </a:r>
            <a:endParaRPr lang="en-US" dirty="0" smtClean="0"/>
          </a:p>
          <a:p>
            <a:r>
              <a:rPr lang="en-US" dirty="0" smtClean="0"/>
              <a:t>They </a:t>
            </a:r>
            <a:r>
              <a:rPr lang="en-US" dirty="0"/>
              <a:t>often occur as soft, green mats on damp banks, trees and logs; but some (e.g. </a:t>
            </a:r>
            <a:r>
              <a:rPr lang="en-US" i="1" dirty="0"/>
              <a:t>Grimmia</a:t>
            </a:r>
            <a:r>
              <a:rPr lang="en-US" dirty="0"/>
              <a:t> spp.) are able to withstand long periods of desiccation and are found on bare rocks in the scorching sun. </a:t>
            </a:r>
            <a:endParaRPr lang="en-US" dirty="0" smtClean="0"/>
          </a:p>
          <a:p>
            <a:r>
              <a:rPr lang="en-US" dirty="0" smtClean="0"/>
              <a:t>Some </a:t>
            </a:r>
            <a:r>
              <a:rPr lang="en-US" dirty="0"/>
              <a:t>bryophyte species are restricted to very specific habitats; e.g. on the antlers and bones of dead reindeer; in the dung of herbivorous animals </a:t>
            </a:r>
            <a:r>
              <a:rPr lang="en-US" dirty="0" smtClean="0"/>
              <a:t>or </a:t>
            </a:r>
            <a:r>
              <a:rPr lang="en-US" dirty="0"/>
              <a:t>dung of carnivorous </a:t>
            </a:r>
            <a:r>
              <a:rPr lang="en-US" dirty="0" smtClean="0"/>
              <a:t>animals; </a:t>
            </a:r>
            <a:r>
              <a:rPr lang="en-US" dirty="0"/>
              <a:t>and also on large insect wing covers.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490066"/>
          </a:xfrm>
        </p:spPr>
        <p:txBody>
          <a:bodyPr>
            <a:normAutofit fontScale="90000"/>
          </a:bodyPr>
          <a:lstStyle/>
          <a:p>
            <a:r>
              <a:rPr lang="en-US" dirty="0" smtClean="0"/>
              <a:t>Introduction to Bryophytes (cont’d)</a:t>
            </a:r>
            <a:endParaRPr lang="en-US" dirty="0"/>
          </a:p>
        </p:txBody>
      </p:sp>
      <p:sp>
        <p:nvSpPr>
          <p:cNvPr id="3" name="Content Placeholder 2"/>
          <p:cNvSpPr>
            <a:spLocks noGrp="1"/>
          </p:cNvSpPr>
          <p:nvPr>
            <p:ph idx="1"/>
          </p:nvPr>
        </p:nvSpPr>
        <p:spPr>
          <a:xfrm>
            <a:off x="0" y="980728"/>
            <a:ext cx="3600400" cy="5688632"/>
          </a:xfrm>
        </p:spPr>
        <p:txBody>
          <a:bodyPr>
            <a:normAutofit fontScale="85000" lnSpcReduction="20000"/>
          </a:bodyPr>
          <a:lstStyle/>
          <a:p>
            <a:pPr>
              <a:buNone/>
            </a:pPr>
            <a:r>
              <a:rPr lang="en-US" sz="4000" b="1" dirty="0" smtClean="0"/>
              <a:t>Structure and Form of Bryophytes I</a:t>
            </a:r>
          </a:p>
          <a:p>
            <a:pPr>
              <a:buNone/>
            </a:pPr>
            <a:r>
              <a:rPr lang="en-US" sz="3400" b="1" dirty="0" smtClean="0"/>
              <a:t>Mosses </a:t>
            </a:r>
            <a:r>
              <a:rPr lang="en-US" sz="3400" b="1" dirty="0"/>
              <a:t>(Division Bryophyta)</a:t>
            </a:r>
            <a:endParaRPr lang="en-US" sz="3400" dirty="0"/>
          </a:p>
          <a:p>
            <a:r>
              <a:rPr lang="en-US" dirty="0"/>
              <a:t>There are three distinct classes of mosses commonly called </a:t>
            </a:r>
            <a:endParaRPr lang="en-US" dirty="0" smtClean="0"/>
          </a:p>
          <a:p>
            <a:pPr lvl="1"/>
            <a:r>
              <a:rPr lang="en-US" dirty="0" smtClean="0"/>
              <a:t>peat </a:t>
            </a:r>
            <a:r>
              <a:rPr lang="en-US" dirty="0"/>
              <a:t>mosses (e.g. </a:t>
            </a:r>
            <a:r>
              <a:rPr lang="en-US" i="1" dirty="0"/>
              <a:t>Sphagnum</a:t>
            </a:r>
            <a:r>
              <a:rPr lang="en-US" dirty="0"/>
              <a:t> sp.), </a:t>
            </a:r>
            <a:endParaRPr lang="en-US" dirty="0" smtClean="0"/>
          </a:p>
          <a:p>
            <a:pPr lvl="1"/>
            <a:r>
              <a:rPr lang="en-US" dirty="0" smtClean="0"/>
              <a:t>true </a:t>
            </a:r>
            <a:r>
              <a:rPr lang="en-US" dirty="0"/>
              <a:t>mosses (e.g. </a:t>
            </a:r>
            <a:r>
              <a:rPr lang="en-US" i="1" dirty="0"/>
              <a:t>Polytrichum</a:t>
            </a:r>
            <a:r>
              <a:rPr lang="en-US" dirty="0"/>
              <a:t> sp</a:t>
            </a:r>
            <a:r>
              <a:rPr lang="en-US" dirty="0" smtClean="0"/>
              <a:t>.), </a:t>
            </a:r>
            <a:r>
              <a:rPr lang="en-US" dirty="0"/>
              <a:t>and </a:t>
            </a:r>
            <a:endParaRPr lang="en-US" dirty="0" smtClean="0"/>
          </a:p>
          <a:p>
            <a:pPr lvl="1"/>
            <a:r>
              <a:rPr lang="en-US" dirty="0" smtClean="0"/>
              <a:t>rock mosses </a:t>
            </a:r>
          </a:p>
          <a:p>
            <a:endParaRPr lang="en-US" dirty="0"/>
          </a:p>
        </p:txBody>
      </p:sp>
      <p:pic>
        <p:nvPicPr>
          <p:cNvPr id="7170" name="Picture 2" descr="http://t0.gstatic.com/images?q=tbn:ANd9GcQx4EgiRVlPqLcPkRDA0K-uLG8bj6fInn8QLMRLlBGa3g6r1iBJ"/>
          <p:cNvPicPr>
            <a:picLocks noChangeAspect="1" noChangeArrowheads="1"/>
          </p:cNvPicPr>
          <p:nvPr/>
        </p:nvPicPr>
        <p:blipFill>
          <a:blip r:embed="rId2" cstate="print"/>
          <a:srcRect/>
          <a:stretch>
            <a:fillRect/>
          </a:stretch>
        </p:blipFill>
        <p:spPr bwMode="auto">
          <a:xfrm>
            <a:off x="3563888" y="980729"/>
            <a:ext cx="2687292" cy="1944216"/>
          </a:xfrm>
          <a:prstGeom prst="rect">
            <a:avLst/>
          </a:prstGeom>
          <a:noFill/>
        </p:spPr>
      </p:pic>
      <p:pic>
        <p:nvPicPr>
          <p:cNvPr id="7172" name="Picture 4" descr="http://t3.gstatic.com/images?q=tbn:ANd9GcSjq-oiP1VwT_vJ5pCTSajzJ9EJ-VWchkcxW0-SxiIcjkL5zxM"/>
          <p:cNvPicPr>
            <a:picLocks noChangeAspect="1" noChangeArrowheads="1"/>
          </p:cNvPicPr>
          <p:nvPr/>
        </p:nvPicPr>
        <p:blipFill>
          <a:blip r:embed="rId3" cstate="print"/>
          <a:srcRect/>
          <a:stretch>
            <a:fillRect/>
          </a:stretch>
        </p:blipFill>
        <p:spPr bwMode="auto">
          <a:xfrm>
            <a:off x="5940152" y="3068960"/>
            <a:ext cx="2457450" cy="1866900"/>
          </a:xfrm>
          <a:prstGeom prst="rect">
            <a:avLst/>
          </a:prstGeom>
          <a:noFill/>
        </p:spPr>
      </p:pic>
      <p:pic>
        <p:nvPicPr>
          <p:cNvPr id="7174" name="Picture 6" descr="http://t0.gstatic.com/images?q=tbn:ANd9GcT-OSVF9CYlCnvr3neqYlk66CVycJosFYJcIV9Tn8ATvJ5f9OL-OQ"/>
          <p:cNvPicPr>
            <a:picLocks noChangeAspect="1" noChangeArrowheads="1"/>
          </p:cNvPicPr>
          <p:nvPr/>
        </p:nvPicPr>
        <p:blipFill>
          <a:blip r:embed="rId4" cstate="print"/>
          <a:srcRect/>
          <a:stretch>
            <a:fillRect/>
          </a:stretch>
        </p:blipFill>
        <p:spPr bwMode="auto">
          <a:xfrm>
            <a:off x="3491880" y="4810124"/>
            <a:ext cx="2238375" cy="2047876"/>
          </a:xfrm>
          <a:prstGeom prst="rect">
            <a:avLst/>
          </a:prstGeom>
          <a:noFill/>
        </p:spPr>
      </p:pic>
      <p:sp>
        <p:nvSpPr>
          <p:cNvPr id="7" name="TextBox 6"/>
          <p:cNvSpPr txBox="1"/>
          <p:nvPr/>
        </p:nvSpPr>
        <p:spPr>
          <a:xfrm>
            <a:off x="6156176" y="1556792"/>
            <a:ext cx="1944216" cy="369332"/>
          </a:xfrm>
          <a:prstGeom prst="rect">
            <a:avLst/>
          </a:prstGeom>
          <a:solidFill>
            <a:srgbClr val="FFFF00"/>
          </a:solidFill>
        </p:spPr>
        <p:txBody>
          <a:bodyPr wrap="square" rtlCol="0">
            <a:spAutoFit/>
          </a:bodyPr>
          <a:lstStyle/>
          <a:p>
            <a:pPr algn="ctr"/>
            <a:r>
              <a:rPr lang="en-US" b="1" dirty="0" smtClean="0"/>
              <a:t>Peat moss</a:t>
            </a:r>
            <a:endParaRPr lang="en-IN" b="1" dirty="0"/>
          </a:p>
        </p:txBody>
      </p:sp>
      <p:sp>
        <p:nvSpPr>
          <p:cNvPr id="8" name="TextBox 7"/>
          <p:cNvSpPr txBox="1"/>
          <p:nvPr/>
        </p:nvSpPr>
        <p:spPr>
          <a:xfrm>
            <a:off x="4139952" y="3789040"/>
            <a:ext cx="1944216" cy="369332"/>
          </a:xfrm>
          <a:prstGeom prst="rect">
            <a:avLst/>
          </a:prstGeom>
          <a:solidFill>
            <a:srgbClr val="FFFF00"/>
          </a:solidFill>
        </p:spPr>
        <p:txBody>
          <a:bodyPr wrap="square" rtlCol="0">
            <a:spAutoFit/>
          </a:bodyPr>
          <a:lstStyle/>
          <a:p>
            <a:pPr algn="ctr"/>
            <a:r>
              <a:rPr lang="en-US" b="1" dirty="0" smtClean="0"/>
              <a:t>True moss</a:t>
            </a:r>
            <a:endParaRPr lang="en-IN" b="1" dirty="0"/>
          </a:p>
        </p:txBody>
      </p:sp>
      <p:pic>
        <p:nvPicPr>
          <p:cNvPr id="7176" name="Picture 8" descr="http://t3.gstatic.com/images?q=tbn:ANd9GcTYaZPsVYjQWANB5YQ-n9nNcfps7VWj3wvl-o3LpQk70uirLblmDA"/>
          <p:cNvPicPr>
            <a:picLocks noChangeAspect="1" noChangeArrowheads="1"/>
          </p:cNvPicPr>
          <p:nvPr/>
        </p:nvPicPr>
        <p:blipFill>
          <a:blip r:embed="rId5" cstate="print"/>
          <a:srcRect/>
          <a:stretch>
            <a:fillRect/>
          </a:stretch>
        </p:blipFill>
        <p:spPr bwMode="auto">
          <a:xfrm>
            <a:off x="6948264" y="5425419"/>
            <a:ext cx="2016224" cy="1432581"/>
          </a:xfrm>
          <a:prstGeom prst="rect">
            <a:avLst/>
          </a:prstGeom>
          <a:noFill/>
        </p:spPr>
      </p:pic>
      <p:sp>
        <p:nvSpPr>
          <p:cNvPr id="9" name="TextBox 8"/>
          <p:cNvSpPr txBox="1"/>
          <p:nvPr/>
        </p:nvSpPr>
        <p:spPr>
          <a:xfrm>
            <a:off x="5580112" y="5661248"/>
            <a:ext cx="1944216" cy="369332"/>
          </a:xfrm>
          <a:prstGeom prst="rect">
            <a:avLst/>
          </a:prstGeom>
          <a:solidFill>
            <a:srgbClr val="FFFF00"/>
          </a:solidFill>
        </p:spPr>
        <p:txBody>
          <a:bodyPr wrap="square" rtlCol="0">
            <a:spAutoFit/>
          </a:bodyPr>
          <a:lstStyle/>
          <a:p>
            <a:pPr algn="ctr"/>
            <a:r>
              <a:rPr lang="en-US" b="1" dirty="0" smtClean="0"/>
              <a:t>Rock moss</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yophytes - Nonvascular Plants.  Image from:http://www.science.siu.edu/landplants/LP.Seminar/bryophytes.GIF"/>
          <p:cNvPicPr>
            <a:picLocks noChangeAspect="1" noChangeArrowheads="1"/>
          </p:cNvPicPr>
          <p:nvPr/>
        </p:nvPicPr>
        <p:blipFill>
          <a:blip r:embed="rId2" cstate="print"/>
          <a:srcRect/>
          <a:stretch>
            <a:fillRect/>
          </a:stretch>
        </p:blipFill>
        <p:spPr bwMode="auto">
          <a:xfrm>
            <a:off x="467544" y="188641"/>
            <a:ext cx="5299785" cy="3456383"/>
          </a:xfrm>
          <a:prstGeom prst="rect">
            <a:avLst/>
          </a:prstGeom>
          <a:noFill/>
        </p:spPr>
      </p:pic>
      <p:pic>
        <p:nvPicPr>
          <p:cNvPr id="1030" name="Picture 6" descr="http://t1.gstatic.com/images?q=tbn:ANd9GcRrZdNAMrPTdhgmELB7n9skuh_QAds9nTQ0v30BGWV1rbZkiQ0e"/>
          <p:cNvPicPr>
            <a:picLocks noChangeAspect="1" noChangeArrowheads="1"/>
          </p:cNvPicPr>
          <p:nvPr/>
        </p:nvPicPr>
        <p:blipFill>
          <a:blip r:embed="rId3" cstate="print"/>
          <a:srcRect/>
          <a:stretch>
            <a:fillRect/>
          </a:stretch>
        </p:blipFill>
        <p:spPr bwMode="auto">
          <a:xfrm>
            <a:off x="5940152" y="260648"/>
            <a:ext cx="2922090" cy="3096344"/>
          </a:xfrm>
          <a:prstGeom prst="rect">
            <a:avLst/>
          </a:prstGeom>
          <a:noFill/>
        </p:spPr>
      </p:pic>
      <p:pic>
        <p:nvPicPr>
          <p:cNvPr id="1032" name="Picture 8" descr="http://t0.gstatic.com/images?q=tbn:ANd9GcT1CvXhOf7lPHA04A5Feu56WEzTiEG4AffS0giejXPV7d998TAs_w"/>
          <p:cNvPicPr>
            <a:picLocks noChangeAspect="1" noChangeArrowheads="1"/>
          </p:cNvPicPr>
          <p:nvPr/>
        </p:nvPicPr>
        <p:blipFill>
          <a:blip r:embed="rId4" cstate="print"/>
          <a:srcRect/>
          <a:stretch>
            <a:fillRect/>
          </a:stretch>
        </p:blipFill>
        <p:spPr bwMode="auto">
          <a:xfrm>
            <a:off x="395536" y="3717032"/>
            <a:ext cx="4403077" cy="2520280"/>
          </a:xfrm>
          <a:prstGeom prst="rect">
            <a:avLst/>
          </a:prstGeom>
          <a:noFill/>
        </p:spPr>
      </p:pic>
      <p:pic>
        <p:nvPicPr>
          <p:cNvPr id="1034" name="Picture 10" descr="http://t0.gstatic.com/images?q=tbn:ANd9GcSvJrOC6uvzriymBHG-VGhFdaGKBPcxvH0hYleG_BR3Aqg8U4BsAg"/>
          <p:cNvPicPr>
            <a:picLocks noChangeAspect="1" noChangeArrowheads="1"/>
          </p:cNvPicPr>
          <p:nvPr/>
        </p:nvPicPr>
        <p:blipFill>
          <a:blip r:embed="rId5" cstate="print"/>
          <a:srcRect/>
          <a:stretch>
            <a:fillRect/>
          </a:stretch>
        </p:blipFill>
        <p:spPr bwMode="auto">
          <a:xfrm>
            <a:off x="5076056" y="3717032"/>
            <a:ext cx="3312368" cy="2676395"/>
          </a:xfrm>
          <a:prstGeom prst="rect">
            <a:avLst/>
          </a:prstGeom>
          <a:noFill/>
        </p:spPr>
      </p:pic>
      <p:sp>
        <p:nvSpPr>
          <p:cNvPr id="9" name="TextBox 8"/>
          <p:cNvSpPr txBox="1"/>
          <p:nvPr/>
        </p:nvSpPr>
        <p:spPr>
          <a:xfrm>
            <a:off x="6804248" y="3140968"/>
            <a:ext cx="1368152" cy="369332"/>
          </a:xfrm>
          <a:prstGeom prst="rect">
            <a:avLst/>
          </a:prstGeom>
          <a:solidFill>
            <a:srgbClr val="FFFF00"/>
          </a:solidFill>
        </p:spPr>
        <p:txBody>
          <a:bodyPr wrap="square" rtlCol="0">
            <a:spAutoFit/>
          </a:bodyPr>
          <a:lstStyle/>
          <a:p>
            <a:r>
              <a:rPr lang="en-US" b="1" dirty="0" smtClean="0"/>
              <a:t>Liverworts</a:t>
            </a:r>
            <a:endParaRPr lang="en-IN" b="1" dirty="0"/>
          </a:p>
        </p:txBody>
      </p:sp>
      <p:sp>
        <p:nvSpPr>
          <p:cNvPr id="10" name="TextBox 9"/>
          <p:cNvSpPr txBox="1"/>
          <p:nvPr/>
        </p:nvSpPr>
        <p:spPr>
          <a:xfrm>
            <a:off x="6012160" y="6165304"/>
            <a:ext cx="1368152" cy="369332"/>
          </a:xfrm>
          <a:prstGeom prst="rect">
            <a:avLst/>
          </a:prstGeom>
          <a:solidFill>
            <a:srgbClr val="FFFF00"/>
          </a:solidFill>
        </p:spPr>
        <p:txBody>
          <a:bodyPr wrap="square" rtlCol="0">
            <a:spAutoFit/>
          </a:bodyPr>
          <a:lstStyle/>
          <a:p>
            <a:r>
              <a:rPr lang="en-US" b="1" dirty="0" smtClean="0"/>
              <a:t>Hornworts</a:t>
            </a:r>
            <a:endParaRPr lang="en-IN" b="1" dirty="0"/>
          </a:p>
        </p:txBody>
      </p:sp>
      <p:sp>
        <p:nvSpPr>
          <p:cNvPr id="11" name="TextBox 10"/>
          <p:cNvSpPr txBox="1"/>
          <p:nvPr/>
        </p:nvSpPr>
        <p:spPr>
          <a:xfrm>
            <a:off x="1763688" y="6021288"/>
            <a:ext cx="1368152" cy="369332"/>
          </a:xfrm>
          <a:prstGeom prst="rect">
            <a:avLst/>
          </a:prstGeom>
          <a:solidFill>
            <a:srgbClr val="FFFF00"/>
          </a:solidFill>
        </p:spPr>
        <p:txBody>
          <a:bodyPr wrap="square" rtlCol="0">
            <a:spAutoFit/>
          </a:bodyPr>
          <a:lstStyle/>
          <a:p>
            <a:r>
              <a:rPr lang="en-US" b="1" dirty="0" smtClean="0"/>
              <a:t>Mosses</a:t>
            </a:r>
            <a:endParaRPr lang="en-IN" b="1" dirty="0"/>
          </a:p>
        </p:txBody>
      </p:sp>
    </p:spTree>
    <p:extLst>
      <p:ext uri="{BB962C8B-B14F-4D97-AF65-F5344CB8AC3E}">
        <p14:creationId xmlns:p14="http://schemas.microsoft.com/office/powerpoint/2010/main" val="2000215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descr="data:image/jpeg;base64,/9j/4AAQSkZJRgABAQAAAQABAAD/2wCEAAkGBhQSERUUExQVFRMVGBgaGBgYGR0YGRkYGhobHBkbGxoYHCYfGxsjGhgaIC8gIycpLSwsGiAxNTAqNScsLCkBCQoKDgwOGg8PGi0lHyQsLCwsLCwsLCwsLCwsLCwsLCwsLCwsLCwsLCwsLCwsLCwsLCwsLCwsLCwsLCwsLCwsLP/AABEIALcBEwMBIgACEQEDEQH/xAAbAAACAwEBAQAAAAAAAAAAAAADBAACBQEGB//EADsQAAEDAwMCBAQFAwUAAQUBAAECESEAAzEEEkFRYQUicYETMpGhQrHB0fAGUvEUFSNi4XIkM0OCohb/xAAZAQADAQEBAAAAAAAAAAAAAAABAgMABAX/xAAsEQACAgIBAgQFBQEBAAAAAAAAAQIRITESA0FRYYHwEyJxodEykbHB8QRS/9oADAMBAAIRAxEAPwD52vTnIDpbIn6tiiaZR3bQGxw/rHtTOmufiAAzy7H8iXo/+4khlu2HEcZzPEGKRHFYC8Si4lyA7cGS78k561sf7skONoL84b06dKWWi1d2uVOACMEv78dqJbSlK3UQvrDD0P8ADVUbY1pr6tQsA7RbbOT2hw57/wCK1LFu1aAQpJP/AGl+uCIJPOaybZUSVoSEhzjys/3b6e1blq0VBP8AyOY8oIPGBuVJzgAU1BqjS8P/AKlTbTsCCSARjaQzs4aWH85rQ/8A9OopjTLKeFDkjPDn1akdH/Ttm4SSFpUFAlPyj0DR9GzWwtSU2gljtMSSWLR8xcTxxmjkbIPVl7alBLOkg8uGwzZktQbmsTcWAwHLCPQlxBxHasrxFS0glwQ0JMlgHJBdjGXqeH2D5ybrSzbQBhyQXIMkD2egCz0NouRgSwafuaZskh3ZiQOCxIiOh/OsjTrSC5ZhyouT69+wEcU+jXAggFwxBZgMZgkg9D/itYyaHE+hLpIHMjHsa+d/1j4sE6zazAlBUojd5gAQBlw4H1r3On1wbzkpUgcx5T+IdonoQa+c69Jv33SEl7su8bjD8sHM0k3lFEfQdP8A07bNtKklYWUiQss5DyC4Zz0rN8c0qfgfD1CELQwSFoBSpJJHmP0lSSHaQzt6RN0BAdLBPPQDt/OK89r/ABNCSASGDkhh+JBHLDmP/afCFboyNIL5KircpNs+SQA4DgyXJdi81r+O6o29NeJRtLC2QVv8wDcD8J/OK8/o/GrlwiwktAaHZPCSeSA/1bin/wCqfEAbBlQ+IoEgSTtSr6Phv80ukBMS/pO0kJUFBKTtZwA21wQS8ZIw+KZT43pkLCjfQpSEqTtA3jPlICUkP6mYqeE+HWr1pKlMsISRsYpTukky26COYatMWk2hbFpggAkpSAEggEuHEl07aZaCYXj+utHTXpWrci5tKkMXIOHZhAFfLP6aP/1ljzbP+VHm/t8wn2r6h/WKR8FalO/w1gdDBYg89P3r5X/Ty0jVWioBSQtLg4IcOD2ahY0dH2HxNd74aAPOwWneIBSpKgRuA8zgvtL8EZNYaP6pX8IJuJa4gBLjG5JklJfzOM85o1jXItJFyys2yIXZUCqzcSIgKJ2luX9q85qrwUrcokJU5hlc8j35oNibLaq4kiEkmS847tge/XNY90KUoZaR5eDw7sOeTW9Y8NUpBClEPtG0ZL9TkhpHvSWo0iU+VKsMOnmOYHSPc0tmRTReFLuK8xO1nSjgpAJLmHO2Wxijf1BbtIspQlKNxUliHCkpZ2LRx0eapvTa2hyWBBGZL4IL4aszV6gLUkRAMjmD37fnRTGislUasqUAcNgYcjNd1Q2sA2CD1fOTOaBYVwwcEHJBfp04+9dVf3KJGQSWLZb8v2rPZQGEvA6/Uua4m2AGf5n9GHWuKuTBLv0aZoZLP5pw3pj+etMMcUQkEfdm6t16UutbnMdZ4wA9dSOX/nNLrTL8E0ph6xobikhQdj6enJqUmx4AapWBR6ZNxkiXb7+1UWSwn0otu1bP4WImSTH1Z+xFXvadD/OQOpkj96no5qyDTcBS5B29W/nWtTT66BtG6PKVfm+ayrcWmVkBmbp6fpTfhV7yMyfzqgXE3bN12JCZ4z9s/WvQaNKLjkgKWG81yR6jpGMV53SXAJ8hUff74Exityx4jaADl18MSTjHlS1NZmqPSae5dYeUCG+dpHOP5zWd4ghalpC2+Gl5lurKIBA92GJGKD/riQ4TtCgTOWiCrHPekvEvFipOxKVN/dIn6vQcgMp4lp0ALNtRSpLkNLcuxdx6erUK1sWvdcK1kHyhnksMAvz9qSuWHCilwQCZeQ3D+9DtanZvYEsQ6vVKSwMkt0pXIU09LdBUolakh4R3GSXPs2Yrb0WvQzbifd/orDV4qz4kkPALk+s5wPseta/h+qSB8m0P+Jk/mr7NSKwU0afiSidOtIhZQsP1h+JYt9geK8v4GSL6YDbgCZJZ5ZyABkv2r1epuBdte0OClwQ+CwIb3pDwq0EbfKAEpJyXcuMBjAh2zWclaRaGj1niF7bbZw0upXaeex74rxmuSF3AVEt0T+MZ9gccYrX1uqK1MDDQG7/Xp9KyNVdTDqBUwYIkO8B456AjvVGybyc0adt0QxCh3dj9TQ/6rvjyIflwPsD35pu9be6VJIG6X4BgnswfFeW1GtVf1PlllFujJcfnS3mhoxye48BRt0yQI+Y4y/Ro6/TvR9VqABbkdCBhzuEgcufrSOj1jwISkBuPtRr6ApHlIVz7iQ85is5E+WRD+prQVori1ByELbswaB9z61808C8HKiLqnAfyjG7u/AevpHjmuSbFxEkFKklpJfaGTGSefzrydq+XTuTtIgAEbUxxyr1o3gpF4GygbZVt24HWeKqvQqK2SkkhLsegaSMCatbQd7sQB2x26U9a1oSRcIEEggTznoZA9icmluzIyNLo7pIYAqcgP5sAwBzIZ6Z8RSlKQC2/ASBJy5OS57vXbmtuEkJJHmU7dVqJz0xFWR4eEEKJ8xI3OXAfLkY5oLIWZv8At291XQUgNtAj7ek8+1ZOsQlN4hIgJMNk7eler1ttIUxgEAhWBj+3L+8NzXjLlzdcWTI9O/8A5TIpAssAF+pf1y1DQhnZjAx9JohILZfj6/aMeneKaO3CjmQ1OxyttEkcj92f1rhtEuXl56l/3P50dFsglhwMhj1De9XSgbfuCOw7Vgiak7EhpdRy0duuH/TrXdPbSX3fyasi2CCXDAOJZpYP7PS9m4WUeOS3JeP50ogBFRHP3IrtdXaL5qUoTfNgpDkMk9iJDOAT69fo4ql2w6iEmCSxIaPrEVp3rwUnzXFKJy5VJDgOBwwDHilE3glwpJLpI9yO9QTYjiUt/M0v0b24p7woAfg+oj78Umu4krSwIDAEbtxxJFG8PUfiEBRJ/t5biqIk1R6GxpgGJUJbDR6tP34rT0RShFy44cY4JnIBz5g/59CnasBMrKcA57HgY9xS2qvkBtrMGcy2D9qMmUWEbel1xWfmg9cj13fz0pXX6soSzPyCMET167c5pDTargkYfD/z0rurugpdTN7pckjA6sCfY0oFEBe1qhDlmMHDEYD9f0pCzcdRLOCEluPlAJ6cUxqCHAggzzgnmM96T01vc7YCUk9MSe/FAPHAxpS6QTtTHqT7n8qYtaYkytiJfj0kPXPD9HutpUVJA2pJGFFw5Z4h6ZUgP8ygHPu7E5MH3nmi2CjST/8Ab2uSegG15/P+dqZ8MUSkkmIYE9AQ859u9Zlqw7Mz+X3fGYfr2HWiaK2oDcpMFwZ25L5fq/XIoJhSVGvfO1twKX7SqeIbtVh/T1xf/JbBKQAUlTfNgQC8EbiQMBs0goQAFNw58wYHHR+3XBFEReSg7CpQW2/y+YKaEguwIZ5eCea0uXYVR7sB4zcNq2dxBUBth2OAfmlwH+lee8GsBipCSC+2SzCCxHr3prxpalOAVEkuHEdARMkk/bmohQTbSncy+Y68QJOMkRWVhp8Qn+pEJ3JDDkdejAkmm7AcMojaz+UyoVj3RbBO5RJng+2R+TUXT6tOBuO0ZZujOJHWazJOHc1fELdtOmGzcFOcw4cM33z/AOV5bwjWD/WWks6POVDJISlRh44+xamPF9WoWVOdwd0gEnJHHVmrz3g2oX8dJU34mOJ2kZz70EnTKqK2fRdYi1vO07XwCCWcc9xEB2cjivN3bKiD0dTcPmaa1GuWoeYuSSoklyXzL80qhlKggcMT3f3P70EqQN6Lo1Cggp471NKkXLkuov0g+U9Ofbmu3UFhuB3Nz6xPT9qtaBQQoAOFdeqenWftRQUgepCdlxRDEJ5GXx6F68npgCVE8t/mt3xlaghZ/vIAngN78ViWLTJHf9f8VVDQO3UkqHJ5I95xV9NaLkAfKCSfZh6T+lFRZjHp1cM/tR7NohJIHzA+pdxz2f6GiMJL1DuSzv6MG4bjFXVc8pYwwAg5b65Bnv0oo0rPxli2fmHP8+lL/wCiKlJSS0gHI6xjMVggTdOwhMghzxDZPLClLSmBFPX7hCFgQ3lU0Q84PJApVKQ45HLQ0/w0WZAL9zzHj/FSrai35jHTHpUoGPWjVhSfwzGGD+owW7elMeF+IfBHy21gcFI5g+b5h6ezUBAtgF5cZft05GIoWiubQUkgPGHP3Gcl+x7VzqKCo0F8asKSUqVaFvcxCQxYKDcGAC/pg0taIF1DCevbHH5UTUeIrVYTbcFKFLKYDgqJJ7kOHbqfSlE6kp2FnUQQxf5ur5CQJamjjAjj3PT2vENpBUh2cEth+j+/au6jVJWlkm4YLvw3oP43vSmmClMogh32tHLQWZ4+9Of7eXUUuQAS7pyGy/7tRwJ5F/D9Yj4bqja46TuIb+dutH0XiA1BuICGUgkMRkvkRBwlugpdP9PG7a2pWAFqU42u7PKZBIY/MmO5zW34X4amyQtCwVPKwnYA7QU7WUWeQrHXNCTSQ90zzut0awracpEhmLqaMdi7visTSKULbiAXnMAAfR3r6GtFlayRuBImSSYIEN5ixjPfshqvAQLXwwFFKQwG0CSQX3FQcFySYYFmoc0Mn4mNprJSAyxCU/Lnjq1OHTONxKikGAph9JP8FOr8I3JUQhJUliwISkAwCCQ5c4YnBq+i0KH2uBcAP0wYz9WH5UHOJNpmbqNWEBTBgkDgF+uRMEVo2NZ/woUbg2kE+bq5MCGl6Q1Xgl1yQhKklmS4faCkkTDODAU5Ao+l0NwWEDb54kmQMk+Z+rw5PSaZSXYyiaBvApdQ3jAMyXeAI2iBjt6LaxSZWfKpWSQxI95OMH9qJqNB50qMpjH4m7lMM/PHpRNZod6AEb8/KxYnkh8fTH3ZyQFHOzCuWEKhy7vklxwOYoitKgEHcSTyOwGJg5pseCrBbKXjb0l9xIYetF1fgKn+foGyQGgxDdSOfpSqaGqUcMzLukFsPJiXbJ9X7/SllLch4Knfk+riCX5NaC/C1Y3AKPYO+eQ7sMd+gqXfCFMFfEtpAJyUv79/0o2K0ec8YO20WhzJMS8R6D8qxfCSTdTliFSeYYt9a9H4r4PvJt/EttkkOR9W9IYVnaPwNaFNut7Z/FJJjHNP2HjodRdYgdIgzHT+cUS6seUDkyT14DmktQlQJZLl8gh5/TvV7hLNg0qGcV2NnS37oQA7pUwA7Zb+fWiXNEo7lHalIUSobi4IIAcSeheKwrN9YZxugCSWj3zmta3rlKtJT52BPlctJcEJaJpGmtBo814sT5Uk+bkDgnq/NXt2SCEsY7OeAT2kfx6YuWSq8SE/LwRyzYAy8+1V0wBX5imFbYIkjLcGZftmrJigtQoburmCx+8vXblsJ25Iw4zt5LdwD0zTWm0u5JAdy8cTktw7DvimF2GIBAPUdWHb2pOasFiKNyYliA+CHBPR2yS460hf3iWLOVD1H8/LpWvprgSpRgjaCCTIDxAiX7kMO9EvICxIhQYjkd4MVpdSnVBPL3U+Vjukg+wD/r/HoWntuznJ9PyrW1eiDmRjjHfvx9qS2BDABwxP6EmnUlLRkxLU2yFEdO/apRTcUIDNUrcjG5e1Cyl9paBgEP0f09MUJJYblvAZnZySQGIPQY7V6G5okqSNxJIS6QfKMkAhI8rhoh5NNWPDrAPnClAAsSopIPXEz61yfESHVI8gtblkoIglyZb0GD7cVpeHWV70ja4x5gQkmT1H2etq34XbQHQjc5dw8iHGPMBIcfQVp6WyAhO3YlRLEhiY/uLuBnjjLmj8S9CzbrAhb0pNtIQhQLkKKVnOdzEQA7OSWAE1p6HYkQoJQlUJStgRgBgClech/XmuWbaCopWTvy0lTuIKRADeo60T/VJCANh+IHAJ8zfYOxeP2oPqEeMp6G9MUpuAn5QoMkBlOTLbSAHf+2ZppCAohKbatqQMpEMe5Lhuob7Vj2NYtQISF3VM5AIgOMpDMOz/AKVXwrWrUvaVEHLEq2lJLh0jzJcGA7e0Ut9wKLbPSsqEJ2sJ2htzEu/DORw1S3YuAuVMkEyUAKSYPmK1ApMmk7xuhYQAbNoAspJAZLvBILOf7iTHAoq9akFLIBVwlyr5eHgHIVg5pVlFFBhbGlVvSsFWxRMqICVTASAxS/c+1AXZAZK1rdJdQJCoBLByEl5IdIIxURc3EFSUJTDF2UTIdLEYEQeauNYlACVlKCqdrFUFy6tveHdi+ZqnzJWbi9hLJDf/AGwAXLFJCwUnjzFhGVdMS1cTplqI37VKZiSmSn1LSw6HEcvRWo27UuhCkPgEgPjaQ5eZBIOaztVqE21m4biRLBwdzOHUQA2SzN61lyejJM1lEhDJSTuP4lbSXxLuW6flWbcuXGIUlTBXlSgk7hklRYP9QO1QeJuPOxgkF2lyyTuk9m9G5rtnxRJJBBUkSMh1cvu2icT055CTW0v3ArC/6u2IICX/AA4Uer+X7NHTmipSnbhmwwUCoYD8Gen/ALS96bYUkIQymbeCS8sAT1Yn9C9ZqtGsMTcUConaCQDIwODBBYUyTG+pW/rE7lAI3bTJJJBY/iSpuWz2mkzpPiFwyRzGwEHnyOCWp86JQUpSEof8R2pPIbhkzDGI60fxK0VJO9SGIlMFw5DKO1jAEjrApcxf6jV5nmrnhujUVhV9KSJGVOp/ldLt/PYSLmnQQd++GzsMFwncRIf049KfV4faHzHYlmCQCx9JJ4y30pY/01bIcEkddrP744rXFP5vv/hqrY5aWFwhNhifmKyGEAiQ5/8Ae1OW/wCnbYSGWAQWguH/AOpzkfiFKafwBCJU44TLcw0u/YCgX76AofP5TtJMsRnvkcnMUrqX6ff8E/oNDwzesk/NylXlGIIaJcGios2wJSkEdH/cg+lLaq+s21K+ICQISwDPJl36Tx7Ul4TrishS/wAAdun8z+VC3LuHLMzWn4alhLmSJHq5Pv8AnSl60q0QpgnzCcdsERD981p30AvcL7yomDkEO3t9KU1uoNw85SGy/mdq6XO6ocd01nak7cJIYxzJxHSa5YQq6ogO8AcuT078NTCrm1OwAvj37dhj2oNy5sQEhs5/OprZkKW9GQ5hyAOWIgbc/wDUGumwoKWVDhx+sek/WnbS2QEtg9Mer4pfxBUAlyDx9n7D96bvTG7CF26GwOXA+/70hqEpYqPLtM5J/WnNVGAQR+ffvQBp93I6/XkUIYF72ZmptHcWS44jjjipWorQj+f5qVXmE+hnR7QkkEAFv7iQcgNAJMkknNS7pgRFpRBHSQMFgSA7Q7MHBnFBuXb1pO23uKS0tuUZMAQJA/hL1TxLxm4hIQStASPMSpQIcAMXIiWbyu4auJQYkYyoetaNltI3DzKO5YSIYJCS0Ec9DUVpnEqYp8xKkqYAFyQopgNyVD2FA8Mt7D8QC5dURC1OEOcfNmAInIxJrbt+IhaVgJKVsJSIDnzHGeM+g5pnFjuLM+0+34guJupLEqSdoSzyBtKlK6EBMNLVVWg+KN6lJuEqGWSoJl0hABnEkwQZplerCWQWMGCQSSqIkFRLgF3w3U1zV39ifOu2LZDszh3Z3IDyAGA4zWUGxlHjkbtaCyljsCRhMHduIyp/KnB79xSyBaHmQkkuJQAouIYbleYhwASodJFAR4khPlFxzBBZO0FROQPYB/QYrlzxlKodKyQxG1kmOxgk8PVIwaNZrWrttQlZQB5lBIS8OZUx54BFU1KrTJJ3KSJSoA8t5htUxxkgvWf8Im2pHlYglRhInIJLsADxOZq2m0irFlLKKUnyskuW6AqJISztMP1yqlTBnwK+Ka2z8wKF4BK3cuYnHaQfbNGX4kEALWEISQXweuQ4UBGWns1DuC7dTt3EySzJKiwYEAAhgzY9+qZ0xO4BJLgjluCzkdv7vs1VU71kXYK/4ypSANNbBSj5jt2CeOfr3isdenXuC7i924EbQCTDQxyGHp1rbt6ksAtIAfykySWbyJMBhzmOM0rdvpQQNhUoyQNxUXeSVH9W6CmvFdg0mDtWF3AbaFbNzlXm2KWkgHapSikM7/Kea0RZAsptsCtL4IUVkdiSVYzStnxI21KJto+Xy7yCATkyej+sU1YtLIK0IQNwBKtmIDy+0cs5hpFBSVfwNS7HbKFgFSFI2P8ANt3l8QTADszHo706LKwBuCVOHcslTnnAiMZnissla1Aru3bhkH4SQlA6SCH+pzVNZoSPMkHfA3rAUUpAYBMMCYy/50nJ65CVkevadBXCk/ECXASokAP5XIBA7QPehG9KgNgWmAoHdl+BI6OW/KsvSeEbUL+GF7yp1EqO1QP9ypLs35DNW0un4ubFEfhCj6yoANLY+tCuO3+QXQdGmUHc7lHO5Tbn7PI9qV/3VVoqSoqwVBksoj8ALQA/PR5q+psW5SQ8kgAqKQ4w/Mvkn1pAWVfKxAlg5OOC2ffvTR47DTkLpuXdRc/5WShzgneQeslg3Ru9aJ0G1LAggw6njvmfaqpUUp4MM5lyQ+ZMRAf9qL+IUhIfywTkgkmZ78VzTlOTvw9BGiblgSNvDOCHwDIf6TFIahJABcAq6nhj7v601YuEEgplJ8yjEAgmCW74JoF9SWUte3aA2SZnpJJxz7VeFx7bDQrqFlkpBO0hsTJ/8rS8P0aUf8ik4J2vOOe8YrOTZNwJUk7UA8xAJfuefX709f8AF0bQm2XTh2IEZYs5yI7DijpmphUPdVEB3UYAYvBaTiO/E1Y2/MM7UJDer/rXNJdZABbqWgO3qSapqNSQkgM5P+aRN6QcllLhUZmWE+tZd/U7kmOw/X1ZhTaVOBkQKz9Shk8frPSqQRl4COpWoqAJcqz6Pn7NQrN1s4I7dPtP51TW3Cq4AlhtE9zT2ssJKQDALgZgtEjucU9oJe2twGAPfY+IzUodu2lh5eBlSR6xtqU1RBg9tqNSpcqHmB2kM2JYuGbJI9Ho3+vSG2IZaf7QS5h/McJ9xS1oABW8FKgT5iAAXMkEz+f6V2yp/KBIjqw9QeffmalVFMl7alEgLJSlnDkJZBLbktJnk0e5dQsfDQFlPdm7ADLDIgelDRp1kqNxCQop4DO+PmHb2rultFVxRAAI8rFxkDl5w0RFNY2R/StbSQwUpn3qliXVLwW+g+lY17wlV5XxllCsZWAAHYAJgs3SCxlzWgbISQFbVdNp+UDqWAaB5WeKXXdAU9w3gEiACUI9SJd+VFgH7UYmWS1qwgEAIK1ckuTHIdwEw2TkUUo2klJKQoSlkt6FxHrVWLBaUqWCPwlJgZVtJLAuQDztipptYr+1Y/8AklKYJ43KDu744+hpLRrSGB4skICdiTbSohndycv5GLEcuBicUVFguFBNpDknyvtA5LAjnqenWhWbltDrITuP4EhwPVgzS/X0pTWa83TJASklh8ySpUuwLKMY7UWsaDd6O3dQUnbtSgIcOkKCrjhLblP5cYJw2OZZcqAU8E7pSAOwaer49qYO1KBuUAp33NDEfiJ47AEl+KXtakLKiDuSHMhhHASJLx05nNBp0vf+gfmVWWHxNwdILBBgNwSoF+pBd39qXV4oVFLoSVAbXU4Ku4SnaDHMUygq3bd2ZgpTyQzAGHGQTAqhW/UghnAbJ4Un0ye+aZJ+IMs58fVLV5E2x5d3liMZ3d2Z5PWq3NbqPmUu0gAS6ElX/V3cS78/SunTqB8x+dj1DdUpJd/X/wArqwELIAKySTuUxPBLh4HDZYD0AaXuvwK0yo0V65uUbyjtLFglMvKQWHMnbRLOkXsK3+I+NxPQOyjkhzgs7Vc6mCChzuZ4YO+SqEgYJY89aXuaVFyVlRAJbcsseIYsA/E+lc057SX4/oVtnRpkBLqKUp4Ce3McDs+a4oW0hhuBIcuxYDhhOX+lXVoZASSolgkTtTmEsAx7P0xVv9sKgf8AktoHI3eZjDMxd/tBcGmjCc82b1E7tzJQCz5VnIxL89A1Vu2fKCtSRxJU3oxOOGd4rSFiylIC7m1QeQNzjueOWLH2ak7/AInbSkbAp1JLMASGMhoYe579KaTlFVyX7mcqOW1BKYkuwJBAlvoMT096GEtLgCSSM44zDD/NUR4qvZhTk4l45PL89KaSoqs7iWUT5HJAAEF+r9W49q5HFW/5FSsTXo1rJ3+VLyCTgOw6fWYoKNENrlBWkFxCmBw5HHLe9NrSgkOtWDPUvhKeVHqQQM1bxlV1ACG+HCkLEEgEfiP93BMMSQGkG3Sbf6teWBlnBm6jWWVoGwLQwZQJeRgpMEPkjhsmszRaUOGG1MlncZLZ+9HGm2gnhpcZ6R0o3hiXJKmGBuaAnJPE9vSn4uTC4STTY0lQEED9/pQVJDkpOeDjvTFzTlTB5I/R+3FLfB45MAY6v79mqnwnFgd3YtZusQOQwY+j/rTOpvgiUsyWds5b3hvaqqsJCuejk9P1pXX2y0lwQH+uPT96njIsjzqAd5KucFp44raQjdZCoPLdsP8AWlRZPmKQCfu3am/DLjo2qkSPp+j0zygl7duJz2BP6VKIi6wZzz+dcqfN+ALPQ29VdAd2DZLwqRGOC2X781bwfVKK1lCigATvAHDZVKn3cdYxQkrJDbjhixfMkeYAiOjP+RrmuVaSgWvhu73FQQEjHLqUSfRutdcljB0OzSuLgJKSpEncuHcvDj1z7cVlaldy+opT/wASOFEHcQOXOASWCY4erWrz7zcYAgbVGGVxBIPWA/2o+k1avhQ8DO0JBf8AExLAQ/7VHi4LArXiAV4Su0hKgtQ3Tl+cyOrfWtDT6hK0spdpBAIdiFLJP4to2ZbBGcPFJW7jMGJUpoaSSCZfAZnHcU7ZQtKdxSQolgoPGeSWIgzx2zW5gTopqbdtL+YLWMEKHygFwCJHQenGKGtKUshCitKkggEJUE8J3EK//kt/8aYu6N/lSEEgBJUCNwZtzsz9JrOUsrUlCAdiSN6wmSxAUQ0yMYy9UTXFuXv0M5VsIdOG+dmIAlkscnuSwx/5R7WoRb8qUm7dHJAboFbsAbufzomvuMUbgNxdQSEhJAeHA5In2ri/D3toV8QJBIdO3cvMO7BvQw3DOBFpx5MN4yZ/iGjVfuJUpQeAUAlgeHGVP1Bb71q23DrtEC4AxKiCDhnYsHc9/sKBp/FUHy2wDO0FaQHVgJxCQO7zlnq+u8TZKXLKHyjzhOJZKeMZHWodTqJtLXn4eVCtpYRZVhRDqSkqS6PKW4lgXdiTDNHFV09m7+NBWB+L4vQZYpjow/al9HqcKVs3LJkJYJA6w45zFa9x1DehKiohgeGkyEqw/Tr2hOp1pRdQ+6A2+wO1YIQ6UqDK/GtiWYlgYIdoJ4zQtSVs+1W0/jVKukyCcQQWJOaa/wBOSkFaAFQQBLnPuO5fmKz7N03VBalqtpJYlJJUW9X7dPSp9Lr9Vumr9+WDKUrBlYKmhKoD4LDk9c1bWItuRkphO2AAckvE9WxV7mk3hXzIBICN39oySogklxAbmsyyLij869gxvQ8B8FSXH1DdK6qhPT0NaZy8sCQpSpIdieg+YAN6e70fT3twITbZIAJBdUgB/mYSR392q2n0Ci21VoAJAYKU8SQ4IYR1Pr0cVdQlBHw0JUsyQSUgMwklRHLxMdKRyilxTV/cHqKL0IUJcBnALBnY85A6AGfWhXLaLIA2g7jAABJPGANo79qZtqUZUr4g5likpfDsSOetLOWK94dM7Hd4ztbaA0vBzU3BzbjeDOLYzoBaSrfqCbaCIACS6iMFiVS7PHEM9Zp8ZSvUBV0L+EJCA6tohg5fcxJwGqK1AuD/AJrxSQ+3akKIJnbtJBAJeercZva0ySSSNpAcbywT7EQ7s9VdxpJflm4S2EbYSsJXbuFl2huBIUS6ccCWAAkB8SPWErTbUQSQFJUol9yidxPXDf5z1WuDgJ8ww5YksGMY7dp5NL3CcAhI55l4Pm4nrRUeLH6cXysClKTw5LHv9PWKY0VsrJtpCXHzE9A30D9uKCpKWB2ncgk7v7naIwQZf860/C7NxQUUIUSWB2BzJZMDMngU3KpVHIepJvDGfEgAobdpCWZv8D8qWtAKXhyCCXx/P2qpvOtiMZE56Uwm6EjIEB+zdXz1qLwT4mb4tZ8xVyeP+o9u9YmozLttJI7Aj969XethQ6tPp3rz9y2pClp4WCDy6XdvsPp3qkNZM1kzLdncXdIGPXrmZp5CLXLlXqw6O/8APelLtplOWZ4f2Z/5mjDTuCx9AouG/SImjPIrWTROktdfualJXNCt/Kpx2Uw+lSpeots10qG3DDIBP6M5Lcn9aJb1JRKfmdw2XJDGYGD9O1V0q0Nuu7mwBbAl+pwGcHBJfFWWq2VeUESSyizJfAO3cpXGBhyeK72qOlOwq9YpawVlapHmd1BiS04DDrzUsWy4Lp3yxVLADIg9oA4oibRSBGS4BA64bv7w701q9SokbyyuAwx2ADSA7/nU5PsNxL2lW0nzqUoqjyu4fhG5gH/bApPX3VJZFu2UuckqJAJf8KgHHQuM5GaKSoMz7Q30PcnsMNRVr3pJSA49mGIS7Men/tIklnuJVF9PowbYSlR3AlQGAeWcTnkT0Ey1asFykrI3F1JQQJjqonJ6+1L6e6dspYj5m27iSzN9OW64pk6xATuJKdsBg89X5Ldh71zdVzUqQjTF9SgIB27nSJJlk8qP2HLkilhr7i0FIDWy264QyyIdmlII5z6PRPwn4Sipy5JlU8qaeIAAj1qWra1EbgTDl0/Y4x6mmi5RSivV6/Y3F6JaFuNigFdhgdj9mp+3atpTHmJifNPHUJE8dQ5iuoSlOQB2YYjhjPt7UVO1sbSMPL9YAEfR/wAoScdbM6WglzRICf8AkKXAB2gsA/Z+PrS2p1FsEi2A8SRHfMqiGFc1CfiAlwiD/wBQD13H5if/AAUK9pF7gSAw/u9BDM495qVpu5P00I23s6NcsrIQCosnzpmOjnDYw3fmu3LpDb1M3TcozkdiQBil16tLqTuWCJO0bPoXPu5pTULVkoSl2IYyBPMufVqE5PqNK6XvxDbkhjWapMHzFYVgFy3GHZuppXU3yQVFgpRcuXL8O+KW09ggEJAG525JlmDQS/5UXT6W4lrgVKVROVOzc8iqR/523TeELwvYayVK8gJUgsSFEBj2JlILOzh+lM6RG0hJRsz8pz09fpWfpSVEqCizqwYc9AzN2/cU0oFDl++fp71ecHJcU/yPTa0NbEuCqFQwJTAd5ZqW1F4KfysDEFW5zzwAB3pa7bTL7ipfIBYTgfR6sm2CU20h1Ew5dmH7DPt1rkg5p3LNen4FTe2E0ybaPMWWS/yuyQ7kuzgf4oN/xC24O1tshlFIDvtPeWOWgjvTuqWbVtQISCQwbBHEiHJ49IrAu2CSqCxV+IMCAPKRhgwz+Qro6Dc3LqN+CX9jRvqSyMI1S1EQlyXiP2fP3oaXO5QLAcvI3CAxl8/nHJ0/AC7SFFwQAvYQGgkkHDpcYMndNBtqnaEuA+wiTP5Hq7+tdEUoxpI6q4qoltNaSA6lKJEAqV+ZH5U9fFy2yiNpSxSGKVCHSoHI4L0uLJSlW7zKU7FL+WJEQ8jkvQCVbUJCQGd2J6gjMBgW/aoRbdt7v0OW29h7V9iS5HXMnksfrSq9UkzvBB6gx1dh05qt7UebaZCg0sPv7d8Uta0oQCoKBIMMO+PsKr9QPyNy1qwEJUkuOzHjqDiqeIadLhQJDh2rH8E1b7kq/CY6TLD0rQu2ypA2nzDHfqKXuFPInf8ADz/cokl5ZvsH/Z6Auz5SceqSfoRjAmcimdPqVFZCwEiWJPpD8v8AzpRELkgs5yf5/IqjtZYzyrYinUlsmpT1yyHLs/oP2rlLcfAHyBrSiwS/Bx6jp32/TtV/iqBcR3Bk/TGKEtLFwQ8YBIER3J9uKPbfcGg8849sf+V3SGiOaXxAolICSPxKJccy5jrmq39QBJWATLqckuXgEur2pfUoVtBAJnpns5P8aj73BLAZ659T3/ep/UfPYGrWAMADvOAeB3CcD1NO63WhEoI/7cADs7nrPekiUgsB5pYAS3JA9/vQlSogt9gwH/YpYECXJLO9Z5Bw7sYA3pBBAdwzMCX5lvbtTOmuAABYiA446Rz+dL2tVbgMyUkBIyFCH2hTlTh5ycwDUGmOwLHmBJ27VdzDSWznp1qUo9w14Dy7IaHLvhy+WxmOrMaXslY+VKVh2DqeQTks78uRhqGdapKHgFJMdTD/AOetabg+Vw7s4DN/bjkkvJqEv0tUJJrRYKO1lLY+zJzADzn86yrmuSkEOszDsH6wDye/71oL06lDasp2udoYkkP/AGv15f6TWavQD4iADucF+erwThuX69K5o9OO/wDES4htDdUpQWzAPLOYksf2q2qvbAbiiog/Kn06nPX16Vy5Z27Nzv8A2gsnOS0qEdqLdtLRdHxIKZCVY9YPpigoJvk9e8goS03iO7efh+cepn0Pf86UVdNzzKOIYc/uAwfofWnU7UOxUckN+NRJZ+59TxBli6TwxIWfilO4K+UeQCARuzM/LBwC3N4dJQlyn29/uOqTyK6XwpVzzg3EsCQGzuYFR4HYkvAbFaCNLbt2/LdSpbsLYZSss5cbdqUh+nc0TxC+Lqi4STgJwnys/lcAfQ8+tZS7Btr3otgEh3dLJIzyAEwRJH7tDqR6jaq/D2sgUnJkufGRIspSVOXuEYDfhSR1ESJquiVeNy2gLt7Q8/EBQDySESSf7SXNafg+js6h7l67tO0Ap5AYF07uvoT1c0uPD0E+V+jqGeAlsAd+/tTx6kopcvsNFuslb3jlxSNrBQT5SkjIEBacs/pzxNBt67aFra2V93ngkRAM/wCBL1vwxToti4m0VEHzBk/KQkEjzdojrUPhwt3WW0FlGC4wVB4P1OHejN/EjXiaTtCFzUKUpJIIJIYAF/tLn9qFesGQDMJI+ZgfMAHD8TP50TxPWebbbC9pDJXPnAiHDgElycv2ygUXCtz8rQQXYudoBCX+mS/rTLpRhiI/SdYQ0LSElJ8sF1KMlhgbQ4PVp+bNHujcW2mPlO4AMXYMCCD1HDUi0ADbc5IcE7i2M+XjHWj+HXVXLgK07SH3B1exkDL1KUZPubqW2PWfDx8JRWdivLtCgMbuw/tiltRpglyW80we3I9f1pvWqcMmRPOA4HPrSN+0qGZRGB+rYzHuaV3KVggrdsD8IkuEicY68cCh3dIp5T5G4huvqY+xxR9DfWH3KPlDiNueGaa0dEkE+YPGNzksC3lZuB6flSUuOATPM6jw4pIWlMJk59DMjDs9aFq4tCd7FgQDwylAlI9wD9q3dT4ZbI3pO0wT0J5dlDvLftWdrNGg7QVKbIYuIcc56/Skj1It5JOXYS1KAs/KZz0f0/P0FUGkCEmS4OC0g8DD/XtV0mZgpZvT+GuXLRZgHILlmdstLg5encqwMnigo8M3SlRY4n/w12s86BZncBA5WJacRmpQuP8A6FtDaEzuUWIgDn8pJmrpXztfs/GePo32NLWLe4OQzM5MTn86Zs2ipLKUElwlUhw5YEgAlniBEV6BVMLplFTMIPyk4d8AlgZ4E1VOo2klRlZwJTH/AGHQDA+vWo0Cis//AJE7tpuKUwCUkBg4ZpDBuDVbWmSshmlRCUpduMnCol/tStZHukN/6oC3vAUp2GGBzBfgVE2BeH/IUpTAgByegSJIdiSX46U7avrUn4aglO0DaTtAeBhzMiW5dppNAkp8xSBwxgZOZ6exzFJKVm0FR4YFBJKlESxYOwjAfg9+M0TVXUI8g/ExIKdylEYgB0thyRQ7ouOEbfKPmKmcEMDg4ct7vRLdgpBa2HPJIEuxcS7McEClTxTQE5XaK/6lBYLZ1HalKvMS+NxZu7s0TTN25btHYSPKcZIUC7Scs0d+DSKvDRcO4p3H7B24EnIHWn7WiIAK2cMwTlP4nVgCBhqWVUOx/wAMSlTMEgDswSB2GOzfuaGtASWdKgXlMHP5PyaWuIYMA8y/MjPecRkcUpqbilrASlyrDGQAx4LNI+tcji3gltjN1TBgWUH6KyY+b70qNMSQbh77nlT7oUTx+wq2j3XAd0hI+XDkDBeGYB6Fd3ksr5clzDjoPcRGapxllRYyTWjt2yhaAkJBdULBgBIEDL5P1NE0FtKEpkDLlhzg980JC9hPlTEy7Ofbsx+kU18H5ihBCcOoARyR2cmf8VPqxUYWxZxSyJqu7BvUGBLHDEnh/wBOhpHUKBUFLSohxs2kGOYUD7nvmKetXrS7e0qkEA4EtPEF6WGhSdzGCRuc9Yw+E+lV6dW6WVgMUjR1PhhFwJTcJDBXysn/ALEkH3hoFEu6hQKUWbckhgAVEmHzLnp0+3NEvaUhKmSTAUSXAMwTgDjH1oOq1CVLDDZtV/8Aty5cGeO/0lOVyucce8k27ehwXwFLUo7VHDwRJeGhzLv29Z/s5uha0LJSl0gH/qexYPIkcClNTeAFxQ8wZiZypmAf8Tv9Hw5onhHigCLqVrWlRgMVAhQJKobowc1SMe5WMV3M66VKQ26W3cs0BuI6y9Z1pQYhiPKHdQMvKhHRvLxOXanRoyoEkrSXMky0M5l+7d+pqDw9KIlWfMPLxgGSJMv96yajHBo0hSyk5SCDDmAwPzEw30/StHTawFLPjhh0DyPXFCV4eUpCikJVzIZn7iW/UZZqZu2slJclh5juP37UimpuxFPk8nNzq8wSQGYySDOQMhqLuAhy2R1xjrQ/ErTW/ITuTBBGcHnljxn0omi3ILqUFhQZ1nBkAYLQH7VnqxlgB8JW4NB+gMiT/P2rl7w60n4i1LgbSGdtxPmGcloIfmIous1Q8xSUljx+Aux/L2JPtm6rzJLlPUE5LE8CAW/8p4S4u3oWbwHueLsgFHxHH4EqL5kM7HzP9qCPEk3GSYWhh7MDh4Mt0ih6e2U2sfMYMdus9qU1Gj3KSsjasckgE9uP4K2G2mIrbNH4p5Yq4UOf4DVLcBQdjkN98+gpTS6tyxZKgcP9MYpm/p2DCRwxLehduP0parDGdM4qzceEAjjyg/d6lV/1TZE+hqUPh+QnFnfjlJKU4JhRnDwxq+n1RA2ku+e7iXjGD61Klek9FFsIdQttzhg6oEZc5xIf2o2nus5Sw5B4cGO4cHp09uVKkOkMI8Q8sEYA+UbRKWZ5J8oGOBVdPrQYdToJ7ANnGVCWhp6VKlCsmWg7FgAtTLbM7gxHq7cxPBqq9VcL7VAIHHQEMOOgH361KlNP5HgMIqSs6q+QQXJYgkvDv5Y9AOvPVqInWGUj0MRIIMmck/zHKlRkjMF/uC3JGUu8D5nCobjyij+EI+JcSLi0pSzFWzd5XSFhmlmHT5e9SpQgrkl9BN2Uv602lKALoCiElRdWGIMYJALYB93hWpTE9gz9ep5gffipUrogkhJZdA9Op720BIeEmSCQ0NBA/wDfWi3UkIQXm4kEM4AAcqJck5dvWpUrl/6cNP3hWG/lRm3Nf8OEgJYgN8yQ7kqLiYMwcwBTdrfc3JCgpKTDeTiXJBORgdKlSjdQUu5aqgP6fTFKSSpRYAv5eCceUEM2OaR1SglRUUFnBdxuc8+pZu1SpUl8ztgUVTYp/uSFKSFKUkhmQAVAe7hiWzP6VLnjdlTgBCeoAUw6MwAH35qVKpEZSsOmwoEbuwAf8T8twZw3rVtNcKFuQDBWAIg85zBFSpUppNOJPqJXQXXa928rdTkszt6FxjrSmqBUx/FArlSt0oKEVRKqDDxK6o7V2wdsbwWMhw4eXAZxjpQbwJZRLJyGyC0T74ZqlSnk7yUWmwqtUtaQg7WSXcJCS4HLfNnms4aaXDc9Q371KlTcnoU78UhwogpEAhx3Ee+O9dUq40+aMnoQ4yXORBFSpVtUByaMHxbTGLj7VYy4JGPrWto/HFKQm3cSAofK2HGQZ/8AKlSmh88FZllWBu6py5Af0FcqVKn8PzZK2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itle 2"/>
          <p:cNvSpPr>
            <a:spLocks noGrp="1"/>
          </p:cNvSpPr>
          <p:nvPr>
            <p:ph type="title"/>
          </p:nvPr>
        </p:nvSpPr>
        <p:spPr>
          <a:xfrm>
            <a:off x="457200" y="274638"/>
            <a:ext cx="8229600" cy="418058"/>
          </a:xfrm>
        </p:spPr>
        <p:txBody>
          <a:bodyPr>
            <a:normAutofit fontScale="90000"/>
          </a:bodyPr>
          <a:lstStyle/>
          <a:p>
            <a:r>
              <a:rPr lang="en-US" dirty="0" smtClean="0"/>
              <a:t>BRYOPHYTE HABITAT</a:t>
            </a:r>
            <a:endParaRPr lang="en-IN" dirty="0"/>
          </a:p>
        </p:txBody>
      </p:sp>
      <p:pic>
        <p:nvPicPr>
          <p:cNvPr id="24580" name="Picture 4" descr="http://t0.gstatic.com/images?q=tbn:ANd9GcR7CSoggb_7L7gJXIrELvrhUrk8F6sBrJsJzqEV-dFLD2berMFB">
            <a:hlinkClick r:id="rId2"/>
          </p:cNvPr>
          <p:cNvPicPr>
            <a:picLocks noChangeAspect="1" noChangeArrowheads="1"/>
          </p:cNvPicPr>
          <p:nvPr/>
        </p:nvPicPr>
        <p:blipFill>
          <a:blip r:embed="rId3" cstate="print"/>
          <a:srcRect/>
          <a:stretch>
            <a:fillRect/>
          </a:stretch>
        </p:blipFill>
        <p:spPr bwMode="auto">
          <a:xfrm>
            <a:off x="179512" y="836712"/>
            <a:ext cx="2808311" cy="2736304"/>
          </a:xfrm>
          <a:prstGeom prst="rect">
            <a:avLst/>
          </a:prstGeom>
          <a:noFill/>
        </p:spPr>
      </p:pic>
      <p:sp>
        <p:nvSpPr>
          <p:cNvPr id="24582" name="AutoShape 6" descr="data:image/jpeg;base64,/9j/4AAQSkZJRgABAQAAAQABAAD/2wCEAAkGBhMSERUUExQWFRUWGSIYGBcYGB8cGhodHRsYGh4aGB4bHSYeHCEjHRwYIC8gIycpLCwsHCAxNTAqNSgrLCkBCQoKDgwOGg8PGi8kHyQsLCwsLCwsLCwtLCwsLywsLCwvLCwsLCwsLCwsLCwsLCwsLCwsLCwsLCwsLCwsLCwsLP/AABEIALcBEwMBIgACEQEDEQH/xAAcAAACAgMBAQAAAAAAAAAAAAAEBQMGAAECBwj/xAA9EAACAQIFAgQEBAUDBAIDAQABAhEDIQAEEjFBBVETImFxBjKBkUKhscEUI1Ji0Qfw8RZyguEVUzNjogj/xAAaAQADAQEBAQAAAAAAAAAAAAABAgMEAAUG/8QAMBEAAgIBAwMBBQgDAQAAAAAAAAECESEDEjEEQVEiEzJhofBxgZGxwdHh8QVCYhT/2gAMAwEAAhEDEQA/AFNKgULTTYM9qU3ILESAYsIBMbAdsdZrKpTQIoXxqhu8XVVI8xJ3I49Y7Yn6j1Om1ErXpVaTINSaHVkLGNKxf24O+BemCnVId66JUc6NDKwvYBQYsL7bkyZx5Klk1CH4uYA0QLr4V/WKlz7xB+pxT1bzEDkx6Y9S6/8AD5qZZ3A1NQDEMANNQCPFVI4UjymLgE848uK35xq0eKFlyMMlSl+JCzMxtBJtzgxqpOvYFFGn/uJmR3PlH54Dygh1N4IKH7bfURh38N9MfNZg01BDMhM7BYC3a1hcz/mxSXNjrgt/TaLZp/DQA041s0ACTfWxG4vA7CwxI/V6NFTSp5YOqHyFnPmInzMgs0GTe0nB6VadGh/D5Q61A87qL1XtYRsonb/3hdV6PDaqradoRfNUaw2AsL2ubdsTS7DY5Zzns6+a8Myz1GaNH9I8oAAGwF/874nrdJUONRERpVVYT5bqGbYTLExJscE1KmnwQlNdaQx0kFzqHnWSZAgCZgBgBgXN5wPSCoupo1rp/aNgRuTczG2G4EJszTd1hQisp1JDAARc7GTaRLHYmwxrL1qaamadUBQNwdMyViQSVVYGAwD4LK/8tWPlVSCzfWb/AFP0wYKPlZiqs50lVadKqSAdRkTYAn0j1GFfJxErM+uqxKKYCncKu+zQX7GAd74V1HI0kaV8oYEC1xBJgkjzR7X2vg7qOc1krq+RQQ2w34iw224gdsABbAiCNie4Np+8H6YA1YNIGp0Ka7M3Mg95aZiBcz6YKy1TUvhhSROtRBkwCPeSCSB6dycDdIo1GXzkeGgCn1Ign/ykQI30ybA4PFUuzMAAFllP9JFlB7ad/UCRzg0ID1srJCBrLdjeFk3+s2/8Z7TB1CsBemsaLAd1gAqx7EfYx2nA1LOsz+GBCRud2b+o/sNgMS08q9xqBkb8z6frgNUOlg6yVdELuJWabKp9bETGxgN9YxGUUqdTGWNpE/vibK9NZqikQ5JBNMKZLBthHeJ+sYd1vgasSR5AAfmY3A4kCfzgYSWrDT95jUJcgygEoTrVTuBH0uZxpKiaaoBJMhgpG29+QePf74tdD4EopZqlTUwhjZR7qL/rhhlfg/KIJWWPEvJMkHeLQdsZZdfo8ZAeY/xKEaidueTOCcitMAmTBuf8n64vWb+Gcumpv4YkbyAGA+3F+37wZ0/L0Yjw6MC58lzyDJkdsB9fBK0mNR54WPieVoA+VwImd5nidp9e9gesMhcBV0kgamW4M0wTpUwQPTV9Meu1BliAr0kCsYKlBBG/F4i9rb4EzHw1lKpBCKr2ggnaNIgXGw7YVf5LT7oTaUGkF0ySCAotEGbQNJgmZ3Ej1xDmc4HqBwDNgZtcCIvYDmPXfF2zPwJlnJBqOrcTDW9e/wDn6Yr/AFP4SqZUjw5amSA7LsGk6dQ44E8yMX0+q0tR0nk6hbTrsquwMmImZ1NzBI478n740mZqEEamFrjVbbjBVYuRMwolQGvJjsf1+2BqlMX4McCRb8/1xqtcHNYsXP1SoGVfEc8b7X4tgzpuedV+VHGuDqSYuYPlI53xBkaJNRtiu0yLbHm+GqUwGkA6TaR78d++C5UwKNg9Xrb/ACaElZGqXHciBqjkj7YLyucd3C1KVJFU+YyzGwAhQWNzc7Rgarl0DnUwJnYgj9o/PBeWECYExA8wvEevA/QYFhSRznKqO7MaTKTwKiwPQSs4zHVTJuSSVknc6t/zxmGtDUL8t1ulVqzUWoHE6EpJ5UX8V2E6onzzb0x1Vr0KdUFA/hyFYMZlhBLAwLgEDV3gi98EqfDVl8o1eUwo1NIkDUDF4c6j2YgRiWl09iial8Mm380QCSJ8rGZkybkE7QcJXgnQszvUcsn8zLsUakRppEWaJ1EiSCSJGwtbFZ+KumrTqLVo/wD4KwFSnHHDJ/4G3tGLl1jp9JqVUlytVfLCrKlgLNJiJgTbecR/Dvwsa2XFLOHRQqOHoQw8abhiiH8LgReODGKxe3IHnBWPh/4YrZt/CpCBZmqEwlMAE6mPteNzi5v1iki/weTOpFkVauz1XtMc6L2A7YQdb+MNYGVydP8Ah8up06QT4lTcaqp3JtBHriX4f6Kuvxa+ml4d11nSWMgrp/ERtPphJvGR0NMgj0opIviFaZZ1BIljUEaouYBAgRiw0Mw6UdTSTqACoQqgGDBiIBFtzNu2EPT66q+sEVahBVnKmnTkgstz5tTLA2AM+8GPm6vh62SmAx8qaWgewmBAj1wEwyXcnNUEMBTS/CaiSzTAZp7TYAiMArm2ViHYMxvopmEDCSQ5EA99Im4OOauedkGuwZo0DyIRAmdJBJ23J2wtfqLxpUU0/CNKAnfgtJFxxGCIOOnZd1qF3YFolREwJ0ho4UGYBkswFjBxvpwQtoDEkllYk3lhuT3kzzHJJnC7K5piTBAJZtW+5Fr7kaQCPWfpzSYCrIAMfltBA33jC9ghpykKfLJK7E7CTv2vOIK9RKaMdUtpMBBIFu+28bTODOsVJZ4EyoYegbzGPrqH0xXszkpWAQC3reBcn8gPWcAN0qHyt/JW+hSJsIIJu0STed+bXI4gzNJaaaR5dV2iZJNxq9lg+5O+Mo5EqwNQygXXpi54i0WkAn0PfHebpalkbEyzHa97+s8D7YN0dES0Mr5yJKgAnUbbXJ74b9D6LUryEkWuxkAenvht0z4X8WmrVNS053jzt6CRAHa5+p2dU88iqKNJWAU6TEb28xJMkm/c72xh6nq1DEMsYO6Pkly6BVgud27mAObjjEmZzbQYYAg3AO899x3/AMYBqiow+YoLDUsWFyd4J+lu2C8tlRaWLMBZiAto7LA7HbjHiak225N5BYAM62vSbKD/AFAmOzAj9O2+JqOaOy2iDqtHsu5PtYXxvNdIRtGp0EHYtc7ci8E8D+3EebyHisgSqqgG5HzztGwjnn6QZwUoNW3QOWS5nrfh6Sq+JP4dQmP6o0k7Xmb4YZrpa11BUifYR9D37wcLsrktKadRcJMyFmfmsQdotFuIx3ls8yP+BoUeVWvHcgmxBHzbTvHPXHhBygKoK6a10E+jXteYnebxxgnT5Q6gjupJH2jY7QcOWK1fNALDykc8XBF+OLemFeapNR1MJbSQCm7aSYJJ/ENjsOd8K1n0jKQBns/VQO6NqgaiDAYC1gObDfvNsS9I+IWcELDFeNiym0EHn/uGIlzKVQGH2NheBHcyBEG9u+4tfJ06LK6kiIGnYEmT5TEDY2P+MOqyu4Ggrrfw2Ki+Jl1UR89LgGxlBwe42t3xTWyNRXgqQSDAI+5vi2dV6pVFPxMqQ5DAkTJUG944PH/OOeq0xmqavTqA1InSIF4GoxAk6rT6xj1Om6qUaWoLXYpuVpKGv5iTabJPN+bR6Y7Z3mCV0gCZZbfUGw9Nh2xLlqukSwkMdLA/qOxHcYh6mw0sqAwVIMreI77fbHqS5GjwG5ugNIZrEAXOzTyCBBi2JQS9IIOGlSDKm0MJ24BH2xHTy1UAefwabcOCAxA4Qgkn/wAcdA0o1UwzHhhFMG4iApLMN76VxwE6AjUH930JxmCMwtQsToote58N2vz5tV784zDZDYNRqk1XYKQaogDSJCG87W1H2t9cT5hgTDGrUYgyImT/AEDeQLicLfgjO6tS1A9UiFmY8oBNvztILSL4t9TrSUxFFEpvEQpkJ6sx+ZuQosPXCJ8xbyJfdA60GpKalRC1Xwx/JIDKgH46sWAkBtPMXxQup/GpeuKrUENRPlYO/FpUaoH0xdvFdaLy4dqsiYInRdmvvKyJjZd7482+JsqoqeUAQBa8AcXiD2n0xTTim6Ysr5LH1XqzN4daiUppXXUxVVUhx86lgNUsbj3jANPzNqX5oJIksSQST33BtO9uYwJn9K5LLINXiSSRaLm0Hvtjjo3VHoVNXzAiGW17EWm0g3+4wNmLQyZYKdVU0MzAK6mkWMwh+ajUb0GqCSLci0YZUg9SDq1AgmA0gMCFaO/FxvE8iVxzdOoPEQAhvlBBXzC8f072+o4uJalE0VFWizCl8zKNhI+cKflIMBlEG3piSdYZet3BJmanl0kbGVPANhf7DA5JLllUg2kHhryRO8kTMW1fXB1LJmqo0HUSJVZs6m8gkwSOR2hhuQsVVSsagexJFxBgQdxsQfecNuTdEKoGR7TciweJv/cB/buOTfvGDFpr5YMtdmb8IA29TyTwZHbBSZcU2NtX0O3rB/P23xBlqXBFphYvEeY0zHI3XaQT2w12EZZup/KVzOmmxRgLeRhI9xIYX21Yr+cOiqV30EL/AORIJ+kaR9MNx1FS1RXOlHUzPBQB/wAiPrOFtLJa6lAPYOTVqGbrEkg+oBEe3rifDAx5Qc+GpJuVJuAbH3FrD88AD4zyeXqS1DMVKiEXYqqyOVSDAO4nVxgrx5J8oi1pNhaJ+kcYV9d6Q2aziKpAGkC4sqgAcczMfbCzlHEZ8NMKLR0z4wo5xtSK1JRGoVNJki40xdjPYWHOLF0pGZA0Io0+Vjdx2PaI7jYDAPS+mUcvphR5YCKPmCxExtP0F/fDDM0qlUBhZIFgWkz2jiLb98fPa84uXoWPyDYLmq6FjMWhpBj1ix2+2IHzTFrqCsTIMTFxY3aZ7C4Ptg7+FA5VZk3IY/QTte972HsFm6CR59/l+XcA2B3IHt3uDFocvIKOaucJIMmCACHWIlgPm5JIFrW+mFeeKVKgVdWoCSyeYRBncSptMzNhbbDGvRqJGhUMRLE+U+l2mRMQfpiChlirRqmbgCbE7EfiHPmkycUg4xXxO2mZWmyNKyQRJuZi14B3gA7YKSqlRAXiowEqSsMJMRH+wBhSK764+UB9JELItYhiRuYiwxHncx4dJiHcmBveZgGRq+buIEgiAd8N7OTa8sNlnyDUwCmsqBAKGZhtgO/p9cC9R6wiVESA5CyDAmPmNzvcTf8A9iu9LzFRapDPLPTkr+EekqZB1Ent2jAPXfiXSH1adKMDBJLMSCJUi4iZneBc4tHp5N7VkF9yX4oqvpbw30hyQUPP4gYA8sxMnsdjgNeo03VpZi6jVo1NLAEtYGJAjcCV+l+x8Y5SusVKcNYEkwYY3jeSsz99sLM11BQ7aDQZlMJJjVpmJU2lZMQYkD6ejo6Fx2STTQbXIfSruSalFgCyXR280HeTMHeR2icO/hrqZ8NmXSaiGWQmJEAMQIOxB25Bvjz+t1BnFPxZRwRpKmNJUAKRA8wiIA9RifI9QOWDhnFQvcqDFiDJX8Jsflt98HU6RuPx+u4lno3WOnU6y06qKvmIYiY+kiYPrH2wvzmRrUVOyJeHSNj/AHsGbsPLB9MLug55RRKj+ZTUgi2k6WIBAAO4HqMNcpl2ctTNZ9FRZU6tLCBqBDbywBBHc7Wxn0taenPY3j4lN1oTIxdo0kl92F2eeGLGY539TPDRcsMsi1Hh2J/lqGAWxHmJEgieBvGFJ6fXWGetVQMA6jXq0qQColhJb6AjtjqrUdlAZy7AQLKIHAAUARPpj2F5Fyicdbr/AP3Ml/lSmukX2WQTH1xvEOXosFH+cax1nbUJV6kTppgLRpnZKdgTeJY3n3++Ljl+n06lLw/DAgQtRQA67nSZ+cc73x5VUzR1aGAZfl94t9b3xYOl9V0KU1mVAIvMbW7+3rjD1OjqYlB5ETplj6plWRwdJAAAVr+cAbg/1HkDmRgLqXwuK9ItMRem5vIiQm1yYg9iJOHXTeuiouhgCGuVLRqvMrEGZ3G4+8S5jwrJSYoIMK/BAlgItJifcNO+BodW72zwylJnmHxTVUPTpqZVKaiYi8XkYW0a/AH+/wBvfFv6/wDBtWsPGQRKyLGOfLIESeD3niMUo0iCQwIIseCCNw3Y49PRnDUh6XxySknF5Gh1JYMdDGWA54t9CbYtHTuoMB4iN4iMQCJ5kiASPIxgWIg8EHeqZB9pYAXuRsd4b37+/tgvJ5xqetVhhUu1PvpkhlntvO4+mFnG8MrCVZRaqVUUX1UCE1CTTqLoMxuhPlgNexkX3BtachmKWZQK4IMbx5lMQQRyDcbkbcXxTcjnlqoTBUSVhiCQRBDKVuCCQflNp9cH5WoabCpRHm3NNnKo0RemRcHcWjgnbGHV0t3wfkttU8oZDpr0h5g5XYVAQVaLTqB+0weCJ3GzjM07A+og2IO6xBBgg8diJBedA+IkLkamp1H8xpNAmVAlQPK+3zKbzfB2aGWrqznwyxkB1lWm+458wPGIPrHpy26kfvRJ4wyl5zqHiDzJ5lWCI3Y1KY1qOB5Spi0zFiMOqteiKxNiSmtlBIgGPIfVnIJjYKD3xJ/0VrdKmtWKG63XUCDYjgExI7TfbHWc+FKoBfymqwAO977yBHO3tjQup0pP3hKF1OtMtYliTfzTP2B/2MWHp2YWjT0sIep/MeOAYgEiTxtG2/GN/Dfw4UTVWBQrtsYib3EG4tHb2wzyWXIYFECqLyZLP+o5mSZG0YydVrQn6fA9JBuSby+RNM+ZnYFZMbwfMe0GI74HrZ1TPllV2JG57/tHpgs1g0AmT2Htzz/vvhXXqgEAEKJkCR5hbzRvbja/0nyZalqorAFSyabMVCRrprAB+TsYAv8ATb05nEzdQaCEHAgkcHaZFwTbvgJ80A6t4gUcLBAMCbTfbUfqMcDqbEmCSyi4IE7cMRM/KSI/fAq0pL9QkNPq9cVNDhaZMAEk+Y3tYQbQBBO/c46o9Wp1GOohqtMXtsG2PpN7ffAlTqJqFkZTqG40yYnymdwJibW9cL06fozHiUyVJVTpM33Ee/HvaNsWWjF3eGLkO6pnHpmQT4TLPygilYRO9iQd/pEYX56qrqoLBtbCQkAll0sNxfvvz3jEzdXpNQK1JB3tBPlqLe0SJ027DvE1HNUmUypBctNOCfLBibx6bjjGzp9Hdlqmjif+L8GpqZmRkOlrC+q5UDk/T8P2gzgy1SA1Y6rmSmvzGLsLHb8W8EWws6q7KNBI8pJYk7sxuduAAPfUecIzk3LArYzeCLRttj2IaC97dQsm7wFf/FgGZgxcg7eot9fyxN5EGnxQZ8291PDTAud9OOatAlBIkD+6w/L9T39MDOlMHywxFz23g2Iued/2xpWeQcEj00qAadxYOTE72if/AH9MCsjU5DA6dt/0P6HnbEz5QH5Nt9JFwf7SDB9+Yx2uYLKqsLiAZ/EvE+ojDWCgrIZyrQYNTPlZhqET9h2YG4+mLTngalJczlC6GkxJpglkB8u3ILAWG3lI96NRuN4IJUbniQLeoj68YLyHVmpGm3mCvZzN5Bv9d9++M2voOT3R5Xz+05Hs/jivlEDBS7KGZioBmLlNgWAvB4tGFn/TVUgGmyMNUmNIbSSLifpsTv8Aam5LrxovUpVhqDQFZWChudQ41esc84tlD4oy9OmtV/EBNlQ7hgbgGJkXPqD6gY8Z+30GlHK7fEqp4pnOXFUKAUIi0EAbW2N8Zi1ZTrniIr06qlGEglr/AF9RtjMF/wCSaw4hpHiNIUjGu079vYEWm3vfEeYyoNqbAAc3g3sJ+gw+rfDIy7/zAtamwBY0nCsnEQQQ9u44OxxvK9LVkZMtXUqCYLAzI5EGe9jj2Hj1Rf7C+zvkrGV6hUo1dTGWkEE/tGLTlPiYZkqjE6l8ymbTsQR7HeZwtzrFNPiBS63DLT5iIMxf3H1wF0URUZhOxb3P/PbCamnDUW5rKFpxdIuuS+KnytT5dSEakteDqBFrbyD2gzhf8WdG/jmFbLUgtUkB121CI1NJ02tcbiTeMJ6fUT4H4lZWuCYkEXHE3UG/c4PyHxerDQC08KxjTe8PG/PbGN6E9KftdFZ7+PvQbUlTKbmso9NyjqVIMMDuCOD/AJ5tjqlmCLwNQm5FyD9cegdWyFPPUVLMtKsg0hmuWjdWI3WYIMStu8ChdSyb0ajU6qxUXtz+xB7jHo9P1K11TxJcr67E+Bj0zOgGQxR4iwEEWMXsb/74w/yvUqoiGVjPyugBPJEpabdie2KXR07qxHdTaPr++GuVz7L5dxxYAi/4gBJ9GveMdqafgvpzLpmup5epSGpHpg7OCG0NE2ZfMskQZXf8+umdUVFEOrrq76Re38tgIDHfYc2B2rY6+6KR4cSZIsyNzcHae45xup1pGU+KmnYgKIAgkTIsd/WT+eDU0HPFY+B2s7aZdqHVQGUU3iJJJ9J9At/6jHe1sF0+oVF0lyCfR5tuREySN499oE1PLdfp1FRSoUCAzeaSAbExeNz2OxG2HeXpEIUBZ0uJA1ggE2IP2iOQQb483U0dvvL8SKZZv/mdVNXRovJUgyf+4GSPeP8AGJ8v1MH55Mny2swiZQrJxWqFHSqjUVG6tPl3hgxJMCJse0ycGZWoZ0lleDKkCCD2IsDwJ5kn0xllCuBrY9quWMkgRsABF4iZ3j0vvOI3zyMwDoWqAkzp1EAWEGBFj9jhUmdIEkggwCjRMi8QdySBz3BHc3+JZliUdbXkgqscWMmQAQCBhJQoZAWcdIIKwDZwF+Zb2PpA7m07bYDo5rXTEAuGWJYBCp4N+5IGoE8SLSWeaohiNRax1XIAVpgGdxPra59sCdQyt91ki+gxAI/CFBnvc9jisZKkmFHGeyHjAMF0sBvqMEEERI+/uJvvjjIhiii4dbCR3sRMxHMfuMTP1U0yqGmWUx5rEwCLkD1Hc77b4HzVdaoY02EbDTsP6Y83pxae0zh05PD4DeSsfEeT0VjMoq+fytwbEEX5gz2v2wFUZVGoLNQgw0Rp3lh3iTcekbXa9fzesr/LJj+XuImx1Dm5m3H0wHkMuGsIAgeY3EQdh24A53x7mimoKzuCp55QWAPyg8m7E877cz64CWqVMg77gGfve2GfxB8P1UOufFQiSwAkG8hhNtvtiv7XH3x6cEmuSDYUwk3JA5k/5xlX5fK0j1H6YHFVjaZxLlcwVOwM2IPrhmmLZqlmSB6TiVWIZbiDtP2j9PviHMre2wO36Y6V9UEbreMdzk4NyVZtTCApBkiDF4E2vuAcEjPPFRGRakNPyiIIiw72F/U4VUasEtcAnSb7emDM251BwpU2k9wdift+mJuOR08DHLdd8en4FRVsIBIiY7xzv9cd5TPrTUEK4TlpLFCbENaYm8faDhJVzEOtRbFTfv8AXjDPxwrCoraQwghRGobn5b799sQnoxSpLD7fEKY7y2apFRLVQf8A9ZBTfdSTMHe/fGYQt0mg51LWpIDcKxgj0InGYl/5oP8A2f4Bz8CzVnzVNArhatMHU5ADAXsYs4i4mL98BZHqPhOxplqDuACCqsrACQdLXHJmdsC9OqZkvrpUqjNuhYDSb3YzH5WwB1bpmaJJq5chmM+VR32hflvxbFYaS4v7a/YRTY06tnnqqs011D8dNjceqna/rhclaKNQ7QukRwW3/bCanXZZALKdt9vpxgzM5j+QsiC3HpeP+MU9lVIbffJLQz4FK5M6YHIMGNuMDZwq58qD3Hft7YEo1IDSDcWPYyDjFLEk7fliq01F2iaomHVqwaSzHcmT33w2HUhWpnxAGOmAeQe87i94woPqV/XElMLwRhJwi6dZ+AUleGRMxWxswmCOcFUU8RZB8w459x6Yf/DHQVq06lWuStALoVjEM0EwNz5bGR++KlmKYVyFYGDuNj++OjOM5OK5R3A0pVa4H9afcfY4kXOqVIdApHABXcjb8M+4nA3RMjVqN5SUQXZuLTxsTY2xden9OQbrqQ2PlEkjtIgEbcc4z6+pDTeflga9yEuRr0xaAJIG91gGYIv3+/oJbr1WmqSjblUJBhr3niSCY5MC+I8z8Il5VXAtIDEEjuR3sDYdhAwHT+DcyunaAZDKQRYcgkERMRA7+uMsno6ityEaaLMetNXVQlNXdBDcmQVsCBIMW3vJttBuWyxJ58IkDQOLgSIA/bnAfSKTI2kqIkm8ksIg2Ebbc7H3w9XprM2pQxdioMmQU2MAmYIF+JnHla0oxdRwUXkFr58U3JcaQVgwCQZnzRMxIAMX7gxjfTs0h8tN2pqZtqufmFpIMiR+QB7SeKSRSeFY7K9jA2Am5J5vfbtiCv0hVbyqQRBBAkXgXB830vI2xP01Tx+Q9PkwVNbspqaNIkeJpUsN9iwAbg94HfBVDPBqSkEaUOktTExFvMORA3i0YR9T6DrKVmE6Lj2EmANwNreh9cSN1UJpRSXFS+sW7/QEEEz3DbScU9nGcVtyHgK6pVpPTkhQytMjcMouZXg344P1puUrVss9R2tTZdJm4gj+mfbjbti0UunAMXf5hYExsB7RxAtN+cK+q5N6y38wGqKagQCbQxAliI9QD7Y9PQ0lCNSymdts3Wol6NI02ZjV2VRvP4jzMGImJ9jh/wBP6IaQUsyFSPOJ2MabDaQpgT6Yr+WzToGqKYRQEpgAHQCANXmidh9JwyyXX3Mu7iP7JWBOxEGRPb1xm6qepdaXC+bOU6fAwZcvdWq0gSZHlJMWA1S0D7RMQMef/EvwWinVlKorLcsn4ltNhMtz+XfFh+IOtZdXXWiwwswUSbgXUdjx+hGFB6zqqBlpU9AAAqsCw3tAItNx33jFOll1CqduvDqv3/UE2pYKSAVJB+uNTtecWz4kyuWrE1KXkYxO8E+oIG/ceu+KlUolYkb7HjHvac1ONmeUdpJ4x1e+NmNwdsQoL42H+uHoFhC1AVINpM/ljrL1Sk2kGOeB2xA9Re2JkrCwmPe/0uMI0PYVWrAjWq2btuL89xiOlQYKQQd5Uz+Xp9cRUX06ka4YSPQ9x74igA7x+vpgKPYNhbLJkU2+n/o4zAwzji37D/GMwdrBaPcc2Fo1GCBi0AkmxjeBBmPthT1bOeIwIEtso9vbjFj6dm6zKSimJ3AgG9xYyY9MHdQyK5hF1qyOJllXcbwxHHM3PpjxtKC09SqfHN/X7DbqZQMt8Ko7NUrAVGJ1OxnSAOABwPXfEC9JoVE1vSUliSoiIX8IEbWA274s3WfhyuqBUACNCllMhVb5ifxbdxN8Sr8O1IY01B0CJN+NxO8Y2vUzyNcWUJ/gWi8lGemfuB97/nhPnfgSuLqyuD38p/O3549KpdKqKQSs2OIHy7izAgfkcMtd+QbEzyPPdFrUb1KZA77j7iRgTxPpj2d8vI7LsbT95tha/TaD6QUXQpn5QAb7WG3OKLqE+UItO+Dz6l1pv4fwDdS/iAnceWDHvAw16P8AA9avDBWg+Zrfgtcd5PEbX2xdMl/pfQzJlUNNOWBO/ZQTBv8AbFmznTGpqFozT031DcaRF7R24j2xh6jroaT2w5fIz02uSr5PJUqIVFp+bmRNzIkg2E9rwIHGCpYnVOhz8ysBI2XvqB+n03OG+ZzRqE6fKx40gaRBgtYiTEW/4VeOoedTBl82qYBIPJPyiQJ7iwx5W5Tm/wBTrNJllDEKvlmSVJG/qBA8wAuJ/PB/T80p8qgMWtN5F43uY/36Yynk2dCCWZCQCT5ibA24G5E7+p41/CpRHlaS0QBqvpBvKCdUd+0d8QlNNNdxkgsZFiAwhGU+aGMwC0FT6SD5pBGB6XVqiHSaUbBWB8jDYHUQJNoImbzziRszMuASQpAMyCebT6A3PtiLJMpbSygOSoOu6zvYHaLi0HnfEUrT3KxtuBqMuKwiqADuJAZhHci4IPM4gqE6JGlURoYFQqj+5WDGIJFgO1tzgbMsyKGUhnkAgKRMckAzMGZiLXxurS/itSlwFj5wSG2EqSLQNXfvfHQjjPujIW5vpdXNVBrBRQToKsGYrEEsw3BNx/k4QZfKnxjDMFpzJKTPmIngDeRz5eMWXN0vARlSraTELGn5RGoyA30+2Edas1MAF/IbmZLGAZjYyJEbwTM49Tpt0sLgLWbDMv1paQZhLsg2JEE8M5JuOw2PrildS62S1T5gdwT+ImONgO0esnB/VusLVVlaU0gHRFgB5dLHaR2xWKmeUn52jaFAGPZ04/AnqSoJo9UqqoIf73BPqDa/OJT1RmO8Dtv3uRzfvhdSyAILl0C3iW859QB62+mB3qljAIki/wDjFHpRbIDWrXNZgvlIWQCTAgRcettu2OM/RC09PiC1yAG+m8SLzthaavk3Iadu4/Y4i8afmk2iecNHSqq4Q27FDLK1FVXWFJZQJiSLyTfmLSMDVK+w7NMe4vv6AYCSRcWx01QxEn19Tiu0XccE45xuMYqEmAJPYYoIZOOgR2xgpNwDb0xyBgHEtQr+H8/0xzqnHMYycCgnU++MxzI9cZjqDZ9PZXPFIVUUgCy7WvYRYccYnyWUzCkmqaaoSTCkkmeBIBU/UjeMR5HpjK4ZjrUTETIBgC3cYO6B1ZWZ6VYKKtMw0CARJAb69u+PlenlrqNakvr7TsWSvRErAMcHntfviQZBdUxvaQbbYNGkkARN/tjXhBDAPMn0xpUn3OaBKXwsnMwTJvjit8K0jaLA6gex9D+2GqV5MekjGqtQA77x/wA4o0+wUxPU+GqLU9LKNMXIwh/6fyuo6QN9jaAJFsWDrPUVWaYJJPAH3BPG/wC+KfVq1KjRRZhp3uCBBIvM7+kbbDHl6/VTvbB18S8cFh/i1pEDQ/h2XVTXWF3EQDJAi5APqOcQZ5aVQqwho5WVkEA32t9JtHphd0yjVQHWxvNwON5IMQNx298dtTcvBBYgmJ2N52iTBAvxb65HK8d13z/QyzklqU01EB9KzYE6STEwpj3MX7X4U5vKKGIEqSZjY3PtBWw7nf3wRn1ZPPVQOF2AECBb17wTIOCstUVjqVWDGxWodJEaoAWI0id7yPth9NOMfaJ8fmDaaTILIHnLg2OriJtJJII5O8cTiFnpSyDVqvGpwDa++8G3tbvjdeodElWGm1OGDQALldN4kEFed/TC/K1RIUkoeGWmRIH4bsPQmRxzhEt0dzGwDvk6Yq6ohhYE+YBrHSwMjTIMXn1vGD82lN6ZGghyuq1h3EEbfU8kd8R1HBY+IVYvLaQSrNYTebmQObSPfEOWKQXJOzXMtAkmbW+vpeRfFLbp5wEXVs9R1AO0MCBMCSfXnSI3iLwd8T5PP01yzAMEJUlWndpuCZBBECDNiAcS5joAeGcCpquKgG0i3ykcj0G55whznTnpIUapqQSEBvuNhHaTb0xs01DUW1M7PYOzHWKlRAr+Y1BGtgSSPlLSfuTOwOENem5ZggMsYFjIBgqo9wQTHcfTvNt51A2jTJJjSBBgASex9CecXz4Z6A1IjNZuNYEqkFYMXczMNvAny/kPThCOlHAspKKyV7M/6M5yot6uXpoIJDFyxMfihIkdgT74rXUP9KsytXwqTUazc6NYCbfOzKFB9Jn0x7GlCrm2BV2TLxOxV6k/0E3VI/FYni18N8jladKktFBCrssk+t5kk+pxV60oqlyZbt2zxaj/AKC5xgD4+XE8S5j/APjBeW//AM+Vt6uapqAb6EZjHoTpvj11c0VkBTvaLkj27Y3ma5qWMimB5lFy3YGNhYzia6nVa96vuHqJ4jV/0hFWo6ZaszlVD+dNIKksAwvfUVIEdjJFsWD4d/0YorTNStUFdWhl0qR5bzB17+hU7Y9JGgxUKMGCGnpUG6E/KR7wR2vG5lTlciyVWpl6gp1BKhlAhoGpSdIuQA29/NzhJ9RrNUmdS5oh6f8A6a9LpOoGXpsrL5fEJdmZdWoQx30kG39Jx511/wCDMt07qlN8xTFTp1diPxRSJ/CdJB8huN5WbSMesNVeCjBWjYtuIiCCLgwQdQwPnsqlbJtlcxNRahKyfmPmlYaPmWwDEcXm8nS1ZJ5bfZnOqFWc/wBPunKadOhlqYao1mksIjUG8zEEQD74Y0+lUqCKEo0z4TW0oomSRNhud7cnCf4P6C+Raohr+JSVw9JYOqmGhTqJsbSIFrTzAtFbRdAQx06vWVYTH1OFkne275/IO7wJPjzMEZKtAABWABuZO0egm+FfSvgfLNlaQq0KTMtKmznw4YsYaCwu0De/od8azVL+KzgpM5KU11uDsYJEet9/YjD5KhkqNqcJNwT5QZn2OFjJqHpCyk/Ev+i9GpUZsrU8OY8hEqDeeZg222vviidU/wBOM1SqMlMeLpOkabMxG4VCZaBckSIx783VRSpkqhZ+F47A998L2Q0SQyBlqDUzBvmqTt7Rh9HqtWPMrX135ExVnzTVolWKspVgYINiD2IO2Mx9Jr18MJ8GeLxNrftjMbV1n/PzEplh6dW8hDfMN+CBxfFX65QZK65ikAHWzq2zqYMTO4+2LP1TPJEsraCI1r+G+57fW2IR0pnZWFQMBtbzXiB9rY8R68JvavmFwaySdPzniedQSSBIiI9PfBL51NUFeP8Ac4ipUKlIkogKgH0O9gOD74kWtqBOkgbkRfbubY0+nb6XkWn3Rwh2g2AJB7TwcZRrI91qIbEyCG7dj/s4FrZwxbmd7gxvFxqA7iJ4OFtVaCwypJkSdOkSQTwIGw/zjDrdRacfr+PxNWnpeRuyrPzRBjbm207XHbGq9ZCRIW19o9yY2J9fzwCK61KcsGDCZAtBIm8b7cXxGMppJYCSATctB3jyhpPO+MG+S9PF/XkdoIzFFag8olf6pAAMgRqY8jt2O2BKuXSFAc1GPlY0pKqBJgtJFgY/xvjhaA16pKTYKdLKNxAk9uJ/XEmXQQzCGAltCADaOJIvfiB3wVOCi4pW/rt/YpxRyoFwzAm5BvK7Tfkb2I3xzWAQamqLM2JibQYAJFo49J9cAL1kg6F0qjSpBMaTpjzAGPmvJ9e8Y6z2Z8NVD6CDOlvmAMHyaiCRN4uebYR6b3UEMrlSdSwWbyk2KkC97+XcWtcnCJOprVWokBHBKaGYqoYSFKwRrVpm0bxO2A+qvRZtfyPpNQMDJYxpsRDKwYtuSB7Nguhmk8JtDAuBq0EaXa0XB5+Y7ifre60tvN3+X8fXkKMXKlxFVSriJAupm+pTex5uTYfUgZymhc/JpknY3i5iw3HPOF3TviF2ou8IKSD5SNR+YzIBiQbH274jzlfza4h70mAOpWUAQx8wHMbXiMP7GW5qX19feEJzPxOFBFOmKjkxYQASCZJEyOYjeecIM11EFUGYKFk1MCskte1+FB1fpxhjkaS0UD1bAfKNnYkWEcQNJk7TxgP4f6B/FOa9QRQBtFzUIIIUTeJuTaSY9vW0NKGktxz9KsefA3wQDVGZzUlyNaUeEB+XV3aLxxbtGLXnXTM1vAaTSpx4s31HcU/UH8XpbnAdPMNqlWJduT+BSPnI/TufScOadSjSpKogaNuSxMyTySSZnDObfqfPYyZkxyrrTSYCoB3vhec94jhQrLqtK/Nb+o/h4tviOq7sksCI2AvG9z6/kMJn6y1MASSZEFF99x6d8dKSjgKQ/pqV8gSG7m+q/PqRfEIonRCL5yJOr/c844Tq6nTrYh9z2/36Y5fPkVNREg8++xxOlx3OsnyYM6iTMfQ/fEPWqywQBLga1md1uBbgiVPviHO9RUAzJUQRB39B6+mK/T6gzVnNUWKwp30Dt7nvscWiuxydh+W62KhWopC07hlkQLbH7/l64MPVqXhLrYQdiDzG88Wk4Rtl6DodSIhP9gIIBESIgn89sSZJ0EGAwBM6VA0SDG42v98Iox7DOKYbRfU1SmqvpI1Fm7SRAInf9MA9brVKLmopBimQZNjMQD63NucFdMzJFMKZBgguSSSDN2PedItiu0g1bMh6xBFD5U/FJMDUNiQo1cgSMc1G032AlkZfDvSaVPzVD/NZTqefxNci+0GB9MFZqo6tDG2pfNtA2mOdgJxos4IlNKdwd4PAPrxOBetdSRKbvJ1WQe+4kSeccg1eCTqVZ2q0RTOkGX1ss/KQShFiJt98T5Gmqqqu2qNwDM3Jt/u0YEyGZFZRWVTNiT6jUCpJ774gqdUAkyNWrSV337fScTad0GS7BhqVlsEEb/L3v++MxEnxYqiIW1r2/KcZhk0v9n+BOpeBnn87BJQoFOldD6iII7TG/wBD+eDMjKnWhKyLraJMXgg/rzis088jZYHxFBViN5nchV7EHkgHfbEfT8yBUWKgOq29t5gHtf6Xj08WUXVvsWRcFzleLp4cWgwQTJuLkQf6SO1xtgyjngV1NBCiTIGkevp/zii5/rbUazlDUAU/zKLAXBAAemdpuPQyfbG3+MfCqLdyGIlSsgT/AFXMW4jDQhOLTQbLo+aFygm0nSdhuLHa3YYXNlSy6i5AmSCLnfvvudvvjkdQpF5p1AlSp2E6lWDB7T3A79rNqmTNRRpbS0WtIJ7gmSLi0zthJQlJ+llFKhInT1cgpVddJ42kTvp/8je/E7TJW1qNZk8yFkHiBcn64C61kepKF8JKTmIZ2kn20qw3jeTzttgvobvmG01ai0yiBqiLEKYEgyBAvN+L4ePT60pJYd/YDcQ5PrVKuh0gKU8hmVOoXgFo45B9OMd5nOruCWqEStwQ3MTHr+frfsJSkmiAU1eVramMTsRcfnGB8x04OZYXmzSJH/bcSObicQmo72v5OsgTOU6oKmGCGLzG1oLHj5bEj7nEFPPoPK0fLo80AsSSIPA7fLBnfEFfKChLk6l3KQdjpJX7TAbYxvGF1XKoVd1cHQQCollIuQSBMSNjwRGL7IzVp/2FMlzmXSkoCgKrEMvl1aWBk23MqRsSO+Ber5rUY0sAFhikQTb2O027eu+s3nk/hiEqFirB1KxIBtMHaxEqNyZwPmcj/EAaGGqmoViJ4gEEwLWm9741QhS3TfAW7IstmnMikC6VCAJXyqDM+urUZB57bYjp5ao1V1ZVCyssSA3mIJC34B9P3xxms3Uy6DQwuI0lb25F++xng4A+H+m5nM5skBizAagCSFUfjcm4AOw5MY3aEHK5Yr5sW6yxv8P/AA/WzLSVLUtZ1eazMYJpKTsBAmImBedr51TKeGqU6dFZJ0rI8qhRNgMMenUUoItFEhEiCYuRckD3n6nB+XcauNW+14xScs0ZXPcxJlqIRrBoclnEDVNpLHttbbt2xLnq6okaW2MzJJkTBw26g6R2DEKSLH6YGzmZDQi+YmxJG3v74nJyfLGR2udSomlfKSJBP6E4WZTL6ASYIB2i4vNj798d5xasQGEGxAiYtv8ATEr5nQjBWDNA0+kTMgdxgOTbph7UdZoU5VjztbkbzwcA5jNqiyRAkEiZO95GwEYFzfVdCU2UAI86V/pIIDesTgNqTNq1MDr8xQQBP6gHsMF+QUbNbU0zEkaEM3BmWI9R+3rgk+GouGOq459zuO2FpZmcRdYgmYKgC8dxwca/iFOggH1JBIkE97Ww6yFLyM6CsWJCypEkEfWABiQ5z8IjURcAAaBzM77fphcXq6dYkAQRFjvvG4ntgTLElzIugsSe5kgz9AMdWSlDfLOQjtBOpyAB33FzNt/vgHI5QIgaq+msWLMsSPNBInc7AfTGsnWKMaagEMS/mJEEibdhOI6SOACQSzGADwZ3HoPzxJxbw+4tDKvUDQmmNcEFuRHb3wjyzOK1RDpdVIEQIAMX+hkz6YNz+e0qxDElHN3gkgmCB2E8euB0zKspIDEkghbAzO5g3/xisdOMfdHiqiY9NKSgDub/AKA995wDlK6BNJBIUl5G4YmSTyPfsBhhUrpJDXkAD+31P174WVs4EkqdLLYGP1BsbcYWSbwTdhTZvLgwKTMP6gAQfvjMFdP6zUNNT4w2/wDpB/OMZi6SokC0+rUaaFQEcknV5Vg7i/EzpkiBb1ws6qXakxpLoKguppidIUSAQJ7kSLXNucV3qvxCpYlMuvmEPf5Svl8kgEgwD5hPBHOIum/EBUOoZqQA8p0iCNiBfc7xMHGddE45XnualVYLXkviWjnKBV3GoqT/AHIRpnVM2EkxyoY94Uv0cKyeBWWowNxcTEWG8tvE/wDKpeoLSqFqoFQMtiFC/QwDPv7+2Ouo9TpVEPheIl5J8Tnb62tv/jFVoKFqCw/wOaxkvmazn8sVBTEKq7fMODcmQYsL3tGLN0brepJFSRom5EiBJJBv8sGY748wy/xCVpaQAXQDQ0Egr5hpqDkAMYMzMG+2G/Q+pPRFOlUZEcxIexYXB0CwI32jcbWnztXp3GNrn9AHpaZ1QS4qAswDQTw1gR9ot2wPncyjuA+gnSfKVBa8g6THtxxhIOpKiEqg0AkaS0LBMhln5Q1oFuOQcB9TNPUj06hUEQV3ImWBKnmQQdiIETjAoycsOgli8JAdSNoERZdvxbG0jk9gRxOMdNc8bBXB0g7eYQbT24P3xSs/1IsyhyWMWYHS0AkSv9wEzxEWB3KXqwI0guVAMgwRYEAEiCJExI3tfnn075F3EHxT1LQPmDA+VtXzCbFXKzp8wBE+otytp5hmpFUDExswGkhb2aPbY8WxJmMwKzM3yuCFb+nRM83EyRp7mxIxj0vCWnDhQzQB8syG8rcSI5G2NsYqMUqyEGoURShqmlrQu5kAnSSfxeaBHaV946nxQ9MlPKzfhI5liSzWuIm1rna2EedzLNUYa3ZFsCxsN5A7xMTzgGr1LS2lLtsDGxNtXMQO3f2x6Wn02738gXFsboA0KgapXclUQbLcQTPYTvtAnHsXwr0qh0+gEBl2I1twxjg8AcD/ADiq/AfQqWVRlqyK1S7NvE7KLWA5HJ+mLVmsmKkBOJI7tbaOPeMGWpfuGeeo5Ouwz8dBxZdj6b4gr9d0QFpiWPlgbiO42wvGWqy4MmSNTCLED1EERFsGUqlSmqU9Ic8NIHqCR+WJp1yPFJMzOU3enaVZiDe8RxGBqztTFTUtgo8wtB4GJMxX0D5/PvqnY7QPrhPnvO48Uki21hvMnvJnCbo2x27OsjmAPO5DNpMg7X5HHAxHRz6CmzAqSxgg9hhb1zNBCQvyTYcRHA5OER+JqY0qZ8pIOnufSIthtu7AVDuWrP8AUKdMINSeUnSImOdz3wsStJaqTA1SeO9gCL2vIxXs0flX57yZsQDsZ574MygpMNDh2CiJW9zcCMPS8AaUVYwoV6RMESlOCLyzHge2MzXVjLIFDEn5CbKeyRYaf19sRp4dMhVljUNibRFj5p37YhfKlKgUAFNwQByeSPT1wLUcAtWGPm3DgohQqLiZBncE7TeZxBQyjNPzGWhmEg32n/IwfXq1dQUhdBvvHBiMV6r1WvRZ9S1mE/OqjY+vqO2DG3wHd4LP0+iAAGLLEiCQSJIj1Ei8HE3V1YtRbyypiO0TH5RiqdP+L8tOo+NLfhK2UyPlIF4jfe/GIx15TTYHMAsT5QRcel/bDOE0wqx1WCtCySWB0p+Lbv6XP0xx4MoQfKwAiLHVMyffCuj1agQP5mwg8sSZmJsBgyjmVdnXUsbLJiR3J4OA00Usmr5vz6WLaD6bkbiT+WNZHIhn1Alg3DDVEbyfQYir9MqFCZ8obTCmSJjzWmx74zOqKaIKRYydDjbVpIMW29fbHZfJLklzGWXUdOqJ4VQPoMZhbVzBZi3iKsn5bmO23pjMStHbWVj4t6oKlVc3TphUzILFZuHWFcesm8xz3GFVPOI1NgAQSNpJjsfXGYzHsRinG/DfybQsXWDVDrBg+IA1oFh99u8m/fjETZh3W+iCOEA/QSfrjMZh3FLKDbJMv1KsoYDSwiL7gdwe+H1P4uHglal3VfIIJAYcmbHtjMZiUtGGo6aDbSLD0P4lp1aSrXk1DZNQkGRK7bXjtE4IqQaLGo7fKL/2sVi1xaw9vUnGYzHja2jGGotvdnLJmYy9KmIqFllSJFwu1wCfe3IB9MTU8mFqeGzAEiARPaJmL2HI2xmMxmd7E75THSyR9X0U6TO4uFEsLEmQvHeY9J98VvM9SNUoHspuFttAWWI33/M2GNYzGzooJw3Pm3+Qe4LUmowVBpuBxYRaBIHrvbF/+GeiJlaZBubMxud5AgGI9e8DGYzFuqdRoSbD+vdYFOkroIYkqZ4EAyPU4R9H+IKrPrmbR6j69vTGYzGRPG77CTVF/wCkZ9fBiqdWq8xcb/4wPXzKmoNIIGwxmMxbUk8IksqzdbM06KnUBJ8otMGZt/nCWpWaqnlMAG/0GMxmEjlqJVtxeBbmuk1K6BgdBVhJ3te4wsz3RUyzKAimwhmJkzfgGDfnGYzFk2kys8IjSii0xXrE6Y0hVEiRb32nC85mpUpnwpKmIWYgfWL4zGYfwxIPddjPpmXd1GsKWRQCWuBe5tzgqpRaibHzWKkHjgXxmMxmmlgVpIjzVOX8xYggGJubwL8Y6FNDBa0fKAT22Pf64zGYaOWyu1Lg2qNSpqA2liSEItBLTuPYCThXU/mHzaalSCGZlG43Nxe8CcbxmLWFJIlyPw7RapDUkKrTl4UA3i4PJucB5notB9fhUykCfK5AjY2m8YzGYDlJPkqkqsmo9Lq0EXw67oWbTpOwEWbUsNvaMd/xebUHWy1As25t6kSfvjWMx0dRylTIrMqFtX4iZWKlDY/hIA+k3xvGYzFUo+BHN2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584" name="Picture 8" descr="http://t2.gstatic.com/images?q=tbn:ANd9GcQpNQTcaAOqE9j0NI_7yBbA1ze1a0pfjet6Enr1R0-HEVPjRqjBIw">
            <a:hlinkClick r:id="rId4"/>
          </p:cNvPr>
          <p:cNvPicPr>
            <a:picLocks noChangeAspect="1" noChangeArrowheads="1"/>
          </p:cNvPicPr>
          <p:nvPr/>
        </p:nvPicPr>
        <p:blipFill>
          <a:blip r:embed="rId5" cstate="print"/>
          <a:srcRect/>
          <a:stretch>
            <a:fillRect/>
          </a:stretch>
        </p:blipFill>
        <p:spPr bwMode="auto">
          <a:xfrm>
            <a:off x="3059832" y="836712"/>
            <a:ext cx="3024336" cy="2736304"/>
          </a:xfrm>
          <a:prstGeom prst="rect">
            <a:avLst/>
          </a:prstGeom>
          <a:noFill/>
        </p:spPr>
      </p:pic>
      <p:pic>
        <p:nvPicPr>
          <p:cNvPr id="24586" name="Picture 10" descr="http://t3.gstatic.com/images?q=tbn:ANd9GcQQAMG4Sn0_NoXLfXDW1c9k26VZXW1kTQl62svGwedlxe4s_Zvb">
            <a:hlinkClick r:id="rId6"/>
          </p:cNvPr>
          <p:cNvPicPr>
            <a:picLocks noChangeAspect="1" noChangeArrowheads="1"/>
          </p:cNvPicPr>
          <p:nvPr/>
        </p:nvPicPr>
        <p:blipFill>
          <a:blip r:embed="rId7" cstate="print"/>
          <a:srcRect/>
          <a:stretch>
            <a:fillRect/>
          </a:stretch>
        </p:blipFill>
        <p:spPr bwMode="auto">
          <a:xfrm>
            <a:off x="6156176" y="836712"/>
            <a:ext cx="2880320" cy="2736304"/>
          </a:xfrm>
          <a:prstGeom prst="rect">
            <a:avLst/>
          </a:prstGeom>
          <a:noFill/>
        </p:spPr>
      </p:pic>
      <p:pic>
        <p:nvPicPr>
          <p:cNvPr id="24588" name="Picture 12" descr="http://t1.gstatic.com/images?q=tbn:ANd9GcQOnMC_a8_SVwDdr9P9n-pZ5bDOeRLVSS5TfgxkZ8IVAQ-Un1DFTg">
            <a:hlinkClick r:id="rId8"/>
          </p:cNvPr>
          <p:cNvPicPr>
            <a:picLocks noChangeAspect="1" noChangeArrowheads="1"/>
          </p:cNvPicPr>
          <p:nvPr/>
        </p:nvPicPr>
        <p:blipFill>
          <a:blip r:embed="rId9" cstate="print"/>
          <a:srcRect/>
          <a:stretch>
            <a:fillRect/>
          </a:stretch>
        </p:blipFill>
        <p:spPr bwMode="auto">
          <a:xfrm>
            <a:off x="179512" y="3861048"/>
            <a:ext cx="2976329" cy="2664296"/>
          </a:xfrm>
          <a:prstGeom prst="rect">
            <a:avLst/>
          </a:prstGeom>
          <a:noFill/>
        </p:spPr>
      </p:pic>
      <p:pic>
        <p:nvPicPr>
          <p:cNvPr id="24592" name="Picture 16" descr="http://www.bio.miami.edu/dana/pix/mossyforest.jpg"/>
          <p:cNvPicPr>
            <a:picLocks noChangeAspect="1" noChangeArrowheads="1"/>
          </p:cNvPicPr>
          <p:nvPr/>
        </p:nvPicPr>
        <p:blipFill>
          <a:blip r:embed="rId10" cstate="print"/>
          <a:srcRect/>
          <a:stretch>
            <a:fillRect/>
          </a:stretch>
        </p:blipFill>
        <p:spPr bwMode="auto">
          <a:xfrm>
            <a:off x="3203848" y="3645024"/>
            <a:ext cx="2562225" cy="3096344"/>
          </a:xfrm>
          <a:prstGeom prst="rect">
            <a:avLst/>
          </a:prstGeom>
          <a:noFill/>
        </p:spPr>
      </p:pic>
      <p:pic>
        <p:nvPicPr>
          <p:cNvPr id="24594" name="Picture 18" descr="http://www.bio.miami.edu/dana/pix/mossyglen.jpg"/>
          <p:cNvPicPr>
            <a:picLocks noChangeAspect="1" noChangeArrowheads="1"/>
          </p:cNvPicPr>
          <p:nvPr/>
        </p:nvPicPr>
        <p:blipFill>
          <a:blip r:embed="rId11" cstate="print"/>
          <a:srcRect/>
          <a:stretch>
            <a:fillRect/>
          </a:stretch>
        </p:blipFill>
        <p:spPr bwMode="auto">
          <a:xfrm>
            <a:off x="5868144" y="3789040"/>
            <a:ext cx="3132348" cy="2664296"/>
          </a:xfrm>
          <a:prstGeom prst="rect">
            <a:avLst/>
          </a:prstGeom>
          <a:noFill/>
        </p:spPr>
      </p:pic>
    </p:spTree>
    <p:extLst>
      <p:ext uri="{BB962C8B-B14F-4D97-AF65-F5344CB8AC3E}">
        <p14:creationId xmlns:p14="http://schemas.microsoft.com/office/powerpoint/2010/main" val="418056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20000"/>
          </a:bodyPr>
          <a:lstStyle/>
          <a:p>
            <a:r>
              <a:rPr lang="en-US" dirty="0" smtClean="0"/>
              <a:t>In all three divisions, the gametophyte is the dominant plant body. </a:t>
            </a:r>
          </a:p>
          <a:p>
            <a:r>
              <a:rPr lang="en-US" dirty="0" smtClean="0"/>
              <a:t>The stems of moss gametophytes may be erect or tufted as in </a:t>
            </a:r>
            <a:r>
              <a:rPr lang="en-US" i="1" dirty="0" smtClean="0"/>
              <a:t>Brachymenium </a:t>
            </a:r>
            <a:r>
              <a:rPr lang="en-US" dirty="0" smtClean="0"/>
              <a:t>sp. or prostrate as in </a:t>
            </a:r>
            <a:r>
              <a:rPr lang="en-US" i="1" dirty="0" smtClean="0"/>
              <a:t>Ectropothecium</a:t>
            </a:r>
            <a:r>
              <a:rPr lang="en-US" dirty="0" smtClean="0"/>
              <a:t> sp. </a:t>
            </a:r>
          </a:p>
          <a:p>
            <a:r>
              <a:rPr lang="en-US" dirty="0" smtClean="0"/>
              <a:t>Many mosses have water-conducting cells called </a:t>
            </a:r>
            <a:r>
              <a:rPr lang="en-US" b="1" dirty="0" smtClean="0"/>
              <a:t>hydroids</a:t>
            </a:r>
            <a:r>
              <a:rPr lang="en-US" dirty="0" smtClean="0"/>
              <a:t> and some have food-conducting cells called </a:t>
            </a:r>
            <a:r>
              <a:rPr lang="en-US" b="1" dirty="0" smtClean="0"/>
              <a:t>leptoids</a:t>
            </a:r>
            <a:r>
              <a:rPr lang="en-US" dirty="0" smtClean="0"/>
              <a:t> surrounding the hydroids, but these cells do not conduct as efficiently as the vascular tissues in higher plants.</a:t>
            </a:r>
          </a:p>
          <a:p>
            <a:r>
              <a:rPr lang="en-US" dirty="0" smtClean="0"/>
              <a:t>Mosses are anchored by filamentous multicellular rhizoids. </a:t>
            </a:r>
          </a:p>
          <a:p>
            <a:r>
              <a:rPr lang="en-US" dirty="0" smtClean="0"/>
              <a:t>Their leaves are never lobed or divided nor do they have a petiole.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634082"/>
          </a:xfrm>
        </p:spPr>
        <p:txBody>
          <a:bodyPr>
            <a:normAutofit fontScale="90000"/>
          </a:bodyPr>
          <a:lstStyle/>
          <a:p>
            <a:r>
              <a:rPr lang="en-US" b="1" baseline="30000" dirty="0"/>
              <a:t>Structure and Form of Bryophytes II</a:t>
            </a:r>
            <a:br>
              <a:rPr lang="en-US" b="1" baseline="30000" dirty="0"/>
            </a:br>
            <a:endParaRPr lang="en-US" dirty="0"/>
          </a:p>
        </p:txBody>
      </p:sp>
      <p:sp>
        <p:nvSpPr>
          <p:cNvPr id="6148" name="AutoShape 4" descr="data:image/jpeg;base64,/9j/4AAQSkZJRgABAQAAAQABAAD/2wCEAAkGBhMSERUUExQVFRUVGCAaGBgYGBkbHBgcGxgYFxgbGxoaHCYgGB8jGxoYIC8gIycpLCwsFx4yNTAqNSYrLCkBCQoKDgwOGg8PGikgHyQpKSwpKikpLCksKSkpKSkpKSkpKSkpLCwpKSksLCkpLCksKSksKSksLCkpLCwpLCksLP/AABEIAN0AyAMBIgACEQEDEQH/xAAbAAACAgMBAAAAAAAAAAAAAAAEBQMGAQIHAP/EADsQAAIBAgUCBAQEBgIBBAMAAAECEQMhAAQSMUEFUQYiYXETMoGRQqHB8BQjUrHR4Qdi8RVygpIWJLL/xAAZAQACAwEAAAAAAAAAAAAAAAACAwABBAX/xAAiEQACAgMBAAIDAQEAAAAAAAAAAQIRAxIhMRNBBCJRYXH/2gAMAwEAAhEDEQA/ALd1rMRSc7QDuJjt7jFB6D4dOarySBRDankxrPzaBG14k7AYvXiTpVSoumQFG4JM7EqrAcn+k4z0HJpl8utMmW3YjubkCRsLDbjHDx5Pji69IqSG+SRFAUQPrPvjavXGyE+rGZ2jbC/4mrj03xO2YVVvxjOmxabAczWSncsAe7GN+LnCav4mUzpuTvYiIJF4txI9DhJ4v6wtR4ABRTK+YFSQdJkKblYG/fCanmjUWLySVRVEA6bn/wDpRHYHG3Hg5sxkY86EZ3Nl3Z2qDUt4B+UegmJvvxgClmRJI1Fdmubg7ieTz6HE/wDDJSSKhlngkKVPtJAsDz/rGqZymNSxplWsIMvp8m4NpibTe0Y1RXOIM1OYCOVB8seS9nRrgybq0EdoYYhqZMlpQHTOxNwAOCfmJP5nE1DOnSAyr5SLH8I7X3m3t+eJTYCGHlXgTeZO0QfX0xNqdF0DvXC+QEs/4gLhSCNzNzH9saU8t8XUJLOIMLJIAksBFibj2xutWm3BBYwCNjySwmcRUiaVQMupWUhhfiLRH3/LvgyGBT+GPMCQxImdo4J4OIMmNVRQ1gZm5HBgj1HGCVqkCHBKm4MWLAzfsSLYgy9M1WilTlhPyy0AXvgk/tgvhtUokA6mYKp8zGY3sAOSYJgY9VzCXBV1YL5SjCzESA4NtPeLjFm8I+GznWdqzH4NFo8p0lqhCkiY1KQm9uYw8PgLJtniul1pfDDCmHIDNJ1HUfOBpi07jtbCnmjF1IFyKDkzKiQzs5CqBNjsIkwSSRvg18lVpu6khIOkgsoIMReT6cYeeMPC38D8J8u7CmzlfNdkJEjz28puBImecVQ0mFQrcuCR3Mnf1O25/TEUt/2QSaDPhEuFNv6TEALMGwF9sZzOT0toBIMTrIsR6SdxjFEhUaAC8WZmEqRuR/VbjA65wlgTHlQ3NyTB7kxPpiK34XYV1LM01MUg4m7AsSOIubrz5RYYXnPOJKnSYIMHgi9+MZLtUBUqe9tx3tiweDPBhzTF3bRSQrIAu+5KhvwmAJMHf7FsoRuRTdAGWqL8FGqO5CFhHuVI0ncna/8A1xo/UEJ8iwqtAi2q0apFyT63xfeveAMnSyruhrKR8p1NUGowACjWIJibjvxip5b/AI9zbUFrUzRYuB5Fa4U9mPlJtsMKhkg1d/Ze3LIMu3mJJkvsWa/9RCiYAJP6Wx7CupTem/w6yMGRogn5TvzYHHsMcLCtHXOpdRJs0m5JgQt7Ta5Mck4DaoI1AzGFy9XEwxA/WfrgbrCeQskxGwP9scvVtmZfs+hvUfEdKkupzsLATcxsPfFS6v40qVPJSDUwYDMIJ+hiw3viGtmRMhdcNZSFBgNcAn29ecRUcsCwZRFpCRYsw23m08TZcbceKMF1D1GiNct/KWFmahBJ8o0lbAx2Kk8YFVzOldgN+WM6iSR3J+2CeoZsPaSdJI5vEAGOx4xBSlViwPfmMPVtFs3eipI+I0cAbEc8dsDh0/CCBtPeDeLc2xulQtsVnv6X3xqmYqDc/aDINibDB6sqyWlROk6BBO0x2vHf/WNBmmhQJ1RECSfsBf2jGjZoggCRz+5xLk82UYEkhtUhhusgCQRfbt2xKrpDyUwTMCACexnt7XxNUzXkWBeYFxOxj2HvjHUaUHVqDawuwIExJGwvz9cQZbUyxciSbAm8RsPrgeNWyWF5XJtVZaaIWqMTAAtYbsTAAHqbRjpngXL5YUUpEaMxp/mA/iYC8EbjtfjFE8HOMrXapX0ojUyutjcEsCIVZJ1EEbf5x0CjmaKaXQEsRIOm8b9rc29cZPyH3X6FzdBNTK/DzDtYfFRfMAJLozfMeZRhffy4l/iVDAlRqEwxW4B4B++FnUM/8QX3mR6EQZj7Y3p9QYkavN7AT+eMrt9Eti/xtQFWkFqOq01cNcwCdlMje5xReoVGUDSIR932L99Tc+1sdD63oqUmRlHmG54O4nteD9Mc2pVdVCoAptDDY/KdLATfYgkdhjV+O1qNg+Ef8aAT5V9DCn6xF/7YJOZZvOUQqtwjCxPMi1riBJ5wDSp/y/iDQSSbk7ERFvW/2xrRzJOqbsY02nbn0xrcV9DD38JpMmTIkSYkgTDf1X4+uOjeCWC5JWm7uzN76o7wLAbAbY59mCPiGNNoIHby9xa4P5Yd+DutlG/hqoMO38thcaiB5CAJEkWPc4Xmi5QBkrVF+q9bR0alVXUjACxiD3njjbaPXBmW6gsDSNK7AQdhb/WK+mWbUdQgbAYkz3UUopcgG/2jUSBjnVfEIpvhWfGtdW6goVQrCmoZv6jLNcC8gQMewpp1/iVncpomXkbvYkmY80gcY9jop6pI1J0jolXwvTemNMNUkMxZhK2AZVKyIEmxm4wmzg+CkuQqyQDPba3qLj64zS6uSSSx1TvOK74m6uGp/Dk2MgHaL7enf2Hc4zxi5SopuEvBOtT4jnzLTJHlmYYzAE/sYLztTQCRIZe1gexEXJj++FtDLrILxttMfadzsfrg0uLywK9tIMC0Dbf1nGya7wJEGpWGq8zJPEf59sDO8nuD6EfrOJDRk6iS3NxI98E0kpr8FtUbtdWIZNQEBQZEEN7zg3SIyH4BpqGJUGPKGANuLbE3NjOMZSsXOlVsBJCi5I9Tthrmcgtd9S5mkEECWBDCSFHkE7yBCz64nzvgLO0xrSk1RDGwOqQxA/lGGMRMxzgdud9KaaE6JpEtaTYFtx7fhPf1xtlwrMurgwVGzKDJE8WJwPRrrqLEEtJ+YbHny2i/fnGQ9O/JPJkX4sP3bF0yBaUSFEhmI2LkCZnccCF25nG75ogCAgTbYwxvIO1gcaDqXwxpYfEg6YYG/wA2slrnmwERG98BUayXIRiewNjuALyV/PA6/wBIyRKTSdbja5Jm888/pxjo/h3ryVv5Ug1KYBtEMI8xUWjkxjm1GkQhklD2Kn7m30iMFZSi6aaqOp0MCDDTI3BMAgb/AHwvJBSVWV76dU+Daeee+NNaC0D3M/3x7oWYWuqsrrGkF72X0abjtfDLPNTB1UgA2qCxg7X8uMDhKhfxcsr2fottB2m+x+uKHm66rWrFTH8z7mTO+/m1ffHUs/Q1gsW34MAX3jHLfEOQNOsX0eUmT3U8+sf5w/8AGq2iQIfgp8OCxF5gATuWgDaJOIPgiPxKBv8AKNQN9wZNjtjNJl0gkajP9UGABx+98Mem9KbMylGiW0gszaoCiDYgmDJEAC5P3xs8GAuUFP44NVCyr86iRqIHlDHgTExxgnwl0utUragDopGS4kaSPl0k3ueOwM4B6NRavWWlQkl+ZLAKILO0bKBuDfjHTUyvwKYp0hspK9y0G5HeY/LC8s9Vr/SmQp1cK4p1DqbVHlBOmf6o4nkTvhB42rU9a0/xadTEDUQD8ogHY/oMKqtbXD6jTUd7MSWOohd4H54hynSwIZT5ABNW4CliABpZRIEkswkADCo4lF2mTTvD2W6i1VEDFSKbBRcB9MCL7sIEfTGcCdUpaKsa7nmTYk6tF95WDBM7YzjSoX1B7MeZ8JTQhTHm1aib/LpI3jTN/wBcLaPQa1aoa/wapoFoUiFDEiFAZzYH+qIvzOJOgZD4+dRKylkWSabSJhSQDa4NjeMdWz+TWpS+FIEARaRaIt2gAekYyzyfDz+irUXTKtk/+Iw6M2ZqMHPyiiQFpjcTKkVWNgSQBa3fFR6n4afJVmRqmpRdGB0gxwQblhNwLdu2OxJW+HRRS/xGURI5PFh9r4pPirpRrhnq6gFBIErIgSYJj8zGF4/yJbVJ8IpfsUSnRA+IQZlJUfUCBHqMRPlNcSQDA3OmSOPeT3weBRFOVB8rD3uDI58sjfvtgSlk3rOiC4IJM30gHfG2LGMuf/HPhamNOaYfEJhqLEEfDgxqF7k3+mL71PrBp0namutwPKgg3mJgGYG5G8YU9NfRTgAJNwBePocDZmkwMgz6jf3xzMmRznbEOVMh6T4aotTqNmctTetWLM7t5mJfeCTNMbQBt74594k8Orlsz8KnremEDy5BKXIYEgDYi0iTAx0On1N1BGh2P09sUfxG7EyBBJgz+G4+5MkekY04MknLrCi23YkOVK6SZGuTMabd+9zO2DEUat4HAvfvJBt73wK8JKyWfnYwSLj04xLQoBGPm1+TcG3ygwBGw72xsl1Djel1AAsViQLkt6cdzePocFZCqhV2bSIUlmgqYix7GDGF1RVeAtPQDHLG4FySd54wTRyOq4BQJudWqbSewJYH5RthckqK9HfhqsocEMpVx5hs0SFM8xJ/vG5noSdMinrLAAbCf047Y5X/ABIdXFJVEeaIgGWWAWsWsI3xfundV1oDI2v6SLiNxjHli10GQWKy7WM+m/3/AExXPEPTNQIIMH9fXDnOpBkX9T+4xAaQqC35frOERbi7Qn/hzTM0Sp+EVtPzDvaD/nFt/wCP8iVWo5mCfKYjygETINhM4H8SdEOn4iCGWOYBvcW295tGLP07pj06SIgFlE3O5v8A3JtjblzXi4Mvlk66KWpkUKX+YhQC0csYk/WZ33xE2f33JP2977Y1r0agF1/X13xMrDSAvaDPJ5sfWMYn3/QKbKr4jyxZ1qH4anVedzaw7cfTCxM6KZ87lyDJAvqVWBVbzswEW4PfGnijq/xX0KQdBIsIk7bDAuXyhNMCQLQzGIFxA7/Ub46GOL0Ww6MqJKc1Krs7kU51sDHERANiQTI598ewNl6CFwkk+aNWrjcwIvAm+MYb54yDfpWaFLP03ZhJaAWn8QIBtYXt9cdLesNxAxxzqOlmDiaYHqTpIM8nvMfTF68N9VNSjJIZhZiSL3sYG0j+xxn/ACIWk0BON9LCerhGjebf6g4FzdZawIIEdj+WA6uX1mY+2PUwY2uOIH6+mMFfwTdFb8QdI+C4dQWNRof6iQy23tc+mPeCsr/+w3JSnyfm1MCT6gR98E+MixoWYqFMnv6AR798Cf8AG1JjVZz8oECeSSCdNr7C3rjcm3gcrHp8OglJgXHvefcDEVMEE3t+4OJMw7QTYz6/uR6YHdisHfuMc6xFWbZrMaFJ1BQATJMbb3xznq3UhVMrqU6iVgeZlbggcQo+n1w68beKjTJoIFh187SQQCTMX5H2vhXkDVV1XMMaVImGBJ1FYkE6JKi+riYvNsb8OPSOw+CogzuUFWQoGsXHlF7XXuPT2GAaFA02UAanJA0LB33BMgC0/fD/ADlBKSK/kK6kAvHJIkFjJI+nm3xWM9l2Nc0UGptUAC8WmJN7D92xpxPZBse9M8KPmMyiKzIp8zCTKaQGKwSfxWnvOLvW/wCLlajpWtUSpMlzDKTMmUGne2x47DAfgfpP8MQ67sNLSYJG4kcwZgHFr6wj1svUpowBeAS0xpJ8112MYySzPak/Be3Th7VAiv8AN8wXVESwbzDt+GbXiO+GPR+utQZDr1I4hhsUOoj62jY7H0x1qhkV/hvgNenoKRwQQRzzzOOSZzpIp5itRgMiMfhsd2CxIYg77j1jD4ZI5E0yJ2y/5fNfEW0Gbg+h2xqapUx++O2Kl0TqqKfhElRB0C+oELsZ7H8iMW+g4JbvPHGMU46sCSNM9R+JTaxup9D9jvhnlKkoDwQNweR+mI1YQf784j6dVCoVvCsQL7iZm+2+B9Ra8DKyxtvwJxTvF/UGRQA/meAVVfr7nFhzedgTbFO6tUL1/KBPN/6QIgn1k/bDMKSl0KIlajTJtbTKgKYkixe8fiHHEAbYm0LoUC6iZt32Pp2v3GCadEM5pmVtpWRxHzSPaT74h6cGFzUpxcEGdYIv5SRCyJM3/PG1ysOiLLqbakGpY0kC66dreg4+uPY9nM8wdXEalsoVjAkqQZtJEifpj2CUZPpYB8RYZSYCySCT5jMQPvhl0frj0qgep/MVz/MgAEDfUBAkxxHPfDCt4boQ+l1Dkk31FaKWMLKg1X+YCSIEWnCY5RAdLaySbHSCTPy2LW9sRZIzXAfTqWSrU6tMPTIZGEg9/wDHtjU0BOwPvfFX8C54o7UGnSAWUGQBwwUHa5nFwdYxzckNJC5woSeJemF6LgRcd5j0/wAYz4NyKU6FMLuQJPr+K/HmmfpgvOZhmkfp32EnA/Q6BQMvdy4gNI1DYzuZB++L2fxuIKfKLBUWeZ9IFsAdXYJSZmcKADJO23OCKZI3kwfqPoBhB4s6tFOxFwRBQmBEEyRA35+mFQjtNIuPpVz1FlX4sJFUy4chgVClGSDfjUARY98BZrNKwLfNUep8R3lpBIGoC/lTSFhbxwbCN6ddqZRxpDJeyztsGE3kb+5xKvTQ4LBQqtYCASL6goAOwHe0R2x1FSH0gZMytU+c6lWIBaCoiTHO/wBIAHGGXhDpWtXrkjUXgapER+VyZ/1iPJdMGvRTUjuYJN4IiZABnHQvD/S/hUND+abtN7ntN/0wrLlUVUSpPhjKZlU3H5WP3F8GLVDmQLc3jAOb6GpYaCwn1mJ9OcDVq1ShZxKnZgNj6jj/AFjAu+CaHWdz6UKZdxxZQRLbADzW3t9cc4q5YNpm2YdolEjU5loAEhjHA9MZz2fao5qFmKaiBEkKF8rMAbajsPvhPVqVVqyGcAtNMwZ0qbaiT5Y9eb7Y2YsX+j4ql0lqpJ1KyuGEwzERbddoB7Ye+HuqywU2DfJJm6/Mp5+vOK0+UDOQ2r5tMWAG8EkXA2tjcIRVRUsaZLEAiZgWE2w6UVJdI1Zf8xX/AKTbfA9ItO8cn0+0wMC9Kz5qLJ+tufzw2o0wJ0k33Fvr7/pjI1XBLVMA6iCB3uJ/3GKfUdSzt8QDzQTEiABEX9d/8YuHiA6KLOJtHfv6YoVasS07DgGb+l+98aMMbsOIfQzaozy5J0kDyi5MQBBva8+mPdLya1kZFYyAA5i4uDK3gcge/OIKtKUApgaj5jIggzEajbTF/t64tvQPD/wnJZg/qIAI4t2kWn0weSSigmzPUehGpSo01g/BaVWIUrqGoMRBvpEkHzaZx7FhekTs+n6CLe8DHsZ4/kySoHcpmaZ6gqEKqMxMDWzaeCxP4zaYtvxGBm6FC2Pn5EkKTIuvI9jg56YDTxP3nBdKqO/32/LB7tcRFO3wqaV6tFjcgp5hPM2MSZI74v8A0LrAzNMOJBi4MSDMXxRur5nTU0HS6uDDcwxgixtBWI+vON+mZ4069MgsKUgOEbfeDAv5ZGxw3JDddXQn06ScuCQfse3t6Y3yyqpgje//AJxCKsjf7TjRkA+aI7bj8sc3vghh2aaFbRvFp9P33xzvP0mesXLlXJsJ4mxChtMnu2LbnMw2khR7+ntilvkwHLGGbeJsAO4AvPaRh+ClYyBB1golQotZXcEyxlrg3INh3vgNCdS+YsoU63ngiABG/bTsfbHs45JJKpAnSVvzzO+DunJ8d0CyFCT8tpDGZnv29cbvIjGWHwdWVWIdAsny+aZAiZvZp/DvEYtozYMwcJFyoAUxcekD1IHJJxJSQgzM4506k7Ezdvg+yrajJ23JO0C53xz/AMSeLq1WrUpU9IRSRqE6iARfXJ57dt8HeI/Fhpo1JFYvsWgaVDDgzc/T+2KZ06jLG1thMSRzzae45ONWDCktpIZFUFJnTGpgJ2Jje5gMPxT9OMR5et8OoTLaWjsYnYieRBG+NK1MMBp1aQdRjntK+m33xnMAlrGwixuZ5J5v2xppDUGr1hZAYFhfc/8A1MRMAk2nAeZikZADWk2aL2I99+dsB0WlgIEFgpkTJaw9uY9sE1M29xsOY2t5Rfv6Ymmr4COvD1U3E+unkSODyLbYsVN9MAmZ2H+e2EHQXUBT/UDpnfeP0OHjG14+++MWRLYVJdMdTcVKTKWiVNz34sN7ximU2ZwAWJZVIkydIBuqg/Lck9r4s3UaBiZ52Hb6HCfLZL4gOlSqBp9TNzPJ9vTDMctUSIAcu27jVIgX2O2w7gb4tfROru1JQyRFpG1rfT2xF0/pCrAEGLj6yMNlyyK2sWbm9mk3kbbc4HJkUlRGyanmmiI/37Y9hfVosXLaoWYCrYR/25dvXYcDnHsK0RXBYlUFo9fpg/QGEAcXwhyNNZYMW1zAU2PMmMO8upEE7en9vQ4bkWrBkqYl6x0emgDBQGBknzEkdoEz9sL66MyGF0kG02I5Hl33v7YtPUOmGpf4hK//ACkd57HCrO5YAaTYKfKbQZEd7e9sFDJYcWWzpHUA9JGFiQJFvK3It+9sMRUDGDEfu2Oc5XPPRcmDoYDUNoIBvcXO0+04f5TqdRogETBU955GFZMXbXhUov0sPUBAseP374o3W0KlmhVAAEjcy0tHrsI98WWpWqMgJMc9z/rC7MZNmYArrvz3Itt6HA45askCqjKcsQoIJC21FufKbx64snhPo7uZghBsyq3nJLQATa2kyPXFg6d0dVEkCQIkgSfcn14w7yJoAKGLKR/TzPO9jg557VIa2vBY3T64MgM8XgC4/TEefy1UqVpqy1SIBgnQTbVHMYfVs2ihjSqSZ22JHIWe0XtfA1WYDqrDVu2qQ3fe4M3wtc9F0kUzP+GxRoOxDVKx+HLsYb5iCSRa6ki/OK0CRTaqSz0/lu0lSCBpMmAYNsdLz+T+JTZFGjWI1HzHiJ9JA2jbHPeoZOrlnKVUtVEAi6VCCCYbuQNoB2+urHkUlV9GxaaF1eiEcgMFFtJHbcbWvjIfQAzmzfdzyfpiSpl9QAksJgb2EahP1kYY9M6ClZk16gPUAWDbC0aSZHfD3OK7IlkfTKi6bBIs7StywJ0g+gJJB9TgfI9AzOadkoUwyqDLMQiz/ST/AF3Nt4xbc74ap/Cf4ZWkEBIhV0mAWcHsIBv3w38B1FOSpMo0h9R0mD+MjVsN/rsL4y/NSc4oCUuFUzfh7OZdVeplywRQC6MGuBMsEkqPWODJvifp3VgSFIg/fuT9sdC6rnxTTSAtRiDKkEiCCCDA+4xyvPdHq5VkSpoGq6FGlSEgMdpXTIsd8DCXyLqJ6rY66pmNTBAYDC5E7diBG/bGKNMKoA2FrjeO/r9cK/4vQ+mpI9+bb2/8YaUamrbY/uTiNMBk9Gt2xmpUdRtx98a1iqDUxIUXJED8yCPyOK/1TrWsRTBQb/M0m4g3+X6b9u9QxtlqN9HdLPliBBJnYd/3OPYr/TM48Kw0hgdwW80TIcEkSZsR2x7BuFE1Q+yORVcw7p+JTIERupPtOG/8FO/ff6+2EmS/n1StGr8k6+220++HNMMp0mTe/wDkYVlbKkiPPUwsCIWeIm3M4BznSlvJ1SIIb24j+4wj8R9TJ8wuVZk9F0mLDY8/fEnSc+0eZSRpJAabE2n/ABifFJR2suqBvENIr8t5sFG4FxJ+n0vixZHLggTYWtPEen6Yreaq7mABIsY55PbFg8N5ApRBIAZiSYJMXge1ht64bNfogn5Y6b5RCkmLLYSfwiTYXjcgYn8PdPDOoqSpYEkgmQ0CADsIvGBnoTpnacE1agCnSsxGhhbSRvMb22G2+M1V0CEv6OPEFBUA0QFJJN7zCgAX2iSR6YRGmSbf+PfCzqHVnVWJkgtrMAn/AKgxNgFMemBl8QyraGjT81SoCtNTwC3Mi4VZYxYYPRy8LcdnwtOSIQ6hBMEAdpEcb4VZjxbQRmVmfym/kaDBgxwYj88VbqfX6rCJJRvpPJ1AfLPABtyZkYW0KgPKrIIVRufLKydgfXDY/j8uQeqXpda3iygjL5iVYSWj5Y28sTc4E6t4yoNTaiaYqa0krU+X+pZ5B3gjFOFZI06hp5BmxjeeNhgTM1PNZjI9vppIN/rh8fx4WmWkkOMiZRSq7wAAN4uSe4UfucW/p1L4YkCCee3sOPbC/wACZAvT1sAwWdBO6iRqk9yT8voMWGjRUEyS1yZO5+mEZn2gZskrUy1F6fNSm6XtOpCoIjmSPXAvh6sP4WiKZBSkukxw34g39JnVIOC6jhrRHt2wprdCpLVNdC1Oo3z6SQr8yy/KSTzzz3wmLjTTA/wb1OtT5Qben5DCzxhSFWjSEXD6p03AiD5hsJ029MIm8SmlVcAU3IJAZpEHvAgG9otiGp11nOqqZY8cDiAOBhscTTTIlQLmqCUwwlzAEbRxPJjnb0xDRzzhgqrFhdbgWBkzbacQ9R6pciB+cxG2AxXYt5flJ2vf0Mbi+2NMYOujKGHUeoVGcqzMwU3FgBa0AWn374XAlQWFmiF4M8n1IE3HecF0Om5iq+hadViRMFStlEzfYW+pjvgSqlpUWaxaQTEzYT5bemGRSRDbKVXKzq/EumwkaTx29cYwQ6aTTVQSAZgtBN4uI2x7F3ZCw+EaGmlIAJYliRvud78DD0hibG/GI8ihVEB02AHluNo7Cftgqpa959vS1+ebY52R3JipPpVOp+GqqvrBVqaksFJbVLSe2kwe+B6tUDzL5gw9e3rzOLbnn8hnscVrKUSU4IJP/wAfSMNjJyXSk+A+X6ccwYLFTv3g8WO+HarVoxBUgfMDb3Yf4wV0nI7mAD6f5nB+Yycj/I/c4XKdtIilYufPsQPLPtjR+thAdRZQPSd7HC2orZeoFOpwwJWBAkXIi8AWxtXDhdTbtOlSYE7gkSJ2wWoSiLV6+KlRm0uz3VGOxBspZQV2iY5vPbA9SmSvxIUOB5rQo7sOBtce+Cqr1EYiogutlAAiWF1jkXHNjgL/ANYKfEW4LAAGN4mRuCOdwd8aYw7+o5Kui59G5qEn0mD9cbDNF2XSIIIgfYb8Tgo9CkB4amGMaXUqQbGQPxLMi364sPT/AAmmWag9ZvxGo215B+GpH4BOk++2GyyRS96C/wCkOX/45Z0NRKgLkkoukCmbxpLTI99hbFXynTmqVAixJJ8oIgxvDC3fHQ8/1HUW+G0K0SEsG4Y2NpAE98KegdJpLmz8O2hRKmSKZaxvMzCmQe+EQzy7sLi2W/p2U+FRVVEC1gOwBMkc+uJECgeYA/l6740zGcBIWwUWHryTiM1Z74xStgt26NkHmJiL3H5gYr/izrTUUAQKS4Ii/ltdx6A2g98WHOulJGao6JpAJDMA0RYaeCYMAwbHFE6h1RzWLNSKm1z+FbRYH9zh2LHbtoco16Knpl1+UXfTIgS0A34Hue2NhkmYr2VgGFyd9MWn5jMRMx7Y2NcMXhWiZjcMIj2I9OxxP07qrKxFNmpzpNz8rUzqp/8AUgEci0tjZ36RdCutVPnWPNJkmZAB5HB98T5Tq4y7LUpiWVtQkBhbgC0neIvMYx1HqDVXqNVI11zqqNpURYBLAcbkb3OI8vR0AWBIbcTck952Hbi+GUq6UXXqHWcvWZQ1crqEq38wSSCdLMAAuwkEza+Kn11aYcFTTdiLxF/WRYe1sezeXYkMWAYbA73vsN5wI9FfU3uRxbm3fvhUIKLtMgYHOpGIDAWEz5j5QAIggyR9tjjGNelhpEx5SJJuVuL+hsNu22M4tunRRfMrmf5akldRUER2N7gc4kXN3vsf3ziKn4OpUwpplwRYiZDbksTuD3jfE+YyZRZIj0tf74583G+Cpe2bZka1M4WdPT8EfLbmLm0+uGaPIiZMbf8AgYS9V+JSJrU2RWAAjTuJk+Yne3A5wUO8JGnwdrlHpNqIbTb8+3fBS9TFSo6ADywywZlSADxBIb6+bFO//LTUYfHsL+YbL7jcAC2odsEvmTRqaqf8x4K6NVh7x6xbmDiPE1xhKP0Z8WdQZCALGDcQbG1xtx9jiqZ3NvVca31gLYAgD1gDaT+WDc7mFdtVRwzkkmPKB/1IjtAnAT9SCn5VkHjaPYb8b42YotLwYucNRmHDAkKNPANzNt5M/fBfhTo2urrYHSoGmdmJnf2+9xhXSramM7TMAbD/AKj974tvhbPqcs20hzIFoU3W3O5ueQcHkbjHhT8LclRAICgQLH198VbxVWbRpU2Mz7G3Pb8sb1ertMJJJ/cbYX5ms7SagVBwGNzMaiRwBwN24xkindg2J6TtRpnzlB3Fj6TG2LJ4N6Y9MNVY/NGk+a/NwRv5tX1wsyuR1vp3B/C23t+t8W7IyGCdrfa3t2weWfKXpbpEOap1Jk7/AN/8e+Iv/Vhl111WAC3E39BbscWLMhAB5gx5gCJ/XCaplQageLi3tfGdf6Liu9A8zlTmfiPUoLSZxFMVgQ4+cfEIVTDSfS0Cd8bHpYYrYGAJa8kgQzH3NwPXDP4wAsN9zJMkbzN98RM5Y/n6YOeRviGyyWUDruXzFGodYLKPlqIPKV9QB5DFiDztbEGRSpVrolPSWdxpAMi51MWjZQJk8CcdDq0zyD9OfYcz/eMIOjOjVWrGnoMwVNisd+5jnmMaIZ/18KTdWwTxF4Fr0g9RHFZFJLBQQ4FyzQSdQX7xeMAqiU0Nm1FJXzXUkgKNoXkkmZAjfF+6h4op0su0KS0QNIkAsNNyTtJnbjHP8xV1CDBA+hsxUSe0f2xWOcpr9i4tgyoqy/zHfkC97z6zidK5KNc8EwbelhaRgN4UElvKRIBk6uFA+pP2xN04eWdVrm8xPsMPf9LJM1mlVRTCgkMvmm4gSRHO8X7Y9iKvTX4pBC/NM35M/rGMYtLhLOzZ59KhqehwzAAz5ZuZJHoIwu6rnm+CpaFLKGgRAnYCRLcH2viv9Rzi6FWDAcmF3JE2iY559cNK2Z1UgXuQIAERBG0G9tjjl61QqlQtqV5j5rTtYmNrj13743z9df4Zm+ZoIWYPmJK7c7n/AOuBG64KSsDSRlAsdTAgxseB6YQ1OoMxZ9C2gSNUAbCZ25nucPUGwtfoE0KhbUJafwnkXkn7SBvgpq7FdZOg7aRJ3Iv3IPJOPDJ63YD8V4iwkfnjZ6KqSVuRFj5dNo839Wxgc27Yew6IFyGsXN+IMyRzPI9MBVJgISAqM0EAAnVptIE8f3w4NSLAgzJImb/T6GwGPVOmrUDaPLN4IBM2khhv7H74JZK9JaFQpkKY8w30wLgxad8G5Ci+ohF80CwcKCDYA6rQIJ34wBmUqo0MxlSVEjeeZ+2HXh7Mg6kZgNIAA4Ms7MRfebbbYub4VY46c4ZG8mhwYb5Tt2gnCnNBlGpp3uQN48omd4n64b5emqyRF9/X3xF1SkrFYAuyyPS/H64y3TAM+H+m6QSS0vJIPEjb35nFjbIaUDlpLWFthHPfbAeWZVAEgiPziT/jBQfVbccYS5W7ZXpFTW/7+mNtEjHszUprJlUUAnzNsBE3PbFZ6x4qmVoSx5cDyxcfXi+Cjjc3wijY/qWsCP1+nviXLzMcxIB9pjFQyvV2dlYuUQj+YygEqYbYRMTHB33wJl67NUY/FaoBTYcQdSlZIHysZvax9sM+F9sYoItWf6kFLIx1SpBgiVJEbTIIJDTEW5xXOnZpFqMHZmRrEqASCpMtpJHMjcQDzhZQpKsmCIO4E94M74x8VWHmA1GADHzTM77He3M3w+OLXgX+D+pmhUAWnKozXNQSWEWlQYUC5+Y+mFOcVBDBSQDAIA0khmNzA9x7XGNRllqqKlWodRY2P4ja/wCZsBzjCU1eRcBJK8wY7SAOfW+LSUSeBOWFOpJ2bSdoi5mDOwtuOffAeVQkhS6LqcDUxAVB+IuQDAGIqA0ubbnfy2BG98YrZttvKCWLQALTC/SQAT9MFq7ooMqqRA0j3IF4N7+2PYgy+qJbUtgRI9bEWn798exPCFto5Qg3Jve5J5/L0GD6KLyZMXN7Tv8AXAsqQQZIJv8AfAecqrYK0HtJI9N/Se+MDViabFPWKq/EYLEG8RLAmNVwRaAIuIvcYAzvUEZSlMBBafKuox3EnY+pxnrVWG0LuTB5PEKI33w56R/x61ZS7s1LSYZJGr5Z2gwcbU4wScg7oRp1LSUMptpa2kTJIIJkLY7X2xjqFdSywQPKI3MgyBc9jJjFoz3h9KbotBTJJB1WMRDnzWj/AKjAWd8H1kZPhuh30gKQRyNQuNOxLd29MSOXGw9k0LqdEgeZgZ2mBiegjgwP9D67Y8y1aTtTq0/MswQZBEm4btYxgvKq0/ILcEna829r4Cb+xZjMOIh1B22ifXczhb02kaZVdAjUSagBm4gDfacNWcA8XFw15477j8sYrdOZmnVpAuACfTjb/wA4Wp0qYQfQypMRzjFekQRN+5m9r35j1xGOqfDiQewjeTvtfBP8ctVm8pWZtBBA7T+uAp1YLiZp5m178fl3jHm6wiKzT8v19vXcb4hqCFJgFRv7bme2EPVuqrVIYhR8IAJLRqCgxb3O3pi4w2ZaQD1bPGsNZPlZvKhnyxKyJ7xt7YK6GKYp1lqKCzqPhN5pUgVLAgjTJKEyYJQWOA1AcLqERtc2A9u2/tg6lQRaT6tTOYKlWYaFMCQuzSd7bdt8bbpaoNAVaoFTSGBLHYHgfv8ALGcvXAo1SNxAHrJ4+xwJW6dpJBtwIj9/fBeVZVQoWILWtBkjYegwUkq4TpBlXJ82oAbEt+UfniUtpIHzalOojaZ4Pfa+MKQYAgAWMf2B98GZOvYHSzJTB1kG4AuTE/8AYdsVIhOtUqmksfh/MTMkwPKonYc2wHXzXmABGncjn1n1xI+d+OCWJgQADvGo8C1pBO0T6YDrOogFkYrtpF/WTbURbjAxj3oTJa9U00WANRUsZE2YGbbW2n0xYeg+CNWirmFIGgH4TcsRu/YRA0XM3MbYWdCyr/Epu3mppJUm4JDABTN41NMegxb6viDSNpn1O/6YVlm4rWIM3TBeoZmmATmR5ASILlWa8BlCeZm9Ra2PYqXUKrPX1u067Ku+kTIAkwLkn3OPYqOJV6QcUa5qKlQC7CTHDCQ22wt+eBczR0s1UgwqAKJEa5IFoPGJOl9Q+FTdCocBpWZBWQSw9QSB+eN6mfY06YaPOTcACLJ6X+Y9oxNWpc8BSJfCQnMEuBr+ExU+upeOSASZtEYstXqxRYA29e/9/wDeKK2UNGqKyO2sGxN7kb7332NsHZbxC7tRLKsll1FZGq+naSBcTbnFTxW9gZRLBl6rAk1BBmwJFhvsCYvxbBKdURWmPMNjuf8AX+8BdQzB11FgeQgTe87zfAFbrSKHmlJRSZ1RNwNtJjfC1j2A1BvFNYuAQ+kExHBEGRHJ2xXM3n3XyqxPttbiMPa4GZVHbyh/lURC3gzaWNvQemFtXpCqwEzfkf7xrxRSVD4w4LKWeYEcnaN59MWXpufbRDGIBIE9uInCxMiPsbWHvPviGuulNQ3/APOCyRjIui29Npq51Aklr3H79b491HPosmCSlyV47jf9xg9+h0qNBdI/mKqn4kw0lS022HEC0Yq+VqlqgBi54AG8kmBbGONSba+hZu1Z80SKepVcGATEkSBwfscD1vCDJdql/TYWkiTvvH0OLP07IKLgQZt6Tzibq2WgXM/+Ce/pifLJOolbFYyPT6YNzxe529TgfPUDMBtIAgEASfQ97/XDWkIRiAASNzf1xrUyBNA1i8kOFiBF+T7dsGpO7ZNmIzSI87jTFtWxMm0iCD743ptSBBMf+4C5j01cnmBiXN1S+kbWP94/tgE5Irs219u31xpXV0a2SaEEHaeBufpxgfM5rdRZBwLdrmNz64ZZbp5YfNbUZtvyLzjY9DQOsyS3sAPpz98DaXpQvosrjQseeJY/NbaIEYl6d0pKmYp02urAs2kb22kCxxs1IE+UaT334OM9Mf4boyxMztbkQBxOCd02gq4XXK5NKVJaS307k7mb3txYfTGtXI6jpFzEn/qOPuYAG5xvl6krq5/zbDGjT0KQP/cSd2J7nmIgdsc1yYp96U3P9NArpTIMEElh3BOkCbXsMew/zWVVq1KR8rEr6EDHsaIT/UtPh//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6150" name="AutoShape 6" descr="data:image/jpeg;base64,/9j/4AAQSkZJRgABAQAAAQABAAD/2wCEAAkGBhMSERUUExQVFRUVGCAaGBgYGBkbHBgcGxgYFxgbGxoaHCYgGB8jGxoYIC8gIycpLCwsFx4yNTAqNSYrLCkBCQoKDgwOGg8PGikgHyQpKSwpKikpLCksKSkpKSkpKSkpKSkpLCwpKSksLCkpLCksKSksKSksLCkpLCwpLCksLP/AABEIAN0AyAMBIgACEQEDEQH/xAAbAAACAgMBAAAAAAAAAAAAAAAEBQMGAQIHAP/EADsQAAIBAgUCBAQEBgIBBAMAAAECEQMhAAQSMUEFUQYiYXETMoGRQqHB8BQjUrHR4Qdi8RVygpIWJLL/xAAZAQACAwEAAAAAAAAAAAAAAAACAwABBAX/xAAiEQACAgMBAAIDAQEAAAAAAAAAAQIRAxIhMRNBBCJRYXH/2gAMAwEAAhEDEQA/ALd1rMRSc7QDuJjt7jFB6D4dOarySBRDankxrPzaBG14k7AYvXiTpVSoumQFG4JM7EqrAcn+k4z0HJpl8utMmW3YjubkCRsLDbjHDx5Pji69IqSG+SRFAUQPrPvjavXGyE+rGZ2jbC/4mrj03xO2YVVvxjOmxabAczWSncsAe7GN+LnCav4mUzpuTvYiIJF4txI9DhJ4v6wtR4ABRTK+YFSQdJkKblYG/fCanmjUWLySVRVEA6bn/wDpRHYHG3Hg5sxkY86EZ3Nl3Z2qDUt4B+UegmJvvxgClmRJI1Fdmubg7ieTz6HE/wDDJSSKhlngkKVPtJAsDz/rGqZymNSxplWsIMvp8m4NpibTe0Y1RXOIM1OYCOVB8seS9nRrgybq0EdoYYhqZMlpQHTOxNwAOCfmJP5nE1DOnSAyr5SLH8I7X3m3t+eJTYCGHlXgTeZO0QfX0xNqdF0DvXC+QEs/4gLhSCNzNzH9saU8t8XUJLOIMLJIAksBFibj2xutWm3BBYwCNjySwmcRUiaVQMupWUhhfiLRH3/LvgyGBT+GPMCQxImdo4J4OIMmNVRQ1gZm5HBgj1HGCVqkCHBKm4MWLAzfsSLYgy9M1WilTlhPyy0AXvgk/tgvhtUokA6mYKp8zGY3sAOSYJgY9VzCXBV1YL5SjCzESA4NtPeLjFm8I+GznWdqzH4NFo8p0lqhCkiY1KQm9uYw8PgLJtniul1pfDDCmHIDNJ1HUfOBpi07jtbCnmjF1IFyKDkzKiQzs5CqBNjsIkwSSRvg18lVpu6khIOkgsoIMReT6cYeeMPC38D8J8u7CmzlfNdkJEjz28puBImecVQ0mFQrcuCR3Mnf1O25/TEUt/2QSaDPhEuFNv6TEALMGwF9sZzOT0toBIMTrIsR6SdxjFEhUaAC8WZmEqRuR/VbjA65wlgTHlQ3NyTB7kxPpiK34XYV1LM01MUg4m7AsSOIubrz5RYYXnPOJKnSYIMHgi9+MZLtUBUqe9tx3tiweDPBhzTF3bRSQrIAu+5KhvwmAJMHf7FsoRuRTdAGWqL8FGqO5CFhHuVI0ncna/8A1xo/UEJ8iwqtAi2q0apFyT63xfeveAMnSyruhrKR8p1NUGowACjWIJibjvxip5b/AI9zbUFrUzRYuB5Fa4U9mPlJtsMKhkg1d/Ze3LIMu3mJJkvsWa/9RCiYAJP6Wx7CupTem/w6yMGRogn5TvzYHHsMcLCtHXOpdRJs0m5JgQt7Ta5Mck4DaoI1AzGFy9XEwxA/WfrgbrCeQskxGwP9scvVtmZfs+hvUfEdKkupzsLATcxsPfFS6v40qVPJSDUwYDMIJ+hiw3viGtmRMhdcNZSFBgNcAn29ecRUcsCwZRFpCRYsw23m08TZcbceKMF1D1GiNct/KWFmahBJ8o0lbAx2Kk8YFVzOldgN+WM6iSR3J+2CeoZsPaSdJI5vEAGOx4xBSlViwPfmMPVtFs3eipI+I0cAbEc8dsDh0/CCBtPeDeLc2xulQtsVnv6X3xqmYqDc/aDINibDB6sqyWlROk6BBO0x2vHf/WNBmmhQJ1RECSfsBf2jGjZoggCRz+5xLk82UYEkhtUhhusgCQRfbt2xKrpDyUwTMCACexnt7XxNUzXkWBeYFxOxj2HvjHUaUHVqDawuwIExJGwvz9cQZbUyxciSbAm8RsPrgeNWyWF5XJtVZaaIWqMTAAtYbsTAAHqbRjpngXL5YUUpEaMxp/mA/iYC8EbjtfjFE8HOMrXapX0ojUyutjcEsCIVZJ1EEbf5x0CjmaKaXQEsRIOm8b9rc29cZPyH3X6FzdBNTK/DzDtYfFRfMAJLozfMeZRhffy4l/iVDAlRqEwxW4B4B++FnUM/8QX3mR6EQZj7Y3p9QYkavN7AT+eMrt9Eti/xtQFWkFqOq01cNcwCdlMje5xReoVGUDSIR932L99Tc+1sdD63oqUmRlHmG54O4nteD9Mc2pVdVCoAptDDY/KdLATfYgkdhjV+O1qNg+Ef8aAT5V9DCn6xF/7YJOZZvOUQqtwjCxPMi1riBJ5wDSp/y/iDQSSbk7ERFvW/2xrRzJOqbsY02nbn0xrcV9DD38JpMmTIkSYkgTDf1X4+uOjeCWC5JWm7uzN76o7wLAbAbY59mCPiGNNoIHby9xa4P5Yd+DutlG/hqoMO38thcaiB5CAJEkWPc4Xmi5QBkrVF+q9bR0alVXUjACxiD3njjbaPXBmW6gsDSNK7AQdhb/WK+mWbUdQgbAYkz3UUopcgG/2jUSBjnVfEIpvhWfGtdW6goVQrCmoZv6jLNcC8gQMewpp1/iVncpomXkbvYkmY80gcY9jop6pI1J0jolXwvTemNMNUkMxZhK2AZVKyIEmxm4wmzg+CkuQqyQDPba3qLj64zS6uSSSx1TvOK74m6uGp/Dk2MgHaL7enf2Hc4zxi5SopuEvBOtT4jnzLTJHlmYYzAE/sYLztTQCRIZe1gexEXJj++FtDLrILxttMfadzsfrg0uLywK9tIMC0Dbf1nGya7wJEGpWGq8zJPEf59sDO8nuD6EfrOJDRk6iS3NxI98E0kpr8FtUbtdWIZNQEBQZEEN7zg3SIyH4BpqGJUGPKGANuLbE3NjOMZSsXOlVsBJCi5I9Tthrmcgtd9S5mkEECWBDCSFHkE7yBCz64nzvgLO0xrSk1RDGwOqQxA/lGGMRMxzgdud9KaaE6JpEtaTYFtx7fhPf1xtlwrMurgwVGzKDJE8WJwPRrrqLEEtJ+YbHny2i/fnGQ9O/JPJkX4sP3bF0yBaUSFEhmI2LkCZnccCF25nG75ogCAgTbYwxvIO1gcaDqXwxpYfEg6YYG/wA2slrnmwERG98BUayXIRiewNjuALyV/PA6/wBIyRKTSdbja5Jm888/pxjo/h3ryVv5Ug1KYBtEMI8xUWjkxjm1GkQhklD2Kn7m30iMFZSi6aaqOp0MCDDTI3BMAgb/AHwvJBSVWV76dU+Daeee+NNaC0D3M/3x7oWYWuqsrrGkF72X0abjtfDLPNTB1UgA2qCxg7X8uMDhKhfxcsr2fottB2m+x+uKHm66rWrFTH8z7mTO+/m1ffHUs/Q1gsW34MAX3jHLfEOQNOsX0eUmT3U8+sf5w/8AGq2iQIfgp8OCxF5gATuWgDaJOIPgiPxKBv8AKNQN9wZNjtjNJl0gkajP9UGABx+98Mem9KbMylGiW0gszaoCiDYgmDJEAC5P3xs8GAuUFP44NVCyr86iRqIHlDHgTExxgnwl0utUragDopGS4kaSPl0k3ueOwM4B6NRavWWlQkl+ZLAKILO0bKBuDfjHTUyvwKYp0hspK9y0G5HeY/LC8s9Vr/SmQp1cK4p1DqbVHlBOmf6o4nkTvhB42rU9a0/xadTEDUQD8ogHY/oMKqtbXD6jTUd7MSWOohd4H54hynSwIZT5ABNW4CliABpZRIEkswkADCo4lF2mTTvD2W6i1VEDFSKbBRcB9MCL7sIEfTGcCdUpaKsa7nmTYk6tF95WDBM7YzjSoX1B7MeZ8JTQhTHm1aib/LpI3jTN/wBcLaPQa1aoa/wapoFoUiFDEiFAZzYH+qIvzOJOgZD4+dRKylkWSabSJhSQDa4NjeMdWz+TWpS+FIEARaRaIt2gAekYyzyfDz+irUXTKtk/+Iw6M2ZqMHPyiiQFpjcTKkVWNgSQBa3fFR6n4afJVmRqmpRdGB0gxwQblhNwLdu2OxJW+HRRS/xGURI5PFh9r4pPirpRrhnq6gFBIErIgSYJj8zGF4/yJbVJ8IpfsUSnRA+IQZlJUfUCBHqMRPlNcSQDA3OmSOPeT3weBRFOVB8rD3uDI58sjfvtgSlk3rOiC4IJM30gHfG2LGMuf/HPhamNOaYfEJhqLEEfDgxqF7k3+mL71PrBp0namutwPKgg3mJgGYG5G8YU9NfRTgAJNwBePocDZmkwMgz6jf3xzMmRznbEOVMh6T4aotTqNmctTetWLM7t5mJfeCTNMbQBt74594k8Orlsz8KnremEDy5BKXIYEgDYi0iTAx0On1N1BGh2P09sUfxG7EyBBJgz+G4+5MkekY04MknLrCi23YkOVK6SZGuTMabd+9zO2DEUat4HAvfvJBt73wK8JKyWfnYwSLj04xLQoBGPm1+TcG3ygwBGw72xsl1Djel1AAsViQLkt6cdzePocFZCqhV2bSIUlmgqYix7GDGF1RVeAtPQDHLG4FySd54wTRyOq4BQJudWqbSewJYH5RthckqK9HfhqsocEMpVx5hs0SFM8xJ/vG5noSdMinrLAAbCf047Y5X/ABIdXFJVEeaIgGWWAWsWsI3xfundV1oDI2v6SLiNxjHli10GQWKy7WM+m/3/AExXPEPTNQIIMH9fXDnOpBkX9T+4xAaQqC35frOERbi7Qn/hzTM0Sp+EVtPzDvaD/nFt/wCP8iVWo5mCfKYjygETINhM4H8SdEOn4iCGWOYBvcW295tGLP07pj06SIgFlE3O5v8A3JtjblzXi4Mvlk66KWpkUKX+YhQC0csYk/WZ33xE2f33JP2977Y1r0agF1/X13xMrDSAvaDPJ5sfWMYn3/QKbKr4jyxZ1qH4anVedzaw7cfTCxM6KZ87lyDJAvqVWBVbzswEW4PfGnijq/xX0KQdBIsIk7bDAuXyhNMCQLQzGIFxA7/Ub46GOL0Ww6MqJKc1Krs7kU51sDHERANiQTI598ewNl6CFwkk+aNWrjcwIvAm+MYb54yDfpWaFLP03ZhJaAWn8QIBtYXt9cdLesNxAxxzqOlmDiaYHqTpIM8nvMfTF68N9VNSjJIZhZiSL3sYG0j+xxn/ACIWk0BON9LCerhGjebf6g4FzdZawIIEdj+WA6uX1mY+2PUwY2uOIH6+mMFfwTdFb8QdI+C4dQWNRof6iQy23tc+mPeCsr/+w3JSnyfm1MCT6gR98E+MixoWYqFMnv6AR798Cf8AG1JjVZz8oECeSSCdNr7C3rjcm3gcrHp8OglJgXHvefcDEVMEE3t+4OJMw7QTYz6/uR6YHdisHfuMc6xFWbZrMaFJ1BQATJMbb3xznq3UhVMrqU6iVgeZlbggcQo+n1w68beKjTJoIFh187SQQCTMX5H2vhXkDVV1XMMaVImGBJ1FYkE6JKi+riYvNsb8OPSOw+CogzuUFWQoGsXHlF7XXuPT2GAaFA02UAanJA0LB33BMgC0/fD/ADlBKSK/kK6kAvHJIkFjJI+nm3xWM9l2Nc0UGptUAC8WmJN7D92xpxPZBse9M8KPmMyiKzIp8zCTKaQGKwSfxWnvOLvW/wCLlajpWtUSpMlzDKTMmUGne2x47DAfgfpP8MQ67sNLSYJG4kcwZgHFr6wj1svUpowBeAS0xpJ8112MYySzPak/Be3Th7VAiv8AN8wXVESwbzDt+GbXiO+GPR+utQZDr1I4hhsUOoj62jY7H0x1qhkV/hvgNenoKRwQQRzzzOOSZzpIp5itRgMiMfhsd2CxIYg77j1jD4ZI5E0yJ2y/5fNfEW0Gbg+h2xqapUx++O2Kl0TqqKfhElRB0C+oELsZ7H8iMW+g4JbvPHGMU46sCSNM9R+JTaxup9D9jvhnlKkoDwQNweR+mI1YQf784j6dVCoVvCsQL7iZm+2+B9Ra8DKyxtvwJxTvF/UGRQA/meAVVfr7nFhzedgTbFO6tUL1/KBPN/6QIgn1k/bDMKSl0KIlajTJtbTKgKYkixe8fiHHEAbYm0LoUC6iZt32Pp2v3GCadEM5pmVtpWRxHzSPaT74h6cGFzUpxcEGdYIv5SRCyJM3/PG1ysOiLLqbakGpY0kC66dreg4+uPY9nM8wdXEalsoVjAkqQZtJEifpj2CUZPpYB8RYZSYCySCT5jMQPvhl0frj0qgep/MVz/MgAEDfUBAkxxHPfDCt4boQ+l1Dkk31FaKWMLKg1X+YCSIEWnCY5RAdLaySbHSCTPy2LW9sRZIzXAfTqWSrU6tMPTIZGEg9/wDHtjU0BOwPvfFX8C54o7UGnSAWUGQBwwUHa5nFwdYxzckNJC5woSeJemF6LgRcd5j0/wAYz4NyKU6FMLuQJPr+K/HmmfpgvOZhmkfp32EnA/Q6BQMvdy4gNI1DYzuZB++L2fxuIKfKLBUWeZ9IFsAdXYJSZmcKADJO23OCKZI3kwfqPoBhB4s6tFOxFwRBQmBEEyRA35+mFQjtNIuPpVz1FlX4sJFUy4chgVClGSDfjUARY98BZrNKwLfNUep8R3lpBIGoC/lTSFhbxwbCN6ddqZRxpDJeyztsGE3kb+5xKvTQ4LBQqtYCASL6goAOwHe0R2x1FSH0gZMytU+c6lWIBaCoiTHO/wBIAHGGXhDpWtXrkjUXgapER+VyZ/1iPJdMGvRTUjuYJN4IiZABnHQvD/S/hUND+abtN7ntN/0wrLlUVUSpPhjKZlU3H5WP3F8GLVDmQLc3jAOb6GpYaCwn1mJ9OcDVq1ShZxKnZgNj6jj/AFjAu+CaHWdz6UKZdxxZQRLbADzW3t9cc4q5YNpm2YdolEjU5loAEhjHA9MZz2fao5qFmKaiBEkKF8rMAbajsPvhPVqVVqyGcAtNMwZ0qbaiT5Y9eb7Y2YsX+j4ql0lqpJ1KyuGEwzERbddoB7Ye+HuqywU2DfJJm6/Mp5+vOK0+UDOQ2r5tMWAG8EkXA2tjcIRVRUsaZLEAiZgWE2w6UVJdI1Zf8xX/AKTbfA9ItO8cn0+0wMC9Kz5qLJ+tufzw2o0wJ0k33Fvr7/pjI1XBLVMA6iCB3uJ/3GKfUdSzt8QDzQTEiABEX9d/8YuHiA6KLOJtHfv6YoVasS07DgGb+l+98aMMbsOIfQzaozy5J0kDyi5MQBBva8+mPdLya1kZFYyAA5i4uDK3gcge/OIKtKUApgaj5jIggzEajbTF/t64tvQPD/wnJZg/qIAI4t2kWn0weSSigmzPUehGpSo01g/BaVWIUrqGoMRBvpEkHzaZx7FhekTs+n6CLe8DHsZ4/kySoHcpmaZ6gqEKqMxMDWzaeCxP4zaYtvxGBm6FC2Pn5EkKTIuvI9jg56YDTxP3nBdKqO/32/LB7tcRFO3wqaV6tFjcgp5hPM2MSZI74v8A0LrAzNMOJBi4MSDMXxRur5nTU0HS6uDDcwxgixtBWI+vON+mZ4069MgsKUgOEbfeDAv5ZGxw3JDddXQn06ScuCQfse3t6Y3yyqpgje//AJxCKsjf7TjRkA+aI7bj8sc3vghh2aaFbRvFp9P33xzvP0mesXLlXJsJ4mxChtMnu2LbnMw2khR7+ntilvkwHLGGbeJsAO4AvPaRh+ClYyBB1golQotZXcEyxlrg3INh3vgNCdS+YsoU63ngiABG/bTsfbHs45JJKpAnSVvzzO+DunJ8d0CyFCT8tpDGZnv29cbvIjGWHwdWVWIdAsny+aZAiZvZp/DvEYtozYMwcJFyoAUxcekD1IHJJxJSQgzM4506k7Ezdvg+yrajJ23JO0C53xz/AMSeLq1WrUpU9IRSRqE6iARfXJ57dt8HeI/Fhpo1JFYvsWgaVDDgzc/T+2KZ06jLG1thMSRzzae45ONWDCktpIZFUFJnTGpgJ2Jje5gMPxT9OMR5et8OoTLaWjsYnYieRBG+NK1MMBp1aQdRjntK+m33xnMAlrGwixuZ5J5v2xppDUGr1hZAYFhfc/8A1MRMAk2nAeZikZADWk2aL2I99+dsB0WlgIEFgpkTJaw9uY9sE1M29xsOY2t5Rfv6Ymmr4COvD1U3E+unkSODyLbYsVN9MAmZ2H+e2EHQXUBT/UDpnfeP0OHjG14+++MWRLYVJdMdTcVKTKWiVNz34sN7ximU2ZwAWJZVIkydIBuqg/Lck9r4s3UaBiZ52Hb6HCfLZL4gOlSqBp9TNzPJ9vTDMctUSIAcu27jVIgX2O2w7gb4tfROru1JQyRFpG1rfT2xF0/pCrAEGLj6yMNlyyK2sWbm9mk3kbbc4HJkUlRGyanmmiI/37Y9hfVosXLaoWYCrYR/25dvXYcDnHsK0RXBYlUFo9fpg/QGEAcXwhyNNZYMW1zAU2PMmMO8upEE7en9vQ4bkWrBkqYl6x0emgDBQGBknzEkdoEz9sL66MyGF0kG02I5Hl33v7YtPUOmGpf4hK//ACkd57HCrO5YAaTYKfKbQZEd7e9sFDJYcWWzpHUA9JGFiQJFvK3It+9sMRUDGDEfu2Oc5XPPRcmDoYDUNoIBvcXO0+04f5TqdRogETBU955GFZMXbXhUov0sPUBAseP374o3W0KlmhVAAEjcy0tHrsI98WWpWqMgJMc9z/rC7MZNmYArrvz3Itt6HA45askCqjKcsQoIJC21FufKbx64snhPo7uZghBsyq3nJLQATa2kyPXFg6d0dVEkCQIkgSfcn14w7yJoAKGLKR/TzPO9jg557VIa2vBY3T64MgM8XgC4/TEefy1UqVpqy1SIBgnQTbVHMYfVs2ihjSqSZ22JHIWe0XtfA1WYDqrDVu2qQ3fe4M3wtc9F0kUzP+GxRoOxDVKx+HLsYb5iCSRa6ki/OK0CRTaqSz0/lu0lSCBpMmAYNsdLz+T+JTZFGjWI1HzHiJ9JA2jbHPeoZOrlnKVUtVEAi6VCCCYbuQNoB2+urHkUlV9GxaaF1eiEcgMFFtJHbcbWvjIfQAzmzfdzyfpiSpl9QAksJgb2EahP1kYY9M6ClZk16gPUAWDbC0aSZHfD3OK7IlkfTKi6bBIs7StywJ0g+gJJB9TgfI9AzOadkoUwyqDLMQiz/ST/AF3Nt4xbc74ap/Cf4ZWkEBIhV0mAWcHsIBv3w38B1FOSpMo0h9R0mD+MjVsN/rsL4y/NSc4oCUuFUzfh7OZdVeplywRQC6MGuBMsEkqPWODJvifp3VgSFIg/fuT9sdC6rnxTTSAtRiDKkEiCCCDA+4xyvPdHq5VkSpoGq6FGlSEgMdpXTIsd8DCXyLqJ6rY66pmNTBAYDC5E7diBG/bGKNMKoA2FrjeO/r9cK/4vQ+mpI9+bb2/8YaUamrbY/uTiNMBk9Gt2xmpUdRtx98a1iqDUxIUXJED8yCPyOK/1TrWsRTBQb/M0m4g3+X6b9u9QxtlqN9HdLPliBBJnYd/3OPYr/TM48Kw0hgdwW80TIcEkSZsR2x7BuFE1Q+yORVcw7p+JTIERupPtOG/8FO/ff6+2EmS/n1StGr8k6+220++HNMMp0mTe/wDkYVlbKkiPPUwsCIWeIm3M4BznSlvJ1SIIb24j+4wj8R9TJ8wuVZk9F0mLDY8/fEnSc+0eZSRpJAabE2n/ABifFJR2suqBvENIr8t5sFG4FxJ+n0vixZHLggTYWtPEen6Yreaq7mABIsY55PbFg8N5ApRBIAZiSYJMXge1ht64bNfogn5Y6b5RCkmLLYSfwiTYXjcgYn8PdPDOoqSpYEkgmQ0CADsIvGBnoTpnacE1agCnSsxGhhbSRvMb22G2+M1V0CEv6OPEFBUA0QFJJN7zCgAX2iSR6YRGmSbf+PfCzqHVnVWJkgtrMAn/AKgxNgFMemBl8QyraGjT81SoCtNTwC3Mi4VZYxYYPRy8LcdnwtOSIQ6hBMEAdpEcb4VZjxbQRmVmfym/kaDBgxwYj88VbqfX6rCJJRvpPJ1AfLPABtyZkYW0KgPKrIIVRufLKydgfXDY/j8uQeqXpda3iygjL5iVYSWj5Y28sTc4E6t4yoNTaiaYqa0krU+X+pZ5B3gjFOFZI06hp5BmxjeeNhgTM1PNZjI9vppIN/rh8fx4WmWkkOMiZRSq7wAAN4uSe4UfucW/p1L4YkCCee3sOPbC/wACZAvT1sAwWdBO6iRqk9yT8voMWGjRUEyS1yZO5+mEZn2gZskrUy1F6fNSm6XtOpCoIjmSPXAvh6sP4WiKZBSkukxw34g39JnVIOC6jhrRHt2wprdCpLVNdC1Oo3z6SQr8yy/KSTzzz3wmLjTTA/wb1OtT5Qben5DCzxhSFWjSEXD6p03AiD5hsJ029MIm8SmlVcAU3IJAZpEHvAgG9otiGp11nOqqZY8cDiAOBhscTTTIlQLmqCUwwlzAEbRxPJjnb0xDRzzhgqrFhdbgWBkzbacQ9R6pciB+cxG2AxXYt5flJ2vf0Mbi+2NMYOujKGHUeoVGcqzMwU3FgBa0AWn374XAlQWFmiF4M8n1IE3HecF0Om5iq+hadViRMFStlEzfYW+pjvgSqlpUWaxaQTEzYT5bemGRSRDbKVXKzq/EumwkaTx29cYwQ6aTTVQSAZgtBN4uI2x7F3ZCw+EaGmlIAJYliRvud78DD0hibG/GI8ihVEB02AHluNo7Cftgqpa959vS1+ebY52R3JipPpVOp+GqqvrBVqaksFJbVLSe2kwe+B6tUDzL5gw9e3rzOLbnn8hnscVrKUSU4IJP/wAfSMNjJyXSk+A+X6ccwYLFTv3g8WO+HarVoxBUgfMDb3Yf4wV0nI7mAD6f5nB+Yycj/I/c4XKdtIilYufPsQPLPtjR+thAdRZQPSd7HC2orZeoFOpwwJWBAkXIi8AWxtXDhdTbtOlSYE7gkSJ2wWoSiLV6+KlRm0uz3VGOxBspZQV2iY5vPbA9SmSvxIUOB5rQo7sOBtce+Cqr1EYiogutlAAiWF1jkXHNjgL/ANYKfEW4LAAGN4mRuCOdwd8aYw7+o5Kui59G5qEn0mD9cbDNF2XSIIIgfYb8Tgo9CkB4amGMaXUqQbGQPxLMi364sPT/AAmmWag9ZvxGo215B+GpH4BOk++2GyyRS96C/wCkOX/45Z0NRKgLkkoukCmbxpLTI99hbFXynTmqVAixJJ8oIgxvDC3fHQ8/1HUW+G0K0SEsG4Y2NpAE98KegdJpLmz8O2hRKmSKZaxvMzCmQe+EQzy7sLi2W/p2U+FRVVEC1gOwBMkc+uJECgeYA/l6740zGcBIWwUWHryTiM1Z74xStgt26NkHmJiL3H5gYr/izrTUUAQKS4Ii/ltdx6A2g98WHOulJGao6JpAJDMA0RYaeCYMAwbHFE6h1RzWLNSKm1z+FbRYH9zh2LHbtoco16Knpl1+UXfTIgS0A34Hue2NhkmYr2VgGFyd9MWn5jMRMx7Y2NcMXhWiZjcMIj2I9OxxP07qrKxFNmpzpNz8rUzqp/8AUgEci0tjZ36RdCutVPnWPNJkmZAB5HB98T5Tq4y7LUpiWVtQkBhbgC0neIvMYx1HqDVXqNVI11zqqNpURYBLAcbkb3OI8vR0AWBIbcTck952Hbi+GUq6UXXqHWcvWZQ1crqEq38wSSCdLMAAuwkEza+Kn11aYcFTTdiLxF/WRYe1sezeXYkMWAYbA73vsN5wI9FfU3uRxbm3fvhUIKLtMgYHOpGIDAWEz5j5QAIggyR9tjjGNelhpEx5SJJuVuL+hsNu22M4tunRRfMrmf5akldRUER2N7gc4kXN3vsf3ziKn4OpUwpplwRYiZDbksTuD3jfE+YyZRZIj0tf74583G+Cpe2bZka1M4WdPT8EfLbmLm0+uGaPIiZMbf8AgYS9V+JSJrU2RWAAjTuJk+Yne3A5wUO8JGnwdrlHpNqIbTb8+3fBS9TFSo6ADywywZlSADxBIb6+bFO//LTUYfHsL+YbL7jcAC2odsEvmTRqaqf8x4K6NVh7x6xbmDiPE1xhKP0Z8WdQZCALGDcQbG1xtx9jiqZ3NvVca31gLYAgD1gDaT+WDc7mFdtVRwzkkmPKB/1IjtAnAT9SCn5VkHjaPYb8b42YotLwYucNRmHDAkKNPANzNt5M/fBfhTo2urrYHSoGmdmJnf2+9xhXSramM7TMAbD/AKj974tvhbPqcs20hzIFoU3W3O5ueQcHkbjHhT8LclRAICgQLH198VbxVWbRpU2Mz7G3Pb8sb1ertMJJJ/cbYX5ms7SagVBwGNzMaiRwBwN24xkindg2J6TtRpnzlB3Fj6TG2LJ4N6Y9MNVY/NGk+a/NwRv5tX1wsyuR1vp3B/C23t+t8W7IyGCdrfa3t2weWfKXpbpEOap1Jk7/AN/8e+Iv/Vhl111WAC3E39BbscWLMhAB5gx5gCJ/XCaplQageLi3tfGdf6Liu9A8zlTmfiPUoLSZxFMVgQ4+cfEIVTDSfS0Cd8bHpYYrYGAJa8kgQzH3NwPXDP4wAsN9zJMkbzN98RM5Y/n6YOeRviGyyWUDruXzFGodYLKPlqIPKV9QB5DFiDztbEGRSpVrolPSWdxpAMi51MWjZQJk8CcdDq0zyD9OfYcz/eMIOjOjVWrGnoMwVNisd+5jnmMaIZ/18KTdWwTxF4Fr0g9RHFZFJLBQQ4FyzQSdQX7xeMAqiU0Nm1FJXzXUkgKNoXkkmZAjfF+6h4op0su0KS0QNIkAsNNyTtJnbjHP8xV1CDBA+hsxUSe0f2xWOcpr9i4tgyoqy/zHfkC97z6zidK5KNc8EwbelhaRgN4UElvKRIBk6uFA+pP2xN04eWdVrm8xPsMPf9LJM1mlVRTCgkMvmm4gSRHO8X7Y9iKvTX4pBC/NM35M/rGMYtLhLOzZ59KhqehwzAAz5ZuZJHoIwu6rnm+CpaFLKGgRAnYCRLcH2viv9Rzi6FWDAcmF3JE2iY559cNK2Z1UgXuQIAERBG0G9tjjl61QqlQtqV5j5rTtYmNrj13743z9df4Zm+ZoIWYPmJK7c7n/AOuBG64KSsDSRlAsdTAgxseB6YQ1OoMxZ9C2gSNUAbCZ25nucPUGwtfoE0KhbUJafwnkXkn7SBvgpq7FdZOg7aRJ3Iv3IPJOPDJ63YD8V4iwkfnjZ6KqSVuRFj5dNo839Wxgc27Yew6IFyGsXN+IMyRzPI9MBVJgISAqM0EAAnVptIE8f3w4NSLAgzJImb/T6GwGPVOmrUDaPLN4IBM2khhv7H74JZK9JaFQpkKY8w30wLgxad8G5Ci+ohF80CwcKCDYA6rQIJ34wBmUqo0MxlSVEjeeZ+2HXh7Mg6kZgNIAA4Ms7MRfebbbYub4VY46c4ZG8mhwYb5Tt2gnCnNBlGpp3uQN48omd4n64b5emqyRF9/X3xF1SkrFYAuyyPS/H64y3TAM+H+m6QSS0vJIPEjb35nFjbIaUDlpLWFthHPfbAeWZVAEgiPziT/jBQfVbccYS5W7ZXpFTW/7+mNtEjHszUprJlUUAnzNsBE3PbFZ6x4qmVoSx5cDyxcfXi+Cjjc3wijY/qWsCP1+nviXLzMcxIB9pjFQyvV2dlYuUQj+YygEqYbYRMTHB33wJl67NUY/FaoBTYcQdSlZIHysZvax9sM+F9sYoItWf6kFLIx1SpBgiVJEbTIIJDTEW5xXOnZpFqMHZmRrEqASCpMtpJHMjcQDzhZQpKsmCIO4E94M74x8VWHmA1GADHzTM77He3M3w+OLXgX+D+pmhUAWnKozXNQSWEWlQYUC5+Y+mFOcVBDBSQDAIA0khmNzA9x7XGNRllqqKlWodRY2P4ja/wCZsBzjCU1eRcBJK8wY7SAOfW+LSUSeBOWFOpJ2bSdoi5mDOwtuOffAeVQkhS6LqcDUxAVB+IuQDAGIqA0ubbnfy2BG98YrZttvKCWLQALTC/SQAT9MFq7ooMqqRA0j3IF4N7+2PYgy+qJbUtgRI9bEWn798exPCFto5Qg3Jve5J5/L0GD6KLyZMXN7Tv8AXAsqQQZIJv8AfAecqrYK0HtJI9N/Se+MDViabFPWKq/EYLEG8RLAmNVwRaAIuIvcYAzvUEZSlMBBafKuox3EnY+pxnrVWG0LuTB5PEKI33w56R/x61ZS7s1LSYZJGr5Z2gwcbU4wScg7oRp1LSUMptpa2kTJIIJkLY7X2xjqFdSywQPKI3MgyBc9jJjFoz3h9KbotBTJJB1WMRDnzWj/AKjAWd8H1kZPhuh30gKQRyNQuNOxLd29MSOXGw9k0LqdEgeZgZ2mBiegjgwP9D67Y8y1aTtTq0/MswQZBEm4btYxgvKq0/ILcEna829r4Cb+xZjMOIh1B22ifXczhb02kaZVdAjUSagBm4gDfacNWcA8XFw15477j8sYrdOZmnVpAuACfTjb/wA4Wp0qYQfQypMRzjFekQRN+5m9r35j1xGOqfDiQewjeTvtfBP8ctVm8pWZtBBA7T+uAp1YLiZp5m178fl3jHm6wiKzT8v19vXcb4hqCFJgFRv7bme2EPVuqrVIYhR8IAJLRqCgxb3O3pi4w2ZaQD1bPGsNZPlZvKhnyxKyJ7xt7YK6GKYp1lqKCzqPhN5pUgVLAgjTJKEyYJQWOA1AcLqERtc2A9u2/tg6lQRaT6tTOYKlWYaFMCQuzSd7bdt8bbpaoNAVaoFTSGBLHYHgfv8ALGcvXAo1SNxAHrJ4+xwJW6dpJBtwIj9/fBeVZVQoWILWtBkjYegwUkq4TpBlXJ82oAbEt+UfniUtpIHzalOojaZ4Pfa+MKQYAgAWMf2B98GZOvYHSzJTB1kG4AuTE/8AYdsVIhOtUqmksfh/MTMkwPKonYc2wHXzXmABGncjn1n1xI+d+OCWJgQADvGo8C1pBO0T6YDrOogFkYrtpF/WTbURbjAxj3oTJa9U00WANRUsZE2YGbbW2n0xYeg+CNWirmFIGgH4TcsRu/YRA0XM3MbYWdCyr/Epu3mppJUm4JDABTN41NMegxb6viDSNpn1O/6YVlm4rWIM3TBeoZmmATmR5ASILlWa8BlCeZm9Ra2PYqXUKrPX1u067Ku+kTIAkwLkn3OPYqOJV6QcUa5qKlQC7CTHDCQ22wt+eBczR0s1UgwqAKJEa5IFoPGJOl9Q+FTdCocBpWZBWQSw9QSB+eN6mfY06YaPOTcACLJ6X+Y9oxNWpc8BSJfCQnMEuBr+ExU+upeOSASZtEYstXqxRYA29e/9/wDeKK2UNGqKyO2sGxN7kb7332NsHZbxC7tRLKsll1FZGq+naSBcTbnFTxW9gZRLBl6rAk1BBmwJFhvsCYvxbBKdURWmPMNjuf8AX+8BdQzB11FgeQgTe87zfAFbrSKHmlJRSZ1RNwNtJjfC1j2A1BvFNYuAQ+kExHBEGRHJ2xXM3n3XyqxPttbiMPa4GZVHbyh/lURC3gzaWNvQemFtXpCqwEzfkf7xrxRSVD4w4LKWeYEcnaN59MWXpufbRDGIBIE9uInCxMiPsbWHvPviGuulNQ3/APOCyRjIui29Npq51Aklr3H79b491HPosmCSlyV47jf9xg9+h0qNBdI/mKqn4kw0lS022HEC0Yq+VqlqgBi54AG8kmBbGONSba+hZu1Z80SKepVcGATEkSBwfscD1vCDJdql/TYWkiTvvH0OLP07IKLgQZt6Tzibq2WgXM/+Ce/pifLJOolbFYyPT6YNzxe529TgfPUDMBtIAgEASfQ97/XDWkIRiAASNzf1xrUyBNA1i8kOFiBF+T7dsGpO7ZNmIzSI87jTFtWxMm0iCD743ptSBBMf+4C5j01cnmBiXN1S+kbWP94/tgE5Irs219u31xpXV0a2SaEEHaeBufpxgfM5rdRZBwLdrmNz64ZZbp5YfNbUZtvyLzjY9DQOsyS3sAPpz98DaXpQvosrjQseeJY/NbaIEYl6d0pKmYp02urAs2kb22kCxxs1IE+UaT334OM9Mf4boyxMztbkQBxOCd02gq4XXK5NKVJaS307k7mb3txYfTGtXI6jpFzEn/qOPuYAG5xvl6krq5/zbDGjT0KQP/cSd2J7nmIgdsc1yYp96U3P9NArpTIMEElh3BOkCbXsMew/zWVVq1KR8rEr6EDHsaIT/UtPh//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6152" name="AutoShape 8" descr="data:image/jpeg;base64,/9j/4AAQSkZJRgABAQAAAQABAAD/2wCEAAkGBhQSERQUEhQWFRUWGRoaGRgYGBsbIBwdHB8YGhocHBgcGyYeGhkjHBgcIC8gIycqLCwsGB4xNTAqNSYrLCkBCQoKDgwOGg8PGiwkHyQsLC8sLCwsKSwsLCwsLCwsLCwsLCwsLCwsLCwpLCwsLCwpLCwsLCwsLCwsLCwsLCwsLP/AABEIAMkA+wMBIgACEQEDEQH/xAAbAAADAQEBAQEAAAAAAAAAAAAEBQYDAgEHAP/EAD4QAAECBAUBBgQEBgIBBAMAAAECEQADITEEBRJBUWEGEyJxgbEykaHwQsHR4SMzUmJy8RQVB4KSssIWNHP/xAAZAQADAQEBAAAAAAAAAAAAAAABAgMEAAX/xAApEQACAgICAgEEAAcAAAAAAAAAAQIREiEDMSJBUQQTMmFCUoGRocHh/9oADAMBAAIRAxEAPwCany0BWgylOWIWlXwnpVL+ovAWDxSJCjrT3gIottIAI5fruakRkiYQtRmkvVlJAv6/EKfWNJGbBBbQFJVVns1KbMaHo0eausQDnLs6SlAKdawnxJIVQPQhmLu3IhnkGPE4rDMsF+pIZ2P5RMDQFlgQVBiNYIf8VGLFzu4rDfsrPSmbRB1PUAhmpVjaztBSjaspB7LvG5CO7dLpoHrQvW+/y3MLO4UrQhQITKcAkP8AEN/6djR6tB+Z9qkoQlKloQkKGlRNQkEggpsTW9qQJmHaBS3CEpKSPjTYjoGubhQLViXPVtpjHWGwoZXhUlA/EN3s449I5VOApWlAqlbbfrGferlSkguUTC4OlWpBBoCQTe8aLny1gBSVGhZxQ/nQe4jDJUMmZTcUJaEJ1D8QIbe4YX394FVLTp1B3qbij1cci9L09IxxSSqYQ5DebEDo1Ln6R3hQSFlKq0NLUuTTyZhHRhqzmjhWLUW1EqSQSLEvQv8AfMLe4SpJUkMtP4bvbmxpFHgMOVAJ0g0r0Jq1RU0fiGU/s5KTKM0BWsJcVu1Q43HTqY18XHOa+CUpbogZ3Z/EYkHuUOU1qwADbnljbpAGKyfESFFMxJYMaEEEfSkVfZfPpsuaqXMSBqKiGt5dL/KK7MsJKxMt3SggOoFgG3ILXEbI3BY+yblUqPkGAyoTTRbEu92rsf8AUMJEuZh5ZCEstZp4QQoH8WotTw8xXDKpMqYPiUkAihaleB6wDmUqUhJ0qCdIOlSnoHNkvV9RpAl9RF+PYykmTapq5qFLmDbSeVF3LEWNI/f9eUlydKSAamoBIa236xRf8iWFSkpDKWAdRSagJFS1UuRHk6V3jhTOkO4uQqlA1fMxnfK2/Hoqo/AkkZchgvxhyxJZnZ38jcHpB2BxCSnSXUb6gaK2f51aMsfhQUlCQSBszkgBlmgALGoHB6R5JnpkyjoS4D0JJLhnJt8oSXkhTZOX94qpYOoOxIJA1DqlxS0dYGaEEhCyUqJTQgkD8RSSASKv9I4kpUtgksFhwjbkKcFwX5/0UnI1Vo7gh3FDUv1qb+Uck129HX7BZWJEuYz6gCwLX9PJuYfoxGrRpLqBcsAlXp9aeUJV9lZ0qUpa2Iu6VMbWbbzjnJMtmTMQhD6Cu6ndg2/W1OsUmrS2MnFm2MSpCytX4i9evUE0PvHuOxxaWSWajXFau1xFTmHYpSEnSpS6bs70seKWifA7xXdqZJTdXi2/qdy+3FI5uUFUhlIBzJaEI1DUSQBbcXPQNBmTYvQJep66T5ioFT0PvA6pyPEhTn6Pwz9RaOFKLAElg2n7apiOWuv2FbZRY3FylhavFK1l06UeGzNQ1sKilYTz10KiHSmyQWpb7EdIxqSgILFj4G548ufKP0+oLihoQUj7akCTjNo5xsKynNEy1BlBjff0HJNIPnZ8rUfOlrbfh4aJzL5WpQKFUS5AdrUDUvDHUBTWj1d//hEuTKKqLFqlsiMy8SgopJCXcpo/RiNgCP1gTEZfQKBGk33rRyRtfmkGLmqCSywkg6WUoOpw5biBpiiKallIpszE6mpd6H0EbofBn02BplkFjqI2LPW1DxBuXzl94Fs6iFOWrSpDE1O/JrHMuyjQdWel7Q1wmXlboQz7KFRWgBHJNAdmjpSr0HoNl6UgLrMmKLAAONJ2LsX2h5JVLOHmI8RmEJYhmBBfQ9hUtbitIl/+TR1gIUj8I3IADgFn2N94YZVMJBCiVaqsAHfdPQbv0MRt9lUyswcpXdp7xEtSiANLkNpo+2ktdi8B4hIQ4CtI/Czk9QxuBxWOhhJaQUCYApz4S5fckH1A8vIwLmeLWmoQFslgF1Jbiv24jNPdX2xrVGD60JXMKVKAqQoAEB6gC5q1IxE6WgA6SGLnxKq7Gham1IU4vvlpCjoDP4H0+o4rRiI1nL0yf4wOopJDvsCEu1/2iqhiu/Z1qi7ySWqapKqhSqnpT8hFIuWwYsacH1hZkaiAjVdTe1X4sPsw/KXDsCfvm8evwwSiY32TGLytGp0oAJfxAbn8jaFuIlqS41APRjv6PFFm0lKUOWCgQy+K2Z6hr8xM4yZ8KlfE4Nw16F9wQYz/AFCrYrMThgdVbVvAODy5KiSoDxGgNQALPyalzBePzIVT0JJA9+to0y7BlVVKYNRvz6+UZWtVE5NowzDAiQsnU6DLHwoKik/06Xdi136w0wOXpmJooUAAD7Cgc3PrE5MzZScUZYSpWltKgN+eaQdkctUpZJQpJUXU69TknZ7Uh4xp212UlJ0N8z7Lo7hT0U40qAtUWrvYxEZtgTLl+NJS5CUqZgq1mFR+kfXJaBMl+LpYG9vyiS7T5ZrBSoMAmlXAYkggnrGnlgopP0dGbXYn7NygBqS/jL1rTYBhb84tcBl6B4lBztxv+kS3ZOXqMu1Ulme+kgAf+qvpFNiMUsUKFJahd69esR4enKROTtgmeZotIEpICdbgqagDV9YS9mcBJVKStGpM5LuskkkgsXG4oQ3WGePkiYBqdnfcG37/AFgOTJlhw+gAFiEkh71ArDSf92Mp6pFjgcxY6Vt0LuD5fpE322lp1BaEsVOAq2pmqKeJonZ2Uz8VNlpE1QKWUFILaTSreWxg3tPl86UNS5q53hAClMGI/tSyQn9IXkhJRo0RYvcGW2l1hyfR9m2rHqJGpN2Ng3pc8QLhZi9J1XYAsGf6f7jRUh0mt3ZnH7A1jCoSyKpNs0CQLF9J+u4e8a4mYmhdSC7lyw0jY0renlAGFw6kEDxKSQKkbsH3ehcP0jWfNKk21MQGtSxL8ND1vQV+OgjWKd2zc2LRhNKgSAoD0J63EaYSU6jRT/ht0JBf1joYCaqoSog8CkGtWB1Vsi5qe8OpYOtLJGpVhs5avvHs5jUBx7sfPaA05gszT3aFLTpYgGu1a1IpaGuEQFatJA3CSHBD+IN6HrGl2qszJnGEBXUaiEB7MzWrsI0k4eZN1d3LKSAC6SQAx2IIvaGsjsliZ6FKRO7pJ8XdbBqjWBUvBuS9qJZIkGXpUijbHk9XMNKEvyFk2dTZaVSQZ7BYGogC5YOHu9Lxx2al4dU4AanAS4LBnD1bzY0+cMMZl6ZiVBUJcnwIkrWrc79A8Riox2wZ6LfMOz6FMpCE+EEBTOQCah/Q+UJe0OLVJGmXLJK3AJ2YA0U7V4HSC8LnCkOAqhv9I7zDGHESplBqQBoGjUdQ6ioF+Y6KhyStdjRmwbAdm1TpaVzFqWtXxUAHQCn06RrjOxRWhQSsoLEBwCBu/Lu3SNeynah5Q7xOlQoQOd4fY3Pk3BDf0kF36Gzef5RoUeJbfYuTsw7MY0TZaFW0jSon4gtFClvmwezEcQ+kTwNamIYkJpXqCL3j52MxmSsSpchDpmnxyx/UG0qZ3JIAB/3DnAdupc3UhSGmOxY6ObpIcEReHNALp7QwzLOyF8gFxQUYuD15iSxeMUtHh8I1BiS4u7Hz68wZj8Ul6G/JelRxfp1hTjcwky0BCjpUvxeJV6lgx2HzLXjPOTd2xNs8k4szFp/ElybUIqL/AHvD4oKEjT4gd7fP5xJ5ZpQSlIZIZhWzEMOlv3iykSlKTLCbnje3oebfpEErtIElR5IwiU/xCHVGGZTgVJ0FxQkOmjX+Elr7xQpwJSipJNLA9ahr+US3aHO5ElbzGBUNPhFSHFbX/WNMlhCpHehijOESxUaiLuWO1GNOr9YV9p+0BVJVpHi/OzX9OGPSAsVOC0CZKOpBt99IVS8aEzCFX0EAMTUm/QhrxnU5zeL6OitlT2WmiXLRRJ0gc/O4YA8fWLSdjRMRqcfIe5t5XrHy/KsfpIqOjc7u9vSHiM8IDpGoml2ArdX9oinFz4+JxQ4jC0dQAa/NN9r3hLjcMdQIUwem7vfyLw4yzHrnIQ7MoB7cGl+WrAeanSWItFebHGwVR+ypkqDJa1qdHPreCO1KtUlSWBJSb0G7OwfgwDg5uzkHrv8AYhnmMl5YUo6kgXYhxxE4Nyg0hovZDSgQNKjuz8WozwcnABOnxaiT4R5bvZtoVyFIUgLB8SlVJJraoa46tDqdi1gJ0kAPU6X07OzVG1IlDt2eirZ7isGVadDjYgMzv71baP2AysKlrJqqWSCAauOl2L+UF9nsQlQWEpBrvRIr6V6RvMyRMsBUhpZWaDUVXrYPQivp5Q2EVtk3Jpi/JpktRI0qCgGIVZJDFvM9YeSMslKSCUM+wm6fptA0rCziVd8ghIchQ8I2q5qR6RmcRh3LuS5rqXXg/CLiC5KCX+wZs+Xd13rIASj4i4ABH9VRXmDuz+GCllLF0JBCgouC9TySevWPSiWsOQqWoEAMzEmhqeo5hh2Yw6Xm6XLaQ6gNVQ5HQP7CB3aRGXRa5DNZI60J39YyzXsdIUrvkOlYPpbjmBcJiAgqe4N7Gl/VgYqMFiAUjS55YG9b+kbOFpxxZnskEAgsfWB8ThEhTgUMU+cYJ9Kwlmu9GfqK3Ht5whxpSEhQVYkENUb+or7xk5eJwsNAK5e4Fa2McYDtTKkrCS+pQo6TTY7ctBMzEJCCSSwDn3sIZ5elCQNSUr1ChZ6XuReJcEfKzl+xXj1hZK0+G+wr+vnAWHxUxZdJDDd/ZvX5RdaZRSSUhvC1AC7h2JBH05tEX2q0yFr7tDoJVqmM4BPwggOQkVD7GNHLwKrW2FIFnKVdJDcj3jafIVPlonCs+WfEXqtJNX/uH6eqbRIlS0qRMW2lleJwp28N6dCIIw2MVLNdSdaag0LEctbrvEuPS60HoLnYlagQk1/PaFsrEibKCNIIdT6y7BSgVJ0kUKSDY1paC5WIHn5UgNWR95OJBXLCqq0n0JYhqm21YMVkmrAmYZXNShXcgkqA1eI1bhvwitouuzudFLJJDWOpvUgmxpE9jezEqRIM2QCZks6ySdSlJHxgnhjtu0eT8bh7omAvUaSPO3qYaUHxyUkdLe0XOY57LOlOohAD1FVFqOxZ3q/Ij53jkjEKMwmrBJrVKhQ/NwYZYqSFAFK1KJ2YfJ6m/tCfMcnmN3g8Cm2IUFAbECoPntB5M+UA/wANh5UqSkPRdNOoPqNCAl301DHevEY5zlndzEEDwqSw6l2Zr0r+kTmS4FYnCZPc6CWR1a7dLV3h/i55UqYkkaaKqXZg56Jfp1h4QUYux4oElISlTUG3B+m1YwOIWJjfxAxUNTFn0lulBXzPQwjxeKmGYFoDJQTR7jrFBli1z5JUD8IFw5TqJJDm4DMOHiK412uwOCq0x92fzVUlLEhTBns7DgW8oYYzMTNJVZ7NyaNWt/ziUTONQB9bdIPwQKk1OkjrY1p1/wBRJOdYvoQOExVDduPNh6QvzXO5oBky1jVNBSdmT+I12YtWrmOcTjwlzSoYAUtQAVqa/Mx1K7PT0KM2YEvMbSyqpQxI2Yu9YMItbRXjXth03s2lQAcOlNkgjS24NBxTygvB4oygCuXf4WcJLWFKuK8lowExZADNpaouTRyS8crzAA6ASQg7HqbJfgsxhJcqi2a8l2h0J4SppaACrkUO5FmIGwjSbjJimf8AhMLpJBUSRu3hB6QilYoqnIAmFKK6nIsBTwgMDuD844m5zMKyEE2u4ILxGXK6uxFXbKibjCpI74LUpz4Xo1w50u9q9DAi8XIBYpQ+7t+hiOOJW7KLnglnG8BTM3YkMo9QFwPuTmI5JE9iZ6QiXpPjcjreleBDzsPmyET5qFrWO8CWSQ4JBqSb/SJRWY6QAqWHcuWvZgPT748GIKFJnSXKkksCH8JpUD36iPXhBxAz6njMckqokj50rtStDb/Uc4XMlIUGJHz6bcfpEthccpSUzHcKD+R38vekMkzCokpLkXctakZJXZmlplWM0UQAVA20te1QQQQ3UdDyIXYmShYUQv8AiBt9VA/hIa9mItCDEZiUp0BJ1rBCa6HP+TM4vW7QrwOAVKdRczg1TMp/da4IcesPKbS8h/Vjs4xjzsR0L7cR5k+fITM7iavS38tW16JVtqAcfIwszNTKcWtR/KFElXimCcNaFjehcfiSRVJDcbtA4opXfQY+7Pp03HKTu4STbmxD1pvCjMO0olEkuNRNg9uRsKxLYfFYiWgJlTSR/RM8Qr/dd/OlYzCF6iqcQVkAUpQce8O3vT0DSKeTjpLhTS3e4SkF73Av+kbT5MtaaUOzcdRueDE4M5QjwEFRVsA96WZgTzSG2VYM+F+hu9PPeAlIUGMpSCRVvUQ8yPCB3OkP5V9z0qdowxWIlhSkAgFrEbkUD+YbaCMlxTEBdTbiuz9HENFKMg1RRow6QCNNwX6lgLNW5ERXaPszhJMsqVJSCA7JdO1Kj5v1itzXE93L1qbhJJ9v2iRzwqxGHWpKSEuHKmDjhKbn94vyT3ih4oR4CTMlHSVkhgQQXuDR92ihwqi1XANHu93b5QhwKg2g+JSPCd3ZmPqGh0JFvwijU6NWIbsSXYdhMjQhQKFqcgkAhwasXcOw1WBaMO1uCUlKVoIUkeGYAA4SWZVNnLeohnLnGXL+JN9r/K7R3ic1C5JlhKXNCS9a3LbEA08o0yxapnJkQvFKWtWlR8YAYByeGAF2pSLfspkhkylGaHUtvDQ6QHCfXcwLlEiWhXgAbc7s3N/rFfmEhSAlQIKqC16sf1hPp4JLI67FWYdlZSzrQAle5HuRt6UpAk3CJBCEqJLeJRHnT6b8vBmNz8AES2qCCXf4qn129YSYjM0y5ZMx1AtRgS+wD0BJbreF5ZwypHJWLs1wKFTAlge7YuaeIlx8gH9YqMmzId33axqAtUDTu3lv0eITK8xVMVMUsMdZ8xs3pQRQSZxAjFKb4+Sgz06GWeZ3Kw6FKCTYNuSeAOYTYrLl6e+ISpMwAgpJYEioajqHXmDJOCM4HwjTfUXcEcRunHS8ONE7+Xu9QNh5GsVlH7i37Oi/gnl4Y6kKAWzUL6aXZn/MwxyfLxOnePWiWkfC9T0cAOag+kMsPnWHXKUhcssXILeIcVNXH5bQokYpP4CVJBLKNCerXD8GJSiuOpXYfuNIs5WS4dIBo9hY8Biz9Y5X2Slkk+GvUwiweZqTR3HEeYnM52o6VAJ2cxWMuPk/hQqeR81lY5AUQtAINCsmoNwTRqn84Y5blT6lJtTT0BHsX9o7y7JUau7IJS1CpmILhQe7uzcV6RdYHIcMhJCUhNGcFqbufNotJXHxZSUkiEyueMPNmSNGpCyk6j+FZHw9ARSG8pAcly33v6PC/tDhlJnEYeoMwEuQzgjSSTZ226QwRjytJJQUEUINx6+W8Rm7SkJLas5zDBJmIEtRIeyk3BDMfPy6wpTlmKQwKpRSaBepj6p5arNsYcGcxDgnct9fKKRDKwykqBC1C3wi1C7cg+b/ACtxJTTTBH4Pn07DrMtUonSSXe4oRv1Ifm0eYDL+8VoQXKQQSXsLqazQRmGISJikHUlOzkq5FKEqFBU7EPePJecDCLSsJJSCEqApqSX1WYmrfWA4taHprQROlSpVCtRUGKmDsmrkgDbrBE7JvGAFOlgQQLvavSF2MzjDL1FAH8RTsknUf7SSKJPXaGuDxxUASQTuBUDdkjgfrELlFXJCS0aJ7PoGlWp1B9hUbgu/28VGKWFYKYpmVLSNJArsD03+vSFGESCR7+sO0z5cvCzu9VpRoUk2ZzQMbvenSK8fJm6Oi22j51js1WFgISSkAlblnvWtzQxtlWYkpNxWnrtav7wrV2kKQpEyW6qfhHBAYmqdQNWvG+AmEIKlfEqrcCyRaBLjqJeT0x5jpRxAQqbMUEpppe7W3t0eNVYx5QRsOp9ntCY4ssPviB0TStWhP4iz+cBOTJbZbZF2fl91LIJLhKjRy5Dq9KHpH7M8EULZJGk1od7w0ybUiQEA2G+wt6ftCntKlSJS5jsQGcmxLAGgpd/SNFJx0g/kJsbj0yzpWoVaz/kKCPZOLHLvZmPETs/UlOoI1J1EFRIdS21EAXNKvG2V4tpuliApNL0IuPsxBxtWM+NVrspcJmGipo2/194YZj/5AIl6FEVDPpD1Iswck/d4k8RiyxSKElq+n16QfhMmJmIXMI0gOkWJUrfbYNHcbaVXonFfJtg8wmT5hTKkzFkXoEBPGorZjBysCU+KaomaH0pSfCjmouprn6RcyAhEsKLAEfFp4DXs1vlE72ixSA25+JwehpdvsRolxw445Bv0iVCNJsA/o/pvDLCYkUCjcjp7+UCSc2TNCgZSu6AJKwRRqO5rQnaDJGEKRqYFJUnSWBcC/iU7kP8AhsCbRhxUnYjRSS1pTLZF2DilPXkxwMvlTFeOrlyNnpcekZypo0Fqp1HS4FH8qWrYWEHTMrW6VgeE1NLXuH6RollLcQK10K+1MkGYVDZrWa0JkSGbjzd+YL7QYwFMwl2APNdh6PE9i8eqiQRWhJflrD5eojNNZN0c0OpuYpllkI71nEyrFN/hG9BekOJWFdIKCySAQHa4ezGIyTOm6SFSVKKmcpIAU26ifhPLQzlhbDUa7sWA6DoLekKsonB2X5EEstLFLPtfZx5xpj8wlmStCiUqUGpd3anl9vHGWLIlKCqHkxP5kopWkHcuDWt7GNjePQL3YbhZMyYrQyToDJIOlx1dqiMpOCxEpziEpCFskLCg2pjpe1Ta2w5hnlyRclizv03rFHj8oE/DEaSsEW3ApUV6CO+3aeiikn6I6QAVaXoOfn+gitw+DRMkiXRKk15NeLA1DesQuZ5avDIKypSyG0huDUEguS1jzeO5PaUqSkBRGoUYkEsBQlqQeGSgnYGg/O8s0KDlO5AY1qzvYcPE8uSDqCkhnq/WvyrDbMc6UiWouSVBm6PWu93+UJkTQo6ruAwBcgVNOfKFck1YyTasEGXoSHlAB/uj7R7JxCpdEbbfWkMkYckD768RvIyzUW/OFbvsW67F2G7aaFaZiSkj9vlBYzBeMUUpUVYWUdRClEhSzwGs+xpQ8wP2n7Lq8JSNJcgE7sCSPpBGQqHcpCQACHI67/X2h0oQjlFDdK0d46WkpsAC1/ytXygc4ZwDX84YzpJYhI1ANU7Px1giXl7oQpJBBofCzHhnhKeIKZOrQSWDnyhrg8SiXOkJKSXJdjvQA+Qc/OCP+pUBqHi5DWB4reu8KcehLpWxOlTG7p292f0hlaGR9Nw0sJBOoEFtP0uOvlAPaTBKmYWaEGpBI8wXArazesTeCzlbMVU6/fRqQxVmpIYqP6fOLfdjVUJZE4POEkHxaFirM51AMWIIKX56Rnl2JMyd4ahIUT60vzDPNsglTZmpykly6T8XJLiPJeDRhkBKEnUrf9TxEXKNaLqV9GWgAgsdRNOSKGg2sLwylY9VHcJDMamnsT+8Kf8At0iYAVJcbkU8nBBekHS8OVnYqAKjsGcMyjXf7eEafQJxdDv/APIloQUPqSacPwWfpY2hRNzQLWZS6Ejwk0cVB+vvBX/WeF2enWnLtT7EJM3wCZiQltCknwljyaE72d4Ljl4yZBDs6P8AjqQsiUdK/GHU7htOmyQaeIVjvD5o8tDFkJfSkcMAD1J0i+0SmC7NTlkGYokbJ1Ev6HaKSRl9kqOnY9P2YmJ4JKk7C9Kh3hszQxBsXJYAMfaDsf2vKkhCAwAAfdk2JPHtEX2ly1UqaZaFlLV1XcbdN38oWCYZoEszmBuwAJHU8eUPUlqwqAzxmZCevRLU6Uk6lNc7Ac1qfIQTKy+5TenzLD0jjC5d3Lpb4WDU9D6ge8X2CwkoyUrCWFNVqNQ7bvbrDw41LxQr2RuDWrUApx19b+kG9wOR82h1i8ploUNKwoBi4sxcna4TbyNIVzZ2GJPeTpcte6SS44f0Y+sJLhrQFEwxGK7s9FN4drsH+944znBLmylSnSmdQpNWG7A7KrcQsz3HHWlQqABTyr7PFCjMJWKU6VPQEn6XNQBaKY6tboMbfQhw+NVLGiZQsx8xeH2U9pUocFzVy9S/mNvOBcQqWdAJlq1qIIY0S1Fd41R9aQnxWVtMAlKeoudjQ1pSBCdu4hcfg+gZhjpC5d9RYEs1HoXs/No+fZpg0d4e5BG5BDdSRyA9T5PG8+YqSjUrSahICqVtQNs3SOZU6dOIRJTrWgFZSm/U8ijAgXijlk/LQ8E2I8fMUiagKo6SL0+fSGGIy3Bok+AkzShBSoO4XTUg+LSU3LtsOTDHF4OXmCChTInSxRQqGoD/AK6CEauy06QsJWsN8TpeocMxoRfeBKNK0O/Gk/Q+ynDAykggguolzbxG3l+cHYPD+PqK/ftAEvFaU1P2339Y7lZ2mWEk7Pe25fmxiLkmyL8madrD3ZSRqUplEIBJrQfDsWN4R5DLPeaZpCWLqDMzl9N6AObRwO0ffTlTLJsl+Ab/ADMe4aQTPKwaFh5u3Sg/UxW6ex7rQ/TgVLVNTIZbBaiCsIcIaoKqOwNzHWUY10vZzXbYfrE7jMBiETVmWCUqcMlQBAV8SS5DpJrHeGlrlo8XLngevlDt4hm04lqrGAAu42BFDwa+TiJrMZNaCii7hhu5rtGYzFSkgaiWt+f1jrE5mru9LUe96WZuKvSJ8k8icX6B3AsyqUoaet2j8cb12+nzgBcwkhuQ+/6x2rEJCXo2/wBfc084njZ1DPDYp3f/AHC/Ppkw6QhLoIAU1CKixNnG+zQThpBYenlXjm0NpGTCdLZYN7ppX3p8uYME8qDF0yFzBCUmbpRpBYISFOQNVHNCuguwG8Pcmxqe9luXCU1uKNQfPfpFVheyEqUqneKLWmFxWhDUB87wuxeVsr4SnagYVtSrfOL8vzQ7mvRRzcMJ2HC0EeGim69OW5hVKwwCFJWpUxRSW1NcOQAAzW2/MwvwWaqwswnVpQbp/C23SleY1wWbBXjBF1AEbsWHtCZUrX9RK0KsNjZU2WfE6yQUl9JQz0I/qtXzDbxuM1B0klyGCz1Z618towzHsxJnrKwVJUTXSKE706n3j2ThUSfAUgpGxPv16xFwh2mK6HOe4BGKwaZktSTMlhlJFXRsp/32iPxsqUheqSp0likUKn0swLAlz04847zDDBL/APGKkFRbTqp1I43g3KMtkylBQSNQ3NSKXHEVtJd/9HUkkF4adMoG1Fq0f7/aPZk7ElSZSJSigksSph5t97xQyJiAUqZIDMS1XuN2baG2DzJDPM0ak1SoUNrXEPHjXyLaJcYTFlKqy5IIus6lGt2FAeHhGvs2pRJXPdRJJOg1Lxa9op+pPeIJ0H8Lml9nt1iTmzKmpgTeDqIc66M8dMSKrBZJcsKt0iry6RgygrkhUtS0gK0lnsdQenWJjFTHNqfXzhnkskGWSVaVIuN+h4Y/rCwbRON1oyn5VMKjpUkh2Cw79PDZ4Ml5LMlpbSWADOGtep+fqYOkYDEka0JYbOQPoYAndrpyR3ZUzEg0AIozHp0hUoJe0PbAs3y5a5alAPp0zD+IqYAE6iSW07BrQDkeMkoWpcxYQpYNhelosZmP1SBOqLpVV2IAIpsP0iDxyUTVEpCk/wB1QD8xXzEHkinqwp6pm+CxcuVPCZTKorUpyAo0Duz1p8oMzPMlKQl1O1G9i94V4TBJRVB1kCvnZ34Z6R5MnOmgbcA0+hjmnQZO3ZoqcW8/o7bdIBzPUUhIJc046k9S20donuz/AH9+kGS8vE5Kk/iApTjevECOnZy0xcrC+BIRVmagHmT8o2yzMkIWpMwAKYPc6rg1J2DC3MdSkaAAWJ3Y0pxA0saJhU9SeIon8h0ikk5shQASseE+EcbWgfOpzpDkVO3QElhzCjEpK1OlQCiXVRiempjw1YYTQBICF6dY/EwKhx4hv9IVqt2cqTsVy1KQxZSdQdL2I6tbahrV4PM3UEmta028x6xP4nNCxRpBY3BLOzUH3aDZSnSkEkGgO3tBlEedMNWL1arX5/3A0mW6g51DUXBcAi4BDV5jpWGUU0e9wAz7A0+sUnZfJEzaTHYW9Lkm9LbGFUsUJdAyJulh6c/7hrgsWGaxBh7juyMruipPhYuTfc+7fSJrKsqWJqe9SpKfiDpLLA67PfyhbcXsSilxuL/hggHgHj75iWzHHqAJ124+nrDnPs1llKZcpICne5YCuwsTDidl2GxMnQEJDgUZjSx1AUUOYeU86aDXtnyLEZnMmTO7bS7hy5r5fd4IypcyR4dPeJe4NdnoaXgrPeyuKkeJKAtIHx/iSLDUHv1jiZh5kgJEwNqtV/TzgtrHXRT1oa4TM0OCpK08uHA9Ek88RjjsYlXwJKtqAD3tCXG4pRBCA5sWr9n9YGyfEqSdRHh5NvvaAoeNjKEfY6kSWqoAK3Yu3Rtj+sGYWRu5s1Pvr0jeZIBBL3Z7CpY0G1SLwvw+Fn62l+NIcl6W4e5hXvZBoocJl6fEXLqvUt0BDs0cGUUkkgMAXYG9KaWNfWO8nzAaQWcHn8/0hmmclT2Dlgfn9fvaLRevIABOn0CFFnNKXtYbi+8YHJ1GuoDppJ+sUIygaCsqLJFCXDaXf/J7vt4rgQplzwAyFeHbwJ9fwcw8+Nds6iZnZrLlh31L4AJvYR1kmcpEzXPlEKH8oqDDrQ3IBFOpjHEJ0KZgVDfhz7mPMQ6kBwaVjMnXQHoe5h2mUqoU1GFYl5uIIeYrxHcBq0rXobdI1l5XMmWcttb6n2hnhcqS4S3SscoVv5BliYYfOQvDGTLW8xagwNgAFEqIZ7Uod4xXIlp06Ji5h0Ar1ABl3KQz0p5xQjs/h8EVTSHWUkaRVqPQNxE1gG1eJLOSoA2qbHqHaKuKTKJo7klJLfDVm23jTFYMs4c2sDbdw3X6Q6TgU/Fs1v0pDA5WgoKWDN5+pqLfWKYZI5uz5/3ZCn6+sFCeUuxb79usG4/AaC1CKs5HOw4oS2wHWFxl1ND9/L5xGSo6zIzaxwtTmnvGc+nEe4aYHZR/L6/pHVqw0d4cFJsSeACfoIIky5k5RShC5hH4RS7s7+Rix7KpkKToUgXcn7bi/wDuG2YzhLChLSlILKOkAVsff6xVQjjmwIgsd2fMsoM7QklIOkXSf6ep6+kPcl7KSwNc111B01SByC1TCrMcae8BYr0kK07nbf1hlhO0SZw0hwRcEMfeMkpS/L0c2+x3meTYVaQE/wAEip7t1jo7s7X/ADhThB/x1mXrChUy1ANqD7p2UDd+kenG8l4FxeEVNYy6LSXDlgaVDnm3yiKlk6a7Bleioy7Me9WJa5jJUQSCX1dHP1ixn6dISEagnZI/BUEeTe0fE8Tmq5eiageJD0IehoXHIaK2X/5KkIkJKpi1rIqhLj0IZvrFoKVHJHOPwiE4lelPhTbeCJGKIUC9toR5ZPKkqmKd5iitibA2HoGgtE7i/EZ5utCspce82Uog7Ucb9eax80x+YGfNdR1Nf/I1p5DjmKfG9oFolkIQ5A2YfMnaFUjApKUpUkKUprCuo8epaNMXasonrYnwWULmzFKSsJTRwQ7kdH43iqwfY7Dq0mdPWpiDpSAhLitXfyjvPOzoSZfclMtUpA11+I7g7EwFKxTGBPklHa2CUmjnHoUgKMsghL0a4rYvUtWrO0BSsadKa1YffSGEzSq5YG/3WE2KwvcqKAXSKA9Nq7lvaFjLNbF7RkrEKROVMUs6ZlzU+L8nu8PcJOIYV84RYchatKm0n4nLBvPbz2vGs3Mxh1BC/wCW50+LWUmzFe6aFqPF2stexqtH03JM/OgoXpA4F2bdzZoQZoUmaoqWAaUfoG34hThcWCAUKdKhcF/s9LxuVA10P1IB/wDrHPlbWLFugrKOwpSlRmnUp61v5GNZeClJV4wC5rTZ9hzteMc87QmWlSncM9LwiyvGLXKStyQX1OTdz+TUEVbj3FdCU2rKHNMXLlo/hgsbMDSh9btA+RTEGakLsTu/t1hRPXrop99+QxgOXh5iAHSptqH7b9ISU7af+A42PMxkzJk5QUdIuoM/p5NvAeMkpSpn8QZhp5vUWYgfOOsiw8xcxZVMUFAAgTNVQLBBNz06QTm2RTtUtcuUVnSdQKmdzQh2ZqQkmqorjQwwcrVLHQD9IJXmUpLp1AqLtpBOxhLkgmTVqQr+EmXVeq4BoGu9qcxj2mKET5X/ABnGliST8X+60i0eStArdFNP7GKnjWVpBpu9gPlvE/mXYecg0Tr/AMXiiw2dFKQbKYf6a0OcLm6ZlNTKNGoBanpEXOM3V7FyPkCcEXD2/wBhj84/ZnlBMhSwPhZjavQxYdo8vQicNNAsamF6GtOfzgKblJXJUjU1iLP91isLsf2R3Z3tKZSgmZQv8X5H9YuM+7QBUsTCoBhX1rEHjuz6lqoCFChsx6uSKmPcmyo96jvS8sHncUqLsDcdIpKMWu6KYeyiy3EolnvsQAErBoaEFvDXYsLckx7k5lTlKKNQVsCXLUeH2CkomTO7XoPh1WqoO1AAwDmsN1dg0rBmSD3U1LlJAGlQvpULEE7wq4VKzsNE5/15YkF+hofPyeBkzWoXrFNgJQmJOtXdrSSkitFW/qpAWKyDVVBCqBmNmoRpZ+PN+kQnw1pGdqmSxk+JSRvsOC/6Qs/6ZIWHU6Xt7fd4dYrCqSrjYWII2Yili8czUu3StuITcXQ1hklbAAWEGyUkpfjj5Qswk0nqPv7pFTk85BlLQss+42Py+2iShk6FIPPJSvCoqKnJOl2BYbgQN/3IISC4Dh2dwzHwq/qpeH3bXAmVLSSQK6a/3VHtEfOy6yhcgc1Nr2PPSNfHG4+WjQkqLPKVy1lSpayoLV+Ilw+xc3cCDZ2FlSpalE6lXqS56DYmtB5xMdnUlK5gLbHisNsVJn0mJlqmSyfEkXCh+JHJYsREeROUqROfYV3qJqWlo0kFyN7C/INxteFGKxYUdJuLVFh5WEaTM8JS0mSvvDQrUkjSD83+/KP0nAvU1NefV99oSMcV5AVIT4uYCyXIqCCm4NqCj3O+0EIlBKSFPM1M6lF3Ow8oZqyZLpfmx8ma/EGDLVBNEjT5RWU1VI5tEwcrmSyVSV6Qfw/sXjsdpJifCtI1Ch2+kU8nBgm3z6dPpGczLpJLqSH3oPLiO+7/ADHXYhRluKnLSJg1pFdOpIoK9BCzF5hOQpUqUCEhRUzW59KQ5xuaoUWQo+Fwoix40l7QMJqVUIJA6fnGhOvQ/wCqGvZ/FO2oB/6q08hWtYssMuWA5Irff9GMRAwjfyzerfdY2lqmA2LXfYWoTzWEuvRB36KidmDTCUCtgR903htgO0CltKWkFwz2pe48r3pEQjMSKEEentzeC8JmoStBUQEg1JLbEXa7xlTmpAV2NO1OVCYpIkqKNPhJsVJoakM5Br6mO16Uy2363pGEzGai4jPHKcBW8SXM/gZtmM+dVxHUjEF3gPB4jUDYb/nUbXjqchm5MLKNig+d5iozUhxpSPKqmcOTUBul43TmBAa1I5ONOsBWl2vpDsGtv6w6QtE9OmaEqc1LMRS4I3/KNkORdFckS2JzHU5J0gXLcO/v9IT5djNS1kAtq1J2oGFn5HzEMs3yplLl6tQFixY8OISZbqQsgkXalLEgM+14sqpll1or8Nm6ULlEj4SApRoyTRXlWvpH0dGOTKSHUGIoXp7MU7g9Y+PzfGC7F3F/O+8BSc/mYcGWoqXKbwvt0g8cn6HhJdMvsfjEKMxUtT6lPY8GoL1HnxA2W5ipEwEOwP7RN5bncuYNKVeIVY0J/X5xR5TIcgneMvI552Z59lTmeWDEALAcqGzh2DMfZusSuKyooJcWqGi2wCwBpC2brQO9/VvlC/MpaZiSEkBQerDyFiHp7xtnxqSt9iEKT4o2lZgUpUDvRvb1gHFFlkAknybihDmrEfOOO9jHKLR1AWcZmqbNTLmnWDSqgAAejXpcniDMF/4+mrAUmYqXKZ6vqHpb1LQzyTIBMmpnK0hEtySWvtb6Dk9IpsVmw0tLJI3pzQg15EaFLVlXJIS5RlsjDkypig4LpU3iWCHc0q1jww5ixwU+QokIDszUZ/QmIDMl66/CbitQeRxDDszm6FILnxoOlSbEqqA3QwkZtO6F/LZQ55LQoknwgV+XV7NC5EhKh/DS6dIYgO99RdR8vrHWYzFzFgKATLBBICnJALsKAM4HmIZy8bLDc06bffyjpU3egPXYixmD7sgrRuCHFjvu1veP0nHJFFCgqwLP+3lDnNe0EpCXIcmgFyT5H3iYzBK5RGoJ8QcMoKDO37RC3euhX8o0zCcA7DSNx8xfyib73Er8UsgIPwuztzXm8b5lMVOXLl10EjWodLD6V/eKASgKBqeUUqtjrR8+xzFzLToP9KRT3LQ3ndnJklKP4jBSQVAvUnf8oWLuPOKXtBdP+P5RpvxA2zDCzCkpJLad4bSliZUOz0/IwmkfCYaZJ8KfWMs5OibCZ+ESZSV6WBvsXrf5wJNwMtYZQLee8O8R/wDrnzhKmwhJPYrCMsycJl6ErOoWJqPUdfpCo49aiU8UPpD3AbekTo+NX+R9zCR8m7HXRrJQQsVAcfW/yaGClOqsCTbp8z+cYz/hX/kPdMNVnBGIoaN+0fkZgtDaEd4b/EB5kPdt4wX8Z8x7QHnH8sevtFYQTdMMIpvZsjElaiVlya9Og+sKTlpStalMxUSGPPSwhjJ/T3jvG/yvvmOvHorEFlzS/wB+fEa9wpQ1BJUkUJALObAwNLuPviPqeC/ln/EeyILAmfLBk3eg92gumrhIvVrcnmMcv7W4mRMKZl+FJql603au8V+R/wAmb/8A0H5xN9vf5g9IrF3phT3Q3ldpVrL6hqP2BDLCZ2QC++8SeDuPM+4hjI+/lE3aEaGeZrQUpJNXZ2DV4Gz+cK0SWME4q0CJ+A/fEJJ2gWG4NwH+/f26R+/5BDtR/v79I9wf8tMEI+E+SvYwoDj/AIxVU08g52/D67QjzfVg54mIUCFhiPKnp/uKE/Gj/E+6IQ9q/wCV/wCo+5isNOgrsOw3aAzbj0hpLmKVZy3SJLsz/NT5GPpOHsfSIckUpUgNCdCULczElcxPwCtDvQXNI2lZXiMVLW6ZboDpcqdnsHSBX7aGuU/z/wD3flDnC/Gv/FftDUqQUfOZKigFJBBBq4Yu27R+GJJqUgwTnn8+Z/kIBELF32c2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6154" name="Picture 10" descr="http://t0.gstatic.com/images?q=tbn:ANd9GcTtMlTQh9c3fhm1iXGcfSR1kyLOUgI8fpTWVXXMboWHBFJ2DLBO">
            <a:hlinkClick r:id="rId2"/>
          </p:cNvPr>
          <p:cNvPicPr>
            <a:picLocks noChangeAspect="1" noChangeArrowheads="1"/>
          </p:cNvPicPr>
          <p:nvPr/>
        </p:nvPicPr>
        <p:blipFill>
          <a:blip r:embed="rId3" cstate="print"/>
          <a:srcRect/>
          <a:stretch>
            <a:fillRect/>
          </a:stretch>
        </p:blipFill>
        <p:spPr bwMode="auto">
          <a:xfrm>
            <a:off x="6232363" y="1124744"/>
            <a:ext cx="2911637" cy="2326011"/>
          </a:xfrm>
          <a:prstGeom prst="rect">
            <a:avLst/>
          </a:prstGeom>
          <a:noFill/>
        </p:spPr>
      </p:pic>
      <p:sp>
        <p:nvSpPr>
          <p:cNvPr id="3" name="Content Placeholder 2"/>
          <p:cNvSpPr>
            <a:spLocks noGrp="1"/>
          </p:cNvSpPr>
          <p:nvPr>
            <p:ph idx="1"/>
          </p:nvPr>
        </p:nvSpPr>
        <p:spPr>
          <a:xfrm>
            <a:off x="0" y="908720"/>
            <a:ext cx="6480720" cy="5949280"/>
          </a:xfrm>
        </p:spPr>
        <p:txBody>
          <a:bodyPr>
            <a:normAutofit/>
          </a:bodyPr>
          <a:lstStyle/>
          <a:p>
            <a:pPr>
              <a:buNone/>
            </a:pPr>
            <a:endParaRPr lang="en-US" sz="3600" b="1" baseline="30000" dirty="0" smtClean="0"/>
          </a:p>
          <a:p>
            <a:pPr>
              <a:buNone/>
            </a:pPr>
            <a:r>
              <a:rPr lang="en-US" b="1" baseline="30000" dirty="0" smtClean="0"/>
              <a:t>Liverworts </a:t>
            </a:r>
            <a:r>
              <a:rPr lang="en-US" b="1" baseline="30000" dirty="0"/>
              <a:t>(Division Hepatophyta)</a:t>
            </a:r>
            <a:endParaRPr lang="en-US" baseline="30000" dirty="0"/>
          </a:p>
          <a:p>
            <a:endParaRPr lang="en-US" baseline="30000" dirty="0" smtClean="0"/>
          </a:p>
          <a:p>
            <a:r>
              <a:rPr lang="en-US" baseline="30000" dirty="0" smtClean="0"/>
              <a:t>The </a:t>
            </a:r>
            <a:r>
              <a:rPr lang="en-US" baseline="30000" dirty="0"/>
              <a:t>most common members of this group of bryophytes </a:t>
            </a:r>
            <a:r>
              <a:rPr lang="en-US" baseline="30000" dirty="0" smtClean="0"/>
              <a:t>are called </a:t>
            </a:r>
            <a:r>
              <a:rPr lang="en-US" b="1" baseline="30000" dirty="0"/>
              <a:t>t</a:t>
            </a:r>
            <a:r>
              <a:rPr lang="en-US" b="1" baseline="30000" dirty="0" smtClean="0"/>
              <a:t>halloid</a:t>
            </a:r>
            <a:r>
              <a:rPr lang="en-US" baseline="30000" dirty="0" smtClean="0"/>
              <a:t> liverworts because of their flattened</a:t>
            </a:r>
            <a:r>
              <a:rPr lang="en-US" baseline="30000" dirty="0"/>
              <a:t>, lobed, somewhat leaf-like bodies </a:t>
            </a:r>
            <a:r>
              <a:rPr lang="en-US" baseline="30000" dirty="0" smtClean="0"/>
              <a:t>(e.g. </a:t>
            </a:r>
            <a:r>
              <a:rPr lang="en-US" i="1" baseline="30000" dirty="0" smtClean="0"/>
              <a:t>Marchantia </a:t>
            </a:r>
            <a:r>
              <a:rPr lang="en-US" baseline="30000" dirty="0" smtClean="0"/>
              <a:t>sp.)</a:t>
            </a:r>
          </a:p>
          <a:p>
            <a:pPr>
              <a:buNone/>
            </a:pPr>
            <a:r>
              <a:rPr lang="en-US" baseline="30000" dirty="0" smtClean="0"/>
              <a:t>	They, however</a:t>
            </a:r>
            <a:r>
              <a:rPr lang="en-US" baseline="30000" dirty="0"/>
              <a:t>, constitute only 20% of the roughly 8,000 species of liverworts. </a:t>
            </a:r>
            <a:endParaRPr lang="en-US" baseline="30000" dirty="0" smtClean="0"/>
          </a:p>
          <a:p>
            <a:r>
              <a:rPr lang="en-US" baseline="30000" dirty="0" smtClean="0"/>
              <a:t>The </a:t>
            </a:r>
            <a:r>
              <a:rPr lang="en-US" baseline="30000" dirty="0"/>
              <a:t>remaining 80% are “</a:t>
            </a:r>
            <a:r>
              <a:rPr lang="en-US" b="1" baseline="30000" dirty="0"/>
              <a:t>leafy</a:t>
            </a:r>
            <a:r>
              <a:rPr lang="en-US" baseline="30000" dirty="0"/>
              <a:t>” and superficially resemble </a:t>
            </a:r>
            <a:r>
              <a:rPr lang="en-US" baseline="30000" dirty="0" smtClean="0"/>
              <a:t>mosses (e.g. </a:t>
            </a:r>
            <a:r>
              <a:rPr lang="en-US" i="1" baseline="30000" dirty="0" smtClean="0"/>
              <a:t>Frullania </a:t>
            </a:r>
            <a:r>
              <a:rPr lang="en-US" baseline="30000" dirty="0" smtClean="0"/>
              <a:t>sp,).  </a:t>
            </a:r>
          </a:p>
          <a:p>
            <a:r>
              <a:rPr lang="en-US" baseline="30000" dirty="0" smtClean="0"/>
              <a:t>Growth </a:t>
            </a:r>
            <a:r>
              <a:rPr lang="en-US" baseline="30000" dirty="0"/>
              <a:t>in the liverworts is prostrate rather than upright and the plant body is anchored by unicellular </a:t>
            </a:r>
            <a:r>
              <a:rPr lang="en-US" b="1" baseline="30000" dirty="0"/>
              <a:t>rhizoids</a:t>
            </a:r>
            <a:r>
              <a:rPr lang="en-US" baseline="30000" dirty="0"/>
              <a:t>.</a:t>
            </a:r>
          </a:p>
          <a:p>
            <a:pPr>
              <a:buNone/>
            </a:pPr>
            <a:endParaRPr lang="en-US" baseline="30000" dirty="0" smtClean="0"/>
          </a:p>
        </p:txBody>
      </p:sp>
      <p:sp>
        <p:nvSpPr>
          <p:cNvPr id="9" name="TextBox 8"/>
          <p:cNvSpPr txBox="1"/>
          <p:nvPr/>
        </p:nvSpPr>
        <p:spPr>
          <a:xfrm>
            <a:off x="5076056" y="1916832"/>
            <a:ext cx="1512168" cy="369332"/>
          </a:xfrm>
          <a:prstGeom prst="rect">
            <a:avLst/>
          </a:prstGeom>
          <a:solidFill>
            <a:srgbClr val="FFFF00"/>
          </a:solidFill>
        </p:spPr>
        <p:txBody>
          <a:bodyPr wrap="square" rtlCol="0">
            <a:spAutoFit/>
          </a:bodyPr>
          <a:lstStyle/>
          <a:p>
            <a:r>
              <a:rPr lang="en-US" b="1" i="1" dirty="0" smtClean="0"/>
              <a:t>Marchantia</a:t>
            </a:r>
            <a:endParaRPr lang="en-IN" b="1" i="1" dirty="0"/>
          </a:p>
        </p:txBody>
      </p:sp>
      <p:sp>
        <p:nvSpPr>
          <p:cNvPr id="6156" name="AutoShape 12" descr="data:image/jpeg;base64,/9j/4AAQSkZJRgABAQAAAQABAAD/2wCEAAkGBhQSERUUEhQVFRUVFRYYFxcXFxcVFxkgFxcXHxYXFRUYHCYeGRojGhcXIC8gIycpLCwsGx4xNTAqNSYrLCkBCQoKDgwOGg8PGikkHyQwKSwvLCwvLCksLSkqLCwpLCkpLCosLCwsLCwsKSksKSwsLCwsLCwsLCwsLCwsLCwpLP/AABEIAOEA4QMBIgACEQEDEQH/xAAcAAABBQEBAQAAAAAAAAAAAAAAAQQFBgcDAgj/xABCEAACAQIEBAQDBAgEBQUBAAABAhEAAwQSITEFBkFREyJhcTKBkQdCobEUFSNSYsHh8FOS0fEzVHKT0hYXc4KyJP/EABoBAAIDAQEAAAAAAAAAAAAAAAAEAQIDBQb/xAAqEQACAgEEAQMDBAMAAAAAAAAAAQIDEQQSITEiE0FRFDKRBSNhcTNC8P/aAAwDAQACEQMRAD8Axg0lFBqhUKKKKACiiigBKKKKCQooooASiiigAooooAKKKKACg0UUAJRSxRNACUtFJQAoooooADSlDAMGDsehjeO9JRUgFFexaJBIBIG+m3ueleSKgBKSloqcAeqDS0lQQApWGtJXpz+VAHmiiigBDRSmkoJCiiigBKKWaSgAopaKAEpYqycq8rW8YrTiPDdSPL4bP5ToWkED4iBE1ebnIeFtKAVRwsBmcsrGdM2sAj220pe3VV1va+ycGQ0VovGPsxUicM8MASUuHfzdG3HljcelULGYJ7TlLilWESCIOokfhFXquhb9rDA3pK6JZY7An2BNdb3D7iKGe26qTALKQCewJEExWpA2paSloAKDQaKAOlqwzGFUsYmACTpuYFOuD4RLl+2l5/Cts6h7hE5ATqY/v86c8ucxvhHcoFK3ENu4rAHMp10JHlIMEEVOG1ZxaZkCi4cqxqWmdcxnbLGsa9t6pOTj2D6Nm4BwLCDCKtm1+xYAgNlkgiCzH7xK6ye+lZX9o3JiWrYv4Wx4du2xS5Dl5zH9mdfvAAhtdNNKYX+M4qwV/b3oACkC4RIEQADsMsRp6+lc8TxK/etFHuO6sc7AtIJkks5gDRRO8aE1z6KbKpuTllMtKaaSRT/76UVPfq6z2eiujvj8FdxA0UtIasQFKdhSUtACUUUUAFJNBooJCiiigAooNFABRQaKAJflbjhwmJS4D5fhuDcFG+IED6/Kt5wdy1ibOolWX4WPcdG/+w+lfOC1pn2a8aDZbLQGtBo/jVjoGG5CljoCPinpXM/UNOrI712i8JYZdbfC7tnQDMvwnMZ2ggt3+Ekeopnx/lC3ibQLISy/Bp5hBOYMy6lTK/0q7WF0BjTeDBKz3jvO9cyjKSbenpMfj1rzq1M65pvgYcE+jKV5aNhc72iEg5dunUAahZ6xUFzDgMTfPhFky2mMDzqPclxMa9upraOJYhrGFeUDNeUqHMGJ+IGd9NR61mXMmEwlnDsy3LnjEQE0IUqoksZmSfzArvaa7fh55Fpx2MzXH4JrNx7bRmRipymRp1B6iuAr07EmTqTuaSuuVEr2lonQCam+XOUL2LlkAW2phrjaKPQdzU5wLhlvD3riklgfItwwpG+uWSpUiQZ6GsZ3Rin8onDI3lvloO+XEoypdGVHEyrToRIg6iCD/KlbguIwN4jMCveJV1OxysNvf2rTrOBVEUKJzLBXdZHXJMDvvr8qluDXbauWvAEAHykdG7KRG+tcuWvy+uDT0m0ZdiUVkS4PMWi25+ELGX4joC2knfTXtTm1wdmNvJLEjLGYRqRoQZ0In/TerbxoYVlutkbxWaVbQTsNtoA3gVTrfFlw85WG8ZZ3nf8APqIrSFzmvFC9sHHoe+Ba/wCXT6v/AK0VFfrs9j9G/wDKitMWi/kUmkNLRXSGhUcggjcGR129DXmiigAooooAQ0UtJQSFFFFABU5yThkuY2yjxDFgM3w5spyz/wDYAfOoOnPD8c9m4ly2YZGDA+o/l6VWSzFoGaZzxyXbbDG9Yt5blsZnAEZhPmkDqN9tprK4rbMBxn9It279hw19lQunmygiM6tOh3IgnUH60Tj/ACmA0qCrktKQMpHQofqCPaubpLnDNdj5LSxhNFNqR4Jxh8NeW7bjMvQiVPcMOoNeL3C2UxrPaK4XsKyfEPpB/KulxJYKZPoflbjv6VZ8W2jWnIzOhaUMyM1t9QO2WRtBFS54gTIK/MaD109K+euEc24nDqqW3i2CSUgCc0ZgWAzQffSrpgftWU5Fa0RACgF1CdYL3SJjXUkV5/V/ps28w5GIWL3NC574ijolpQdDO0dNPzrJuOYec+YE5tztBDdRrOg9Na0hsR4+d2KLCT8WbT7uU7EzoI0qucyYRVlgrGF1kSSzbsxPrOi670aayUZeXZSaT5Rll/hDBtB5e50HtPenOC4UAJcEmRlHQ7z/ACp5xvGs9wkgAghAFIKqF2Vcvl26jczU3wexcPkzq6wdyAgAjO4JEiCSNN/WuzOySiYnLguEMOrXbllcumVSwaIJVoYQI161IcN8O5cVHuW7IIOa6VJA8sjbedR/erDEQz3FuPCK2UZJMDeY0LdBB7+lLwzgr5PEzMUkCRlZQTJAJ3DEA6UtLD8pE5aLNwTyXAPH8S2YKiAo1iQgluo6fhV4t4BAtwsAcqKRmnLPTQbnbSqdyt4VvEFzbPTKpliN5AMCWgTNT/OnNtq3aZIKlsvl+E6aiSNhOvfQVyLo77UojVcsQ5M850xpZ2X4XByliIMLII9B6elUbEuQQZ2H9zUzxG74zuc0nKzE9NDsDUE5n+dd+itQjtFpPc8lt/R+I/4TfQf6UVWP1jc/ff8AzGkrfaVwhpSUtIauSFFFFABRRRQAUlLSUEhRRRQAUUUUAWrlPnh8IGQoly2wAgqA6wScyNG8nWZ6dhVhuc52cdeyMgw6lSFZrgAWBO+gztqI0Ems3SvSKWYACSSAB3nYUvPTwlLc1z8gaTi+ChXZWDPlAghQCM2omdwRsfeuVjlBXC5fPcdwqrp17zpt3qw2cR//ACWBiC63VQ2i2aWYgNkD5hoo80ESYPTWu3LHEVt3hEtcZXW2oZSwOU+bLusDr+HbnOc08Jmm1e5nfNHJV7B3ALi5QxgRtP8ACeoqIs8JuXLnhW1zvqYXXQTJJ6AATNb9zDg7BwatibbMbZYWluEljpALT069tZ3qkcKtIq4h7Frwme0LbMswQza6a5ZOUGI0NbV6vx5KSjh4RD8lcMxlp2f4rVtA7gtmACupQIp0nNGg6VIcS5lTEZ1uZpe5JIGUbERAHvTvEcJ8NAwuFc9vZjAlZMTO0yB6npUJg8KTcuvcXz6ZdIALGSxHt/8Ar0rNyjY9/wD2SdrXA3OAUpdUqUZCPDyxGpEZ5/hBrnw7i+RHtA/tFVwhKDa4fMcrAwxBjQyvQ0/xFgKysdSRDd9e467Uw4vy81uL6kZQR5gyn1AMHQx0PetYSUuGQ+BMTw9rLbyGBBO+bbMR8wavPDOGj9HJDqkqPKVItllUiTGknoe5qv8ALuHOOBjzLYQsehOY9AegMzE1ZFwbLb8M/tAV3AIYbyCdjoAfWaT1VuGostFEPgMe+YlUlu5MKe5XTtv/AFo5sYYo2VXN4mni7kEn4SCddBA171JcLZLDhjLjzDIJDdNWUTpr36V1PBWuqly2uzoQM0SVIIDEDY9f6Vl6qhPJMVlGTYrC+E7qd4K79z/vTPEYJkiRuoP1E1aOYcH42OuZENsFwMrawzH4Qeokn5RT7F4rDn9GXwVJtsovEuQbhVvNLHRUhdIGg712fU4Rngpv6lvf4Vz/ACmlr6D/APcez/gD/Ov+lFV9Vk7UfNZpKWkpwqFFFFABRQaBQAhooNFBIUUsUlABRRRUgKDUnwJf2ykLnIIyrr5idhPSBLT2U065R5VuY7E27KyqtJZ4MBVEsR0JgQNdyKvmAwmFs3blqxb8piWbViLfxANuJBYyInbSlrrlBEo7tisPibVrxLht3EypaJZwq5SfEuXehkvoQdAAAd654vlxcNfs4mwylc65YueJcL5B5nbT7wYGNN5JmrCvB7V+0ouWlix4jDKSAwyaB+unlO/Yd6rVnEG3kVmBIbKOoididyOnauctSpJqK5NHF55LXiMcrg2b+a4UzeYGQTJjz9RJifSo/E8DNoyD5SAQCfwj3pxxvBXAVdAoV4aJXvoNNIgj8ulRfFvtBw5UWWzO9slA9sZkcD8ZmY+tIxhZN+JZySOt9v2Y8UEWwQsgZzLZiOu0KfpTLE8KW26Mjl2fKQpBMhogM5+Hyxp0Edqc4jFJftKAxQ5jmRyc6hYyMY0IOZtBtTTC8RGHuIL1sXEDAEksoYHSSYkAd4PXStYRkuCM7hhxXmHDW2yPabOB8ecFJ12AGqzAqn4u54zSDCwsyzmfh0jYKCNNBv16WLiFh8XeKwqgh2hiJhNcoPVu1ccFggVW22ySFHWCSTM76k10YONcc+5jhtl15bs2BYtm0vnLHxGMgMPuqo7VYxgDGVIU5SGnzTpJjTQgdqjeXsCq20iQApU5iq7HTLO4ynUdxUhjMSoV9SDqGMTmg9/lOledvnm0djHEWzNeauaHsXhbw4XMGRzcKsWBEwiyYynciNaksD9oF8YNVMC4rsTeABJ1LKMmgDSI2gVWubsSlzFNkzADKAzHU+UAk9mmdPbtS4HCtcW42WGHxRsZ9DpMzt3r0HpQ9KO5CabTeB3Yx5/aC6qsrsc91ACxJYMjdJgjbTQkUcH4SyYm3cdJt3w0AbQ5yn5jWNtQK68DxtkFrOIAQOAS7HKEI2Y6bEdgTrUdxLnp8gsWQPCtkm2zAl5I1IYRAJE5en4VZKbbUUGUbJ/7a4L/AA3/AL+dJWFf+uMb/wAzc+v9KWs/pbPk09X+CvUUUV1TESiKWlUTQB5oq/cQ+ym4tkNacvcgEqRlBBEnJE7Qd9/zol20VJUiCNCKyruhZna+gPFAoorUDQuQeC2cZYa3cspmQkh2OXOCCTDd1gCJ6135m+z5SuewIaGOURuokgj66/nUDyLzmcE8NJtt8UasPQToBE6DcxWpYq8t6b9nW269dGGmoI3Gk1x9VO2mzfF8GkUmsGHYLhF27c8O2hLdewHUk9BVg4dyobbhrrWrkBxkVmzBgPLmVgJE9pHetT4AMMtnEAslm7ctMmbQGVDE+brmnvJk1n2G4GyMSCC8wI1jufppr0pn6ndHPRWSxwOuVeK3reIW5amUOo2BX93vJ1qb4mFk3LVt0YzJg6TuB3E9q8YPcggKwmWEEnb56fzFS/DVS2S5uAlQYVpU5miCJnMILe0VzbrsstGJZ8KbNpES3bjNbVSJGxUT7kz+OtUfmfhd2x5bSJKJmHioA2m8kEo2g02mrFw7Fh2gyFRlYLpmJkAgEb7+hpzxnEm62ZlCrmnz9QBEGT6HpS1dmzmX4Ly56MKxvE71w+d3OkRJA0/hHT0q0fZxy8l5nuOMxtwVUvlHeT6mDp6VJ82cppeLXrTZQRtBiQBrrB6b1Fcu8bu4HMqqhVyMwYTqs/eGo3M966srVdS1VwzH7X5FoHDjad9F0U+YCNdwBsZnSo/idpmRQ4jWQ2nrue89qml5pW+UyWAH+8CTkfLHkAGx139qr3FuMYnzJaQKhuqWWA0CdNWEiNdffSkaoz3YlhM3bjjghsRd88HNA+GNtNDpPWAfrU5wWxdkMFB0BBgMIaYBjYwDpvXD9FW8xKsNH2JAIE6aVcOFK2DtF5GRgZJELqP3hv8AP/Wdb7Uo7fcvVH3fQ/xN5X+JQhy6hQCs6QBOsabVH8Z4b4lnKJK/ugt2mZ0OlNsLxwXnzCMiEqmnlbMJZ8seYk6SdBA71J3Ga7YZFgEgBd5Gu57yK5c065J9dFsxllGYnhdu07rlLswUrBkLJ1169vrUcOYL9t7gs5Qp0Mr77z1FSPHrr2bs3SrgsdFGXY+YEDao69xFbgLAxLgEGPKAAECxuAAZ0HSvR1rMU3yKEIlq5du6kszHUkydNzJ7D8qe3uHgHQaTBn6fnTvDXxbvreZFVTJyhQQRtIBmD2PzqRwrLdvl9MoIIIkAnMCZzDQ66/hW07GuuiFHJXP1Nd/w2+horW/1ja/5C3/3rlFYfU/waekYjRRRXQMgpQaSigDe+U+JW7+EsXrRIdStt1MwrIokA9vhI7g+hrO+ceVvO16yS22cbwY117A6elQ3LHNF7CllR38N1bNbGqsSpAkdJmJGtXjgvMz4i08Ye2inMJ+JttQoPYRq2s/hxnTPTWOyvpkFAx3AyGXww0NA824PWSNNdx7+leV5fuhA72rqq/wNlOU77GNRpWmYHhm4Pwk6ETOm25HUCR/tVjsWma2bYSQw+EABVLHcAbGSDU2fqOz2LKLZlXAsOps+HeUFgSVBG6n4gCRurax/F6VP8Mvth1IQmMuUiJSD3Q9RqQw1+VOeKcKu2mbKCoJIZZ66T06jX1g1EfpF6yzqUltDBgjUaaz1B39Ks5+suPwRynyTeFWZuyNwZJWJEaweh03EdK6YG/bB84LAkkm3BJGmwnLprt9KqfGOMKbRQIRcaJJAAUaHQRqT32irhydg8OtlWym2+WWljM99TB0+npS1sfThvln+i8Xl4Q34Kt1rz5rfhKhPh3CdwTAAB+9HX8qcY641qUyZ9QQSoHlgnQgkyfTt71IY/iVmy4FzMzEKABMwBK6xAGv0PWl4Ti7d3EWyyBUTQTBM6GGOygxl1mJ9axUnN7scGu1LggX48WAUJkmSz6F9R66KBVn4Dzhh7dgI9pXYLJc9SNySfSNj9apXN3OzXZtstsAN+6pIyiPigHvtAM7VBjH+MAJEIIjUTM6wPYfhTv0qcU8GO5ro0/Acz2cThi6lluBzIKgjQSIM66fXaqHxa0Jy2yc3UbyOhp1yth4LLdACAzIHnBIgA6fDHTvUo3D1LhlUGDoevpHY1glCibUSWnLsiMLbuBAyIA50OWVaDp31+tTicJuJh9PM7vLZj1I1g9hCgH3rmuFZsQt1mYy5LADKJjTXsNJ9qstzGKUyNq06E9ZiFn5Vjde+NprXBc5KpbwxGhEA7yIOh29RNTeKRLFku94ZI1GrEDosCRBJj0615wbEEtl8hn1gdNfeq9zjibjKbJcFc4OVV3BiC7/2KrDNtiRq2lHCIzCYvwz4xTxPMconaPigCTIEelXTC84WLlk5A5CkEqBBWdJ09Ov5VQuI498Kq5VDpmXNIIEgSqlhrqAREg6VW8Vxy67swPh5jOW3KKOwEGfqTXTno438sVbwy28T4bbxPEWeclm5cAUuQp1gDNr33NM+LcsPbZhlyhSULR5RqY1PTSZqpXLrMfMSfck11W/cYZMzkT8MsR6abU2qnFLDK5Lhe4et66Cgm2SqqE8xgDQRBj6VIXuGi1ZyjMVA29SSSQY29Kc8g4RrYyKrEi4zBl8rCFhvaCDHXepW4isTcbO4DDygFiTMBVDaEzHyI66VzrLWp7F0NVxWMsov6FiP3Ln4/wClJUn+tsT2X/uXP/KimN0vgriPyUCilqZ5W5ZuY2+LVudiztE5VESfqQPnXQclFZYsQtPuG8LN2dQAsToSdZiB1271p177O7FoZfCDMuYNmZjOm41Gs6yPpTHhHLKWiVbQEgjUmdevYHrHYUg9fVJNxJ2s5cs8C8LD3GBli+vlhoA0A11Bk7GptMMhRDoHJ1gfQN9ddTXm7hbhUeG7Ic0fd7ayNTHrTyzYCqG8QMVAB185EayI1/lXOsuc+c9m6gkuRzheJqoVChB1iToCT0j8q6njj2X84EAwNIk7QSBp01qCx3G7Zt+IbZADAGDA21gkaSTFQ2I56d0CLh2NsMf2kMXiQYHQmOutUhpZWexb1Yx6Lhb4ozOLdxC2jSAPMZAHsSIWqxi+IgLCqTd01GoAhlBPYAHp2+nq3zi15PEKL4jBh765fMsaSv7vcGozGYxvMIClmzNl0Guy+gGulM1UOLw0UnPPR3w3LrYt1uIPLbYKcw8zFMrEkAwF6DvHyq28D4C7W2djAU6ggyIOvudQfr2rj9mvF7ao9q7CHOXDRoc0DKx9IH41Y+LWLkkWhmW4ZkEnp5jI/wCk+utK6i6e91vo0rhFLPuVnGcKbMRbTMSQQQCdYGh1mDNVjmKxftMEbMCACBsABsYXSe56nWtF4Xh7yOH2JAVWYGDppPpsKgOJYQqBccKVBJCk5S069DIHmEelWou2vBacc8ozu3wK5d/aEHzTE/egwSO+ulTXCMEmHS8jopvhgM2YHKAoOVYMSTBJrre4gynMV8PYgKCohhKkTrqCNfnXuUVxnEKTOkTBPbqY/nXRnZOSw+hXaSfLvCHxC+Ip3ISM0SRE+8Bh/rV0w/LahDJbMP7NV/lC4qWcyKQwu3CNcyMNAHQ9DpBq/wDC7n7MMyyxHXXY6TXC1tkt+1PCGa45WSicZPhqqLmyqSR6Fj9NYrvwm8l0nxDl8pliJECIAAE79amOPWBdIYpLaxEAECZDeog1UuOcdsYVQXDyVMBFBGYfcLE6e9Xp/dxGPLKSzHs0AYJDazuyhQIJGhgdo3NZZzDxa0hdgGZQ0SdG1MTPTvVO/wDWGIzMUfKp0yaMo9g4OvrTFL967NsF3nUjc77966tH6d6Ut0mYynu4R54pjPEdmGYKxBgmdcoEmNJ3rjg8E1wwvp+O31qfschYh8H+lEqqliFQznbKTmPpEGpbH2beFNs4VAQfCcXCCSGADAnXeZArou2MfGJG14GGB5ZS3dNvELDoPNLQoaCYMiI6a7kV0XDJ4UICDmkwAp1Hm2nSdBrXa3ca/euXCVZ3YlwTDGdYk6TTbHYq1YYsrFXG9tlmYIlTlPl9/TSsG5SkCwTGAx9wWB4ZcETIDgBpJ1jKCraLrJ2PfTnxvm7w7C2CxI8rldszdyyiY1O/v2qsY/mgsCLaC3JnMCSdtu0e8/nULevMxLMSSep1NWjp8vdIncxz+tX/AHm/zN/5UUymimtsfgoaFi/s2Qao7qJG8EwehEAzEa+vtUxyngGwN1nRQc65NGbzAkHzRrpH96Uy+zvmF7mW3fXPaWAXJYuNfKInUAT8vlVpuYhUu5/C8oJZRm3iYBjT0171w77boN1yeSY4+R+tjxZLnUA/DIG/Q71FX+M28JadDBcFsihi7kwYLGIXfXrXW7zeFv3B4IVYQq6sV1gFwbbaETI3qr4+LrtKLOpmRA7SZmaVq07b8+v4NJWpfb2S3Ld+5j3e5cZx4JVgqmF6zmBkmYGsyIqL47e/RvEkZvFBh2bVQZzDLHznSm/LPGP0bEG2iXHZ9CtvzGInVe25knvVo4nwu1iLitdhULHync6HKNOhYQfemJ/tW8rxMfKRnrzdUFifAS5bLrmiA7BSwH70Tr0rReJ8Mw95rtsP4Fu0ALGhIAUfCo3hjH1qAxNpVzI1pCDsCoKiJ8wETMdq6WrZFkBATIyydxH3ZY6+5pidqkk0aQi2ccNwwKkM7Ks5i2UOJMGCpidAJ1+VPv0JL3jXkCr5SVtqdQAAJj0Gs+9OcJkOHYXZtiAcxAKzJAzb6QYmoTFcVtWLb+Dc8S7HlCDMoJ0l2mNumvyrGLlZlG7cYHrheGCszycgt3GM/wANska7fEAB7iueF5jutpZLFh3+6OpjrUCnF7jKUJgGPKpMH3ncVM8oW7qFiE8lwKGMb5WDQJ9RrFM2VqMXKYtubeEaNwLHM+EKXGbxAq76zBkuCdvlGlQ/HsH4kopLgQ0xEmAO52AipTG3GbDAWwCS2vRhrsTuJE1GYXE+BczMWYddjpEEEH36+9cdSbluQ/GHHJE8eVBgw5I8bMFbMFkhVAAUzpAUAGBIkdKz/i/MLOQsCFEaadT9dI1p1zriL1288qfDQkiBoR+/+Pyqrk16HTU4ipS5YlPlmxfZpjPGsRce3KkhbYIVoESzKTOsjUdqvxxhaV7aSNNu1ZP9nfNuGtW/Cv5bZB0fJo07l3EkH5RVx4j9oGCsIzJeF19IS3mJOo+/GUfOvPa7TWTvajFjFNiiuWWLEEoodGXMg3uMFWD3bYdaxDnrmcYm61u2qi0l12DKZLmAM07ZdDAA60cwc/4nF22tOwW0zSVUASJlQ56hdKYcqcC/SsUlppybuwEwB3OwkwNY3rqaHR/Sxdlr5MrLPUeELyxypcxrkIQoG7MYHsPWr/Z5XThuLBtP5XtPafPlfVgJKMBp89u9SuN4MuE8tgKFiCFGUMdiWB6kACf4Qar97mC2yOLhKmyylkgTlJCsR0nUH5etTLUTufh0W2qC57Jt8cqDK5F1VJLKfhIIEqoHTp+NRnFMdCs1xQthivmCkhQzALB7CfmKrFzn4Kl20llWRicjPowBECQNDGp0I7a1Wr/Hb72RZa65trEITIGXRfoNu1aVaJ9yM3Y2POYcWq3v2F3OMuriYJk7E6nSKhmcnU6z1rwaK6UYqKMz1NITSCg1YkKKKKALVy5wvErbGJw7pBfwypbUnTR12gzt1q+3uPZBLjKqRmIXTQjUrvExr9a48n8qNhrardDZ7oW5lJICmPJA/eg6/wBKluK2h4ZZll5A/AyWGsgifauBqr4zt2tZ5DZlZIPAcw4W64WU8QyMzXFRNQYMlfLBg9TvVLfmhpy5F008pIn10Gveamv1LYDq8BCYBBBKTJJOXvAiBXTh2Atr4jBMt0mYIkR1y9tZMdabrVcU2lkrg7cu8Zt2rrQGVr+DFtncZZdSc+URJBAQH/pJp414XQoOdSkecN5Y7RG/WZ0pMPaW63iXfM5jKCNoGkDpFdGtXBcU+UpM5IKlT1zDvM1jbZFvjs1jW3yOryGQsEhgACR39vX+Vd8R4mHyZrMwocqRmkE+UkDWNIFTDWVe0rwRqQBtqOkxvsaTjeMZodgWuZcoAIEBRO+0yfx9K5qtTaTHHDxbRmfM3MN3EFlAFu2GkW1kAGAJaTPTaoXBlhIHXSpfH5muN4qFGYkmdd+x6+9ML1sWyJ1H4j3r0NeFHCOY22+R9heE5xNsqzTGUEFh/Ew+6vqdKv3L5YhVZMrIBEEMN9B5es9x+dRvLlvyyqqFuZWMLBEqNA2+Ubgd5qaw+Hy+Ynr2KkdtR+VcfWXbsxY1RVl5JY8P8RN5YkxAgz2Om8R9aj+I5Ftq5TzSVMfe0MGNpBAB6ajtq54hxBbJIzlQQOpMxsQPQ/jWX43m64MUxcs1iWGUHSD94es60tpdPO15GLrknhHvnXG+UKihSc2djJYzHXYfeHyFUc1o93hPjrJBSRIRpBiBBE9PrvVI4tgyjQVYGTJIgGPTvXoNLKO3Yu0JSbbyMENdlE1wU12W/TbKntxpVm+z7nFMHcZLqzbuwrMACyajza7jQVUrjk15RdapOtTi4yJTw8mm80c9IuJKWmF21kDBl6PBgCdCBoD7mqJxzi7Ym74jgAwo0/hEb9TTG5crlNUqohX9qJcnLlihq8zQBRW5ApNITRSUALQaSigAmkpaKANZ4B9pdm7cJxZa2YZmc/tASBACqqzmPt03qY4BzFbxjgWw5ljmDDzde2kR19daxvB4G5dJFtGcgSYGw7k9K0nkK0SiWSUtFlurJnMWZpGYr3iNdIrlanSVctd/2SpPo4cz4ZvHPlylZ+fmY5vnIpngJziBrG++519quvFeAMIB8rgakiR7R11Heqzdw72rhnId9QDrOh02BjY0vC5SjtRZwceWO8LhXS8rHoZ1HamHGOcBh7122UDsphSGkr/CY0JkxMzp3qO5h5nvW7lywlyYIVXUAaaGVME+g+s1G2OFK9vOdZJ11JJj+frW9enX32lXZxhF65d4vcupmuqVmT4g0TcaQfX71Wjiat4Pwr4hEK2aQBG8f3rVT5Pv3yirct5rSiFY5c4EyIEywBmrhx5XbDlQ2RcrTc0BAjU5ifKANzXH1KSuwvn25HaX+2zJOafFtupuMCDIU7e4iuHBWtO/7XKzk+VT6dB0n+xXTGcLDvl8QXURkkqehmQImGirJwnl7wnAtwUaOgKtO4aZBEV3JWRrrw+/wc9RcmWPhjhEBiAdY3B1OvprO1S+e3kkpHUEg6emu43PpXrDYPK2QgDKBMbAdh3AB6elRvOmIWzh3c3MqsmUKpiSxCmFmY6kidtoNed/y2KKzyO7nBFa4nx1cTdi0S1u2GDNOUE6SEPXYe81ReYbTLdM6TtttJA/KPcGnnLuKAu3MjeXQ5dNZ3IBqR5i4KLiC4AJ0UbaADqNwNR6b16GqKomo+wk3nkkuTOZrN22LN/JbuooVWZtH9AYIV9vQjbWpfjHLK3kcG2udlADgkaCIaB1Hr6Vk9q+2HuhkJVkYFG2IIMgj2NaFw37XV0/SLBJCiXtsJJG5KtAE9gY1rLU6ayMvUo/BtCSxiRROYuX3wl0oxkdDsTI/dmfnt/KLFWnnvmy1jXQ27RXIIzuR4h/hOUxlGkdZnvFVWa6dLm4JzWGZs9V4NGakrUD0zz8v50lLXk0ALNE0lFACmkoooAKWKSloA80UtFAGhfZ5i7S2cRZuKQ90oUbLowUEFJ6fFP+1WXB4EgKoHmBIBGnUSPxqvcHwjpJUkka6xl6jYyCdTT9711fiPWf6kzXF1HlJ7X2RGfPJOPjHUtJNwSM0SW+ZMlapvHOZALxXI0DYyARm/f01Akj6bV65ivF0lZFwt9w5ZiJkjoZjfeoXhmHDtFw5V1nSToNv61pp9PGK3yCc2+ByuE8RpcjaZHoPh12Og3+VcrWNy/s9kLdZ0n70Abx23qyYbAW7YzIytKZ40mMxBUjoRA09t6huJWk0bTeAD6gkSPlW6nl7THcaFwREkeFiHvqukzI9BlI0+VP+acaqYZ84zoFJKBC09IPYa7naofgmJD20JteCwAjLGVl6EDcHaQfel4/jLgKC2qtnMEltwJzeXfTSuFKpu9D8LMVtFN4ZwwoHKWjqWOknKJ2LEebKI1Edqu9jhtzDuuS6SPKbbAArDA5gVBJQgnvqddtKbW8CQmcsTIOWZg9GydBB6VzxeIYBVz7gRGm+hn505Zc7ODGMlHknsRjGEyZjNrt30Pf5VnHMWOa9d85Gn7xEf7VO4zizWLDM7QMyjUzO+U99CPxFUri9g3Ea8XQnf4lJMnaN/l6GtdHp9stzIss34G3BMCHxBIzG3bJJIMGNQsRrrFXzFWGa2FnQBQTBGw29D61m/CceLV5LhBZVYFlDZSQOmaDH0Nazw7mHAnBm+95EcnKbJOe4ozGBESxiNQAPUUzq4TypRWShmPNPDWs3ADsR5fbQ/PeoYNVk575iXFYgm3BtrorZSpbQCYOoXsPeq1TtO7Yt3YIQmkpYpK1LCUUUUAANFAooAKKBRQAUopKBQAUUUUAFFFFAGt4RjbX4IOkTOkHtsfnXq64eRbQleupmJ6jYaUXeM3rwzNAIESFHQb6fWqDw/GXLjNLMZJ0zGASZJI69q49dLsy37FOiU4zimJOQZBoAPQajb11+lRiqQCRO5kRpqJqe8D9mWubiIB666wfSozHY/xGkrJACggRoBAGmlN1vjCRTkj72Pbecv8A0kj20qPu4mTuTtvUjxrFIALaIQYBYkAHUTAqFpqKyi6Rc+XvtBeyuS+Hu5cotNmEoBuuVgQyx9DXPmLnLxgosh0XQyT551kAqdBVRBroGrL6avdvxyTguPD/ALR7iW4a0rsAArTlWQAJZNmOmu0+lP8Al3FHEKGbLmLEscsCZMR0jQCNNu9UfhuKVLqM651B1XuP6TNbZwHDq9uUy+GyZgckZgVkSI6xHbak9Wo1R8Y9+5MY5eGVbmnEJn8O9GdgSwG0y3ykHp0rO+JYQ2rjIRtBE9mAKn6EVZuOXVu3ctxvCglRnzLlM77dN/lVRxFwltTJ2nU7aCJ6QBTWmg4xRVI5zXpXrzSU0XPTNXmaKKAFmkopKkAooomgBKUUUTQACikmlmgAoomiaACiiaJoAKKJooA0jC/8L/N+Rqr8M+I+4/IUUVy6f9insTHGvhH/AMdQFj+Y/OiimaemQMOM/wDGf3H5UxNLRTUekXR5NAooqxIorReGf8Oz/wDHbpKKS1v2IF2U/jfxn3NRVLRTUPtRETyKDRRVyQoNFFACUpoooJEpaKKAENLRRQQAooooASiiipJCiiigAooooA//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8" name="AutoShape 14" descr="data:image/jpeg;base64,/9j/4AAQSkZJRgABAQAAAQABAAD/2wCEAAkGBhQSERUUEhQVFRUVFRYYFxcXFxcVFxkgFxcXHxYXFRUYHCYeGRojGhcXIC8gIycpLCwsGx4xNTAqNSYrLCkBCQoKDgwOGg8PGikkHyQwKSwvLCwvLCksLSkqLCwpLCkpLCosLCwsLCwsKSksKSwsLCwsLCwsLCwsLCwsLCwpLP/AABEIAOEA4QMBIgACEQEDEQH/xAAcAAABBQEBAQAAAAAAAAAAAAAAAQQFBgcDAgj/xABCEAACAQIEBAQDBAgEBQUBAAABAhEAAwQSITEFBkFREyJhcTKBkQdCobEUFSNSYsHh8FOS0fEzVHKT0hYXc4KyJP/EABoBAAIDAQEAAAAAAAAAAAAAAAAEAQIDBQb/xAAqEQACAgEEAQMDBAMAAAAAAAAAAQIDEQQSITEiE0FRFDKRBSNhcTNC8P/aAAwDAQACEQMRAD8Axg0lFBqhUKKKKACiiigBKKKKCQooooASiiigAooooAKKKKACg0UUAJRSxRNACUtFJQAoooooADSlDAMGDsehjeO9JRUgFFexaJBIBIG+m3ueleSKgBKSloqcAeqDS0lQQApWGtJXpz+VAHmiiigBDRSmkoJCiiigBKKWaSgAopaKAEpYqycq8rW8YrTiPDdSPL4bP5ToWkED4iBE1ebnIeFtKAVRwsBmcsrGdM2sAj220pe3VV1va+ycGQ0VovGPsxUicM8MASUuHfzdG3HljcelULGYJ7TlLilWESCIOokfhFXquhb9rDA3pK6JZY7An2BNdb3D7iKGe26qTALKQCewJEExWpA2paSloAKDQaKAOlqwzGFUsYmACTpuYFOuD4RLl+2l5/Cts6h7hE5ATqY/v86c8ucxvhHcoFK3ENu4rAHMp10JHlIMEEVOG1ZxaZkCi4cqxqWmdcxnbLGsa9t6pOTj2D6Nm4BwLCDCKtm1+xYAgNlkgiCzH7xK6ye+lZX9o3JiWrYv4Wx4du2xS5Dl5zH9mdfvAAhtdNNKYX+M4qwV/b3oACkC4RIEQADsMsRp6+lc8TxK/etFHuO6sc7AtIJkks5gDRRO8aE1z6KbKpuTllMtKaaSRT/76UVPfq6z2eiujvj8FdxA0UtIasQFKdhSUtACUUUUAFJNBooJCiiigAooNFABRQaKAJflbjhwmJS4D5fhuDcFG+IED6/Kt5wdy1ibOolWX4WPcdG/+w+lfOC1pn2a8aDZbLQGtBo/jVjoGG5CljoCPinpXM/UNOrI712i8JYZdbfC7tnQDMvwnMZ2ggt3+Ekeopnx/lC3ibQLISy/Bp5hBOYMy6lTK/0q7WF0BjTeDBKz3jvO9cyjKSbenpMfj1rzq1M65pvgYcE+jKV5aNhc72iEg5dunUAahZ6xUFzDgMTfPhFky2mMDzqPclxMa9upraOJYhrGFeUDNeUqHMGJ+IGd9NR61mXMmEwlnDsy3LnjEQE0IUqoksZmSfzArvaa7fh55Fpx2MzXH4JrNx7bRmRipymRp1B6iuAr07EmTqTuaSuuVEr2lonQCam+XOUL2LlkAW2phrjaKPQdzU5wLhlvD3riklgfItwwpG+uWSpUiQZ6GsZ3Rin8onDI3lvloO+XEoypdGVHEyrToRIg6iCD/KlbguIwN4jMCveJV1OxysNvf2rTrOBVEUKJzLBXdZHXJMDvvr8qluDXbauWvAEAHykdG7KRG+tcuWvy+uDT0m0ZdiUVkS4PMWi25+ELGX4joC2knfTXtTm1wdmNvJLEjLGYRqRoQZ0In/TerbxoYVlutkbxWaVbQTsNtoA3gVTrfFlw85WG8ZZ3nf8APqIrSFzmvFC9sHHoe+Ba/wCXT6v/AK0VFfrs9j9G/wDKitMWi/kUmkNLRXSGhUcggjcGR129DXmiigAooooAQ0UtJQSFFFFABU5yThkuY2yjxDFgM3w5spyz/wDYAfOoOnPD8c9m4ly2YZGDA+o/l6VWSzFoGaZzxyXbbDG9Yt5blsZnAEZhPmkDqN9tprK4rbMBxn9It279hw19lQunmygiM6tOh3IgnUH60Tj/ACmA0qCrktKQMpHQofqCPaubpLnDNdj5LSxhNFNqR4Jxh8NeW7bjMvQiVPcMOoNeL3C2UxrPaK4XsKyfEPpB/KulxJYKZPoflbjv6VZ8W2jWnIzOhaUMyM1t9QO2WRtBFS54gTIK/MaD109K+euEc24nDqqW3i2CSUgCc0ZgWAzQffSrpgftWU5Fa0RACgF1CdYL3SJjXUkV5/V/ps28w5GIWL3NC574ijolpQdDO0dNPzrJuOYec+YE5tztBDdRrOg9Na0hsR4+d2KLCT8WbT7uU7EzoI0qucyYRVlgrGF1kSSzbsxPrOi670aayUZeXZSaT5Rll/hDBtB5e50HtPenOC4UAJcEmRlHQ7z/ACp5xvGs9wkgAghAFIKqF2Vcvl26jczU3wexcPkzq6wdyAgAjO4JEiCSNN/WuzOySiYnLguEMOrXbllcumVSwaIJVoYQI161IcN8O5cVHuW7IIOa6VJA8sjbedR/erDEQz3FuPCK2UZJMDeY0LdBB7+lLwzgr5PEzMUkCRlZQTJAJ3DEA6UtLD8pE5aLNwTyXAPH8S2YKiAo1iQgluo6fhV4t4BAtwsAcqKRmnLPTQbnbSqdyt4VvEFzbPTKpliN5AMCWgTNT/OnNtq3aZIKlsvl+E6aiSNhOvfQVyLo77UojVcsQ5M850xpZ2X4XByliIMLII9B6elUbEuQQZ2H9zUzxG74zuc0nKzE9NDsDUE5n+dd+itQjtFpPc8lt/R+I/4TfQf6UVWP1jc/ff8AzGkrfaVwhpSUtIauSFFFFABRRRQAUlLSUEhRRRQAUUUUAWrlPnh8IGQoly2wAgqA6wScyNG8nWZ6dhVhuc52cdeyMgw6lSFZrgAWBO+gztqI0Ems3SvSKWYACSSAB3nYUvPTwlLc1z8gaTi+ChXZWDPlAghQCM2omdwRsfeuVjlBXC5fPcdwqrp17zpt3qw2cR//ACWBiC63VQ2i2aWYgNkD5hoo80ESYPTWu3LHEVt3hEtcZXW2oZSwOU+bLusDr+HbnOc08Jmm1e5nfNHJV7B3ALi5QxgRtP8ACeoqIs8JuXLnhW1zvqYXXQTJJ6AATNb9zDg7BwatibbMbZYWluEljpALT069tZ3qkcKtIq4h7Frwme0LbMswQza6a5ZOUGI0NbV6vx5KSjh4RD8lcMxlp2f4rVtA7gtmACupQIp0nNGg6VIcS5lTEZ1uZpe5JIGUbERAHvTvEcJ8NAwuFc9vZjAlZMTO0yB6npUJg8KTcuvcXz6ZdIALGSxHt/8Ar0rNyjY9/wD2SdrXA3OAUpdUqUZCPDyxGpEZ5/hBrnw7i+RHtA/tFVwhKDa4fMcrAwxBjQyvQ0/xFgKysdSRDd9e467Uw4vy81uL6kZQR5gyn1AMHQx0PetYSUuGQ+BMTw9rLbyGBBO+bbMR8wavPDOGj9HJDqkqPKVItllUiTGknoe5qv8ALuHOOBjzLYQsehOY9AegMzE1ZFwbLb8M/tAV3AIYbyCdjoAfWaT1VuGostFEPgMe+YlUlu5MKe5XTtv/AFo5sYYo2VXN4mni7kEn4SCddBA171JcLZLDhjLjzDIJDdNWUTpr36V1PBWuqly2uzoQM0SVIIDEDY9f6Vl6qhPJMVlGTYrC+E7qd4K79z/vTPEYJkiRuoP1E1aOYcH42OuZENsFwMrawzH4Qeokn5RT7F4rDn9GXwVJtsovEuQbhVvNLHRUhdIGg712fU4Rngpv6lvf4Vz/ACmlr6D/APcez/gD/Ov+lFV9Vk7UfNZpKWkpwqFFFFABRQaBQAhooNFBIUUsUlABRRRUgKDUnwJf2ykLnIIyrr5idhPSBLT2U065R5VuY7E27KyqtJZ4MBVEsR0JgQNdyKvmAwmFs3blqxb8piWbViLfxANuJBYyInbSlrrlBEo7tisPibVrxLht3EypaJZwq5SfEuXehkvoQdAAAd654vlxcNfs4mwylc65YueJcL5B5nbT7wYGNN5JmrCvB7V+0ouWlix4jDKSAwyaB+unlO/Yd6rVnEG3kVmBIbKOoididyOnauctSpJqK5NHF55LXiMcrg2b+a4UzeYGQTJjz9RJifSo/E8DNoyD5SAQCfwj3pxxvBXAVdAoV4aJXvoNNIgj8ulRfFvtBw5UWWzO9slA9sZkcD8ZmY+tIxhZN+JZySOt9v2Y8UEWwQsgZzLZiOu0KfpTLE8KW26Mjl2fKQpBMhogM5+Hyxp0Edqc4jFJftKAxQ5jmRyc6hYyMY0IOZtBtTTC8RGHuIL1sXEDAEksoYHSSYkAd4PXStYRkuCM7hhxXmHDW2yPabOB8ecFJ12AGqzAqn4u54zSDCwsyzmfh0jYKCNNBv16WLiFh8XeKwqgh2hiJhNcoPVu1ccFggVW22ySFHWCSTM76k10YONcc+5jhtl15bs2BYtm0vnLHxGMgMPuqo7VYxgDGVIU5SGnzTpJjTQgdqjeXsCq20iQApU5iq7HTLO4ynUdxUhjMSoV9SDqGMTmg9/lOledvnm0djHEWzNeauaHsXhbw4XMGRzcKsWBEwiyYynciNaksD9oF8YNVMC4rsTeABJ1LKMmgDSI2gVWubsSlzFNkzADKAzHU+UAk9mmdPbtS4HCtcW42WGHxRsZ9DpMzt3r0HpQ9KO5CabTeB3Yx5/aC6qsrsc91ACxJYMjdJgjbTQkUcH4SyYm3cdJt3w0AbQ5yn5jWNtQK68DxtkFrOIAQOAS7HKEI2Y6bEdgTrUdxLnp8gsWQPCtkm2zAl5I1IYRAJE5en4VZKbbUUGUbJ/7a4L/AA3/AL+dJWFf+uMb/wAzc+v9KWs/pbPk09X+CvUUUV1TESiKWlUTQB5oq/cQ+ym4tkNacvcgEqRlBBEnJE7Qd9/zol20VJUiCNCKyruhZna+gPFAoorUDQuQeC2cZYa3cspmQkh2OXOCCTDd1gCJ6135m+z5SuewIaGOURuokgj66/nUDyLzmcE8NJtt8UasPQToBE6DcxWpYq8t6b9nW269dGGmoI3Gk1x9VO2mzfF8GkUmsGHYLhF27c8O2hLdewHUk9BVg4dyobbhrrWrkBxkVmzBgPLmVgJE9pHetT4AMMtnEAslm7ctMmbQGVDE+brmnvJk1n2G4GyMSCC8wI1jufppr0pn6ndHPRWSxwOuVeK3reIW5amUOo2BX93vJ1qb4mFk3LVt0YzJg6TuB3E9q8YPcggKwmWEEnb56fzFS/DVS2S5uAlQYVpU5miCJnMILe0VzbrsstGJZ8KbNpES3bjNbVSJGxUT7kz+OtUfmfhd2x5bSJKJmHioA2m8kEo2g02mrFw7Fh2gyFRlYLpmJkAgEb7+hpzxnEm62ZlCrmnz9QBEGT6HpS1dmzmX4Ly56MKxvE71w+d3OkRJA0/hHT0q0fZxy8l5nuOMxtwVUvlHeT6mDp6VJ82cppeLXrTZQRtBiQBrrB6b1Fcu8bu4HMqqhVyMwYTqs/eGo3M966srVdS1VwzH7X5FoHDjad9F0U+YCNdwBsZnSo/idpmRQ4jWQ2nrue89qml5pW+UyWAH+8CTkfLHkAGx139qr3FuMYnzJaQKhuqWWA0CdNWEiNdffSkaoz3YlhM3bjjghsRd88HNA+GNtNDpPWAfrU5wWxdkMFB0BBgMIaYBjYwDpvXD9FW8xKsNH2JAIE6aVcOFK2DtF5GRgZJELqP3hv8AP/Wdb7Uo7fcvVH3fQ/xN5X+JQhy6hQCs6QBOsabVH8Z4b4lnKJK/ugt2mZ0OlNsLxwXnzCMiEqmnlbMJZ8seYk6SdBA71J3Ga7YZFgEgBd5Gu57yK5c065J9dFsxllGYnhdu07rlLswUrBkLJ1169vrUcOYL9t7gs5Qp0Mr77z1FSPHrr2bs3SrgsdFGXY+YEDao69xFbgLAxLgEGPKAAECxuAAZ0HSvR1rMU3yKEIlq5du6kszHUkydNzJ7D8qe3uHgHQaTBn6fnTvDXxbvreZFVTJyhQQRtIBmD2PzqRwrLdvl9MoIIIkAnMCZzDQ66/hW07GuuiFHJXP1Nd/w2+horW/1ja/5C3/3rlFYfU/waekYjRRRXQMgpQaSigDe+U+JW7+EsXrRIdStt1MwrIokA9vhI7g+hrO+ceVvO16yS22cbwY117A6elQ3LHNF7CllR38N1bNbGqsSpAkdJmJGtXjgvMz4i08Ye2inMJ+JttQoPYRq2s/hxnTPTWOyvpkFAx3AyGXww0NA824PWSNNdx7+leV5fuhA72rqq/wNlOU77GNRpWmYHhm4Pwk6ETOm25HUCR/tVjsWma2bYSQw+EABVLHcAbGSDU2fqOz2LKLZlXAsOps+HeUFgSVBG6n4gCRurax/F6VP8Mvth1IQmMuUiJSD3Q9RqQw1+VOeKcKu2mbKCoJIZZ66T06jX1g1EfpF6yzqUltDBgjUaaz1B39Ks5+suPwRynyTeFWZuyNwZJWJEaweh03EdK6YG/bB84LAkkm3BJGmwnLprt9KqfGOMKbRQIRcaJJAAUaHQRqT32irhydg8OtlWym2+WWljM99TB0+npS1sfThvln+i8Xl4Q34Kt1rz5rfhKhPh3CdwTAAB+9HX8qcY641qUyZ9QQSoHlgnQgkyfTt71IY/iVmy4FzMzEKABMwBK6xAGv0PWl4Ti7d3EWyyBUTQTBM6GGOygxl1mJ9axUnN7scGu1LggX48WAUJkmSz6F9R66KBVn4Dzhh7dgI9pXYLJc9SNySfSNj9apXN3OzXZtstsAN+6pIyiPigHvtAM7VBjH+MAJEIIjUTM6wPYfhTv0qcU8GO5ro0/Acz2cThi6lluBzIKgjQSIM66fXaqHxa0Jy2yc3UbyOhp1yth4LLdACAzIHnBIgA6fDHTvUo3D1LhlUGDoevpHY1glCibUSWnLsiMLbuBAyIA50OWVaDp31+tTicJuJh9PM7vLZj1I1g9hCgH3rmuFZsQt1mYy5LADKJjTXsNJ9qstzGKUyNq06E9ZiFn5Vjde+NprXBc5KpbwxGhEA7yIOh29RNTeKRLFku94ZI1GrEDosCRBJj0615wbEEtl8hn1gdNfeq9zjibjKbJcFc4OVV3BiC7/2KrDNtiRq2lHCIzCYvwz4xTxPMconaPigCTIEelXTC84WLlk5A5CkEqBBWdJ09Ov5VQuI498Kq5VDpmXNIIEgSqlhrqAREg6VW8Vxy67swPh5jOW3KKOwEGfqTXTno438sVbwy28T4bbxPEWeclm5cAUuQp1gDNr33NM+LcsPbZhlyhSULR5RqY1PTSZqpXLrMfMSfck11W/cYZMzkT8MsR6abU2qnFLDK5Lhe4et66Cgm2SqqE8xgDQRBj6VIXuGi1ZyjMVA29SSSQY29Kc8g4RrYyKrEi4zBl8rCFhvaCDHXepW4isTcbO4DDygFiTMBVDaEzHyI66VzrLWp7F0NVxWMsov6FiP3Ln4/wClJUn+tsT2X/uXP/KimN0vgriPyUCilqZ5W5ZuY2+LVudiztE5VESfqQPnXQclFZYsQtPuG8LN2dQAsToSdZiB1271p177O7FoZfCDMuYNmZjOm41Gs6yPpTHhHLKWiVbQEgjUmdevYHrHYUg9fVJNxJ2s5cs8C8LD3GBli+vlhoA0A11Bk7GptMMhRDoHJ1gfQN9ddTXm7hbhUeG7Ic0fd7ayNTHrTyzYCqG8QMVAB185EayI1/lXOsuc+c9m6gkuRzheJqoVChB1iToCT0j8q6njj2X84EAwNIk7QSBp01qCx3G7Zt+IbZADAGDA21gkaSTFQ2I56d0CLh2NsMf2kMXiQYHQmOutUhpZWexb1Yx6Lhb4ozOLdxC2jSAPMZAHsSIWqxi+IgLCqTd01GoAhlBPYAHp2+nq3zi15PEKL4jBh765fMsaSv7vcGozGYxvMIClmzNl0Guy+gGulM1UOLw0UnPPR3w3LrYt1uIPLbYKcw8zFMrEkAwF6DvHyq28D4C7W2djAU6ggyIOvudQfr2rj9mvF7ao9q7CHOXDRoc0DKx9IH41Y+LWLkkWhmW4ZkEnp5jI/wCk+utK6i6e91vo0rhFLPuVnGcKbMRbTMSQQQCdYGh1mDNVjmKxftMEbMCACBsABsYXSe56nWtF4Xh7yOH2JAVWYGDppPpsKgOJYQqBccKVBJCk5S069DIHmEelWou2vBacc8ozu3wK5d/aEHzTE/egwSO+ulTXCMEmHS8jopvhgM2YHKAoOVYMSTBJrre4gynMV8PYgKCohhKkTrqCNfnXuUVxnEKTOkTBPbqY/nXRnZOSw+hXaSfLvCHxC+Ip3ISM0SRE+8Bh/rV0w/LahDJbMP7NV/lC4qWcyKQwu3CNcyMNAHQ9DpBq/wDC7n7MMyyxHXXY6TXC1tkt+1PCGa45WSicZPhqqLmyqSR6Fj9NYrvwm8l0nxDl8pliJECIAAE79amOPWBdIYpLaxEAECZDeog1UuOcdsYVQXDyVMBFBGYfcLE6e9Xp/dxGPLKSzHs0AYJDazuyhQIJGhgdo3NZZzDxa0hdgGZQ0SdG1MTPTvVO/wDWGIzMUfKp0yaMo9g4OvrTFL967NsF3nUjc77966tH6d6Ut0mYynu4R54pjPEdmGYKxBgmdcoEmNJ3rjg8E1wwvp+O31qfschYh8H+lEqqliFQznbKTmPpEGpbH2beFNs4VAQfCcXCCSGADAnXeZArou2MfGJG14GGB5ZS3dNvELDoPNLQoaCYMiI6a7kV0XDJ4UICDmkwAp1Hm2nSdBrXa3ca/euXCVZ3YlwTDGdYk6TTbHYq1YYsrFXG9tlmYIlTlPl9/TSsG5SkCwTGAx9wWB4ZcETIDgBpJ1jKCraLrJ2PfTnxvm7w7C2CxI8rldszdyyiY1O/v2qsY/mgsCLaC3JnMCSdtu0e8/nULevMxLMSSep1NWjp8vdIncxz+tX/AHm/zN/5UUymimtsfgoaFi/s2Qao7qJG8EwehEAzEa+vtUxyngGwN1nRQc65NGbzAkHzRrpH96Uy+zvmF7mW3fXPaWAXJYuNfKInUAT8vlVpuYhUu5/C8oJZRm3iYBjT0171w77boN1yeSY4+R+tjxZLnUA/DIG/Q71FX+M28JadDBcFsihi7kwYLGIXfXrXW7zeFv3B4IVYQq6sV1gFwbbaETI3qr4+LrtKLOpmRA7SZmaVq07b8+v4NJWpfb2S3Ld+5j3e5cZx4JVgqmF6zmBkmYGsyIqL47e/RvEkZvFBh2bVQZzDLHznSm/LPGP0bEG2iXHZ9CtvzGInVe25knvVo4nwu1iLitdhULHync6HKNOhYQfemJ/tW8rxMfKRnrzdUFifAS5bLrmiA7BSwH70Tr0rReJ8Mw95rtsP4Fu0ALGhIAUfCo3hjH1qAxNpVzI1pCDsCoKiJ8wETMdq6WrZFkBATIyydxH3ZY6+5pidqkk0aQi2ccNwwKkM7Ks5i2UOJMGCpidAJ1+VPv0JL3jXkCr5SVtqdQAAJj0Gs+9OcJkOHYXZtiAcxAKzJAzb6QYmoTFcVtWLb+Dc8S7HlCDMoJ0l2mNumvyrGLlZlG7cYHrheGCszycgt3GM/wANska7fEAB7iueF5jutpZLFh3+6OpjrUCnF7jKUJgGPKpMH3ncVM8oW7qFiE8lwKGMb5WDQJ9RrFM2VqMXKYtubeEaNwLHM+EKXGbxAq76zBkuCdvlGlQ/HsH4kopLgQ0xEmAO52AipTG3GbDAWwCS2vRhrsTuJE1GYXE+BczMWYddjpEEEH36+9cdSbluQ/GHHJE8eVBgw5I8bMFbMFkhVAAUzpAUAGBIkdKz/i/MLOQsCFEaadT9dI1p1zriL1288qfDQkiBoR+/+Pyqrk16HTU4ipS5YlPlmxfZpjPGsRce3KkhbYIVoESzKTOsjUdqvxxhaV7aSNNu1ZP9nfNuGtW/Cv5bZB0fJo07l3EkH5RVx4j9oGCsIzJeF19IS3mJOo+/GUfOvPa7TWTvajFjFNiiuWWLEEoodGXMg3uMFWD3bYdaxDnrmcYm61u2qi0l12DKZLmAM07ZdDAA60cwc/4nF22tOwW0zSVUASJlQ56hdKYcqcC/SsUlppybuwEwB3OwkwNY3rqaHR/Sxdlr5MrLPUeELyxypcxrkIQoG7MYHsPWr/Z5XThuLBtP5XtPafPlfVgJKMBp89u9SuN4MuE8tgKFiCFGUMdiWB6kACf4Qar97mC2yOLhKmyylkgTlJCsR0nUH5etTLUTufh0W2qC57Jt8cqDK5F1VJLKfhIIEqoHTp+NRnFMdCs1xQthivmCkhQzALB7CfmKrFzn4Kl20llWRicjPowBECQNDGp0I7a1Wr/Hb72RZa65trEITIGXRfoNu1aVaJ9yM3Y2POYcWq3v2F3OMuriYJk7E6nSKhmcnU6z1rwaK6UYqKMz1NITSCg1YkKKKKALVy5wvErbGJw7pBfwypbUnTR12gzt1q+3uPZBLjKqRmIXTQjUrvExr9a48n8qNhrardDZ7oW5lJICmPJA/eg6/wBKluK2h4ZZll5A/AyWGsgifauBqr4zt2tZ5DZlZIPAcw4W64WU8QyMzXFRNQYMlfLBg9TvVLfmhpy5F008pIn10Gveamv1LYDq8BCYBBBKTJJOXvAiBXTh2Atr4jBMt0mYIkR1y9tZMdabrVcU2lkrg7cu8Zt2rrQGVr+DFtncZZdSc+URJBAQH/pJp414XQoOdSkecN5Y7RG/WZ0pMPaW63iXfM5jKCNoGkDpFdGtXBcU+UpM5IKlT1zDvM1jbZFvjs1jW3yOryGQsEhgACR39vX+Vd8R4mHyZrMwocqRmkE+UkDWNIFTDWVe0rwRqQBtqOkxvsaTjeMZodgWuZcoAIEBRO+0yfx9K5qtTaTHHDxbRmfM3MN3EFlAFu2GkW1kAGAJaTPTaoXBlhIHXSpfH5muN4qFGYkmdd+x6+9ML1sWyJ1H4j3r0NeFHCOY22+R9heE5xNsqzTGUEFh/Ew+6vqdKv3L5YhVZMrIBEEMN9B5es9x+dRvLlvyyqqFuZWMLBEqNA2+Ubgd5qaw+Hy+Ynr2KkdtR+VcfWXbsxY1RVl5JY8P8RN5YkxAgz2Om8R9aj+I5Ftq5TzSVMfe0MGNpBAB6ajtq54hxBbJIzlQQOpMxsQPQ/jWX43m64MUxcs1iWGUHSD94es60tpdPO15GLrknhHvnXG+UKihSc2djJYzHXYfeHyFUc1o93hPjrJBSRIRpBiBBE9PrvVI4tgyjQVYGTJIgGPTvXoNLKO3Yu0JSbbyMENdlE1wU12W/TbKntxpVm+z7nFMHcZLqzbuwrMACyajza7jQVUrjk15RdapOtTi4yJTw8mm80c9IuJKWmF21kDBl6PBgCdCBoD7mqJxzi7Ym74jgAwo0/hEb9TTG5crlNUqohX9qJcnLlihq8zQBRW5ApNITRSUALQaSigAmkpaKANZ4B9pdm7cJxZa2YZmc/tASBACqqzmPt03qY4BzFbxjgWw5ljmDDzde2kR19daxvB4G5dJFtGcgSYGw7k9K0nkK0SiWSUtFlurJnMWZpGYr3iNdIrlanSVctd/2SpPo4cz4ZvHPlylZ+fmY5vnIpngJziBrG++519quvFeAMIB8rgakiR7R11Heqzdw72rhnId9QDrOh02BjY0vC5SjtRZwceWO8LhXS8rHoZ1HamHGOcBh7122UDsphSGkr/CY0JkxMzp3qO5h5nvW7lywlyYIVXUAaaGVME+g+s1G2OFK9vOdZJ11JJj+frW9enX32lXZxhF65d4vcupmuqVmT4g0TcaQfX71Wjiat4Pwr4hEK2aQBG8f3rVT5Pv3yirct5rSiFY5c4EyIEywBmrhx5XbDlQ2RcrTc0BAjU5ifKANzXH1KSuwvn25HaX+2zJOafFtupuMCDIU7e4iuHBWtO/7XKzk+VT6dB0n+xXTGcLDvl8QXURkkqehmQImGirJwnl7wnAtwUaOgKtO4aZBEV3JWRrrw+/wc9RcmWPhjhEBiAdY3B1OvprO1S+e3kkpHUEg6emu43PpXrDYPK2QgDKBMbAdh3AB6elRvOmIWzh3c3MqsmUKpiSxCmFmY6kidtoNed/y2KKzyO7nBFa4nx1cTdi0S1u2GDNOUE6SEPXYe81ReYbTLdM6TtttJA/KPcGnnLuKAu3MjeXQ5dNZ3IBqR5i4KLiC4AJ0UbaADqNwNR6b16GqKomo+wk3nkkuTOZrN22LN/JbuooVWZtH9AYIV9vQjbWpfjHLK3kcG2udlADgkaCIaB1Hr6Vk9q+2HuhkJVkYFG2IIMgj2NaFw37XV0/SLBJCiXtsJJG5KtAE9gY1rLU6ayMvUo/BtCSxiRROYuX3wl0oxkdDsTI/dmfnt/KLFWnnvmy1jXQ27RXIIzuR4h/hOUxlGkdZnvFVWa6dLm4JzWGZs9V4NGakrUD0zz8v50lLXk0ALNE0lFACmkoooAKWKSloA80UtFAGhfZ5i7S2cRZuKQ90oUbLowUEFJ6fFP+1WXB4EgKoHmBIBGnUSPxqvcHwjpJUkka6xl6jYyCdTT9711fiPWf6kzXF1HlJ7X2RGfPJOPjHUtJNwSM0SW+ZMlapvHOZALxXI0DYyARm/f01Akj6bV65ivF0lZFwt9w5ZiJkjoZjfeoXhmHDtFw5V1nSToNv61pp9PGK3yCc2+ByuE8RpcjaZHoPh12Og3+VcrWNy/s9kLdZ0n70Abx23qyYbAW7YzIytKZ40mMxBUjoRA09t6huJWk0bTeAD6gkSPlW6nl7THcaFwREkeFiHvqukzI9BlI0+VP+acaqYZ84zoFJKBC09IPYa7naofgmJD20JteCwAjLGVl6EDcHaQfel4/jLgKC2qtnMEltwJzeXfTSuFKpu9D8LMVtFN4ZwwoHKWjqWOknKJ2LEebKI1Edqu9jhtzDuuS6SPKbbAArDA5gVBJQgnvqddtKbW8CQmcsTIOWZg9GydBB6VzxeIYBVz7gRGm+hn505Zc7ODGMlHknsRjGEyZjNrt30Pf5VnHMWOa9d85Gn7xEf7VO4zizWLDM7QMyjUzO+U99CPxFUri9g3Ea8XQnf4lJMnaN/l6GtdHp9stzIss34G3BMCHxBIzG3bJJIMGNQsRrrFXzFWGa2FnQBQTBGw29D61m/CceLV5LhBZVYFlDZSQOmaDH0Nazw7mHAnBm+95EcnKbJOe4ozGBESxiNQAPUUzq4TypRWShmPNPDWs3ADsR5fbQ/PeoYNVk575iXFYgm3BtrorZSpbQCYOoXsPeq1TtO7Yt3YIQmkpYpK1LCUUUUAANFAooAKKBRQAUopKBQAUUUUAFFFFAGt4RjbX4IOkTOkHtsfnXq64eRbQleupmJ6jYaUXeM3rwzNAIESFHQb6fWqDw/GXLjNLMZJ0zGASZJI69q49dLsy37FOiU4zimJOQZBoAPQajb11+lRiqQCRO5kRpqJqe8D9mWubiIB666wfSozHY/xGkrJACggRoBAGmlN1vjCRTkj72Pbecv8A0kj20qPu4mTuTtvUjxrFIALaIQYBYkAHUTAqFpqKyi6Rc+XvtBeyuS+Hu5cotNmEoBuuVgQyx9DXPmLnLxgosh0XQyT551kAqdBVRBroGrL6avdvxyTguPD/ALR7iW4a0rsAArTlWQAJZNmOmu0+lP8Al3FHEKGbLmLEscsCZMR0jQCNNu9UfhuKVLqM651B1XuP6TNbZwHDq9uUy+GyZgckZgVkSI6xHbak9Wo1R8Y9+5MY5eGVbmnEJn8O9GdgSwG0y3ykHp0rO+JYQ2rjIRtBE9mAKn6EVZuOXVu3ctxvCglRnzLlM77dN/lVRxFwltTJ2nU7aCJ6QBTWmg4xRVI5zXpXrzSU0XPTNXmaKKAFmkopKkAooomgBKUUUTQACikmlmgAoomiaACiiaJoAKKJooA0jC/8L/N+Rqr8M+I+4/IUUVy6f9insTHGvhH/AMdQFj+Y/OiimaemQMOM/wDGf3H5UxNLRTUekXR5NAooqxIorReGf8Oz/wDHbpKKS1v2IF2U/jfxn3NRVLRTUPtRETyKDRRVyQoNFFACUpoooJEpaKKAENLRRQQAooooASiiipJCiiigAooooA//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60" name="AutoShape 16" descr="data:image/jpeg;base64,/9j/4AAQSkZJRgABAQAAAQABAAD/2wCEAAkGBhQSERUUEhQVFRUVFRYYFxcXFxcVFxkgFxcXHxYXFRUYHCYeGRojGhcXIC8gIycpLCwsGx4xNTAqNSYrLCkBCQoKDgwOGg8PGikkHyQwKSwvLCwvLCksLSkqLCwpLCkpLCosLCwsLCwsKSksKSwsLCwsLCwsLCwsLCwsLCwpLP/AABEIAOEA4QMBIgACEQEDEQH/xAAcAAABBQEBAQAAAAAAAAAAAAAAAQQFBgcDAgj/xABCEAACAQIEBAQDBAgEBQUBAAABAhEAAwQSITEFBkFREyJhcTKBkQdCobEUFSNSYsHh8FOS0fEzVHKT0hYXc4KyJP/EABoBAAIDAQEAAAAAAAAAAAAAAAAEAQIDBQb/xAAqEQACAgEEAQMDBAMAAAAAAAAAAQIDEQQSITEiE0FRFDKRBSNhcTNC8P/aAAwDAQACEQMRAD8Axg0lFBqhUKKKKACiiigBKKKKCQooooASiiigAooooAKKKKACg0UUAJRSxRNACUtFJQAoooooADSlDAMGDsehjeO9JRUgFFexaJBIBIG+m3ueleSKgBKSloqcAeqDS0lQQApWGtJXpz+VAHmiiigBDRSmkoJCiiigBKKWaSgAopaKAEpYqycq8rW8YrTiPDdSPL4bP5ToWkED4iBE1ebnIeFtKAVRwsBmcsrGdM2sAj220pe3VV1va+ycGQ0VovGPsxUicM8MASUuHfzdG3HljcelULGYJ7TlLilWESCIOokfhFXquhb9rDA3pK6JZY7An2BNdb3D7iKGe26qTALKQCewJEExWpA2paSloAKDQaKAOlqwzGFUsYmACTpuYFOuD4RLl+2l5/Cts6h7hE5ATqY/v86c8ucxvhHcoFK3ENu4rAHMp10JHlIMEEVOG1ZxaZkCi4cqxqWmdcxnbLGsa9t6pOTj2D6Nm4BwLCDCKtm1+xYAgNlkgiCzH7xK6ye+lZX9o3JiWrYv4Wx4du2xS5Dl5zH9mdfvAAhtdNNKYX+M4qwV/b3oACkC4RIEQADsMsRp6+lc8TxK/etFHuO6sc7AtIJkks5gDRRO8aE1z6KbKpuTllMtKaaSRT/76UVPfq6z2eiujvj8FdxA0UtIasQFKdhSUtACUUUUAFJNBooJCiiigAooNFABRQaKAJflbjhwmJS4D5fhuDcFG+IED6/Kt5wdy1ibOolWX4WPcdG/+w+lfOC1pn2a8aDZbLQGtBo/jVjoGG5CljoCPinpXM/UNOrI712i8JYZdbfC7tnQDMvwnMZ2ggt3+Ekeopnx/lC3ibQLISy/Bp5hBOYMy6lTK/0q7WF0BjTeDBKz3jvO9cyjKSbenpMfj1rzq1M65pvgYcE+jKV5aNhc72iEg5dunUAahZ6xUFzDgMTfPhFky2mMDzqPclxMa9upraOJYhrGFeUDNeUqHMGJ+IGd9NR61mXMmEwlnDsy3LnjEQE0IUqoksZmSfzArvaa7fh55Fpx2MzXH4JrNx7bRmRipymRp1B6iuAr07EmTqTuaSuuVEr2lonQCam+XOUL2LlkAW2phrjaKPQdzU5wLhlvD3riklgfItwwpG+uWSpUiQZ6GsZ3Rin8onDI3lvloO+XEoypdGVHEyrToRIg6iCD/KlbguIwN4jMCveJV1OxysNvf2rTrOBVEUKJzLBXdZHXJMDvvr8qluDXbauWvAEAHykdG7KRG+tcuWvy+uDT0m0ZdiUVkS4PMWi25+ELGX4joC2knfTXtTm1wdmNvJLEjLGYRqRoQZ0In/TerbxoYVlutkbxWaVbQTsNtoA3gVTrfFlw85WG8ZZ3nf8APqIrSFzmvFC9sHHoe+Ba/wCXT6v/AK0VFfrs9j9G/wDKitMWi/kUmkNLRXSGhUcggjcGR129DXmiigAooooAQ0UtJQSFFFFABU5yThkuY2yjxDFgM3w5spyz/wDYAfOoOnPD8c9m4ly2YZGDA+o/l6VWSzFoGaZzxyXbbDG9Yt5blsZnAEZhPmkDqN9tprK4rbMBxn9It279hw19lQunmygiM6tOh3IgnUH60Tj/ACmA0qCrktKQMpHQofqCPaubpLnDNdj5LSxhNFNqR4Jxh8NeW7bjMvQiVPcMOoNeL3C2UxrPaK4XsKyfEPpB/KulxJYKZPoflbjv6VZ8W2jWnIzOhaUMyM1t9QO2WRtBFS54gTIK/MaD109K+euEc24nDqqW3i2CSUgCc0ZgWAzQffSrpgftWU5Fa0RACgF1CdYL3SJjXUkV5/V/ps28w5GIWL3NC574ijolpQdDO0dNPzrJuOYec+YE5tztBDdRrOg9Na0hsR4+d2KLCT8WbT7uU7EzoI0qucyYRVlgrGF1kSSzbsxPrOi670aayUZeXZSaT5Rll/hDBtB5e50HtPenOC4UAJcEmRlHQ7z/ACp5xvGs9wkgAghAFIKqF2Vcvl26jczU3wexcPkzq6wdyAgAjO4JEiCSNN/WuzOySiYnLguEMOrXbllcumVSwaIJVoYQI161IcN8O5cVHuW7IIOa6VJA8sjbedR/erDEQz3FuPCK2UZJMDeY0LdBB7+lLwzgr5PEzMUkCRlZQTJAJ3DEA6UtLD8pE5aLNwTyXAPH8S2YKiAo1iQgluo6fhV4t4BAtwsAcqKRmnLPTQbnbSqdyt4VvEFzbPTKpliN5AMCWgTNT/OnNtq3aZIKlsvl+E6aiSNhOvfQVyLo77UojVcsQ5M850xpZ2X4XByliIMLII9B6elUbEuQQZ2H9zUzxG74zuc0nKzE9NDsDUE5n+dd+itQjtFpPc8lt/R+I/4TfQf6UVWP1jc/ff8AzGkrfaVwhpSUtIauSFFFFABRRRQAUlLSUEhRRRQAUUUUAWrlPnh8IGQoly2wAgqA6wScyNG8nWZ6dhVhuc52cdeyMgw6lSFZrgAWBO+gztqI0Ems3SvSKWYACSSAB3nYUvPTwlLc1z8gaTi+ChXZWDPlAghQCM2omdwRsfeuVjlBXC5fPcdwqrp17zpt3qw2cR//ACWBiC63VQ2i2aWYgNkD5hoo80ESYPTWu3LHEVt3hEtcZXW2oZSwOU+bLusDr+HbnOc08Jmm1e5nfNHJV7B3ALi5QxgRtP8ACeoqIs8JuXLnhW1zvqYXXQTJJ6AATNb9zDg7BwatibbMbZYWluEljpALT069tZ3qkcKtIq4h7Frwme0LbMswQza6a5ZOUGI0NbV6vx5KSjh4RD8lcMxlp2f4rVtA7gtmACupQIp0nNGg6VIcS5lTEZ1uZpe5JIGUbERAHvTvEcJ8NAwuFc9vZjAlZMTO0yB6npUJg8KTcuvcXz6ZdIALGSxHt/8Ar0rNyjY9/wD2SdrXA3OAUpdUqUZCPDyxGpEZ5/hBrnw7i+RHtA/tFVwhKDa4fMcrAwxBjQyvQ0/xFgKysdSRDd9e467Uw4vy81uL6kZQR5gyn1AMHQx0PetYSUuGQ+BMTw9rLbyGBBO+bbMR8wavPDOGj9HJDqkqPKVItllUiTGknoe5qv8ALuHOOBjzLYQsehOY9AegMzE1ZFwbLb8M/tAV3AIYbyCdjoAfWaT1VuGostFEPgMe+YlUlu5MKe5XTtv/AFo5sYYo2VXN4mni7kEn4SCddBA171JcLZLDhjLjzDIJDdNWUTpr36V1PBWuqly2uzoQM0SVIIDEDY9f6Vl6qhPJMVlGTYrC+E7qd4K79z/vTPEYJkiRuoP1E1aOYcH42OuZENsFwMrawzH4Qeokn5RT7F4rDn9GXwVJtsovEuQbhVvNLHRUhdIGg712fU4Rngpv6lvf4Vz/ACmlr6D/APcez/gD/Ov+lFV9Vk7UfNZpKWkpwqFFFFABRQaBQAhooNFBIUUsUlABRRRUgKDUnwJf2ykLnIIyrr5idhPSBLT2U065R5VuY7E27KyqtJZ4MBVEsR0JgQNdyKvmAwmFs3blqxb8piWbViLfxANuJBYyInbSlrrlBEo7tisPibVrxLht3EypaJZwq5SfEuXehkvoQdAAAd654vlxcNfs4mwylc65YueJcL5B5nbT7wYGNN5JmrCvB7V+0ouWlix4jDKSAwyaB+unlO/Yd6rVnEG3kVmBIbKOoididyOnauctSpJqK5NHF55LXiMcrg2b+a4UzeYGQTJjz9RJifSo/E8DNoyD5SAQCfwj3pxxvBXAVdAoV4aJXvoNNIgj8ulRfFvtBw5UWWzO9slA9sZkcD8ZmY+tIxhZN+JZySOt9v2Y8UEWwQsgZzLZiOu0KfpTLE8KW26Mjl2fKQpBMhogM5+Hyxp0Edqc4jFJftKAxQ5jmRyc6hYyMY0IOZtBtTTC8RGHuIL1sXEDAEksoYHSSYkAd4PXStYRkuCM7hhxXmHDW2yPabOB8ecFJ12AGqzAqn4u54zSDCwsyzmfh0jYKCNNBv16WLiFh8XeKwqgh2hiJhNcoPVu1ccFggVW22ySFHWCSTM76k10YONcc+5jhtl15bs2BYtm0vnLHxGMgMPuqo7VYxgDGVIU5SGnzTpJjTQgdqjeXsCq20iQApU5iq7HTLO4ynUdxUhjMSoV9SDqGMTmg9/lOledvnm0djHEWzNeauaHsXhbw4XMGRzcKsWBEwiyYynciNaksD9oF8YNVMC4rsTeABJ1LKMmgDSI2gVWubsSlzFNkzADKAzHU+UAk9mmdPbtS4HCtcW42WGHxRsZ9DpMzt3r0HpQ9KO5CabTeB3Yx5/aC6qsrsc91ACxJYMjdJgjbTQkUcH4SyYm3cdJt3w0AbQ5yn5jWNtQK68DxtkFrOIAQOAS7HKEI2Y6bEdgTrUdxLnp8gsWQPCtkm2zAl5I1IYRAJE5en4VZKbbUUGUbJ/7a4L/AA3/AL+dJWFf+uMb/wAzc+v9KWs/pbPk09X+CvUUUV1TESiKWlUTQB5oq/cQ+ym4tkNacvcgEqRlBBEnJE7Qd9/zol20VJUiCNCKyruhZna+gPFAoorUDQuQeC2cZYa3cspmQkh2OXOCCTDd1gCJ6135m+z5SuewIaGOURuokgj66/nUDyLzmcE8NJtt8UasPQToBE6DcxWpYq8t6b9nW269dGGmoI3Gk1x9VO2mzfF8GkUmsGHYLhF27c8O2hLdewHUk9BVg4dyobbhrrWrkBxkVmzBgPLmVgJE9pHetT4AMMtnEAslm7ctMmbQGVDE+brmnvJk1n2G4GyMSCC8wI1jufppr0pn6ndHPRWSxwOuVeK3reIW5amUOo2BX93vJ1qb4mFk3LVt0YzJg6TuB3E9q8YPcggKwmWEEnb56fzFS/DVS2S5uAlQYVpU5miCJnMILe0VzbrsstGJZ8KbNpES3bjNbVSJGxUT7kz+OtUfmfhd2x5bSJKJmHioA2m8kEo2g02mrFw7Fh2gyFRlYLpmJkAgEb7+hpzxnEm62ZlCrmnz9QBEGT6HpS1dmzmX4Ly56MKxvE71w+d3OkRJA0/hHT0q0fZxy8l5nuOMxtwVUvlHeT6mDp6VJ82cppeLXrTZQRtBiQBrrB6b1Fcu8bu4HMqqhVyMwYTqs/eGo3M966srVdS1VwzH7X5FoHDjad9F0U+YCNdwBsZnSo/idpmRQ4jWQ2nrue89qml5pW+UyWAH+8CTkfLHkAGx139qr3FuMYnzJaQKhuqWWA0CdNWEiNdffSkaoz3YlhM3bjjghsRd88HNA+GNtNDpPWAfrU5wWxdkMFB0BBgMIaYBjYwDpvXD9FW8xKsNH2JAIE6aVcOFK2DtF5GRgZJELqP3hv8AP/Wdb7Uo7fcvVH3fQ/xN5X+JQhy6hQCs6QBOsabVH8Z4b4lnKJK/ugt2mZ0OlNsLxwXnzCMiEqmnlbMJZ8seYk6SdBA71J3Ga7YZFgEgBd5Gu57yK5c065J9dFsxllGYnhdu07rlLswUrBkLJ1169vrUcOYL9t7gs5Qp0Mr77z1FSPHrr2bs3SrgsdFGXY+YEDao69xFbgLAxLgEGPKAAECxuAAZ0HSvR1rMU3yKEIlq5du6kszHUkydNzJ7D8qe3uHgHQaTBn6fnTvDXxbvreZFVTJyhQQRtIBmD2PzqRwrLdvl9MoIIIkAnMCZzDQ66/hW07GuuiFHJXP1Nd/w2+horW/1ja/5C3/3rlFYfU/waekYjRRRXQMgpQaSigDe+U+JW7+EsXrRIdStt1MwrIokA9vhI7g+hrO+ceVvO16yS22cbwY117A6elQ3LHNF7CllR38N1bNbGqsSpAkdJmJGtXjgvMz4i08Ye2inMJ+JttQoPYRq2s/hxnTPTWOyvpkFAx3AyGXww0NA824PWSNNdx7+leV5fuhA72rqq/wNlOU77GNRpWmYHhm4Pwk6ETOm25HUCR/tVjsWma2bYSQw+EABVLHcAbGSDU2fqOz2LKLZlXAsOps+HeUFgSVBG6n4gCRurax/F6VP8Mvth1IQmMuUiJSD3Q9RqQw1+VOeKcKu2mbKCoJIZZ66T06jX1g1EfpF6yzqUltDBgjUaaz1B39Ks5+suPwRynyTeFWZuyNwZJWJEaweh03EdK6YG/bB84LAkkm3BJGmwnLprt9KqfGOMKbRQIRcaJJAAUaHQRqT32irhydg8OtlWym2+WWljM99TB0+npS1sfThvln+i8Xl4Q34Kt1rz5rfhKhPh3CdwTAAB+9HX8qcY641qUyZ9QQSoHlgnQgkyfTt71IY/iVmy4FzMzEKABMwBK6xAGv0PWl4Ti7d3EWyyBUTQTBM6GGOygxl1mJ9axUnN7scGu1LggX48WAUJkmSz6F9R66KBVn4Dzhh7dgI9pXYLJc9SNySfSNj9apXN3OzXZtstsAN+6pIyiPigHvtAM7VBjH+MAJEIIjUTM6wPYfhTv0qcU8GO5ro0/Acz2cThi6lluBzIKgjQSIM66fXaqHxa0Jy2yc3UbyOhp1yth4LLdACAzIHnBIgA6fDHTvUo3D1LhlUGDoevpHY1glCibUSWnLsiMLbuBAyIA50OWVaDp31+tTicJuJh9PM7vLZj1I1g9hCgH3rmuFZsQt1mYy5LADKJjTXsNJ9qstzGKUyNq06E9ZiFn5Vjde+NprXBc5KpbwxGhEA7yIOh29RNTeKRLFku94ZI1GrEDosCRBJj0615wbEEtl8hn1gdNfeq9zjibjKbJcFc4OVV3BiC7/2KrDNtiRq2lHCIzCYvwz4xTxPMconaPigCTIEelXTC84WLlk5A5CkEqBBWdJ09Ov5VQuI498Kq5VDpmXNIIEgSqlhrqAREg6VW8Vxy67swPh5jOW3KKOwEGfqTXTno438sVbwy28T4bbxPEWeclm5cAUuQp1gDNr33NM+LcsPbZhlyhSULR5RqY1PTSZqpXLrMfMSfck11W/cYZMzkT8MsR6abU2qnFLDK5Lhe4et66Cgm2SqqE8xgDQRBj6VIXuGi1ZyjMVA29SSSQY29Kc8g4RrYyKrEi4zBl8rCFhvaCDHXepW4isTcbO4DDygFiTMBVDaEzHyI66VzrLWp7F0NVxWMsov6FiP3Ln4/wClJUn+tsT2X/uXP/KimN0vgriPyUCilqZ5W5ZuY2+LVudiztE5VESfqQPnXQclFZYsQtPuG8LN2dQAsToSdZiB1271p177O7FoZfCDMuYNmZjOm41Gs6yPpTHhHLKWiVbQEgjUmdevYHrHYUg9fVJNxJ2s5cs8C8LD3GBli+vlhoA0A11Bk7GptMMhRDoHJ1gfQN9ddTXm7hbhUeG7Ic0fd7ayNTHrTyzYCqG8QMVAB185EayI1/lXOsuc+c9m6gkuRzheJqoVChB1iToCT0j8q6njj2X84EAwNIk7QSBp01qCx3G7Zt+IbZADAGDA21gkaSTFQ2I56d0CLh2NsMf2kMXiQYHQmOutUhpZWexb1Yx6Lhb4ozOLdxC2jSAPMZAHsSIWqxi+IgLCqTd01GoAhlBPYAHp2+nq3zi15PEKL4jBh765fMsaSv7vcGozGYxvMIClmzNl0Guy+gGulM1UOLw0UnPPR3w3LrYt1uIPLbYKcw8zFMrEkAwF6DvHyq28D4C7W2djAU6ggyIOvudQfr2rj9mvF7ao9q7CHOXDRoc0DKx9IH41Y+LWLkkWhmW4ZkEnp5jI/wCk+utK6i6e91vo0rhFLPuVnGcKbMRbTMSQQQCdYGh1mDNVjmKxftMEbMCACBsABsYXSe56nWtF4Xh7yOH2JAVWYGDppPpsKgOJYQqBccKVBJCk5S069DIHmEelWou2vBacc8ozu3wK5d/aEHzTE/egwSO+ulTXCMEmHS8jopvhgM2YHKAoOVYMSTBJrre4gynMV8PYgKCohhKkTrqCNfnXuUVxnEKTOkTBPbqY/nXRnZOSw+hXaSfLvCHxC+Ip3ISM0SRE+8Bh/rV0w/LahDJbMP7NV/lC4qWcyKQwu3CNcyMNAHQ9DpBq/wDC7n7MMyyxHXXY6TXC1tkt+1PCGa45WSicZPhqqLmyqSR6Fj9NYrvwm8l0nxDl8pliJECIAAE79amOPWBdIYpLaxEAECZDeog1UuOcdsYVQXDyVMBFBGYfcLE6e9Xp/dxGPLKSzHs0AYJDazuyhQIJGhgdo3NZZzDxa0hdgGZQ0SdG1MTPTvVO/wDWGIzMUfKp0yaMo9g4OvrTFL967NsF3nUjc77966tH6d6Ut0mYynu4R54pjPEdmGYKxBgmdcoEmNJ3rjg8E1wwvp+O31qfschYh8H+lEqqliFQznbKTmPpEGpbH2beFNs4VAQfCcXCCSGADAnXeZArou2MfGJG14GGB5ZS3dNvELDoPNLQoaCYMiI6a7kV0XDJ4UICDmkwAp1Hm2nSdBrXa3ca/euXCVZ3YlwTDGdYk6TTbHYq1YYsrFXG9tlmYIlTlPl9/TSsG5SkCwTGAx9wWB4ZcETIDgBpJ1jKCraLrJ2PfTnxvm7w7C2CxI8rldszdyyiY1O/v2qsY/mgsCLaC3JnMCSdtu0e8/nULevMxLMSSep1NWjp8vdIncxz+tX/AHm/zN/5UUymimtsfgoaFi/s2Qao7qJG8EwehEAzEa+vtUxyngGwN1nRQc65NGbzAkHzRrpH96Uy+zvmF7mW3fXPaWAXJYuNfKInUAT8vlVpuYhUu5/C8oJZRm3iYBjT0171w77boN1yeSY4+R+tjxZLnUA/DIG/Q71FX+M28JadDBcFsihi7kwYLGIXfXrXW7zeFv3B4IVYQq6sV1gFwbbaETI3qr4+LrtKLOpmRA7SZmaVq07b8+v4NJWpfb2S3Ld+5j3e5cZx4JVgqmF6zmBkmYGsyIqL47e/RvEkZvFBh2bVQZzDLHznSm/LPGP0bEG2iXHZ9CtvzGInVe25knvVo4nwu1iLitdhULHync6HKNOhYQfemJ/tW8rxMfKRnrzdUFifAS5bLrmiA7BSwH70Tr0rReJ8Mw95rtsP4Fu0ALGhIAUfCo3hjH1qAxNpVzI1pCDsCoKiJ8wETMdq6WrZFkBATIyydxH3ZY6+5pidqkk0aQi2ccNwwKkM7Ks5i2UOJMGCpidAJ1+VPv0JL3jXkCr5SVtqdQAAJj0Gs+9OcJkOHYXZtiAcxAKzJAzb6QYmoTFcVtWLb+Dc8S7HlCDMoJ0l2mNumvyrGLlZlG7cYHrheGCszycgt3GM/wANska7fEAB7iueF5jutpZLFh3+6OpjrUCnF7jKUJgGPKpMH3ncVM8oW7qFiE8lwKGMb5WDQJ9RrFM2VqMXKYtubeEaNwLHM+EKXGbxAq76zBkuCdvlGlQ/HsH4kopLgQ0xEmAO52AipTG3GbDAWwCS2vRhrsTuJE1GYXE+BczMWYddjpEEEH36+9cdSbluQ/GHHJE8eVBgw5I8bMFbMFkhVAAUzpAUAGBIkdKz/i/MLOQsCFEaadT9dI1p1zriL1288qfDQkiBoR+/+Pyqrk16HTU4ipS5YlPlmxfZpjPGsRce3KkhbYIVoESzKTOsjUdqvxxhaV7aSNNu1ZP9nfNuGtW/Cv5bZB0fJo07l3EkH5RVx4j9oGCsIzJeF19IS3mJOo+/GUfOvPa7TWTvajFjFNiiuWWLEEoodGXMg3uMFWD3bYdaxDnrmcYm61u2qi0l12DKZLmAM07ZdDAA60cwc/4nF22tOwW0zSVUASJlQ56hdKYcqcC/SsUlppybuwEwB3OwkwNY3rqaHR/Sxdlr5MrLPUeELyxypcxrkIQoG7MYHsPWr/Z5XThuLBtP5XtPafPlfVgJKMBp89u9SuN4MuE8tgKFiCFGUMdiWB6kACf4Qar97mC2yOLhKmyylkgTlJCsR0nUH5etTLUTufh0W2qC57Jt8cqDK5F1VJLKfhIIEqoHTp+NRnFMdCs1xQthivmCkhQzALB7CfmKrFzn4Kl20llWRicjPowBECQNDGp0I7a1Wr/Hb72RZa65trEITIGXRfoNu1aVaJ9yM3Y2POYcWq3v2F3OMuriYJk7E6nSKhmcnU6z1rwaK6UYqKMz1NITSCg1YkKKKKALVy5wvErbGJw7pBfwypbUnTR12gzt1q+3uPZBLjKqRmIXTQjUrvExr9a48n8qNhrardDZ7oW5lJICmPJA/eg6/wBKluK2h4ZZll5A/AyWGsgifauBqr4zt2tZ5DZlZIPAcw4W64WU8QyMzXFRNQYMlfLBg9TvVLfmhpy5F008pIn10Gveamv1LYDq8BCYBBBKTJJOXvAiBXTh2Atr4jBMt0mYIkR1y9tZMdabrVcU2lkrg7cu8Zt2rrQGVr+DFtncZZdSc+URJBAQH/pJp414XQoOdSkecN5Y7RG/WZ0pMPaW63iXfM5jKCNoGkDpFdGtXBcU+UpM5IKlT1zDvM1jbZFvjs1jW3yOryGQsEhgACR39vX+Vd8R4mHyZrMwocqRmkE+UkDWNIFTDWVe0rwRqQBtqOkxvsaTjeMZodgWuZcoAIEBRO+0yfx9K5qtTaTHHDxbRmfM3MN3EFlAFu2GkW1kAGAJaTPTaoXBlhIHXSpfH5muN4qFGYkmdd+x6+9ML1sWyJ1H4j3r0NeFHCOY22+R9heE5xNsqzTGUEFh/Ew+6vqdKv3L5YhVZMrIBEEMN9B5es9x+dRvLlvyyqqFuZWMLBEqNA2+Ubgd5qaw+Hy+Ynr2KkdtR+VcfWXbsxY1RVl5JY8P8RN5YkxAgz2Om8R9aj+I5Ftq5TzSVMfe0MGNpBAB6ajtq54hxBbJIzlQQOpMxsQPQ/jWX43m64MUxcs1iWGUHSD94es60tpdPO15GLrknhHvnXG+UKihSc2djJYzHXYfeHyFUc1o93hPjrJBSRIRpBiBBE9PrvVI4tgyjQVYGTJIgGPTvXoNLKO3Yu0JSbbyMENdlE1wU12W/TbKntxpVm+z7nFMHcZLqzbuwrMACyajza7jQVUrjk15RdapOtTi4yJTw8mm80c9IuJKWmF21kDBl6PBgCdCBoD7mqJxzi7Ym74jgAwo0/hEb9TTG5crlNUqohX9qJcnLlihq8zQBRW5ApNITRSUALQaSigAmkpaKANZ4B9pdm7cJxZa2YZmc/tASBACqqzmPt03qY4BzFbxjgWw5ljmDDzde2kR19daxvB4G5dJFtGcgSYGw7k9K0nkK0SiWSUtFlurJnMWZpGYr3iNdIrlanSVctd/2SpPo4cz4ZvHPlylZ+fmY5vnIpngJziBrG++519quvFeAMIB8rgakiR7R11Heqzdw72rhnId9QDrOh02BjY0vC5SjtRZwceWO8LhXS8rHoZ1HamHGOcBh7122UDsphSGkr/CY0JkxMzp3qO5h5nvW7lywlyYIVXUAaaGVME+g+s1G2OFK9vOdZJ11JJj+frW9enX32lXZxhF65d4vcupmuqVmT4g0TcaQfX71Wjiat4Pwr4hEK2aQBG8f3rVT5Pv3yirct5rSiFY5c4EyIEywBmrhx5XbDlQ2RcrTc0BAjU5ifKANzXH1KSuwvn25HaX+2zJOafFtupuMCDIU7e4iuHBWtO/7XKzk+VT6dB0n+xXTGcLDvl8QXURkkqehmQImGirJwnl7wnAtwUaOgKtO4aZBEV3JWRrrw+/wc9RcmWPhjhEBiAdY3B1OvprO1S+e3kkpHUEg6emu43PpXrDYPK2QgDKBMbAdh3AB6elRvOmIWzh3c3MqsmUKpiSxCmFmY6kidtoNed/y2KKzyO7nBFa4nx1cTdi0S1u2GDNOUE6SEPXYe81ReYbTLdM6TtttJA/KPcGnnLuKAu3MjeXQ5dNZ3IBqR5i4KLiC4AJ0UbaADqNwNR6b16GqKomo+wk3nkkuTOZrN22LN/JbuooVWZtH9AYIV9vQjbWpfjHLK3kcG2udlADgkaCIaB1Hr6Vk9q+2HuhkJVkYFG2IIMgj2NaFw37XV0/SLBJCiXtsJJG5KtAE9gY1rLU6ayMvUo/BtCSxiRROYuX3wl0oxkdDsTI/dmfnt/KLFWnnvmy1jXQ27RXIIzuR4h/hOUxlGkdZnvFVWa6dLm4JzWGZs9V4NGakrUD0zz8v50lLXk0ALNE0lFACmkoooAKWKSloA80UtFAGhfZ5i7S2cRZuKQ90oUbLowUEFJ6fFP+1WXB4EgKoHmBIBGnUSPxqvcHwjpJUkka6xl6jYyCdTT9711fiPWf6kzXF1HlJ7X2RGfPJOPjHUtJNwSM0SW+ZMlapvHOZALxXI0DYyARm/f01Akj6bV65ivF0lZFwt9w5ZiJkjoZjfeoXhmHDtFw5V1nSToNv61pp9PGK3yCc2+ByuE8RpcjaZHoPh12Og3+VcrWNy/s9kLdZ0n70Abx23qyYbAW7YzIytKZ40mMxBUjoRA09t6huJWk0bTeAD6gkSPlW6nl7THcaFwREkeFiHvqukzI9BlI0+VP+acaqYZ84zoFJKBC09IPYa7naofgmJD20JteCwAjLGVl6EDcHaQfel4/jLgKC2qtnMEltwJzeXfTSuFKpu9D8LMVtFN4ZwwoHKWjqWOknKJ2LEebKI1Edqu9jhtzDuuS6SPKbbAArDA5gVBJQgnvqddtKbW8CQmcsTIOWZg9GydBB6VzxeIYBVz7gRGm+hn505Zc7ODGMlHknsRjGEyZjNrt30Pf5VnHMWOa9d85Gn7xEf7VO4zizWLDM7QMyjUzO+U99CPxFUri9g3Ea8XQnf4lJMnaN/l6GtdHp9stzIss34G3BMCHxBIzG3bJJIMGNQsRrrFXzFWGa2FnQBQTBGw29D61m/CceLV5LhBZVYFlDZSQOmaDH0Nazw7mHAnBm+95EcnKbJOe4ozGBESxiNQAPUUzq4TypRWShmPNPDWs3ADsR5fbQ/PeoYNVk575iXFYgm3BtrorZSpbQCYOoXsPeq1TtO7Yt3YIQmkpYpK1LCUUUUAANFAooAKKBRQAUopKBQAUUUUAFFFFAGt4RjbX4IOkTOkHtsfnXq64eRbQleupmJ6jYaUXeM3rwzNAIESFHQb6fWqDw/GXLjNLMZJ0zGASZJI69q49dLsy37FOiU4zimJOQZBoAPQajb11+lRiqQCRO5kRpqJqe8D9mWubiIB666wfSozHY/xGkrJACggRoBAGmlN1vjCRTkj72Pbecv8A0kj20qPu4mTuTtvUjxrFIALaIQYBYkAHUTAqFpqKyi6Rc+XvtBeyuS+Hu5cotNmEoBuuVgQyx9DXPmLnLxgosh0XQyT551kAqdBVRBroGrL6avdvxyTguPD/ALR7iW4a0rsAArTlWQAJZNmOmu0+lP8Al3FHEKGbLmLEscsCZMR0jQCNNu9UfhuKVLqM651B1XuP6TNbZwHDq9uUy+GyZgckZgVkSI6xHbak9Wo1R8Y9+5MY5eGVbmnEJn8O9GdgSwG0y3ykHp0rO+JYQ2rjIRtBE9mAKn6EVZuOXVu3ctxvCglRnzLlM77dN/lVRxFwltTJ2nU7aCJ6QBTWmg4xRVI5zXpXrzSU0XPTNXmaKKAFmkopKkAooomgBKUUUTQACikmlmgAoomiaACiiaJoAKKJooA0jC/8L/N+Rqr8M+I+4/IUUVy6f9insTHGvhH/AMdQFj+Y/OiimaemQMOM/wDGf3H5UxNLRTUekXR5NAooqxIorReGf8Oz/wDHbpKKS1v2IF2U/jfxn3NRVLRTUPtRETyKDRRVyQoNFFACUpoooJEpaKKAENLRRQQAooooASiiipJCiiigAooooA//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62" name="Picture 18" descr="Frullania pycnantha, Liverwort">
            <a:hlinkClick r:id="rId4"/>
          </p:cNvPr>
          <p:cNvPicPr>
            <a:picLocks noChangeAspect="1" noChangeArrowheads="1"/>
          </p:cNvPicPr>
          <p:nvPr/>
        </p:nvPicPr>
        <p:blipFill>
          <a:blip r:embed="rId5" cstate="print"/>
          <a:srcRect/>
          <a:stretch>
            <a:fillRect/>
          </a:stretch>
        </p:blipFill>
        <p:spPr bwMode="auto">
          <a:xfrm>
            <a:off x="6312024" y="3789040"/>
            <a:ext cx="2831976" cy="2831977"/>
          </a:xfrm>
          <a:prstGeom prst="rect">
            <a:avLst/>
          </a:prstGeom>
          <a:noFill/>
        </p:spPr>
      </p:pic>
      <p:sp>
        <p:nvSpPr>
          <p:cNvPr id="14" name="TextBox 13"/>
          <p:cNvSpPr txBox="1"/>
          <p:nvPr/>
        </p:nvSpPr>
        <p:spPr>
          <a:xfrm>
            <a:off x="5364088" y="4869160"/>
            <a:ext cx="1512168" cy="369332"/>
          </a:xfrm>
          <a:prstGeom prst="rect">
            <a:avLst/>
          </a:prstGeom>
          <a:solidFill>
            <a:srgbClr val="FFFF00"/>
          </a:solidFill>
        </p:spPr>
        <p:txBody>
          <a:bodyPr wrap="square" rtlCol="0">
            <a:spAutoFit/>
          </a:bodyPr>
          <a:lstStyle/>
          <a:p>
            <a:r>
              <a:rPr lang="en-US" b="1" i="1" dirty="0" smtClean="0"/>
              <a:t>Frullania</a:t>
            </a:r>
            <a:endParaRPr lang="en-IN"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1127</Words>
  <Application>Microsoft Office PowerPoint</Application>
  <PresentationFormat>On-screen Show (4:3)</PresentationFormat>
  <Paragraphs>109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 Kingdom Plantae</vt:lpstr>
      <vt:lpstr>Introduction Kingdom Plantae</vt:lpstr>
      <vt:lpstr>PowerPoint Presentation</vt:lpstr>
      <vt:lpstr>Introduction to Bryophytes</vt:lpstr>
      <vt:lpstr>Introduction to Bryophytes (cont’d)</vt:lpstr>
      <vt:lpstr>PowerPoint Presentation</vt:lpstr>
      <vt:lpstr>BRYOPHYTE HABITAT</vt:lpstr>
      <vt:lpstr>PowerPoint Presentation</vt:lpstr>
      <vt:lpstr>Structure and Form of Bryophytes II </vt:lpstr>
      <vt:lpstr>Structure and Form of Bryophytes III </vt:lpstr>
      <vt:lpstr>Introduction to Bryophytes</vt:lpstr>
      <vt:lpstr>PowerPoint Presentation</vt:lpstr>
      <vt:lpstr>PowerPoint Presentation</vt:lpstr>
      <vt:lpstr>PowerPoint Presentation</vt:lpstr>
      <vt:lpstr>Introduction to Bryophytes (cont’d)</vt:lpstr>
      <vt:lpstr>Introduction to Bryophytes (cont’d)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Eureka</dc:creator>
  <cp:lastModifiedBy>Sony Vaio</cp:lastModifiedBy>
  <cp:revision>109</cp:revision>
  <dcterms:created xsi:type="dcterms:W3CDTF">2013-02-05T01:47:15Z</dcterms:created>
  <dcterms:modified xsi:type="dcterms:W3CDTF">2014-03-10T15:45:14Z</dcterms:modified>
</cp:coreProperties>
</file>