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56" r:id="rId4"/>
    <p:sldId id="285" r:id="rId5"/>
    <p:sldId id="286" r:id="rId6"/>
    <p:sldId id="257" r:id="rId7"/>
    <p:sldId id="282" r:id="rId8"/>
    <p:sldId id="258" r:id="rId9"/>
    <p:sldId id="287" r:id="rId10"/>
    <p:sldId id="288" r:id="rId11"/>
    <p:sldId id="289" r:id="rId12"/>
    <p:sldId id="290" r:id="rId13"/>
    <p:sldId id="291" r:id="rId14"/>
    <p:sldId id="259" r:id="rId15"/>
    <p:sldId id="260" r:id="rId16"/>
    <p:sldId id="261" r:id="rId17"/>
    <p:sldId id="262" r:id="rId18"/>
    <p:sldId id="263" r:id="rId19"/>
    <p:sldId id="264" r:id="rId20"/>
    <p:sldId id="265" r:id="rId21"/>
    <p:sldId id="266" r:id="rId22"/>
    <p:sldId id="267" r:id="rId23"/>
    <p:sldId id="268" r:id="rId24"/>
    <p:sldId id="269" r:id="rId25"/>
    <p:sldId id="281" r:id="rId26"/>
    <p:sldId id="275" r:id="rId27"/>
    <p:sldId id="276" r:id="rId28"/>
    <p:sldId id="277" r:id="rId29"/>
    <p:sldId id="278" r:id="rId30"/>
    <p:sldId id="279" r:id="rId31"/>
    <p:sldId id="280" r:id="rId32"/>
    <p:sldId id="297" r:id="rId33"/>
    <p:sldId id="298" r:id="rId34"/>
    <p:sldId id="299" r:id="rId35"/>
    <p:sldId id="300"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ED272-26BA-473D-B357-7978D1EDE2A2}" type="doc">
      <dgm:prSet loTypeId="urn:microsoft.com/office/officeart/2005/8/layout/hierarchy2" loCatId="hierarchy" qsTypeId="urn:microsoft.com/office/officeart/2005/8/quickstyle/3d2" qsCatId="3D" csTypeId="urn:microsoft.com/office/officeart/2005/8/colors/colorful3" csCatId="colorful" phldr="1"/>
      <dgm:spPr/>
      <dgm:t>
        <a:bodyPr/>
        <a:lstStyle/>
        <a:p>
          <a:endParaRPr lang="en-IN"/>
        </a:p>
      </dgm:t>
    </dgm:pt>
    <dgm:pt modelId="{B0E94002-1D02-48D0-B2B9-8283F5D6C78C}">
      <dgm:prSet/>
      <dgm:spPr/>
      <dgm:t>
        <a:bodyPr/>
        <a:lstStyle/>
        <a:p>
          <a:pPr rtl="0"/>
          <a:r>
            <a:rPr lang="en-US" dirty="0" smtClean="0"/>
            <a:t>A MATURE SEED</a:t>
          </a:r>
          <a:endParaRPr lang="en-IN" dirty="0"/>
        </a:p>
      </dgm:t>
    </dgm:pt>
    <dgm:pt modelId="{49597C11-D77D-49BC-A8F6-14CB25D3EA29}" type="parTrans" cxnId="{C2CD7140-710A-4047-B015-BD4938E6D458}">
      <dgm:prSet/>
      <dgm:spPr/>
      <dgm:t>
        <a:bodyPr/>
        <a:lstStyle/>
        <a:p>
          <a:endParaRPr lang="en-IN"/>
        </a:p>
      </dgm:t>
    </dgm:pt>
    <dgm:pt modelId="{5198698B-BEAF-4F03-939F-787D30934D13}" type="sibTrans" cxnId="{C2CD7140-710A-4047-B015-BD4938E6D458}">
      <dgm:prSet/>
      <dgm:spPr/>
      <dgm:t>
        <a:bodyPr/>
        <a:lstStyle/>
        <a:p>
          <a:endParaRPr lang="en-IN"/>
        </a:p>
      </dgm:t>
    </dgm:pt>
    <dgm:pt modelId="{9FF9F479-DE19-444A-867F-76710A57EA05}">
      <dgm:prSet/>
      <dgm:spPr/>
      <dgm:t>
        <a:bodyPr/>
        <a:lstStyle/>
        <a:p>
          <a:pPr rtl="0"/>
          <a:r>
            <a:rPr lang="en-US" dirty="0" smtClean="0"/>
            <a:t>Viable (living embryo) </a:t>
          </a:r>
          <a:endParaRPr lang="en-IN" dirty="0"/>
        </a:p>
      </dgm:t>
    </dgm:pt>
    <dgm:pt modelId="{14307FF2-C459-4A2F-96B0-56C79B60D45E}" type="parTrans" cxnId="{B3316716-0166-4F7E-BBE9-33FC9B967A6C}">
      <dgm:prSet/>
      <dgm:spPr/>
      <dgm:t>
        <a:bodyPr/>
        <a:lstStyle/>
        <a:p>
          <a:endParaRPr lang="en-IN"/>
        </a:p>
      </dgm:t>
    </dgm:pt>
    <dgm:pt modelId="{687446A1-7CDC-4682-8263-9CE1DF60D6E4}" type="sibTrans" cxnId="{B3316716-0166-4F7E-BBE9-33FC9B967A6C}">
      <dgm:prSet/>
      <dgm:spPr/>
      <dgm:t>
        <a:bodyPr/>
        <a:lstStyle/>
        <a:p>
          <a:endParaRPr lang="en-IN"/>
        </a:p>
      </dgm:t>
    </dgm:pt>
    <dgm:pt modelId="{2FE7E4C4-39BB-46E3-A464-55441A6F3734}">
      <dgm:prSet/>
      <dgm:spPr/>
      <dgm:t>
        <a:bodyPr/>
        <a:lstStyle/>
        <a:p>
          <a:pPr rtl="0"/>
          <a:r>
            <a:rPr lang="en-US" dirty="0" smtClean="0"/>
            <a:t>Non viable (dead embryo)</a:t>
          </a:r>
          <a:endParaRPr lang="en-IN" dirty="0"/>
        </a:p>
      </dgm:t>
    </dgm:pt>
    <dgm:pt modelId="{4A780BE9-5F12-4B60-9BC4-FEEFCB36E545}" type="parTrans" cxnId="{FB521B08-B4D0-4549-BC26-C62E86354A49}">
      <dgm:prSet/>
      <dgm:spPr/>
      <dgm:t>
        <a:bodyPr/>
        <a:lstStyle/>
        <a:p>
          <a:endParaRPr lang="en-IN"/>
        </a:p>
      </dgm:t>
    </dgm:pt>
    <dgm:pt modelId="{5FCA8832-54A2-417E-B90D-C03D21073DB3}" type="sibTrans" cxnId="{FB521B08-B4D0-4549-BC26-C62E86354A49}">
      <dgm:prSet/>
      <dgm:spPr/>
      <dgm:t>
        <a:bodyPr/>
        <a:lstStyle/>
        <a:p>
          <a:endParaRPr lang="en-IN"/>
        </a:p>
      </dgm:t>
    </dgm:pt>
    <dgm:pt modelId="{64314B99-5668-4F04-89CE-626BF76A932D}">
      <dgm:prSet/>
      <dgm:spPr/>
      <dgm:t>
        <a:bodyPr/>
        <a:lstStyle/>
        <a:p>
          <a:pPr rtl="0"/>
          <a:r>
            <a:rPr lang="en-US" dirty="0" smtClean="0"/>
            <a:t>Dormant</a:t>
          </a:r>
          <a:endParaRPr lang="en-IN" dirty="0"/>
        </a:p>
      </dgm:t>
    </dgm:pt>
    <dgm:pt modelId="{6DEF1D5E-9F21-43F7-B795-9EAA6E15F4E4}" type="parTrans" cxnId="{419AE84C-A9AD-4C5B-BDD9-0071A61C560D}">
      <dgm:prSet/>
      <dgm:spPr/>
      <dgm:t>
        <a:bodyPr/>
        <a:lstStyle/>
        <a:p>
          <a:endParaRPr lang="en-IN"/>
        </a:p>
      </dgm:t>
    </dgm:pt>
    <dgm:pt modelId="{DC5BFC68-BCC7-410D-B2C1-536BD8C27F7F}" type="sibTrans" cxnId="{419AE84C-A9AD-4C5B-BDD9-0071A61C560D}">
      <dgm:prSet/>
      <dgm:spPr/>
      <dgm:t>
        <a:bodyPr/>
        <a:lstStyle/>
        <a:p>
          <a:endParaRPr lang="en-IN"/>
        </a:p>
      </dgm:t>
    </dgm:pt>
    <dgm:pt modelId="{2EEB5A43-79DC-4713-991B-A8F121AA996C}">
      <dgm:prSet/>
      <dgm:spPr/>
      <dgm:t>
        <a:bodyPr/>
        <a:lstStyle/>
        <a:p>
          <a:pPr rtl="0"/>
          <a:r>
            <a:rPr lang="en-US" dirty="0" smtClean="0"/>
            <a:t>Non-dormant </a:t>
          </a:r>
          <a:endParaRPr lang="en-IN" dirty="0"/>
        </a:p>
      </dgm:t>
    </dgm:pt>
    <dgm:pt modelId="{CD2031EB-A417-4ABB-9D51-242392BB1F59}" type="parTrans" cxnId="{07315BD0-503A-470F-93B2-F10F43D3D388}">
      <dgm:prSet/>
      <dgm:spPr/>
      <dgm:t>
        <a:bodyPr/>
        <a:lstStyle/>
        <a:p>
          <a:endParaRPr lang="en-IN"/>
        </a:p>
      </dgm:t>
    </dgm:pt>
    <dgm:pt modelId="{F5D0D39B-6C70-4B01-BCEF-8DCE2D3234B2}" type="sibTrans" cxnId="{07315BD0-503A-470F-93B2-F10F43D3D388}">
      <dgm:prSet/>
      <dgm:spPr/>
      <dgm:t>
        <a:bodyPr/>
        <a:lstStyle/>
        <a:p>
          <a:endParaRPr lang="en-IN"/>
        </a:p>
      </dgm:t>
    </dgm:pt>
    <dgm:pt modelId="{B4A20DA3-4BA6-4B3C-B5BA-83CD57213AE9}">
      <dgm:prSet/>
      <dgm:spPr/>
      <dgm:t>
        <a:bodyPr/>
        <a:lstStyle/>
        <a:p>
          <a:r>
            <a:rPr lang="en-US" dirty="0" smtClean="0"/>
            <a:t>The mature embryo before the seed is shed from the parent plant enters a resting stage during which its metabolic rate is very low.   </a:t>
          </a:r>
          <a:endParaRPr lang="en-IN" dirty="0"/>
        </a:p>
      </dgm:t>
    </dgm:pt>
    <dgm:pt modelId="{593C3011-8335-4A08-A957-5B303E29C221}" type="parTrans" cxnId="{DE550511-6222-4EF4-941D-89169B317370}">
      <dgm:prSet/>
      <dgm:spPr/>
      <dgm:t>
        <a:bodyPr/>
        <a:lstStyle/>
        <a:p>
          <a:endParaRPr lang="en-IN"/>
        </a:p>
      </dgm:t>
    </dgm:pt>
    <dgm:pt modelId="{5F496DB6-8EB6-4479-95B4-E9545D3FC201}" type="sibTrans" cxnId="{DE550511-6222-4EF4-941D-89169B317370}">
      <dgm:prSet/>
      <dgm:spPr/>
      <dgm:t>
        <a:bodyPr/>
        <a:lstStyle/>
        <a:p>
          <a:endParaRPr lang="en-IN"/>
        </a:p>
      </dgm:t>
    </dgm:pt>
    <dgm:pt modelId="{E2F9D03B-EB7E-41F5-B065-B8BE086FC5C3}" type="pres">
      <dgm:prSet presAssocID="{D81ED272-26BA-473D-B357-7978D1EDE2A2}" presName="diagram" presStyleCnt="0">
        <dgm:presLayoutVars>
          <dgm:chPref val="1"/>
          <dgm:dir/>
          <dgm:animOne val="branch"/>
          <dgm:animLvl val="lvl"/>
          <dgm:resizeHandles val="exact"/>
        </dgm:presLayoutVars>
      </dgm:prSet>
      <dgm:spPr/>
      <dgm:t>
        <a:bodyPr/>
        <a:lstStyle/>
        <a:p>
          <a:endParaRPr lang="en-IN"/>
        </a:p>
      </dgm:t>
    </dgm:pt>
    <dgm:pt modelId="{FC2629C8-DC77-4608-8E62-BE834E15D360}" type="pres">
      <dgm:prSet presAssocID="{B0E94002-1D02-48D0-B2B9-8283F5D6C78C}" presName="root1" presStyleCnt="0"/>
      <dgm:spPr/>
    </dgm:pt>
    <dgm:pt modelId="{1E27178D-9F0F-4B5E-A78F-820559118E17}" type="pres">
      <dgm:prSet presAssocID="{B0E94002-1D02-48D0-B2B9-8283F5D6C78C}" presName="LevelOneTextNode" presStyleLbl="node0" presStyleIdx="0" presStyleCnt="2" custScaleX="202760">
        <dgm:presLayoutVars>
          <dgm:chPref val="3"/>
        </dgm:presLayoutVars>
      </dgm:prSet>
      <dgm:spPr/>
      <dgm:t>
        <a:bodyPr/>
        <a:lstStyle/>
        <a:p>
          <a:endParaRPr lang="en-IN"/>
        </a:p>
      </dgm:t>
    </dgm:pt>
    <dgm:pt modelId="{C7AA8D1E-3383-43A4-829E-D3CE4C22AA09}" type="pres">
      <dgm:prSet presAssocID="{B0E94002-1D02-48D0-B2B9-8283F5D6C78C}" presName="level2hierChild" presStyleCnt="0"/>
      <dgm:spPr/>
    </dgm:pt>
    <dgm:pt modelId="{CB578661-2272-436D-84EC-61E4BC09D7C8}" type="pres">
      <dgm:prSet presAssocID="{14307FF2-C459-4A2F-96B0-56C79B60D45E}" presName="conn2-1" presStyleLbl="parChTrans1D2" presStyleIdx="0" presStyleCnt="4"/>
      <dgm:spPr/>
      <dgm:t>
        <a:bodyPr/>
        <a:lstStyle/>
        <a:p>
          <a:endParaRPr lang="en-IN"/>
        </a:p>
      </dgm:t>
    </dgm:pt>
    <dgm:pt modelId="{F9ED714F-A8B4-4E8C-BC86-1FF1496558F0}" type="pres">
      <dgm:prSet presAssocID="{14307FF2-C459-4A2F-96B0-56C79B60D45E}" presName="connTx" presStyleLbl="parChTrans1D2" presStyleIdx="0" presStyleCnt="4"/>
      <dgm:spPr/>
      <dgm:t>
        <a:bodyPr/>
        <a:lstStyle/>
        <a:p>
          <a:endParaRPr lang="en-IN"/>
        </a:p>
      </dgm:t>
    </dgm:pt>
    <dgm:pt modelId="{6FB5EE42-B7A1-4C91-97B6-B3B1CABF3CD5}" type="pres">
      <dgm:prSet presAssocID="{9FF9F479-DE19-444A-867F-76710A57EA05}" presName="root2" presStyleCnt="0"/>
      <dgm:spPr/>
    </dgm:pt>
    <dgm:pt modelId="{322C3E62-A64B-4256-A4E2-22CB5A7A36D5}" type="pres">
      <dgm:prSet presAssocID="{9FF9F479-DE19-444A-867F-76710A57EA05}" presName="LevelTwoTextNode" presStyleLbl="node2" presStyleIdx="0" presStyleCnt="4">
        <dgm:presLayoutVars>
          <dgm:chPref val="3"/>
        </dgm:presLayoutVars>
      </dgm:prSet>
      <dgm:spPr/>
      <dgm:t>
        <a:bodyPr/>
        <a:lstStyle/>
        <a:p>
          <a:endParaRPr lang="en-IN"/>
        </a:p>
      </dgm:t>
    </dgm:pt>
    <dgm:pt modelId="{BEB9C07E-B585-432B-9C07-EF9F1293D0B5}" type="pres">
      <dgm:prSet presAssocID="{9FF9F479-DE19-444A-867F-76710A57EA05}" presName="level3hierChild" presStyleCnt="0"/>
      <dgm:spPr/>
    </dgm:pt>
    <dgm:pt modelId="{5CD55FFD-1242-4444-9838-9C7BB8C40EB9}" type="pres">
      <dgm:prSet presAssocID="{4A780BE9-5F12-4B60-9BC4-FEEFCB36E545}" presName="conn2-1" presStyleLbl="parChTrans1D2" presStyleIdx="1" presStyleCnt="4"/>
      <dgm:spPr/>
      <dgm:t>
        <a:bodyPr/>
        <a:lstStyle/>
        <a:p>
          <a:endParaRPr lang="en-IN"/>
        </a:p>
      </dgm:t>
    </dgm:pt>
    <dgm:pt modelId="{5B72517A-C16C-40F0-8CFF-DC7D12DB703E}" type="pres">
      <dgm:prSet presAssocID="{4A780BE9-5F12-4B60-9BC4-FEEFCB36E545}" presName="connTx" presStyleLbl="parChTrans1D2" presStyleIdx="1" presStyleCnt="4"/>
      <dgm:spPr/>
      <dgm:t>
        <a:bodyPr/>
        <a:lstStyle/>
        <a:p>
          <a:endParaRPr lang="en-IN"/>
        </a:p>
      </dgm:t>
    </dgm:pt>
    <dgm:pt modelId="{09ABF95D-A070-4898-A555-28035B3F0A50}" type="pres">
      <dgm:prSet presAssocID="{2FE7E4C4-39BB-46E3-A464-55441A6F3734}" presName="root2" presStyleCnt="0"/>
      <dgm:spPr/>
    </dgm:pt>
    <dgm:pt modelId="{51811E0D-7D71-4CEB-A033-8ADB163B475B}" type="pres">
      <dgm:prSet presAssocID="{2FE7E4C4-39BB-46E3-A464-55441A6F3734}" presName="LevelTwoTextNode" presStyleLbl="node2" presStyleIdx="1" presStyleCnt="4">
        <dgm:presLayoutVars>
          <dgm:chPref val="3"/>
        </dgm:presLayoutVars>
      </dgm:prSet>
      <dgm:spPr/>
      <dgm:t>
        <a:bodyPr/>
        <a:lstStyle/>
        <a:p>
          <a:endParaRPr lang="en-IN"/>
        </a:p>
      </dgm:t>
    </dgm:pt>
    <dgm:pt modelId="{7DD5B82A-EF74-49B2-BE0B-5BDC6EC1841F}" type="pres">
      <dgm:prSet presAssocID="{2FE7E4C4-39BB-46E3-A464-55441A6F3734}" presName="level3hierChild" presStyleCnt="0"/>
      <dgm:spPr/>
    </dgm:pt>
    <dgm:pt modelId="{93EBF14F-F3E5-4657-92D7-3F4B2B894D8C}" type="pres">
      <dgm:prSet presAssocID="{6DEF1D5E-9F21-43F7-B795-9EAA6E15F4E4}" presName="conn2-1" presStyleLbl="parChTrans1D2" presStyleIdx="2" presStyleCnt="4"/>
      <dgm:spPr/>
      <dgm:t>
        <a:bodyPr/>
        <a:lstStyle/>
        <a:p>
          <a:endParaRPr lang="en-IN"/>
        </a:p>
      </dgm:t>
    </dgm:pt>
    <dgm:pt modelId="{54A9D152-77FE-46BA-9EA4-DBBC72D138FD}" type="pres">
      <dgm:prSet presAssocID="{6DEF1D5E-9F21-43F7-B795-9EAA6E15F4E4}" presName="connTx" presStyleLbl="parChTrans1D2" presStyleIdx="2" presStyleCnt="4"/>
      <dgm:spPr/>
      <dgm:t>
        <a:bodyPr/>
        <a:lstStyle/>
        <a:p>
          <a:endParaRPr lang="en-IN"/>
        </a:p>
      </dgm:t>
    </dgm:pt>
    <dgm:pt modelId="{2D4E3423-9BE6-4DD2-862E-A51CBC58F229}" type="pres">
      <dgm:prSet presAssocID="{64314B99-5668-4F04-89CE-626BF76A932D}" presName="root2" presStyleCnt="0"/>
      <dgm:spPr/>
    </dgm:pt>
    <dgm:pt modelId="{AE4FB6AC-D893-47C2-954B-692D97999F7F}" type="pres">
      <dgm:prSet presAssocID="{64314B99-5668-4F04-89CE-626BF76A932D}" presName="LevelTwoTextNode" presStyleLbl="node2" presStyleIdx="2" presStyleCnt="4">
        <dgm:presLayoutVars>
          <dgm:chPref val="3"/>
        </dgm:presLayoutVars>
      </dgm:prSet>
      <dgm:spPr/>
      <dgm:t>
        <a:bodyPr/>
        <a:lstStyle/>
        <a:p>
          <a:endParaRPr lang="en-IN"/>
        </a:p>
      </dgm:t>
    </dgm:pt>
    <dgm:pt modelId="{C0049568-B001-46E3-9458-52F731BACE4F}" type="pres">
      <dgm:prSet presAssocID="{64314B99-5668-4F04-89CE-626BF76A932D}" presName="level3hierChild" presStyleCnt="0"/>
      <dgm:spPr/>
    </dgm:pt>
    <dgm:pt modelId="{C28BDB15-D3D2-4C65-88D3-B84894ECA18E}" type="pres">
      <dgm:prSet presAssocID="{CD2031EB-A417-4ABB-9D51-242392BB1F59}" presName="conn2-1" presStyleLbl="parChTrans1D2" presStyleIdx="3" presStyleCnt="4"/>
      <dgm:spPr/>
      <dgm:t>
        <a:bodyPr/>
        <a:lstStyle/>
        <a:p>
          <a:endParaRPr lang="en-IN"/>
        </a:p>
      </dgm:t>
    </dgm:pt>
    <dgm:pt modelId="{F1500ED6-4FF2-43BC-87C8-010B597262CE}" type="pres">
      <dgm:prSet presAssocID="{CD2031EB-A417-4ABB-9D51-242392BB1F59}" presName="connTx" presStyleLbl="parChTrans1D2" presStyleIdx="3" presStyleCnt="4"/>
      <dgm:spPr/>
      <dgm:t>
        <a:bodyPr/>
        <a:lstStyle/>
        <a:p>
          <a:endParaRPr lang="en-IN"/>
        </a:p>
      </dgm:t>
    </dgm:pt>
    <dgm:pt modelId="{0F6A5AC3-6D66-440C-BAC1-3288C71E8948}" type="pres">
      <dgm:prSet presAssocID="{2EEB5A43-79DC-4713-991B-A8F121AA996C}" presName="root2" presStyleCnt="0"/>
      <dgm:spPr/>
    </dgm:pt>
    <dgm:pt modelId="{C78087BE-4434-4401-B19E-09ECBE976347}" type="pres">
      <dgm:prSet presAssocID="{2EEB5A43-79DC-4713-991B-A8F121AA996C}" presName="LevelTwoTextNode" presStyleLbl="node2" presStyleIdx="3" presStyleCnt="4">
        <dgm:presLayoutVars>
          <dgm:chPref val="3"/>
        </dgm:presLayoutVars>
      </dgm:prSet>
      <dgm:spPr/>
      <dgm:t>
        <a:bodyPr/>
        <a:lstStyle/>
        <a:p>
          <a:endParaRPr lang="en-IN"/>
        </a:p>
      </dgm:t>
    </dgm:pt>
    <dgm:pt modelId="{F69FA6C1-D9B6-4F77-873A-8CAF111FE7DE}" type="pres">
      <dgm:prSet presAssocID="{2EEB5A43-79DC-4713-991B-A8F121AA996C}" presName="level3hierChild" presStyleCnt="0"/>
      <dgm:spPr/>
    </dgm:pt>
    <dgm:pt modelId="{F5733B38-81BD-467F-A27A-FAC1DFA7B2F6}" type="pres">
      <dgm:prSet presAssocID="{B4A20DA3-4BA6-4B3C-B5BA-83CD57213AE9}" presName="root1" presStyleCnt="0"/>
      <dgm:spPr/>
    </dgm:pt>
    <dgm:pt modelId="{E33915D5-F9F7-49C2-8EC5-B104D725BBFE}" type="pres">
      <dgm:prSet presAssocID="{B4A20DA3-4BA6-4B3C-B5BA-83CD57213AE9}" presName="LevelOneTextNode" presStyleLbl="node0" presStyleIdx="1" presStyleCnt="2" custScaleX="393084" custLinFactNeighborX="3663" custLinFactNeighborY="14189">
        <dgm:presLayoutVars>
          <dgm:chPref val="3"/>
        </dgm:presLayoutVars>
      </dgm:prSet>
      <dgm:spPr/>
      <dgm:t>
        <a:bodyPr/>
        <a:lstStyle/>
        <a:p>
          <a:endParaRPr lang="en-IN"/>
        </a:p>
      </dgm:t>
    </dgm:pt>
    <dgm:pt modelId="{0D3D8159-F4C5-4489-AAB4-C79D58AB144B}" type="pres">
      <dgm:prSet presAssocID="{B4A20DA3-4BA6-4B3C-B5BA-83CD57213AE9}" presName="level2hierChild" presStyleCnt="0"/>
      <dgm:spPr/>
    </dgm:pt>
  </dgm:ptLst>
  <dgm:cxnLst>
    <dgm:cxn modelId="{EF468B05-62BC-4A77-9A3A-8AEE62B96299}" type="presOf" srcId="{2FE7E4C4-39BB-46E3-A464-55441A6F3734}" destId="{51811E0D-7D71-4CEB-A033-8ADB163B475B}" srcOrd="0" destOrd="0" presId="urn:microsoft.com/office/officeart/2005/8/layout/hierarchy2"/>
    <dgm:cxn modelId="{99A49D04-BDBB-45AF-9AF5-829047CF5569}" type="presOf" srcId="{D81ED272-26BA-473D-B357-7978D1EDE2A2}" destId="{E2F9D03B-EB7E-41F5-B065-B8BE086FC5C3}" srcOrd="0" destOrd="0" presId="urn:microsoft.com/office/officeart/2005/8/layout/hierarchy2"/>
    <dgm:cxn modelId="{5D9B7BD7-D170-41FC-BD63-772DBE1A8CCB}" type="presOf" srcId="{2EEB5A43-79DC-4713-991B-A8F121AA996C}" destId="{C78087BE-4434-4401-B19E-09ECBE976347}" srcOrd="0" destOrd="0" presId="urn:microsoft.com/office/officeart/2005/8/layout/hierarchy2"/>
    <dgm:cxn modelId="{07315BD0-503A-470F-93B2-F10F43D3D388}" srcId="{B0E94002-1D02-48D0-B2B9-8283F5D6C78C}" destId="{2EEB5A43-79DC-4713-991B-A8F121AA996C}" srcOrd="3" destOrd="0" parTransId="{CD2031EB-A417-4ABB-9D51-242392BB1F59}" sibTransId="{F5D0D39B-6C70-4B01-BCEF-8DCE2D3234B2}"/>
    <dgm:cxn modelId="{B3316716-0166-4F7E-BBE9-33FC9B967A6C}" srcId="{B0E94002-1D02-48D0-B2B9-8283F5D6C78C}" destId="{9FF9F479-DE19-444A-867F-76710A57EA05}" srcOrd="0" destOrd="0" parTransId="{14307FF2-C459-4A2F-96B0-56C79B60D45E}" sibTransId="{687446A1-7CDC-4682-8263-9CE1DF60D6E4}"/>
    <dgm:cxn modelId="{C2CD7140-710A-4047-B015-BD4938E6D458}" srcId="{D81ED272-26BA-473D-B357-7978D1EDE2A2}" destId="{B0E94002-1D02-48D0-B2B9-8283F5D6C78C}" srcOrd="0" destOrd="0" parTransId="{49597C11-D77D-49BC-A8F6-14CB25D3EA29}" sibTransId="{5198698B-BEAF-4F03-939F-787D30934D13}"/>
    <dgm:cxn modelId="{DE550511-6222-4EF4-941D-89169B317370}" srcId="{D81ED272-26BA-473D-B357-7978D1EDE2A2}" destId="{B4A20DA3-4BA6-4B3C-B5BA-83CD57213AE9}" srcOrd="1" destOrd="0" parTransId="{593C3011-8335-4A08-A957-5B303E29C221}" sibTransId="{5F496DB6-8EB6-4479-95B4-E9545D3FC201}"/>
    <dgm:cxn modelId="{FDA0B4E6-A8ED-45D9-B761-F8A5ED48BE5D}" type="presOf" srcId="{B0E94002-1D02-48D0-B2B9-8283F5D6C78C}" destId="{1E27178D-9F0F-4B5E-A78F-820559118E17}" srcOrd="0" destOrd="0" presId="urn:microsoft.com/office/officeart/2005/8/layout/hierarchy2"/>
    <dgm:cxn modelId="{4BD57EFE-D91D-4795-88AC-C58FB761FB7A}" type="presOf" srcId="{9FF9F479-DE19-444A-867F-76710A57EA05}" destId="{322C3E62-A64B-4256-A4E2-22CB5A7A36D5}" srcOrd="0" destOrd="0" presId="urn:microsoft.com/office/officeart/2005/8/layout/hierarchy2"/>
    <dgm:cxn modelId="{D56D1471-1317-4C72-B27E-9E8A841AB079}" type="presOf" srcId="{4A780BE9-5F12-4B60-9BC4-FEEFCB36E545}" destId="{5CD55FFD-1242-4444-9838-9C7BB8C40EB9}" srcOrd="0" destOrd="0" presId="urn:microsoft.com/office/officeart/2005/8/layout/hierarchy2"/>
    <dgm:cxn modelId="{762A2675-2BE0-4DE2-AF06-9A39A746D29A}" type="presOf" srcId="{14307FF2-C459-4A2F-96B0-56C79B60D45E}" destId="{F9ED714F-A8B4-4E8C-BC86-1FF1496558F0}" srcOrd="1" destOrd="0" presId="urn:microsoft.com/office/officeart/2005/8/layout/hierarchy2"/>
    <dgm:cxn modelId="{1B385DFA-5A38-4EDC-B365-90D159C86E8A}" type="presOf" srcId="{B4A20DA3-4BA6-4B3C-B5BA-83CD57213AE9}" destId="{E33915D5-F9F7-49C2-8EC5-B104D725BBFE}" srcOrd="0" destOrd="0" presId="urn:microsoft.com/office/officeart/2005/8/layout/hierarchy2"/>
    <dgm:cxn modelId="{51517E2F-A072-40CD-8BC9-49165C3B03CE}" type="presOf" srcId="{CD2031EB-A417-4ABB-9D51-242392BB1F59}" destId="{F1500ED6-4FF2-43BC-87C8-010B597262CE}" srcOrd="1" destOrd="0" presId="urn:microsoft.com/office/officeart/2005/8/layout/hierarchy2"/>
    <dgm:cxn modelId="{3C7435C6-3417-4680-9BD9-EDA99948FD2C}" type="presOf" srcId="{CD2031EB-A417-4ABB-9D51-242392BB1F59}" destId="{C28BDB15-D3D2-4C65-88D3-B84894ECA18E}" srcOrd="0" destOrd="0" presId="urn:microsoft.com/office/officeart/2005/8/layout/hierarchy2"/>
    <dgm:cxn modelId="{C30D0FB2-67AE-4A27-AA6A-DCAE0DBEBC15}" type="presOf" srcId="{14307FF2-C459-4A2F-96B0-56C79B60D45E}" destId="{CB578661-2272-436D-84EC-61E4BC09D7C8}" srcOrd="0" destOrd="0" presId="urn:microsoft.com/office/officeart/2005/8/layout/hierarchy2"/>
    <dgm:cxn modelId="{938B5DB7-953F-46A1-A0F1-363284E62C03}" type="presOf" srcId="{6DEF1D5E-9F21-43F7-B795-9EAA6E15F4E4}" destId="{93EBF14F-F3E5-4657-92D7-3F4B2B894D8C}" srcOrd="0" destOrd="0" presId="urn:microsoft.com/office/officeart/2005/8/layout/hierarchy2"/>
    <dgm:cxn modelId="{FB521B08-B4D0-4549-BC26-C62E86354A49}" srcId="{B0E94002-1D02-48D0-B2B9-8283F5D6C78C}" destId="{2FE7E4C4-39BB-46E3-A464-55441A6F3734}" srcOrd="1" destOrd="0" parTransId="{4A780BE9-5F12-4B60-9BC4-FEEFCB36E545}" sibTransId="{5FCA8832-54A2-417E-B90D-C03D21073DB3}"/>
    <dgm:cxn modelId="{9F246D67-997C-4D5F-AF4B-023ED7163DD7}" type="presOf" srcId="{64314B99-5668-4F04-89CE-626BF76A932D}" destId="{AE4FB6AC-D893-47C2-954B-692D97999F7F}" srcOrd="0" destOrd="0" presId="urn:microsoft.com/office/officeart/2005/8/layout/hierarchy2"/>
    <dgm:cxn modelId="{419AE84C-A9AD-4C5B-BDD9-0071A61C560D}" srcId="{B0E94002-1D02-48D0-B2B9-8283F5D6C78C}" destId="{64314B99-5668-4F04-89CE-626BF76A932D}" srcOrd="2" destOrd="0" parTransId="{6DEF1D5E-9F21-43F7-B795-9EAA6E15F4E4}" sibTransId="{DC5BFC68-BCC7-410D-B2C1-536BD8C27F7F}"/>
    <dgm:cxn modelId="{D2BE4C36-A978-407B-AC5F-6A6351B3559F}" type="presOf" srcId="{4A780BE9-5F12-4B60-9BC4-FEEFCB36E545}" destId="{5B72517A-C16C-40F0-8CFF-DC7D12DB703E}" srcOrd="1" destOrd="0" presId="urn:microsoft.com/office/officeart/2005/8/layout/hierarchy2"/>
    <dgm:cxn modelId="{2D4C9F21-BEB0-4297-8D43-5E99E0565004}" type="presOf" srcId="{6DEF1D5E-9F21-43F7-B795-9EAA6E15F4E4}" destId="{54A9D152-77FE-46BA-9EA4-DBBC72D138FD}" srcOrd="1" destOrd="0" presId="urn:microsoft.com/office/officeart/2005/8/layout/hierarchy2"/>
    <dgm:cxn modelId="{ED4B4209-0F90-404D-88E9-EC2346549A95}" type="presParOf" srcId="{E2F9D03B-EB7E-41F5-B065-B8BE086FC5C3}" destId="{FC2629C8-DC77-4608-8E62-BE834E15D360}" srcOrd="0" destOrd="0" presId="urn:microsoft.com/office/officeart/2005/8/layout/hierarchy2"/>
    <dgm:cxn modelId="{D8010FDB-EF8A-40D8-8675-7C2906EF670B}" type="presParOf" srcId="{FC2629C8-DC77-4608-8E62-BE834E15D360}" destId="{1E27178D-9F0F-4B5E-A78F-820559118E17}" srcOrd="0" destOrd="0" presId="urn:microsoft.com/office/officeart/2005/8/layout/hierarchy2"/>
    <dgm:cxn modelId="{92E4E642-F7D1-4704-9ED7-F2D67B259F02}" type="presParOf" srcId="{FC2629C8-DC77-4608-8E62-BE834E15D360}" destId="{C7AA8D1E-3383-43A4-829E-D3CE4C22AA09}" srcOrd="1" destOrd="0" presId="urn:microsoft.com/office/officeart/2005/8/layout/hierarchy2"/>
    <dgm:cxn modelId="{F28D660F-7B11-41CC-87B3-1A434F93A168}" type="presParOf" srcId="{C7AA8D1E-3383-43A4-829E-D3CE4C22AA09}" destId="{CB578661-2272-436D-84EC-61E4BC09D7C8}" srcOrd="0" destOrd="0" presId="urn:microsoft.com/office/officeart/2005/8/layout/hierarchy2"/>
    <dgm:cxn modelId="{A20CAABC-328E-4A5A-A81A-73C11B9DEA21}" type="presParOf" srcId="{CB578661-2272-436D-84EC-61E4BC09D7C8}" destId="{F9ED714F-A8B4-4E8C-BC86-1FF1496558F0}" srcOrd="0" destOrd="0" presId="urn:microsoft.com/office/officeart/2005/8/layout/hierarchy2"/>
    <dgm:cxn modelId="{719EA62C-66BD-4086-AE16-A64F4E2E6741}" type="presParOf" srcId="{C7AA8D1E-3383-43A4-829E-D3CE4C22AA09}" destId="{6FB5EE42-B7A1-4C91-97B6-B3B1CABF3CD5}" srcOrd="1" destOrd="0" presId="urn:microsoft.com/office/officeart/2005/8/layout/hierarchy2"/>
    <dgm:cxn modelId="{15F4A302-D855-47E8-8BCF-081170FE1B91}" type="presParOf" srcId="{6FB5EE42-B7A1-4C91-97B6-B3B1CABF3CD5}" destId="{322C3E62-A64B-4256-A4E2-22CB5A7A36D5}" srcOrd="0" destOrd="0" presId="urn:microsoft.com/office/officeart/2005/8/layout/hierarchy2"/>
    <dgm:cxn modelId="{4CE0FE1A-68DF-4CB9-89D5-7748646E6BC0}" type="presParOf" srcId="{6FB5EE42-B7A1-4C91-97B6-B3B1CABF3CD5}" destId="{BEB9C07E-B585-432B-9C07-EF9F1293D0B5}" srcOrd="1" destOrd="0" presId="urn:microsoft.com/office/officeart/2005/8/layout/hierarchy2"/>
    <dgm:cxn modelId="{1089EADB-2234-4686-9EFE-01BA05D4D965}" type="presParOf" srcId="{C7AA8D1E-3383-43A4-829E-D3CE4C22AA09}" destId="{5CD55FFD-1242-4444-9838-9C7BB8C40EB9}" srcOrd="2" destOrd="0" presId="urn:microsoft.com/office/officeart/2005/8/layout/hierarchy2"/>
    <dgm:cxn modelId="{51B20645-6834-4026-AEC3-A7FF9AEFFF0B}" type="presParOf" srcId="{5CD55FFD-1242-4444-9838-9C7BB8C40EB9}" destId="{5B72517A-C16C-40F0-8CFF-DC7D12DB703E}" srcOrd="0" destOrd="0" presId="urn:microsoft.com/office/officeart/2005/8/layout/hierarchy2"/>
    <dgm:cxn modelId="{DD95E131-0192-4C81-8441-39EC5D407B9C}" type="presParOf" srcId="{C7AA8D1E-3383-43A4-829E-D3CE4C22AA09}" destId="{09ABF95D-A070-4898-A555-28035B3F0A50}" srcOrd="3" destOrd="0" presId="urn:microsoft.com/office/officeart/2005/8/layout/hierarchy2"/>
    <dgm:cxn modelId="{E54767A0-C5D0-4A0A-B39C-7DF1428ADFDC}" type="presParOf" srcId="{09ABF95D-A070-4898-A555-28035B3F0A50}" destId="{51811E0D-7D71-4CEB-A033-8ADB163B475B}" srcOrd="0" destOrd="0" presId="urn:microsoft.com/office/officeart/2005/8/layout/hierarchy2"/>
    <dgm:cxn modelId="{1BD667CE-8679-4746-9FEE-1A79339C282B}" type="presParOf" srcId="{09ABF95D-A070-4898-A555-28035B3F0A50}" destId="{7DD5B82A-EF74-49B2-BE0B-5BDC6EC1841F}" srcOrd="1" destOrd="0" presId="urn:microsoft.com/office/officeart/2005/8/layout/hierarchy2"/>
    <dgm:cxn modelId="{47623EC9-893B-4C53-B0B3-6F05E0F75DAE}" type="presParOf" srcId="{C7AA8D1E-3383-43A4-829E-D3CE4C22AA09}" destId="{93EBF14F-F3E5-4657-92D7-3F4B2B894D8C}" srcOrd="4" destOrd="0" presId="urn:microsoft.com/office/officeart/2005/8/layout/hierarchy2"/>
    <dgm:cxn modelId="{45A23FBE-ED1B-449E-B703-B602B0EDEEEB}" type="presParOf" srcId="{93EBF14F-F3E5-4657-92D7-3F4B2B894D8C}" destId="{54A9D152-77FE-46BA-9EA4-DBBC72D138FD}" srcOrd="0" destOrd="0" presId="urn:microsoft.com/office/officeart/2005/8/layout/hierarchy2"/>
    <dgm:cxn modelId="{AA086596-D4D3-4731-9CE1-98A9F13870A1}" type="presParOf" srcId="{C7AA8D1E-3383-43A4-829E-D3CE4C22AA09}" destId="{2D4E3423-9BE6-4DD2-862E-A51CBC58F229}" srcOrd="5" destOrd="0" presId="urn:microsoft.com/office/officeart/2005/8/layout/hierarchy2"/>
    <dgm:cxn modelId="{F800486D-A6F7-4B64-A51B-0F5E3AE058E8}" type="presParOf" srcId="{2D4E3423-9BE6-4DD2-862E-A51CBC58F229}" destId="{AE4FB6AC-D893-47C2-954B-692D97999F7F}" srcOrd="0" destOrd="0" presId="urn:microsoft.com/office/officeart/2005/8/layout/hierarchy2"/>
    <dgm:cxn modelId="{CF2415C8-BEE2-43C5-8F59-CF494E5A24F4}" type="presParOf" srcId="{2D4E3423-9BE6-4DD2-862E-A51CBC58F229}" destId="{C0049568-B001-46E3-9458-52F731BACE4F}" srcOrd="1" destOrd="0" presId="urn:microsoft.com/office/officeart/2005/8/layout/hierarchy2"/>
    <dgm:cxn modelId="{FF596F0D-128B-414D-9A46-B769D14CDF1A}" type="presParOf" srcId="{C7AA8D1E-3383-43A4-829E-D3CE4C22AA09}" destId="{C28BDB15-D3D2-4C65-88D3-B84894ECA18E}" srcOrd="6" destOrd="0" presId="urn:microsoft.com/office/officeart/2005/8/layout/hierarchy2"/>
    <dgm:cxn modelId="{C6FB06B8-292C-4C02-B223-0022548C83E7}" type="presParOf" srcId="{C28BDB15-D3D2-4C65-88D3-B84894ECA18E}" destId="{F1500ED6-4FF2-43BC-87C8-010B597262CE}" srcOrd="0" destOrd="0" presId="urn:microsoft.com/office/officeart/2005/8/layout/hierarchy2"/>
    <dgm:cxn modelId="{C249FBE6-FC7D-47A7-B55B-A8A3B9BC6E14}" type="presParOf" srcId="{C7AA8D1E-3383-43A4-829E-D3CE4C22AA09}" destId="{0F6A5AC3-6D66-440C-BAC1-3288C71E8948}" srcOrd="7" destOrd="0" presId="urn:microsoft.com/office/officeart/2005/8/layout/hierarchy2"/>
    <dgm:cxn modelId="{BAA568B9-7650-4F22-930A-E66D309FA265}" type="presParOf" srcId="{0F6A5AC3-6D66-440C-BAC1-3288C71E8948}" destId="{C78087BE-4434-4401-B19E-09ECBE976347}" srcOrd="0" destOrd="0" presId="urn:microsoft.com/office/officeart/2005/8/layout/hierarchy2"/>
    <dgm:cxn modelId="{B72DEF53-0F1F-459F-970A-81B6A12017C0}" type="presParOf" srcId="{0F6A5AC3-6D66-440C-BAC1-3288C71E8948}" destId="{F69FA6C1-D9B6-4F77-873A-8CAF111FE7DE}" srcOrd="1" destOrd="0" presId="urn:microsoft.com/office/officeart/2005/8/layout/hierarchy2"/>
    <dgm:cxn modelId="{296A21F9-9A5A-45A0-A894-3AA68159BA80}" type="presParOf" srcId="{E2F9D03B-EB7E-41F5-B065-B8BE086FC5C3}" destId="{F5733B38-81BD-467F-A27A-FAC1DFA7B2F6}" srcOrd="1" destOrd="0" presId="urn:microsoft.com/office/officeart/2005/8/layout/hierarchy2"/>
    <dgm:cxn modelId="{DD528B3A-0034-4991-BBD8-1C7713FCDC1D}" type="presParOf" srcId="{F5733B38-81BD-467F-A27A-FAC1DFA7B2F6}" destId="{E33915D5-F9F7-49C2-8EC5-B104D725BBFE}" srcOrd="0" destOrd="0" presId="urn:microsoft.com/office/officeart/2005/8/layout/hierarchy2"/>
    <dgm:cxn modelId="{6B41A266-C29F-46F7-A130-A402E9F85C47}" type="presParOf" srcId="{F5733B38-81BD-467F-A27A-FAC1DFA7B2F6}" destId="{0D3D8159-F4C5-4489-AAB4-C79D58AB144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7178D-9F0F-4B5E-A78F-820559118E17}">
      <dsp:nvSpPr>
        <dsp:cNvPr id="0" name=""/>
        <dsp:cNvSpPr/>
      </dsp:nvSpPr>
      <dsp:spPr>
        <a:xfrm>
          <a:off x="4459" y="2179876"/>
          <a:ext cx="4712043" cy="1161975"/>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A MATURE SEED</a:t>
          </a:r>
          <a:endParaRPr lang="en-IN" sz="2500" kern="1200" dirty="0"/>
        </a:p>
      </dsp:txBody>
      <dsp:txXfrm>
        <a:off x="38492" y="2213909"/>
        <a:ext cx="4643977" cy="1093909"/>
      </dsp:txXfrm>
    </dsp:sp>
    <dsp:sp modelId="{CB578661-2272-436D-84EC-61E4BC09D7C8}">
      <dsp:nvSpPr>
        <dsp:cNvPr id="0" name=""/>
        <dsp:cNvSpPr/>
      </dsp:nvSpPr>
      <dsp:spPr>
        <a:xfrm rot="17692822">
          <a:off x="4076557" y="1743411"/>
          <a:ext cx="2209472" cy="30498"/>
        </a:xfrm>
        <a:custGeom>
          <a:avLst/>
          <a:gdLst/>
          <a:ahLst/>
          <a:cxnLst/>
          <a:rect l="0" t="0" r="0" b="0"/>
          <a:pathLst>
            <a:path>
              <a:moveTo>
                <a:pt x="0" y="15249"/>
              </a:moveTo>
              <a:lnTo>
                <a:pt x="2209472" y="15249"/>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IN" sz="700" kern="1200"/>
        </a:p>
      </dsp:txBody>
      <dsp:txXfrm>
        <a:off x="5126056" y="1703423"/>
        <a:ext cx="110473" cy="110473"/>
      </dsp:txXfrm>
    </dsp:sp>
    <dsp:sp modelId="{322C3E62-A64B-4256-A4E2-22CB5A7A36D5}">
      <dsp:nvSpPr>
        <dsp:cNvPr id="0" name=""/>
        <dsp:cNvSpPr/>
      </dsp:nvSpPr>
      <dsp:spPr>
        <a:xfrm>
          <a:off x="5646083" y="175468"/>
          <a:ext cx="2323951" cy="116197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Viable (living embryo) </a:t>
          </a:r>
          <a:endParaRPr lang="en-IN" sz="2500" kern="1200" dirty="0"/>
        </a:p>
      </dsp:txBody>
      <dsp:txXfrm>
        <a:off x="5680116" y="209501"/>
        <a:ext cx="2255885" cy="1093909"/>
      </dsp:txXfrm>
    </dsp:sp>
    <dsp:sp modelId="{5CD55FFD-1242-4444-9838-9C7BB8C40EB9}">
      <dsp:nvSpPr>
        <dsp:cNvPr id="0" name=""/>
        <dsp:cNvSpPr/>
      </dsp:nvSpPr>
      <dsp:spPr>
        <a:xfrm rot="19457599">
          <a:off x="4608902" y="2411547"/>
          <a:ext cx="1144781" cy="30498"/>
        </a:xfrm>
        <a:custGeom>
          <a:avLst/>
          <a:gdLst/>
          <a:ahLst/>
          <a:cxnLst/>
          <a:rect l="0" t="0" r="0" b="0"/>
          <a:pathLst>
            <a:path>
              <a:moveTo>
                <a:pt x="0" y="15249"/>
              </a:moveTo>
              <a:lnTo>
                <a:pt x="1144781" y="15249"/>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152673" y="2398176"/>
        <a:ext cx="57239" cy="57239"/>
      </dsp:txXfrm>
    </dsp:sp>
    <dsp:sp modelId="{51811E0D-7D71-4CEB-A033-8ADB163B475B}">
      <dsp:nvSpPr>
        <dsp:cNvPr id="0" name=""/>
        <dsp:cNvSpPr/>
      </dsp:nvSpPr>
      <dsp:spPr>
        <a:xfrm>
          <a:off x="5646083" y="1511740"/>
          <a:ext cx="2323951" cy="116197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Non viable (dead embryo)</a:t>
          </a:r>
          <a:endParaRPr lang="en-IN" sz="2500" kern="1200" dirty="0"/>
        </a:p>
      </dsp:txBody>
      <dsp:txXfrm>
        <a:off x="5680116" y="1545773"/>
        <a:ext cx="2255885" cy="1093909"/>
      </dsp:txXfrm>
    </dsp:sp>
    <dsp:sp modelId="{93EBF14F-F3E5-4657-92D7-3F4B2B894D8C}">
      <dsp:nvSpPr>
        <dsp:cNvPr id="0" name=""/>
        <dsp:cNvSpPr/>
      </dsp:nvSpPr>
      <dsp:spPr>
        <a:xfrm rot="2142401">
          <a:off x="4608902" y="3079682"/>
          <a:ext cx="1144781" cy="30498"/>
        </a:xfrm>
        <a:custGeom>
          <a:avLst/>
          <a:gdLst/>
          <a:ahLst/>
          <a:cxnLst/>
          <a:rect l="0" t="0" r="0" b="0"/>
          <a:pathLst>
            <a:path>
              <a:moveTo>
                <a:pt x="0" y="15249"/>
              </a:moveTo>
              <a:lnTo>
                <a:pt x="1144781" y="15249"/>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152673" y="3066312"/>
        <a:ext cx="57239" cy="57239"/>
      </dsp:txXfrm>
    </dsp:sp>
    <dsp:sp modelId="{AE4FB6AC-D893-47C2-954B-692D97999F7F}">
      <dsp:nvSpPr>
        <dsp:cNvPr id="0" name=""/>
        <dsp:cNvSpPr/>
      </dsp:nvSpPr>
      <dsp:spPr>
        <a:xfrm>
          <a:off x="5646083" y="2848012"/>
          <a:ext cx="2323951" cy="116197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Dormant</a:t>
          </a:r>
          <a:endParaRPr lang="en-IN" sz="2500" kern="1200" dirty="0"/>
        </a:p>
      </dsp:txBody>
      <dsp:txXfrm>
        <a:off x="5680116" y="2882045"/>
        <a:ext cx="2255885" cy="1093909"/>
      </dsp:txXfrm>
    </dsp:sp>
    <dsp:sp modelId="{C28BDB15-D3D2-4C65-88D3-B84894ECA18E}">
      <dsp:nvSpPr>
        <dsp:cNvPr id="0" name=""/>
        <dsp:cNvSpPr/>
      </dsp:nvSpPr>
      <dsp:spPr>
        <a:xfrm rot="3907178">
          <a:off x="4076557" y="3747818"/>
          <a:ext cx="2209472" cy="30498"/>
        </a:xfrm>
        <a:custGeom>
          <a:avLst/>
          <a:gdLst/>
          <a:ahLst/>
          <a:cxnLst/>
          <a:rect l="0" t="0" r="0" b="0"/>
          <a:pathLst>
            <a:path>
              <a:moveTo>
                <a:pt x="0" y="15249"/>
              </a:moveTo>
              <a:lnTo>
                <a:pt x="2209472" y="15249"/>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IN" sz="700" kern="1200"/>
        </a:p>
      </dsp:txBody>
      <dsp:txXfrm>
        <a:off x="5126056" y="3707831"/>
        <a:ext cx="110473" cy="110473"/>
      </dsp:txXfrm>
    </dsp:sp>
    <dsp:sp modelId="{C78087BE-4434-4401-B19E-09ECBE976347}">
      <dsp:nvSpPr>
        <dsp:cNvPr id="0" name=""/>
        <dsp:cNvSpPr/>
      </dsp:nvSpPr>
      <dsp:spPr>
        <a:xfrm>
          <a:off x="5646083" y="4184284"/>
          <a:ext cx="2323951" cy="116197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Non-dormant </a:t>
          </a:r>
          <a:endParaRPr lang="en-IN" sz="2500" kern="1200" dirty="0"/>
        </a:p>
      </dsp:txBody>
      <dsp:txXfrm>
        <a:off x="5680116" y="4218317"/>
        <a:ext cx="2255885" cy="1093909"/>
      </dsp:txXfrm>
    </dsp:sp>
    <dsp:sp modelId="{E33915D5-F9F7-49C2-8EC5-B104D725BBFE}">
      <dsp:nvSpPr>
        <dsp:cNvPr id="0" name=""/>
        <dsp:cNvSpPr/>
      </dsp:nvSpPr>
      <dsp:spPr>
        <a:xfrm>
          <a:off x="8919" y="5685428"/>
          <a:ext cx="9135080" cy="1161975"/>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The mature embryo before the seed is shed from the parent plant enters a resting stage during which its metabolic rate is very low.   </a:t>
          </a:r>
          <a:endParaRPr lang="en-IN" sz="2500" kern="1200" dirty="0"/>
        </a:p>
      </dsp:txBody>
      <dsp:txXfrm>
        <a:off x="42952" y="5719461"/>
        <a:ext cx="9067014" cy="10939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768FD-B8E1-4AC9-8E27-440EB98ACF5D}" type="datetimeFigureOut">
              <a:rPr lang="en-IN" smtClean="0"/>
              <a:pPr/>
              <a:t>13-02-2014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92DE3-7032-4913-9654-428B61BBD32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768FD-B8E1-4AC9-8E27-440EB98ACF5D}" type="datetimeFigureOut">
              <a:rPr lang="en-IN" smtClean="0"/>
              <a:pPr/>
              <a:t>13-02-2014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92DE3-7032-4913-9654-428B61BBD32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Events after Pollination and the Process of Embryogenesis</a:t>
            </a:r>
            <a:endParaRPr lang="en-IN" sz="3200" dirty="0"/>
          </a:p>
        </p:txBody>
      </p:sp>
      <p:sp>
        <p:nvSpPr>
          <p:cNvPr id="3" name="Content Placeholder 2"/>
          <p:cNvSpPr>
            <a:spLocks noGrp="1"/>
          </p:cNvSpPr>
          <p:nvPr>
            <p:ph idx="1"/>
          </p:nvPr>
        </p:nvSpPr>
        <p:spPr>
          <a:xfrm>
            <a:off x="467544" y="1412776"/>
            <a:ext cx="8229600" cy="1252736"/>
          </a:xfrm>
        </p:spPr>
        <p:txBody>
          <a:bodyPr/>
          <a:lstStyle/>
          <a:p>
            <a:r>
              <a:rPr lang="en-US" b="1" dirty="0" smtClean="0">
                <a:solidFill>
                  <a:srgbClr val="FF0000"/>
                </a:solidFill>
              </a:rPr>
              <a:t>Pollination</a:t>
            </a:r>
            <a:r>
              <a:rPr lang="en-US" dirty="0" smtClean="0"/>
              <a:t> is the transfer of pollen from the anther to the stigma of a flower. </a:t>
            </a:r>
          </a:p>
          <a:p>
            <a:endParaRPr lang="en-IN" dirty="0"/>
          </a:p>
        </p:txBody>
      </p:sp>
      <p:pic>
        <p:nvPicPr>
          <p:cNvPr id="4" name="Content Placeholder 3" descr="self%20pollination.png"/>
          <p:cNvPicPr>
            <a:picLocks noChangeAspect="1"/>
          </p:cNvPicPr>
          <p:nvPr/>
        </p:nvPicPr>
        <p:blipFill>
          <a:blip r:embed="rId2" cstate="print"/>
          <a:stretch>
            <a:fillRect/>
          </a:stretch>
        </p:blipFill>
        <p:spPr>
          <a:xfrm>
            <a:off x="539552" y="2492896"/>
            <a:ext cx="8291685" cy="41518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8964488" cy="6669360"/>
          </a:xfrm>
        </p:spPr>
        <p:txBody>
          <a:bodyPr>
            <a:normAutofit fontScale="55000" lnSpcReduction="20000"/>
          </a:bodyPr>
          <a:lstStyle/>
          <a:p>
            <a:pPr lvl="0"/>
            <a:r>
              <a:rPr lang="en-US" sz="4400" dirty="0" smtClean="0"/>
              <a:t>The cotyledons of the embryo begin to form either during or after the formation of primary meristems. The development of the cotyledons differ for dicots and monocots.</a:t>
            </a:r>
            <a:endParaRPr lang="en-IN" sz="4400" dirty="0" smtClean="0"/>
          </a:p>
          <a:p>
            <a:r>
              <a:rPr lang="en-US" sz="4400" dirty="0" smtClean="0"/>
              <a:t>In dicots the pattern of cell divisions results in globular embryo becoming a heart shaped embryo</a:t>
            </a:r>
            <a:r>
              <a:rPr lang="en-US" sz="4400" u="sng" dirty="0" smtClean="0"/>
              <a:t>. This is because the cell division is more rapid at the sides of the dome of the globular embryo which results in the formation of two cotyledons, hence the name </a:t>
            </a:r>
            <a:r>
              <a:rPr lang="en-US" sz="4400" u="sng" dirty="0" err="1" smtClean="0"/>
              <a:t>dicotyledon</a:t>
            </a:r>
            <a:r>
              <a:rPr lang="en-US" sz="4400" u="sng" dirty="0" smtClean="0"/>
              <a:t> or simply dicot</a:t>
            </a:r>
            <a:r>
              <a:rPr lang="en-US" sz="4400" dirty="0" smtClean="0"/>
              <a:t> </a:t>
            </a:r>
            <a:endParaRPr lang="en-IN" sz="4400" dirty="0" smtClean="0"/>
          </a:p>
          <a:p>
            <a:r>
              <a:rPr lang="en-US" sz="4400" dirty="0" smtClean="0"/>
              <a:t>In monocots the globular embryo assumes a cylindrical form as only one cotyledon develops</a:t>
            </a:r>
            <a:r>
              <a:rPr lang="en-US" sz="4400" u="sng" dirty="0" smtClean="0"/>
              <a:t>.  This is because cell division rates are even all over the entire dome of the globular embryo which elongates forming a single cylindrical cotyledon, hence the name monocotyledon or simply monocot</a:t>
            </a:r>
            <a:endParaRPr lang="en-IN" sz="4400" u="sng" dirty="0" smtClean="0"/>
          </a:p>
          <a:p>
            <a:pPr lvl="0"/>
            <a:r>
              <a:rPr lang="en-US" sz="4400" dirty="0" smtClean="0"/>
              <a:t>The rate of cell division at the protrusions of the heart shaped embryo continues to be higher than the rest of the embryo cells.  This result in the elongation of the protrusions and the heart shaped embryo then assumes the shape similar to the torpedo bomb-</a:t>
            </a:r>
            <a:r>
              <a:rPr lang="en-US" sz="4400" b="1" dirty="0" smtClean="0"/>
              <a:t>torpedo shaped embryo</a:t>
            </a:r>
            <a:r>
              <a:rPr lang="en-US" sz="4400" dirty="0" smtClean="0"/>
              <a:t>.</a:t>
            </a:r>
            <a:endParaRPr lang="en-IN" sz="4400" dirty="0" smtClean="0"/>
          </a:p>
          <a:p>
            <a:pPr lvl="0"/>
            <a:r>
              <a:rPr lang="en-US" sz="4400" dirty="0" smtClean="0"/>
              <a:t> In both the heart shape and torpedo shape embryos, you will be able to observe the well developed three primary meristem tissues.  </a:t>
            </a:r>
            <a:endParaRPr lang="en-IN" sz="4400" dirty="0" smtClean="0"/>
          </a:p>
          <a:p>
            <a:pPr lvl="0"/>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597352"/>
          </a:xfrm>
        </p:spPr>
        <p:txBody>
          <a:bodyPr>
            <a:normAutofit fontScale="85000" lnSpcReduction="20000"/>
          </a:bodyPr>
          <a:lstStyle/>
          <a:p>
            <a:r>
              <a:rPr lang="en-US" dirty="0" smtClean="0"/>
              <a:t>Simultaneously along with these stages of embryo development, the endosperm cell (which resulted from the triple fusion of two polar nuclei and a sperm cell) divides several times in different planes filling up most of the embryo sac space. These cells store nutrients from the parent plant.</a:t>
            </a:r>
            <a:endParaRPr lang="en-IN" dirty="0" smtClean="0"/>
          </a:p>
          <a:p>
            <a:pPr lvl="0"/>
            <a:r>
              <a:rPr lang="en-US" dirty="0" smtClean="0"/>
              <a:t>As development of the embryo progresses the ability of cells to divide gets restricted to certain areas of the embryonic structure.</a:t>
            </a:r>
            <a:endParaRPr lang="en-IN" dirty="0" smtClean="0"/>
          </a:p>
          <a:p>
            <a:pPr lvl="0"/>
            <a:r>
              <a:rPr lang="en-US" dirty="0" smtClean="0"/>
              <a:t>In dicots cell division becomes restricted to two positions, an area between the cotyledons which becomes the </a:t>
            </a:r>
            <a:r>
              <a:rPr lang="en-US" b="1" dirty="0" smtClean="0"/>
              <a:t>shoot apical meristem </a:t>
            </a:r>
            <a:r>
              <a:rPr lang="en-US" dirty="0" smtClean="0"/>
              <a:t>and at the base of the torpedo shaped embryo which also becomes the </a:t>
            </a:r>
            <a:r>
              <a:rPr lang="en-US" b="1" dirty="0" smtClean="0"/>
              <a:t>root apical meristem. </a:t>
            </a:r>
            <a:r>
              <a:rPr lang="en-US" dirty="0" smtClean="0"/>
              <a:t>The positions of these two meristems are linear forming an </a:t>
            </a:r>
            <a:r>
              <a:rPr lang="en-US" b="1" dirty="0" smtClean="0"/>
              <a:t>embryonic axis</a:t>
            </a:r>
            <a:r>
              <a:rPr lang="en-US" dirty="0" smtClean="0"/>
              <a:t>.</a:t>
            </a:r>
            <a:endParaRPr lang="en-IN" dirty="0" smtClean="0"/>
          </a:p>
          <a:p>
            <a:r>
              <a:rPr lang="en-US" dirty="0" smtClean="0"/>
              <a:t>The cotyledons and the rest of the embryonic axis consist of the three primary meristematic tissues.</a:t>
            </a:r>
            <a:endParaRPr lang="en-IN" dirty="0" smtClean="0"/>
          </a:p>
          <a:p>
            <a:pPr>
              <a:buNone/>
            </a:pPr>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77500" lnSpcReduction="20000"/>
          </a:bodyPr>
          <a:lstStyle/>
          <a:p>
            <a:r>
              <a:rPr lang="en-US" dirty="0" smtClean="0"/>
              <a:t>b. In monocots the restricted area of the cell division occurs on only one side beneath the cotyledon forming the shoot apical meristem. A protective sheath like structure from the base of the cotyledon called the </a:t>
            </a:r>
            <a:r>
              <a:rPr lang="en-US" b="1" dirty="0" smtClean="0"/>
              <a:t>coleoptile</a:t>
            </a:r>
            <a:r>
              <a:rPr lang="en-US" dirty="0" smtClean="0"/>
              <a:t> encloses the newly developed shoot apical meristem</a:t>
            </a:r>
            <a:r>
              <a:rPr lang="en-US" b="1" dirty="0" smtClean="0"/>
              <a:t>.</a:t>
            </a:r>
            <a:r>
              <a:rPr lang="en-US" dirty="0" smtClean="0"/>
              <a:t> Below this apical meristem, in a linear arrangement, the root apical meristem also develops covered by the </a:t>
            </a:r>
            <a:r>
              <a:rPr lang="en-US" b="1" dirty="0" smtClean="0"/>
              <a:t>coleorhiza</a:t>
            </a:r>
            <a:r>
              <a:rPr lang="en-US" dirty="0" smtClean="0"/>
              <a:t>.</a:t>
            </a:r>
            <a:endParaRPr lang="en-IN" dirty="0" smtClean="0"/>
          </a:p>
          <a:p>
            <a:pPr lvl="0"/>
            <a:r>
              <a:rPr lang="en-US" dirty="0" smtClean="0"/>
              <a:t> The cells of the shoot and root apical meristems are the sources of all the new cells required for the development of the seedling and adult plant body.</a:t>
            </a:r>
            <a:endParaRPr lang="en-IN" dirty="0" smtClean="0"/>
          </a:p>
          <a:p>
            <a:pPr lvl="0"/>
            <a:r>
              <a:rPr lang="en-US" dirty="0" smtClean="0"/>
              <a:t> The process of embryo growth requires energy which is provided by nutrients that continuously flow from the parent plant to the ovule tissues. Initially the suspensor transports the nutrients from the ovule tissues to the developing embryo.</a:t>
            </a:r>
            <a:endParaRPr lang="en-IN" dirty="0" smtClean="0"/>
          </a:p>
          <a:p>
            <a:pPr lvl="0"/>
            <a:r>
              <a:rPr lang="en-US" dirty="0" smtClean="0"/>
              <a:t> As the embryo expands the suspensor is crushed.  In both dicots and monocots, the endosperm then provides the source of nutrients for the growing embryo. In some dicots as the embryo matures, the unutilized nutrients from the endosperm become reserved in the cotyledon which makes them fleshy. For example in cowpea seeds.</a:t>
            </a:r>
            <a:endParaRPr lang="en-IN"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normAutofit fontScale="85000" lnSpcReduction="10000"/>
          </a:bodyPr>
          <a:lstStyle/>
          <a:p>
            <a:r>
              <a:rPr lang="en-US" dirty="0" smtClean="0"/>
              <a:t>In monocots however, the cotyledons provide the nutrients for the growing embryonic axis.  This subsequently shrinks the cotyledon that ends up lying to one side between the embryonic axis and the endosperm. In monocots, the main storage tissue is the endosperm found within the seed. For example, as in the maize seed. </a:t>
            </a:r>
            <a:endParaRPr lang="en-IN" dirty="0" smtClean="0"/>
          </a:p>
          <a:p>
            <a:pPr lvl="0"/>
            <a:r>
              <a:rPr lang="en-US" dirty="0" smtClean="0"/>
              <a:t> Finally the connection between the ovule and the parent plant is severed. Thus there is no more nutrient flow to the embryo from the parent plant. The embryo therefore becomes nutritionally independent and is enclosed by ovule tissues called </a:t>
            </a:r>
            <a:r>
              <a:rPr lang="en-US" b="1" dirty="0" smtClean="0"/>
              <a:t>integuments</a:t>
            </a:r>
            <a:r>
              <a:rPr lang="en-US" dirty="0" smtClean="0"/>
              <a:t>. This is the matured</a:t>
            </a:r>
            <a:r>
              <a:rPr lang="en-US" b="1" dirty="0" smtClean="0"/>
              <a:t> SEED.</a:t>
            </a:r>
            <a:endParaRPr lang="en-IN" dirty="0" smtClean="0"/>
          </a:p>
          <a:p>
            <a:pPr lvl="0"/>
            <a:r>
              <a:rPr lang="en-US" b="1" dirty="0" smtClean="0"/>
              <a:t> </a:t>
            </a:r>
            <a:r>
              <a:rPr lang="en-US" dirty="0" smtClean="0"/>
              <a:t>Before the seed is shed from the parent plant, the non embryonic tissues inside the seed get desiccated. </a:t>
            </a:r>
            <a:endParaRPr lang="en-IN" dirty="0" smtClean="0"/>
          </a:p>
          <a:p>
            <a:pPr>
              <a:buNone/>
            </a:pPr>
            <a:r>
              <a:rPr lang="en-US" b="1" dirty="0" smtClean="0"/>
              <a:t/>
            </a:r>
            <a:br>
              <a:rPr lang="en-US" b="1"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a:t>Description of the Mature </a:t>
            </a:r>
            <a:r>
              <a:rPr lang="en-US" dirty="0" err="1"/>
              <a:t>Dicot</a:t>
            </a:r>
            <a:r>
              <a:rPr lang="en-US" dirty="0"/>
              <a:t> and Monocot seed</a:t>
            </a:r>
            <a:endParaRPr lang="en-IN" dirty="0"/>
          </a:p>
        </p:txBody>
      </p:sp>
      <p:sp>
        <p:nvSpPr>
          <p:cNvPr id="3" name="Content Placeholder 2"/>
          <p:cNvSpPr>
            <a:spLocks noGrp="1"/>
          </p:cNvSpPr>
          <p:nvPr>
            <p:ph idx="1"/>
          </p:nvPr>
        </p:nvSpPr>
        <p:spPr>
          <a:xfrm>
            <a:off x="457200" y="1412776"/>
            <a:ext cx="8229600" cy="4713387"/>
          </a:xfrm>
        </p:spPr>
        <p:txBody>
          <a:bodyPr/>
          <a:lstStyle/>
          <a:p>
            <a:r>
              <a:rPr lang="en-US" dirty="0"/>
              <a:t>A seed is a miniature embryonic plant enclosed by a covering, the seed coat and with some reserved nutrients. Seeds consist of the following parts, an outer covering called the </a:t>
            </a:r>
            <a:r>
              <a:rPr lang="en-US" b="1" dirty="0"/>
              <a:t>seed coat</a:t>
            </a:r>
            <a:r>
              <a:rPr lang="en-US" dirty="0"/>
              <a:t>, an </a:t>
            </a:r>
            <a:r>
              <a:rPr lang="en-US" b="1" dirty="0"/>
              <a:t>embryonic axis</a:t>
            </a:r>
            <a:r>
              <a:rPr lang="en-US" dirty="0"/>
              <a:t> and </a:t>
            </a:r>
            <a:r>
              <a:rPr lang="en-US" b="1" dirty="0"/>
              <a:t>storage tissue</a:t>
            </a:r>
            <a:r>
              <a:rPr lang="en-US" dirty="0"/>
              <a:t>.</a:t>
            </a:r>
            <a:endParaRPr lang="en-IN" dirty="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5292080" cy="6264695"/>
          </a:xfrm>
        </p:spPr>
        <p:txBody>
          <a:bodyPr>
            <a:normAutofit fontScale="92500" lnSpcReduction="20000"/>
          </a:bodyPr>
          <a:lstStyle/>
          <a:p>
            <a:pPr>
              <a:buNone/>
            </a:pPr>
            <a:r>
              <a:rPr lang="en-US" b="1" dirty="0"/>
              <a:t>Structure of the </a:t>
            </a:r>
            <a:r>
              <a:rPr lang="en-US" b="1" dirty="0" err="1"/>
              <a:t>Dicot</a:t>
            </a:r>
            <a:r>
              <a:rPr lang="en-US" b="1" dirty="0"/>
              <a:t> seed (bean seed)</a:t>
            </a:r>
            <a:endParaRPr lang="en-IN" dirty="0"/>
          </a:p>
          <a:p>
            <a:r>
              <a:rPr lang="en-US" dirty="0"/>
              <a:t>The shape of </a:t>
            </a:r>
            <a:r>
              <a:rPr lang="en-US" dirty="0" err="1"/>
              <a:t>dicot</a:t>
            </a:r>
            <a:r>
              <a:rPr lang="en-US" dirty="0"/>
              <a:t> seeds varies among </a:t>
            </a:r>
            <a:r>
              <a:rPr lang="en-US" dirty="0" err="1"/>
              <a:t>dicot</a:t>
            </a:r>
            <a:r>
              <a:rPr lang="en-US" dirty="0"/>
              <a:t> plants. They can be rounded (</a:t>
            </a:r>
            <a:r>
              <a:rPr lang="en-US" dirty="0" err="1"/>
              <a:t>bambara</a:t>
            </a:r>
            <a:r>
              <a:rPr lang="en-US" dirty="0"/>
              <a:t> bean), cylindrical (groundnut) or kidney shaped (cowpea and </a:t>
            </a:r>
            <a:r>
              <a:rPr lang="en-US" dirty="0" err="1"/>
              <a:t>canavalia</a:t>
            </a:r>
            <a:r>
              <a:rPr lang="en-US" dirty="0"/>
              <a:t>) </a:t>
            </a:r>
            <a:r>
              <a:rPr lang="en-US" dirty="0" smtClean="0"/>
              <a:t>etc.</a:t>
            </a:r>
          </a:p>
          <a:p>
            <a:r>
              <a:rPr lang="en-US" dirty="0"/>
              <a:t>The bean seed is flat, kidney-shaped and has a notch on one side. There is a long white scar along the notch. This scar is known as the </a:t>
            </a:r>
            <a:r>
              <a:rPr lang="en-US" b="1" dirty="0" err="1" smtClean="0"/>
              <a:t>hilum</a:t>
            </a:r>
            <a:r>
              <a:rPr lang="en-US" b="1" dirty="0" smtClean="0"/>
              <a:t>.</a:t>
            </a:r>
          </a:p>
          <a:p>
            <a:r>
              <a:rPr lang="en-US" dirty="0"/>
              <a:t>A small pore called micropyle is located at one end of the </a:t>
            </a:r>
            <a:r>
              <a:rPr lang="en-US" dirty="0" err="1"/>
              <a:t>hilum</a:t>
            </a:r>
            <a:r>
              <a:rPr lang="en-US" dirty="0"/>
              <a:t>. </a:t>
            </a:r>
            <a:endParaRPr lang="en-IN" dirty="0"/>
          </a:p>
        </p:txBody>
      </p:sp>
      <p:pic>
        <p:nvPicPr>
          <p:cNvPr id="4" name="Picture 3" descr="Seed_parts.jpg"/>
          <p:cNvPicPr>
            <a:picLocks noChangeAspect="1"/>
          </p:cNvPicPr>
          <p:nvPr/>
        </p:nvPicPr>
        <p:blipFill>
          <a:blip r:embed="rId2" cstate="print"/>
          <a:stretch>
            <a:fillRect/>
          </a:stretch>
        </p:blipFill>
        <p:spPr>
          <a:xfrm>
            <a:off x="5076056" y="476672"/>
            <a:ext cx="4052192" cy="534544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971600" y="908720"/>
            <a:ext cx="7275810" cy="56494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686800" cy="6597352"/>
          </a:xfrm>
        </p:spPr>
        <p:txBody>
          <a:bodyPr>
            <a:normAutofit fontScale="70000" lnSpcReduction="20000"/>
          </a:bodyPr>
          <a:lstStyle/>
          <a:p>
            <a:pPr lvl="0">
              <a:buNone/>
            </a:pPr>
            <a:r>
              <a:rPr lang="en-US" b="1" dirty="0" smtClean="0"/>
              <a:t>1. </a:t>
            </a:r>
            <a:r>
              <a:rPr lang="en-US" sz="3800" b="1" dirty="0" smtClean="0"/>
              <a:t>Seed </a:t>
            </a:r>
            <a:r>
              <a:rPr lang="en-US" sz="3800" b="1" dirty="0"/>
              <a:t>coats</a:t>
            </a:r>
            <a:r>
              <a:rPr lang="en-US" sz="3800" b="1" dirty="0" smtClean="0"/>
              <a:t>:</a:t>
            </a:r>
          </a:p>
          <a:p>
            <a:pPr lvl="0"/>
            <a:r>
              <a:rPr lang="en-US" sz="3800" b="1" dirty="0" smtClean="0"/>
              <a:t>Is having 2 layers: Outer seed coat </a:t>
            </a:r>
            <a:r>
              <a:rPr lang="en-US" sz="3800" b="1" dirty="0" smtClean="0">
                <a:solidFill>
                  <a:srgbClr val="FF0000"/>
                </a:solidFill>
              </a:rPr>
              <a:t>TESTA</a:t>
            </a:r>
            <a:r>
              <a:rPr lang="en-US" sz="3800" b="1" dirty="0" smtClean="0"/>
              <a:t>, inner coat </a:t>
            </a:r>
            <a:r>
              <a:rPr lang="en-US" sz="3800" b="1" dirty="0" smtClean="0">
                <a:solidFill>
                  <a:srgbClr val="FF0000"/>
                </a:solidFill>
              </a:rPr>
              <a:t>TEGMEN.</a:t>
            </a:r>
            <a:endParaRPr lang="en-US" sz="3800" b="1" dirty="0" smtClean="0"/>
          </a:p>
          <a:p>
            <a:pPr lvl="0"/>
            <a:r>
              <a:rPr lang="en-US" sz="3800" b="1" dirty="0" smtClean="0"/>
              <a:t>Within the surface of </a:t>
            </a:r>
            <a:r>
              <a:rPr lang="en-US" sz="3800" b="1" dirty="0" err="1" smtClean="0"/>
              <a:t>testa</a:t>
            </a:r>
            <a:r>
              <a:rPr lang="en-US" sz="3800" b="1" dirty="0" smtClean="0"/>
              <a:t> there is a tiny opening- </a:t>
            </a:r>
            <a:r>
              <a:rPr lang="en-US" sz="3800" b="1" dirty="0" smtClean="0">
                <a:solidFill>
                  <a:srgbClr val="FF0000"/>
                </a:solidFill>
              </a:rPr>
              <a:t>MICROPYLE</a:t>
            </a:r>
            <a:r>
              <a:rPr lang="en-US" sz="3800" b="1" dirty="0" smtClean="0"/>
              <a:t> through which water enters and germination begins.</a:t>
            </a:r>
          </a:p>
          <a:p>
            <a:pPr lvl="0">
              <a:buNone/>
            </a:pPr>
            <a:r>
              <a:rPr lang="en-US" sz="3800" b="1" dirty="0" smtClean="0"/>
              <a:t>2. </a:t>
            </a:r>
            <a:r>
              <a:rPr lang="en-US" sz="3800" b="1" dirty="0"/>
              <a:t>Cotyledons</a:t>
            </a:r>
            <a:endParaRPr lang="en-IN" sz="3800" b="1" dirty="0"/>
          </a:p>
          <a:p>
            <a:r>
              <a:rPr lang="en-US" sz="3800" b="1" dirty="0"/>
              <a:t>There are two </a:t>
            </a:r>
            <a:r>
              <a:rPr lang="en-US" sz="3800" b="1" dirty="0" smtClean="0"/>
              <a:t>fleshy cotyledons </a:t>
            </a:r>
            <a:r>
              <a:rPr lang="en-US" sz="3800" b="1" dirty="0"/>
              <a:t>in bean </a:t>
            </a:r>
            <a:r>
              <a:rPr lang="en-US" sz="3800" b="1" dirty="0" smtClean="0"/>
              <a:t>seed – due to stored food in the form of protein and starch grains. </a:t>
            </a:r>
          </a:p>
          <a:p>
            <a:r>
              <a:rPr lang="en-US" sz="3800" b="1" dirty="0" smtClean="0"/>
              <a:t>They </a:t>
            </a:r>
            <a:r>
              <a:rPr lang="en-US" sz="3800" b="1" dirty="0"/>
              <a:t>are connected with each other along the longitudinal embryo-axis. </a:t>
            </a:r>
            <a:endParaRPr lang="en-US" sz="3800" b="1" dirty="0" smtClean="0"/>
          </a:p>
          <a:p>
            <a:r>
              <a:rPr lang="en-US" sz="3800" b="1" dirty="0" smtClean="0"/>
              <a:t>Since the cotyledons completely enclose the nutritive endosperm during the embryonic development and become fleshy, there is no separate existence of the endosperm. Hence</a:t>
            </a:r>
            <a:r>
              <a:rPr lang="en-US" sz="3800" b="1" dirty="0"/>
              <a:t>, such a seed is known a </a:t>
            </a:r>
            <a:r>
              <a:rPr lang="en-US" sz="3800" b="1" dirty="0" err="1"/>
              <a:t>exalbuminous</a:t>
            </a:r>
            <a:r>
              <a:rPr lang="en-US" sz="3800" b="1" dirty="0"/>
              <a:t> or </a:t>
            </a:r>
            <a:r>
              <a:rPr lang="en-US" sz="3800" b="1" dirty="0" err="1"/>
              <a:t>nonendospermic</a:t>
            </a:r>
            <a:r>
              <a:rPr lang="en-US" sz="3800" b="1" dirty="0"/>
              <a:t> seed</a:t>
            </a:r>
            <a:r>
              <a:rPr lang="en-US" sz="3800" b="1" dirty="0" smtClean="0"/>
              <a:t>.  </a:t>
            </a:r>
          </a:p>
          <a:p>
            <a:r>
              <a:rPr lang="en-US" sz="3800" b="1" dirty="0" smtClean="0"/>
              <a:t>In </a:t>
            </a:r>
            <a:r>
              <a:rPr lang="en-US" sz="3800" b="1" dirty="0"/>
              <a:t>the middle of the two cotyledons is the tiny embryo, waiting to grow. </a:t>
            </a:r>
            <a:endParaRPr lang="en-IN" sz="3800" b="1" dirty="0"/>
          </a:p>
          <a:p>
            <a:pPr lvl="0">
              <a:buNone/>
            </a:pPr>
            <a:endParaRPr lang="en-IN" sz="3800" b="1" dirty="0"/>
          </a:p>
          <a:p>
            <a:pPr>
              <a:buNone/>
            </a:pPr>
            <a:endParaRPr lang="en-IN" sz="3800" dirty="0"/>
          </a:p>
          <a:p>
            <a:endParaRPr lang="en-IN" sz="3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669360"/>
          </a:xfrm>
        </p:spPr>
        <p:txBody>
          <a:bodyPr>
            <a:normAutofit fontScale="77500" lnSpcReduction="20000"/>
          </a:bodyPr>
          <a:lstStyle/>
          <a:p>
            <a:pPr lvl="0"/>
            <a:r>
              <a:rPr lang="en-US" b="1" dirty="0"/>
              <a:t>Embryo</a:t>
            </a:r>
            <a:endParaRPr lang="en-IN" b="1" dirty="0"/>
          </a:p>
          <a:p>
            <a:pPr>
              <a:buNone/>
            </a:pPr>
            <a:r>
              <a:rPr lang="en-US" dirty="0" smtClean="0"/>
              <a:t>	The </a:t>
            </a:r>
            <a:r>
              <a:rPr lang="en-US" dirty="0"/>
              <a:t>embryo is the infant plant made up of two parts: the radicle, or the first root, and the </a:t>
            </a:r>
            <a:r>
              <a:rPr lang="en-US" dirty="0" err="1"/>
              <a:t>plumule</a:t>
            </a:r>
            <a:r>
              <a:rPr lang="en-US" dirty="0"/>
              <a:t>, or the first leaves. When water enters the micropyle, the radicle starts growing and moves down and out through the micropyle into the soil below. Then the </a:t>
            </a:r>
            <a:r>
              <a:rPr lang="en-US" dirty="0" err="1"/>
              <a:t>plumule</a:t>
            </a:r>
            <a:r>
              <a:rPr lang="en-US" dirty="0"/>
              <a:t> swells and grows, pushing its way through the </a:t>
            </a:r>
            <a:r>
              <a:rPr lang="en-US" dirty="0" err="1"/>
              <a:t>testa</a:t>
            </a:r>
            <a:r>
              <a:rPr lang="en-US" dirty="0"/>
              <a:t> and up through the soil until it reaches the light. </a:t>
            </a:r>
            <a:endParaRPr lang="en-IN" dirty="0"/>
          </a:p>
          <a:p>
            <a:pPr lvl="0"/>
            <a:r>
              <a:rPr lang="en-US" b="1" dirty="0"/>
              <a:t>Radicle:</a:t>
            </a:r>
            <a:r>
              <a:rPr lang="en-US" dirty="0"/>
              <a:t>  </a:t>
            </a:r>
            <a:endParaRPr lang="en-IN" dirty="0"/>
          </a:p>
          <a:p>
            <a:pPr>
              <a:buNone/>
            </a:pPr>
            <a:r>
              <a:rPr lang="en-US" dirty="0" smtClean="0"/>
              <a:t>	There </a:t>
            </a:r>
            <a:r>
              <a:rPr lang="en-US" dirty="0"/>
              <a:t>is a small, rod-shaped part of the embryo-axis that lies near the micropyle. During seed germination the radicle is the first to emerge through the micropyle. The radicle develops into primary root of the normal tap root system. </a:t>
            </a:r>
            <a:endParaRPr lang="en-IN" dirty="0"/>
          </a:p>
          <a:p>
            <a:pPr lvl="0"/>
            <a:r>
              <a:rPr lang="en-US" b="1" dirty="0" err="1"/>
              <a:t>Plumule</a:t>
            </a:r>
            <a:r>
              <a:rPr lang="en-US" b="1" dirty="0"/>
              <a:t>:</a:t>
            </a:r>
            <a:r>
              <a:rPr lang="en-US" dirty="0"/>
              <a:t>  </a:t>
            </a:r>
            <a:endParaRPr lang="en-IN" dirty="0"/>
          </a:p>
          <a:p>
            <a:pPr>
              <a:buNone/>
            </a:pPr>
            <a:r>
              <a:rPr lang="en-US" dirty="0" smtClean="0"/>
              <a:t>	It </a:t>
            </a:r>
            <a:r>
              <a:rPr lang="en-US" dirty="0"/>
              <a:t>is the first embryonic apical bud having a growing point covered by delicate undeveloped leaves. </a:t>
            </a:r>
            <a:r>
              <a:rPr lang="en-US" dirty="0" err="1"/>
              <a:t>Plumule</a:t>
            </a:r>
            <a:r>
              <a:rPr lang="en-US" dirty="0"/>
              <a:t> is connected with the radicle by means of </a:t>
            </a:r>
            <a:r>
              <a:rPr lang="en-US" dirty="0" err="1"/>
              <a:t>hypocotyl</a:t>
            </a:r>
            <a:r>
              <a:rPr lang="en-US" dirty="0"/>
              <a:t>. During seed germination they give rise to shoot system.</a:t>
            </a:r>
            <a:endParaRPr lang="en-IN"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363272" cy="6408712"/>
          </a:xfrm>
        </p:spPr>
        <p:txBody>
          <a:bodyPr>
            <a:normAutofit fontScale="92500" lnSpcReduction="20000"/>
          </a:bodyPr>
          <a:lstStyle/>
          <a:p>
            <a:pPr lvl="0"/>
            <a:r>
              <a:rPr lang="en-US" b="1" dirty="0" err="1"/>
              <a:t>Hilum</a:t>
            </a:r>
            <a:endParaRPr lang="en-IN" b="1" dirty="0"/>
          </a:p>
          <a:p>
            <a:pPr>
              <a:buNone/>
            </a:pPr>
            <a:r>
              <a:rPr lang="en-US" dirty="0" smtClean="0"/>
              <a:t>	The </a:t>
            </a:r>
            <a:r>
              <a:rPr lang="en-US" dirty="0" err="1"/>
              <a:t>hilum</a:t>
            </a:r>
            <a:r>
              <a:rPr lang="en-US" dirty="0"/>
              <a:t>, or scar, on a bean is the site where the bean originally attached to the fruit of the plant. It is the 'navel' of the bean and can be found on the indent of the bean on the surface of the </a:t>
            </a:r>
            <a:r>
              <a:rPr lang="en-US" dirty="0" err="1"/>
              <a:t>testa</a:t>
            </a:r>
            <a:r>
              <a:rPr lang="en-US" dirty="0"/>
              <a:t>. </a:t>
            </a:r>
            <a:endParaRPr lang="en-IN" dirty="0"/>
          </a:p>
          <a:p>
            <a:pPr lvl="0"/>
            <a:r>
              <a:rPr lang="en-US" b="1" dirty="0" err="1"/>
              <a:t>Hypocotyl</a:t>
            </a:r>
            <a:endParaRPr lang="en-IN" b="1" dirty="0"/>
          </a:p>
          <a:p>
            <a:pPr>
              <a:buNone/>
            </a:pPr>
            <a:r>
              <a:rPr lang="en-US" dirty="0" smtClean="0"/>
              <a:t>	The </a:t>
            </a:r>
            <a:r>
              <a:rPr lang="en-US" dirty="0" err="1"/>
              <a:t>hypocotyl</a:t>
            </a:r>
            <a:r>
              <a:rPr lang="en-US" dirty="0"/>
              <a:t> is the area between the root and the cotyledons. It will grow and become part of the stem where it connects to the root. </a:t>
            </a:r>
            <a:endParaRPr lang="en-IN" dirty="0"/>
          </a:p>
          <a:p>
            <a:pPr lvl="0"/>
            <a:r>
              <a:rPr lang="en-US" b="1" dirty="0" err="1"/>
              <a:t>Epicotyl</a:t>
            </a:r>
            <a:endParaRPr lang="en-IN" b="1" dirty="0"/>
          </a:p>
          <a:p>
            <a:pPr>
              <a:buNone/>
            </a:pPr>
            <a:r>
              <a:rPr lang="en-US" dirty="0" smtClean="0"/>
              <a:t>	The </a:t>
            </a:r>
            <a:r>
              <a:rPr lang="en-US" dirty="0" err="1"/>
              <a:t>epicotyl</a:t>
            </a:r>
            <a:r>
              <a:rPr lang="en-US" dirty="0"/>
              <a:t> is the area above the cotyledons and below the </a:t>
            </a:r>
            <a:r>
              <a:rPr lang="en-US" dirty="0" err="1"/>
              <a:t>plumule</a:t>
            </a:r>
            <a:r>
              <a:rPr lang="en-US" dirty="0"/>
              <a:t>. It will grow and become the stem of the plant. </a:t>
            </a:r>
            <a:br>
              <a:rPr lang="en-US" dirty="0"/>
            </a:br>
            <a:r>
              <a:rPr lang="en-US" dirty="0"/>
              <a:t/>
            </a:r>
            <a:br>
              <a:rPr lang="en-US" dirty="0"/>
            </a:br>
            <a:endParaRPr lang="en-IN" dirty="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4690864" cy="6525344"/>
          </a:xfrm>
        </p:spPr>
        <p:txBody>
          <a:bodyPr>
            <a:normAutofit fontScale="77500" lnSpcReduction="20000"/>
          </a:bodyPr>
          <a:lstStyle/>
          <a:p>
            <a:pPr algn="ctr">
              <a:buNone/>
            </a:pPr>
            <a:r>
              <a:rPr lang="en-US" b="1" dirty="0" smtClean="0"/>
              <a:t>Events after pollination</a:t>
            </a:r>
            <a:endParaRPr lang="en-IN" dirty="0" smtClean="0"/>
          </a:p>
          <a:p>
            <a:pPr>
              <a:buNone/>
            </a:pPr>
            <a:r>
              <a:rPr lang="en-US" b="1" dirty="0" smtClean="0"/>
              <a:t>The Mature Embryo Sac</a:t>
            </a:r>
            <a:endParaRPr lang="en-IN" dirty="0" smtClean="0"/>
          </a:p>
          <a:p>
            <a:r>
              <a:rPr lang="en-US" dirty="0" smtClean="0"/>
              <a:t>The mature embryo sac is made up of seven cells with a total of eight nuclei and has an opening called the </a:t>
            </a:r>
            <a:r>
              <a:rPr lang="en-US" b="1" dirty="0" smtClean="0"/>
              <a:t>micropyle</a:t>
            </a:r>
            <a:r>
              <a:rPr lang="en-US" dirty="0" smtClean="0"/>
              <a:t>. </a:t>
            </a:r>
          </a:p>
          <a:p>
            <a:r>
              <a:rPr lang="en-US" dirty="0" smtClean="0"/>
              <a:t>At the </a:t>
            </a:r>
            <a:r>
              <a:rPr lang="en-US" dirty="0" err="1" smtClean="0"/>
              <a:t>micropylar</a:t>
            </a:r>
            <a:r>
              <a:rPr lang="en-US" dirty="0" smtClean="0"/>
              <a:t> end of the embryo sac, there are three cells; </a:t>
            </a:r>
            <a:r>
              <a:rPr lang="en-US" b="1" dirty="0" smtClean="0"/>
              <a:t>two</a:t>
            </a:r>
            <a:r>
              <a:rPr lang="en-US" dirty="0" smtClean="0"/>
              <a:t> </a:t>
            </a:r>
            <a:r>
              <a:rPr lang="en-US" b="1" dirty="0" err="1" smtClean="0"/>
              <a:t>synergid</a:t>
            </a:r>
            <a:r>
              <a:rPr lang="en-US" b="1" dirty="0" smtClean="0"/>
              <a:t> cells</a:t>
            </a:r>
            <a:r>
              <a:rPr lang="en-US" dirty="0" smtClean="0"/>
              <a:t> and an </a:t>
            </a:r>
            <a:r>
              <a:rPr lang="en-US" b="1" dirty="0" smtClean="0"/>
              <a:t>egg cell</a:t>
            </a:r>
            <a:r>
              <a:rPr lang="en-US" dirty="0" smtClean="0"/>
              <a:t>. In the middle of the embryo sac, there is a large cell with two nuclei called </a:t>
            </a:r>
            <a:r>
              <a:rPr lang="en-US" b="1" dirty="0" smtClean="0"/>
              <a:t>polar nuclei</a:t>
            </a:r>
            <a:r>
              <a:rPr lang="en-US" dirty="0" smtClean="0"/>
              <a:t>. </a:t>
            </a:r>
          </a:p>
          <a:p>
            <a:r>
              <a:rPr lang="en-US" dirty="0" smtClean="0"/>
              <a:t>Opposite the </a:t>
            </a:r>
            <a:r>
              <a:rPr lang="en-US" dirty="0" err="1" smtClean="0"/>
              <a:t>micropylar</a:t>
            </a:r>
            <a:r>
              <a:rPr lang="en-US" dirty="0" smtClean="0"/>
              <a:t> end are </a:t>
            </a:r>
            <a:r>
              <a:rPr lang="en-US" b="1" dirty="0" smtClean="0"/>
              <a:t>three antipodal cells</a:t>
            </a:r>
            <a:r>
              <a:rPr lang="en-US" dirty="0" smtClean="0"/>
              <a:t>. The arrangement of these cells in the embryo sac varies with different plants.</a:t>
            </a:r>
            <a:endParaRPr lang="en-IN" dirty="0" smtClean="0"/>
          </a:p>
          <a:p>
            <a:endParaRPr lang="en-IN" dirty="0"/>
          </a:p>
        </p:txBody>
      </p:sp>
      <p:pic>
        <p:nvPicPr>
          <p:cNvPr id="4" name="Picture 1"/>
          <p:cNvPicPr>
            <a:picLocks noChangeAspect="1" noChangeArrowheads="1"/>
          </p:cNvPicPr>
          <p:nvPr/>
        </p:nvPicPr>
        <p:blipFill>
          <a:blip r:embed="rId2" cstate="print"/>
          <a:srcRect/>
          <a:stretch>
            <a:fillRect/>
          </a:stretch>
        </p:blipFill>
        <p:spPr bwMode="auto">
          <a:xfrm>
            <a:off x="5364088" y="3501008"/>
            <a:ext cx="3429343" cy="2808312"/>
          </a:xfrm>
          <a:prstGeom prst="rect">
            <a:avLst/>
          </a:prstGeom>
          <a:noFill/>
          <a:ln w="9525">
            <a:noFill/>
            <a:miter lim="800000"/>
            <a:headEnd/>
            <a:tailEnd/>
          </a:ln>
        </p:spPr>
      </p:pic>
      <p:pic>
        <p:nvPicPr>
          <p:cNvPr id="5" name="Picture 4" descr="flower_anatomy.jpg"/>
          <p:cNvPicPr>
            <a:picLocks noChangeAspect="1"/>
          </p:cNvPicPr>
          <p:nvPr/>
        </p:nvPicPr>
        <p:blipFill>
          <a:blip r:embed="rId3" cstate="print"/>
          <a:stretch>
            <a:fillRect/>
          </a:stretch>
        </p:blipFill>
        <p:spPr>
          <a:xfrm>
            <a:off x="5004048" y="404664"/>
            <a:ext cx="3773617" cy="2994843"/>
          </a:xfrm>
          <a:prstGeom prst="rect">
            <a:avLst/>
          </a:prstGeom>
        </p:spPr>
      </p:pic>
      <p:cxnSp>
        <p:nvCxnSpPr>
          <p:cNvPr id="7" name="Straight Arrow Connector 6"/>
          <p:cNvCxnSpPr/>
          <p:nvPr/>
        </p:nvCxnSpPr>
        <p:spPr>
          <a:xfrm>
            <a:off x="6660232" y="2564904"/>
            <a:ext cx="144016" cy="1224136"/>
          </a:xfrm>
          <a:prstGeom prst="straightConnector1">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u="sng" dirty="0"/>
              <a:t>Structure of monocot (maize seed)</a:t>
            </a:r>
            <a:r>
              <a:rPr lang="en-IN" dirty="0"/>
              <a:t/>
            </a:r>
            <a:br>
              <a:rPr lang="en-IN" dirty="0"/>
            </a:br>
            <a:endParaRPr lang="en-IN" dirty="0"/>
          </a:p>
        </p:txBody>
      </p:sp>
      <p:pic>
        <p:nvPicPr>
          <p:cNvPr id="4" name="Content Placeholder 3"/>
          <p:cNvPicPr>
            <a:picLocks noGrp="1"/>
          </p:cNvPicPr>
          <p:nvPr>
            <p:ph idx="1"/>
          </p:nvPr>
        </p:nvPicPr>
        <p:blipFill>
          <a:blip r:embed="rId2" cstate="print"/>
          <a:srcRect/>
          <a:stretch>
            <a:fillRect/>
          </a:stretch>
        </p:blipFill>
        <p:spPr bwMode="auto">
          <a:xfrm>
            <a:off x="611560" y="836712"/>
            <a:ext cx="8064896"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lstStyle/>
          <a:p>
            <a:r>
              <a:rPr lang="en-US" b="1" dirty="0"/>
              <a:t>Endosperm:</a:t>
            </a:r>
            <a:endParaRPr lang="en-IN" dirty="0"/>
          </a:p>
          <a:p>
            <a:r>
              <a:rPr lang="en-US" dirty="0"/>
              <a:t>The Endosperm occupies about 2/3 of the total seed and is located in the broader part of the maize grain. There is a continuous layer of the large cubical cells immediately beneath the hull and is called aleurone layer. This aleurone layer contains protein granules. The rest of the endosperm consists of starch-laden cells, which also contain some </a:t>
            </a:r>
            <a:r>
              <a:rPr lang="en-US" dirty="0" smtClean="0"/>
              <a:t>lipid</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147248" cy="6336704"/>
          </a:xfrm>
        </p:spPr>
        <p:txBody>
          <a:bodyPr>
            <a:normAutofit fontScale="77500" lnSpcReduction="20000"/>
          </a:bodyPr>
          <a:lstStyle/>
          <a:p>
            <a:r>
              <a:rPr lang="en-US" b="1" dirty="0"/>
              <a:t>Embryo:</a:t>
            </a:r>
            <a:endParaRPr lang="en-IN" dirty="0"/>
          </a:p>
          <a:p>
            <a:r>
              <a:rPr lang="en-US" dirty="0"/>
              <a:t>The embryo of the maize grain is located beneath the endosperm. </a:t>
            </a:r>
            <a:endParaRPr lang="en-US" dirty="0" smtClean="0"/>
          </a:p>
          <a:p>
            <a:r>
              <a:rPr lang="en-US" dirty="0" smtClean="0"/>
              <a:t>It </a:t>
            </a:r>
            <a:r>
              <a:rPr lang="en-US" dirty="0"/>
              <a:t>is demarcated from the latter by a single layer of </a:t>
            </a:r>
            <a:r>
              <a:rPr lang="en-US" b="1" dirty="0">
                <a:solidFill>
                  <a:srgbClr val="FF0000"/>
                </a:solidFill>
              </a:rPr>
              <a:t>epithelial cells</a:t>
            </a:r>
            <a:r>
              <a:rPr lang="en-US" dirty="0"/>
              <a:t>. </a:t>
            </a:r>
            <a:endParaRPr lang="en-US" dirty="0" smtClean="0"/>
          </a:p>
          <a:p>
            <a:r>
              <a:rPr lang="en-US" dirty="0" smtClean="0"/>
              <a:t>The </a:t>
            </a:r>
            <a:r>
              <a:rPr lang="en-US" dirty="0"/>
              <a:t>embryo consists of a </a:t>
            </a:r>
            <a:r>
              <a:rPr lang="en-US" dirty="0">
                <a:solidFill>
                  <a:srgbClr val="FF0000"/>
                </a:solidFill>
              </a:rPr>
              <a:t>radicle</a:t>
            </a:r>
            <a:r>
              <a:rPr lang="en-US" dirty="0"/>
              <a:t> and a </a:t>
            </a:r>
            <a:r>
              <a:rPr lang="en-US" dirty="0" err="1">
                <a:solidFill>
                  <a:srgbClr val="FF0000"/>
                </a:solidFill>
              </a:rPr>
              <a:t>plumule</a:t>
            </a:r>
            <a:r>
              <a:rPr lang="en-US" dirty="0"/>
              <a:t>. </a:t>
            </a:r>
            <a:endParaRPr lang="en-US" dirty="0" smtClean="0"/>
          </a:p>
          <a:p>
            <a:r>
              <a:rPr lang="en-US" dirty="0" smtClean="0"/>
              <a:t>The </a:t>
            </a:r>
            <a:r>
              <a:rPr lang="en-US" dirty="0"/>
              <a:t>radicle is partially covered and protected by </a:t>
            </a:r>
            <a:r>
              <a:rPr lang="en-US" dirty="0" err="1">
                <a:solidFill>
                  <a:srgbClr val="FF0000"/>
                </a:solidFill>
              </a:rPr>
              <a:t>colerorhiza</a:t>
            </a:r>
            <a:r>
              <a:rPr lang="en-US" dirty="0"/>
              <a:t>. </a:t>
            </a:r>
            <a:endParaRPr lang="en-US" dirty="0" smtClean="0"/>
          </a:p>
          <a:p>
            <a:r>
              <a:rPr lang="en-US" dirty="0" smtClean="0"/>
              <a:t>The </a:t>
            </a:r>
            <a:r>
              <a:rPr lang="en-US" dirty="0" err="1"/>
              <a:t>plumule</a:t>
            </a:r>
            <a:r>
              <a:rPr lang="en-US" dirty="0"/>
              <a:t> is partially covered and protected by </a:t>
            </a:r>
            <a:r>
              <a:rPr lang="en-US" dirty="0" err="1">
                <a:solidFill>
                  <a:srgbClr val="FF0000"/>
                </a:solidFill>
              </a:rPr>
              <a:t>coleoptile</a:t>
            </a:r>
            <a:r>
              <a:rPr lang="en-US" dirty="0"/>
              <a:t>. </a:t>
            </a:r>
            <a:endParaRPr lang="en-US" dirty="0" smtClean="0"/>
          </a:p>
          <a:p>
            <a:r>
              <a:rPr lang="en-US" dirty="0" smtClean="0"/>
              <a:t>All </a:t>
            </a:r>
            <a:r>
              <a:rPr lang="en-US" dirty="0"/>
              <a:t>these parts are enclosed completely in shield-shaped </a:t>
            </a:r>
            <a:r>
              <a:rPr lang="en-US" dirty="0">
                <a:solidFill>
                  <a:srgbClr val="FF0000"/>
                </a:solidFill>
              </a:rPr>
              <a:t>scutellum</a:t>
            </a:r>
            <a:r>
              <a:rPr lang="en-US" dirty="0"/>
              <a:t>. </a:t>
            </a:r>
            <a:r>
              <a:rPr lang="en-US" b="1" dirty="0">
                <a:solidFill>
                  <a:srgbClr val="0070C0"/>
                </a:solidFill>
              </a:rPr>
              <a:t>The cotyledon is called scutellum</a:t>
            </a:r>
            <a:r>
              <a:rPr lang="en-US" dirty="0"/>
              <a:t>. </a:t>
            </a:r>
            <a:endParaRPr lang="en-US" dirty="0" smtClean="0"/>
          </a:p>
          <a:p>
            <a:r>
              <a:rPr lang="en-US" dirty="0" smtClean="0"/>
              <a:t>The </a:t>
            </a:r>
            <a:r>
              <a:rPr lang="en-US" dirty="0"/>
              <a:t>epithelial layer mentioned above is the part of scutellum. The cells of the epithelial layer secrete digestive enzymes during seed germination which digest the nutrients in the endosperm and absorb them. These nutrients help in the development and growth of the seedling.</a:t>
            </a:r>
            <a:endParaRPr lang="en-IN" dirty="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SEED GERMINATION </a:t>
            </a:r>
            <a:endParaRPr lang="en-IN" dirty="0"/>
          </a:p>
        </p:txBody>
      </p:sp>
      <p:sp>
        <p:nvSpPr>
          <p:cNvPr id="3" name="Content Placeholder 2"/>
          <p:cNvSpPr>
            <a:spLocks noGrp="1"/>
          </p:cNvSpPr>
          <p:nvPr>
            <p:ph idx="1"/>
          </p:nvPr>
        </p:nvSpPr>
        <p:spPr/>
        <p:txBody>
          <a:bodyPr/>
          <a:lstStyle/>
          <a:p>
            <a:r>
              <a:rPr lang="en-US" dirty="0"/>
              <a:t>Under normal conditions the mature embryo does not continue to grow while the seed is still attached to the parent plant.  After dispersal of the seed, if environmental conditions are favorable there is resumption of the growth of embryo inside a viable non-dormant seed.  This is the process known as </a:t>
            </a:r>
            <a:r>
              <a:rPr lang="en-US" b="1" dirty="0"/>
              <a:t>germination</a:t>
            </a:r>
            <a:r>
              <a:rPr lang="en-US" dirty="0"/>
              <a:t>.</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436910"/>
          </a:xfrm>
        </p:spPr>
        <p:txBody>
          <a:bodyPr>
            <a:normAutofit fontScale="90000"/>
          </a:bodyPr>
          <a:lstStyle/>
          <a:p>
            <a:r>
              <a:rPr lang="en-IN" b="1" dirty="0" smtClean="0"/>
              <a:t>The Process of seed germination</a:t>
            </a:r>
            <a:endParaRPr lang="en-IN" dirty="0"/>
          </a:p>
        </p:txBody>
      </p:sp>
      <p:sp>
        <p:nvSpPr>
          <p:cNvPr id="3" name="Content Placeholder 2"/>
          <p:cNvSpPr>
            <a:spLocks noGrp="1"/>
          </p:cNvSpPr>
          <p:nvPr>
            <p:ph idx="1"/>
          </p:nvPr>
        </p:nvSpPr>
        <p:spPr>
          <a:xfrm>
            <a:off x="0" y="764704"/>
            <a:ext cx="9144000" cy="6093296"/>
          </a:xfrm>
        </p:spPr>
        <p:txBody>
          <a:bodyPr>
            <a:normAutofit fontScale="77500" lnSpcReduction="20000"/>
          </a:bodyPr>
          <a:lstStyle/>
          <a:p>
            <a:r>
              <a:rPr lang="en-IN" dirty="0" smtClean="0"/>
              <a:t>Seed absorbs water by imbibition (</a:t>
            </a:r>
            <a:r>
              <a:rPr lang="en-US" dirty="0" smtClean="0"/>
              <a:t>a physical process in which living or dead </a:t>
            </a:r>
            <a:r>
              <a:rPr lang="en-US" b="1" dirty="0" smtClean="0"/>
              <a:t>plant</a:t>
            </a:r>
            <a:r>
              <a:rPr lang="en-US" dirty="0" smtClean="0"/>
              <a:t> materials takes up water or liquid mainly by adsorption)</a:t>
            </a:r>
            <a:r>
              <a:rPr lang="en-IN" dirty="0" smtClean="0"/>
              <a:t> and seed coat softens and burst. It is the first sign of germination. </a:t>
            </a:r>
          </a:p>
          <a:p>
            <a:pPr lvl="0"/>
            <a:r>
              <a:rPr lang="en-IN" dirty="0" smtClean="0"/>
              <a:t>The imbibed water hydrates the cytoplasm which leads to activation of enzymes in the embryonic axis that mobilize the reserve food material for growth. </a:t>
            </a:r>
          </a:p>
          <a:p>
            <a:pPr lvl="0"/>
            <a:r>
              <a:rPr lang="en-IN" dirty="0" smtClean="0"/>
              <a:t>Chemical energy stored in the form of starch is converted to sugar, which is used during germination. </a:t>
            </a:r>
          </a:p>
          <a:p>
            <a:pPr lvl="0"/>
            <a:r>
              <a:rPr lang="en-IN" dirty="0" smtClean="0"/>
              <a:t>There is an increase in the respiration rate that generates energy (ATP) for cell enlargement and cell division. This results in increase in size of the embryo which pushes against the  seed coat and it bursts open.  </a:t>
            </a:r>
          </a:p>
          <a:p>
            <a:pPr lvl="0"/>
            <a:r>
              <a:rPr lang="en-IN" dirty="0" smtClean="0"/>
              <a:t>The growing radicle is the first to emerge out of the seed and helps to anchor the seed in the soil. It also allows the embryo to absorb minerals and water from soil.</a:t>
            </a:r>
          </a:p>
          <a:p>
            <a:pPr lvl="0"/>
            <a:r>
              <a:rPr lang="en-IN" dirty="0" smtClean="0"/>
              <a:t>The germination process ends as soon as the radicle emerges from the seed coat.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r>
              <a:rPr lang="en-IN" sz="3100" b="1" dirty="0" smtClean="0"/>
              <a:t>Mobilization of reserve food material for development of seedling in monocot</a:t>
            </a:r>
            <a:r>
              <a:rPr lang="en-IN" dirty="0" smtClean="0"/>
              <a:t/>
            </a:r>
            <a:br>
              <a:rPr lang="en-IN" dirty="0" smtClean="0"/>
            </a:br>
            <a:endParaRPr lang="en-IN" dirty="0"/>
          </a:p>
        </p:txBody>
      </p:sp>
      <p:sp>
        <p:nvSpPr>
          <p:cNvPr id="3" name="Content Placeholder 2"/>
          <p:cNvSpPr>
            <a:spLocks noGrp="1"/>
          </p:cNvSpPr>
          <p:nvPr>
            <p:ph idx="1"/>
          </p:nvPr>
        </p:nvSpPr>
        <p:spPr>
          <a:xfrm>
            <a:off x="457200" y="1052736"/>
            <a:ext cx="8229600" cy="5616624"/>
          </a:xfrm>
        </p:spPr>
        <p:txBody>
          <a:bodyPr>
            <a:normAutofit fontScale="70000" lnSpcReduction="20000"/>
          </a:bodyPr>
          <a:lstStyle/>
          <a:p>
            <a:r>
              <a:rPr lang="en-IN" dirty="0" smtClean="0"/>
              <a:t> On hydration of the seed, the cells of the embryonic axis produce gibberellic acid</a:t>
            </a:r>
          </a:p>
          <a:p>
            <a:pPr lvl="0"/>
            <a:r>
              <a:rPr lang="en-IN" dirty="0" smtClean="0"/>
              <a:t>After 24 hours the scutellum also produces </a:t>
            </a:r>
            <a:r>
              <a:rPr lang="en-IN" dirty="0" smtClean="0">
                <a:solidFill>
                  <a:srgbClr val="FF0000"/>
                </a:solidFill>
              </a:rPr>
              <a:t>gibberellic acid</a:t>
            </a:r>
            <a:r>
              <a:rPr lang="en-IN" dirty="0" smtClean="0"/>
              <a:t>.</a:t>
            </a:r>
          </a:p>
          <a:p>
            <a:pPr lvl="0"/>
            <a:r>
              <a:rPr lang="en-IN" dirty="0" smtClean="0"/>
              <a:t>The gibberellic acid is transported to the aleurone layer where it induces the synthesis of  an enzyme,  </a:t>
            </a:r>
            <a:r>
              <a:rPr lang="en-IN" dirty="0" smtClean="0">
                <a:solidFill>
                  <a:srgbClr val="FF0000"/>
                </a:solidFill>
              </a:rPr>
              <a:t>α-amylase</a:t>
            </a:r>
            <a:r>
              <a:rPr lang="en-IN" dirty="0" smtClean="0"/>
              <a:t>.  The enzymes namely </a:t>
            </a:r>
            <a:r>
              <a:rPr lang="en-IN" b="1" dirty="0" smtClean="0">
                <a:solidFill>
                  <a:srgbClr val="0070C0"/>
                </a:solidFill>
              </a:rPr>
              <a:t>protease, ribonuclease,  β-1,3-glucanase </a:t>
            </a:r>
            <a:r>
              <a:rPr lang="en-IN" dirty="0" smtClean="0"/>
              <a:t>and</a:t>
            </a:r>
            <a:r>
              <a:rPr lang="en-IN" b="1" dirty="0" smtClean="0">
                <a:solidFill>
                  <a:srgbClr val="0070C0"/>
                </a:solidFill>
              </a:rPr>
              <a:t> lipases </a:t>
            </a:r>
            <a:r>
              <a:rPr lang="en-IN" dirty="0" smtClean="0"/>
              <a:t>are already present in the aleurone layer.  These enzymes are hydrated and activated.  After hydration all 5 enzymes (α-amylase, protease, ribonuclease, β-1,3-glucanase and lipase) in the aleurone layer are released into the endosperm.</a:t>
            </a:r>
          </a:p>
          <a:p>
            <a:pPr lvl="0"/>
            <a:r>
              <a:rPr lang="en-IN" dirty="0" smtClean="0"/>
              <a:t>These enzymes break down the stored food material in the endosperm cells – </a:t>
            </a:r>
          </a:p>
          <a:p>
            <a:pPr lvl="1"/>
            <a:r>
              <a:rPr lang="en-IN" b="1" dirty="0" smtClean="0">
                <a:solidFill>
                  <a:srgbClr val="006600"/>
                </a:solidFill>
              </a:rPr>
              <a:t>α-amylase breaks down starch to sugar</a:t>
            </a:r>
          </a:p>
          <a:p>
            <a:pPr lvl="1"/>
            <a:r>
              <a:rPr lang="en-IN" b="1" dirty="0" smtClean="0">
                <a:solidFill>
                  <a:srgbClr val="006600"/>
                </a:solidFill>
              </a:rPr>
              <a:t>proteases break down proteins to amino acids</a:t>
            </a:r>
          </a:p>
          <a:p>
            <a:pPr lvl="1"/>
            <a:r>
              <a:rPr lang="en-IN" b="1" dirty="0" smtClean="0">
                <a:solidFill>
                  <a:srgbClr val="006600"/>
                </a:solidFill>
              </a:rPr>
              <a:t>ribonuclease breaks down RNA to nucleic acid</a:t>
            </a:r>
          </a:p>
          <a:p>
            <a:pPr lvl="1"/>
            <a:r>
              <a:rPr lang="en-IN" b="1" dirty="0" smtClean="0">
                <a:solidFill>
                  <a:srgbClr val="006600"/>
                </a:solidFill>
              </a:rPr>
              <a:t>β-1,3-glucanase breaks down hemicelluloses (a component of the cell wall of endosperm cells) to sugars </a:t>
            </a:r>
          </a:p>
          <a:p>
            <a:pPr lvl="1"/>
            <a:r>
              <a:rPr lang="en-IN" b="1" dirty="0" smtClean="0">
                <a:solidFill>
                  <a:srgbClr val="006600"/>
                </a:solidFill>
              </a:rPr>
              <a:t>lipases breaks down oils into glycerol and fatty acids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10000"/>
          </a:bodyPr>
          <a:lstStyle/>
          <a:p>
            <a:pPr lvl="0"/>
            <a:r>
              <a:rPr lang="en-IN" dirty="0" smtClean="0"/>
              <a:t>The broken down food material are transported from the endosperm through the scutellum into the growing regions (root and shoot apices) of the embryonic axis.</a:t>
            </a:r>
          </a:p>
          <a:p>
            <a:pPr lvl="0"/>
            <a:r>
              <a:rPr lang="en-IN" dirty="0" smtClean="0"/>
              <a:t>Prior to the transport of nutrients from the endosperm, the embryo produces IAA (</a:t>
            </a:r>
            <a:r>
              <a:rPr lang="en-IN" dirty="0" err="1" smtClean="0"/>
              <a:t>Indole</a:t>
            </a:r>
            <a:r>
              <a:rPr lang="en-IN" dirty="0" smtClean="0"/>
              <a:t> Acetic Acid) that is transported to the scutellum for the development of vascular tissue in the scutellum.  </a:t>
            </a:r>
          </a:p>
          <a:p>
            <a:pPr lvl="0"/>
            <a:r>
              <a:rPr lang="en-IN" dirty="0" smtClean="0"/>
              <a:t>The developed vascular tissue are the conduit/channel for the nutrient  (sugars, amino acids, nucleic acids)flow  to the embryonic axis.</a:t>
            </a:r>
          </a:p>
          <a:p>
            <a:pPr lvl="0"/>
            <a:r>
              <a:rPr lang="en-IN" dirty="0" smtClean="0"/>
              <a:t>The growing regions of the embryonic axis use the nutrients for the cell division and expansion of the divided cells which will result in increase in size of the embryonic axis – seedling growth.</a:t>
            </a:r>
          </a:p>
          <a:p>
            <a:endParaRPr lang="en-IN" dirty="0" smtClean="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Mobilization of reserve food material for development of seedling in dicots</a:t>
            </a:r>
            <a:r>
              <a:rPr lang="en-IN" dirty="0" smtClean="0"/>
              <a:t/>
            </a:r>
            <a:br>
              <a:rPr lang="en-IN" dirty="0" smtClean="0"/>
            </a:br>
            <a:endParaRPr lang="en-IN" dirty="0"/>
          </a:p>
        </p:txBody>
      </p:sp>
      <p:sp>
        <p:nvSpPr>
          <p:cNvPr id="3" name="Content Placeholder 2"/>
          <p:cNvSpPr>
            <a:spLocks noGrp="1"/>
          </p:cNvSpPr>
          <p:nvPr>
            <p:ph idx="1"/>
          </p:nvPr>
        </p:nvSpPr>
        <p:spPr>
          <a:xfrm>
            <a:off x="0" y="980728"/>
            <a:ext cx="8964488" cy="5877272"/>
          </a:xfrm>
        </p:spPr>
        <p:txBody>
          <a:bodyPr>
            <a:normAutofit fontScale="70000" lnSpcReduction="20000"/>
          </a:bodyPr>
          <a:lstStyle/>
          <a:p>
            <a:pPr lvl="0"/>
            <a:r>
              <a:rPr lang="en-IN" dirty="0" smtClean="0"/>
              <a:t>Enzymes namely proteases, ribonuclease, </a:t>
            </a:r>
            <a:r>
              <a:rPr lang="en-US" dirty="0" smtClean="0"/>
              <a:t>β-1,3-glucanase </a:t>
            </a:r>
            <a:r>
              <a:rPr lang="en-IN" dirty="0" smtClean="0"/>
              <a:t>and lipases are already present in the cotyledons.</a:t>
            </a:r>
          </a:p>
          <a:p>
            <a:pPr lvl="0"/>
            <a:r>
              <a:rPr lang="en-IN" dirty="0" smtClean="0"/>
              <a:t>α-amylase is freshly synthesised  prior to mobilization of food reserve in the cotyledon.</a:t>
            </a:r>
          </a:p>
          <a:p>
            <a:pPr lvl="0"/>
            <a:r>
              <a:rPr lang="en-IN" dirty="0" smtClean="0"/>
              <a:t>These enzymes break down the stored food material in the cotyledon or endosperm cells </a:t>
            </a:r>
          </a:p>
          <a:p>
            <a:endParaRPr lang="en-IN" dirty="0" smtClean="0"/>
          </a:p>
          <a:p>
            <a:pPr lvl="1"/>
            <a:r>
              <a:rPr lang="en-IN" dirty="0" smtClean="0"/>
              <a:t>α-amylase breaks down starch to sugar</a:t>
            </a:r>
          </a:p>
          <a:p>
            <a:pPr lvl="1"/>
            <a:r>
              <a:rPr lang="en-IN" dirty="0" smtClean="0"/>
              <a:t>proteases break down proteins to amino acids</a:t>
            </a:r>
          </a:p>
          <a:p>
            <a:pPr lvl="1"/>
            <a:r>
              <a:rPr lang="en-IN" dirty="0" smtClean="0"/>
              <a:t>ribonuclease breaks down RNA to nucleic acid</a:t>
            </a:r>
          </a:p>
          <a:p>
            <a:pPr lvl="1"/>
            <a:r>
              <a:rPr lang="en-IN" dirty="0" smtClean="0"/>
              <a:t>β-1,3-glucanase breaks down hemicelluloses (a component of the cell wall of endosperm cells) to sugars </a:t>
            </a:r>
          </a:p>
          <a:p>
            <a:pPr lvl="1"/>
            <a:r>
              <a:rPr lang="en-IN" dirty="0" smtClean="0"/>
              <a:t>lipases breaks down oils into glycerol and fatty acids</a:t>
            </a:r>
          </a:p>
          <a:p>
            <a:pPr lvl="0"/>
            <a:r>
              <a:rPr lang="en-IN" dirty="0" smtClean="0"/>
              <a:t>In addition, </a:t>
            </a:r>
            <a:r>
              <a:rPr lang="en-IN" dirty="0" err="1" smtClean="0"/>
              <a:t>cytokinins</a:t>
            </a:r>
            <a:r>
              <a:rPr lang="en-IN" dirty="0" smtClean="0"/>
              <a:t> (another group of plant hormones) are also thought to be involved in controlling breakdown of reserves in the seeds.  </a:t>
            </a:r>
          </a:p>
          <a:p>
            <a:pPr lvl="0"/>
            <a:r>
              <a:rPr lang="en-IN" dirty="0" smtClean="0"/>
              <a:t>The breakdown reserves are transported to the embryonic axis for cell division and enlargement of the divided cells leading to increase in size of the embryonic axis – seedling growth.</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IN" sz="3600" b="1" dirty="0" smtClean="0"/>
              <a:t>Modes of Germination or Seedling Emergence	</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lnSpcReduction="10000"/>
          </a:bodyPr>
          <a:lstStyle/>
          <a:p>
            <a:r>
              <a:rPr lang="en-IN" dirty="0" smtClean="0"/>
              <a:t>The way in which the shoot emerges from the seed during germination varies from species to species.  </a:t>
            </a:r>
          </a:p>
          <a:p>
            <a:r>
              <a:rPr lang="en-IN" dirty="0" smtClean="0"/>
              <a:t>The shoot can either be accompanied by the cotyledons or endosperm or it can emerge alone leaving the cotyledon or endosperm underground.  </a:t>
            </a:r>
          </a:p>
          <a:p>
            <a:r>
              <a:rPr lang="en-IN" dirty="0" smtClean="0"/>
              <a:t>Thus there are 2 modes of germinations: </a:t>
            </a:r>
            <a:r>
              <a:rPr lang="en-IN" b="1" dirty="0" err="1" smtClean="0"/>
              <a:t>Epigeal</a:t>
            </a:r>
            <a:r>
              <a:rPr lang="en-IN" dirty="0" smtClean="0"/>
              <a:t> and </a:t>
            </a:r>
            <a:r>
              <a:rPr lang="en-IN" b="1" dirty="0" smtClean="0"/>
              <a:t>Hypogeal</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C:\Users\MONA\Desktop\pollen grain.jpg"/>
          <p:cNvPicPr>
            <a:picLocks noChangeAspect="1" noChangeArrowheads="1"/>
          </p:cNvPicPr>
          <p:nvPr/>
        </p:nvPicPr>
        <p:blipFill>
          <a:blip r:embed="rId2" cstate="print"/>
          <a:srcRect/>
          <a:stretch>
            <a:fillRect/>
          </a:stretch>
        </p:blipFill>
        <p:spPr bwMode="auto">
          <a:xfrm>
            <a:off x="2267744" y="3140968"/>
            <a:ext cx="5514206" cy="3449386"/>
          </a:xfrm>
          <a:prstGeom prst="rect">
            <a:avLst/>
          </a:prstGeom>
          <a:noFill/>
          <a:ln w="9525">
            <a:noFill/>
            <a:miter lim="800000"/>
            <a:headEnd/>
            <a:tailEnd/>
          </a:ln>
        </p:spPr>
      </p:pic>
      <p:sp>
        <p:nvSpPr>
          <p:cNvPr id="6" name="Content Placeholder 2"/>
          <p:cNvSpPr txBox="1">
            <a:spLocks/>
          </p:cNvSpPr>
          <p:nvPr/>
        </p:nvSpPr>
        <p:spPr>
          <a:xfrm>
            <a:off x="457200" y="332656"/>
            <a:ext cx="8435280" cy="2592288"/>
          </a:xfrm>
          <a:prstGeom prst="rect">
            <a:avLst/>
          </a:prstGeom>
        </p:spPr>
        <p:txBody>
          <a:bodyPr vert="horz" lIns="91440" tIns="45720" rIns="91440" bIns="45720" rtlCol="0">
            <a:normAutofit fontScale="92500"/>
          </a:bodyPr>
          <a:lstStyle/>
          <a:p>
            <a:r>
              <a:rPr lang="en-US" sz="3200" b="1" dirty="0" smtClean="0"/>
              <a:t>The Mature Pollen Grain</a:t>
            </a:r>
            <a:endParaRPr lang="en-IN" sz="3200" dirty="0" smtClean="0"/>
          </a:p>
          <a:p>
            <a:pPr>
              <a:buFont typeface="Arial" pitchFamily="34" charset="0"/>
              <a:buChar char="•"/>
            </a:pPr>
            <a:r>
              <a:rPr lang="en-US" sz="3200" dirty="0" smtClean="0"/>
              <a:t>The mature pollen grain consists of two layered cell wall, an inner </a:t>
            </a:r>
            <a:r>
              <a:rPr lang="en-US" sz="3200" b="1" dirty="0" err="1" smtClean="0"/>
              <a:t>intine</a:t>
            </a:r>
            <a:r>
              <a:rPr lang="en-US" sz="3200" dirty="0" smtClean="0"/>
              <a:t> </a:t>
            </a:r>
            <a:r>
              <a:rPr lang="en-US" sz="3200" b="1" dirty="0" smtClean="0"/>
              <a:t>layer</a:t>
            </a:r>
            <a:r>
              <a:rPr lang="en-US" sz="3200" dirty="0" smtClean="0"/>
              <a:t> and outer </a:t>
            </a:r>
            <a:r>
              <a:rPr lang="en-US" sz="3200" b="1" dirty="0" err="1" smtClean="0"/>
              <a:t>exine</a:t>
            </a:r>
            <a:r>
              <a:rPr lang="en-US" sz="3200" dirty="0" smtClean="0"/>
              <a:t> </a:t>
            </a:r>
            <a:r>
              <a:rPr lang="en-US" sz="3200" b="1" dirty="0" smtClean="0"/>
              <a:t>layer. </a:t>
            </a:r>
          </a:p>
          <a:p>
            <a:pPr>
              <a:buFont typeface="Arial" pitchFamily="34" charset="0"/>
              <a:buChar char="•"/>
            </a:pPr>
            <a:r>
              <a:rPr lang="en-US" sz="3200" dirty="0" smtClean="0"/>
              <a:t>The inner wall encloses a large </a:t>
            </a:r>
            <a:r>
              <a:rPr lang="en-US" sz="3200" b="1" dirty="0" smtClean="0"/>
              <a:t>vegetative cell</a:t>
            </a:r>
            <a:r>
              <a:rPr lang="en-US" sz="3200" dirty="0" smtClean="0"/>
              <a:t> (tube cell) and a smaller </a:t>
            </a:r>
            <a:r>
              <a:rPr lang="en-US" sz="3200" b="1" dirty="0" smtClean="0"/>
              <a:t>generative cell</a:t>
            </a:r>
            <a:r>
              <a:rPr lang="en-US" sz="3200" dirty="0" smtClean="0"/>
              <a:t>. </a:t>
            </a:r>
            <a:endParaRPr lang="en-IN" sz="3200"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IN" sz="3200" b="1" dirty="0" err="1" smtClean="0"/>
              <a:t>Epigeal</a:t>
            </a:r>
            <a:r>
              <a:rPr lang="en-IN" sz="3200" b="1" dirty="0" smtClean="0"/>
              <a:t> germination</a:t>
            </a:r>
            <a:endParaRPr lang="en-IN" sz="3200" b="1" dirty="0"/>
          </a:p>
        </p:txBody>
      </p:sp>
      <p:sp>
        <p:nvSpPr>
          <p:cNvPr id="3" name="Content Placeholder 2"/>
          <p:cNvSpPr>
            <a:spLocks noGrp="1"/>
          </p:cNvSpPr>
          <p:nvPr>
            <p:ph idx="1"/>
          </p:nvPr>
        </p:nvSpPr>
        <p:spPr>
          <a:xfrm>
            <a:off x="0" y="836712"/>
            <a:ext cx="9144000" cy="1944216"/>
          </a:xfrm>
        </p:spPr>
        <p:txBody>
          <a:bodyPr>
            <a:normAutofit fontScale="85000" lnSpcReduction="20000"/>
          </a:bodyPr>
          <a:lstStyle/>
          <a:p>
            <a:r>
              <a:rPr lang="en-IN" sz="2400" dirty="0" smtClean="0"/>
              <a:t>In </a:t>
            </a:r>
            <a:r>
              <a:rPr lang="en-IN" sz="2400" dirty="0" err="1" smtClean="0"/>
              <a:t>epigeal</a:t>
            </a:r>
            <a:r>
              <a:rPr lang="en-IN" sz="2400" dirty="0" smtClean="0"/>
              <a:t> germination, both the </a:t>
            </a:r>
            <a:r>
              <a:rPr lang="en-IN" sz="2400" dirty="0" err="1" smtClean="0"/>
              <a:t>plumule</a:t>
            </a:r>
            <a:r>
              <a:rPr lang="en-IN" sz="2400" dirty="0" smtClean="0"/>
              <a:t> and cotyledons are thrust out of the ground by the elongation of the </a:t>
            </a:r>
            <a:r>
              <a:rPr lang="en-IN" sz="2400" dirty="0" err="1" smtClean="0"/>
              <a:t>hypocotyl</a:t>
            </a:r>
            <a:r>
              <a:rPr lang="en-IN" sz="2400" dirty="0" smtClean="0"/>
              <a:t>. </a:t>
            </a:r>
          </a:p>
          <a:p>
            <a:r>
              <a:rPr lang="en-IN" sz="2400" dirty="0" smtClean="0"/>
              <a:t>In this type of germination the cotyledon assume additional functions.  </a:t>
            </a:r>
          </a:p>
          <a:p>
            <a:r>
              <a:rPr lang="en-IN" sz="2400" dirty="0" smtClean="0"/>
              <a:t>They protect the </a:t>
            </a:r>
            <a:r>
              <a:rPr lang="en-IN" sz="2400" dirty="0" err="1" smtClean="0"/>
              <a:t>plumule</a:t>
            </a:r>
            <a:r>
              <a:rPr lang="en-IN" sz="2400" dirty="0" smtClean="0"/>
              <a:t> as it is pushed through the soil.  </a:t>
            </a:r>
          </a:p>
          <a:p>
            <a:r>
              <a:rPr lang="en-IN" sz="2400" dirty="0" smtClean="0"/>
              <a:t>They may also become </a:t>
            </a:r>
            <a:r>
              <a:rPr lang="en-IN" sz="2400" dirty="0" err="1" smtClean="0"/>
              <a:t>chlorophyllous</a:t>
            </a:r>
            <a:r>
              <a:rPr lang="en-IN" sz="2400" dirty="0" smtClean="0"/>
              <a:t> and photosynthesize. </a:t>
            </a:r>
            <a:r>
              <a:rPr lang="en-IN" sz="2400" dirty="0" err="1" smtClean="0"/>
              <a:t>Eg</a:t>
            </a:r>
            <a:r>
              <a:rPr lang="en-IN" sz="2400" dirty="0" smtClean="0"/>
              <a:t>. Cowpea, Mango, Castor, etc</a:t>
            </a:r>
            <a:r>
              <a:rPr lang="en-IN" dirty="0" smtClean="0"/>
              <a:t>.</a:t>
            </a:r>
          </a:p>
          <a:p>
            <a:endParaRPr lang="en-IN" dirty="0"/>
          </a:p>
        </p:txBody>
      </p:sp>
      <p:pic>
        <p:nvPicPr>
          <p:cNvPr id="6" name="Picture 5" descr="epigeal.jpg"/>
          <p:cNvPicPr>
            <a:picLocks noChangeAspect="1"/>
          </p:cNvPicPr>
          <p:nvPr/>
        </p:nvPicPr>
        <p:blipFill>
          <a:blip r:embed="rId2" cstate="print"/>
          <a:stretch>
            <a:fillRect/>
          </a:stretch>
        </p:blipFill>
        <p:spPr>
          <a:xfrm>
            <a:off x="335888" y="2564904"/>
            <a:ext cx="8340568" cy="429309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08918"/>
          </a:xfrm>
        </p:spPr>
        <p:txBody>
          <a:bodyPr>
            <a:normAutofit fontScale="90000"/>
          </a:bodyPr>
          <a:lstStyle/>
          <a:p>
            <a:r>
              <a:rPr lang="en-US" dirty="0" smtClean="0"/>
              <a:t>Hypogeal germination</a:t>
            </a:r>
            <a:endParaRPr lang="en-IN" dirty="0"/>
          </a:p>
        </p:txBody>
      </p:sp>
      <p:sp>
        <p:nvSpPr>
          <p:cNvPr id="3" name="Content Placeholder 2"/>
          <p:cNvSpPr>
            <a:spLocks noGrp="1"/>
          </p:cNvSpPr>
          <p:nvPr>
            <p:ph idx="1"/>
          </p:nvPr>
        </p:nvSpPr>
        <p:spPr>
          <a:xfrm>
            <a:off x="0" y="836713"/>
            <a:ext cx="9144000" cy="1944216"/>
          </a:xfrm>
        </p:spPr>
        <p:txBody>
          <a:bodyPr>
            <a:normAutofit lnSpcReduction="10000"/>
          </a:bodyPr>
          <a:lstStyle/>
          <a:p>
            <a:r>
              <a:rPr lang="en-IN" dirty="0" smtClean="0"/>
              <a:t>In hypogeal germination, the epicotyls elongate thrusting the </a:t>
            </a:r>
            <a:r>
              <a:rPr lang="en-IN" dirty="0" err="1" smtClean="0"/>
              <a:t>plumule</a:t>
            </a:r>
            <a:r>
              <a:rPr lang="en-IN" dirty="0" smtClean="0"/>
              <a:t> upwards out of the ground leaving the cotyledons below the ground. </a:t>
            </a:r>
            <a:r>
              <a:rPr lang="en-IN" dirty="0" err="1" smtClean="0"/>
              <a:t>Eg</a:t>
            </a:r>
            <a:r>
              <a:rPr lang="en-IN" dirty="0" smtClean="0"/>
              <a:t>. Maize, Rice, Millet, Garden pea, etc.</a:t>
            </a:r>
          </a:p>
          <a:p>
            <a:endParaRPr lang="en-IN" dirty="0"/>
          </a:p>
        </p:txBody>
      </p:sp>
      <p:pic>
        <p:nvPicPr>
          <p:cNvPr id="4" name="Picture 3" descr="hypogeal.jpg"/>
          <p:cNvPicPr>
            <a:picLocks noChangeAspect="1"/>
          </p:cNvPicPr>
          <p:nvPr/>
        </p:nvPicPr>
        <p:blipFill>
          <a:blip r:embed="rId2" cstate="print"/>
          <a:stretch>
            <a:fillRect/>
          </a:stretch>
        </p:blipFill>
        <p:spPr>
          <a:xfrm>
            <a:off x="323528" y="2852936"/>
            <a:ext cx="8568952" cy="400506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MITOSIS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Cell are </a:t>
            </a:r>
            <a:r>
              <a:rPr lang="en-US" dirty="0"/>
              <a:t>the building block of </a:t>
            </a:r>
            <a:r>
              <a:rPr lang="en-US" dirty="0" smtClean="0"/>
              <a:t>life</a:t>
            </a:r>
          </a:p>
          <a:p>
            <a:r>
              <a:rPr lang="en-US" dirty="0" smtClean="0"/>
              <a:t>Cell </a:t>
            </a:r>
            <a:r>
              <a:rPr lang="en-US" dirty="0"/>
              <a:t>division cycle is basically a series of events which occurs during cell division and </a:t>
            </a:r>
            <a:r>
              <a:rPr lang="en-US" dirty="0" smtClean="0"/>
              <a:t>replication</a:t>
            </a:r>
          </a:p>
          <a:p>
            <a:r>
              <a:rPr lang="en-US" dirty="0"/>
              <a:t>In prokaryotic cells, i.e. cells without nucleus, the cell cycle occurs through a process called binary </a:t>
            </a:r>
            <a:r>
              <a:rPr lang="en-US" dirty="0" smtClean="0"/>
              <a:t>fission</a:t>
            </a:r>
          </a:p>
          <a:p>
            <a:r>
              <a:rPr lang="en-US" dirty="0" smtClean="0"/>
              <a:t>In </a:t>
            </a:r>
            <a:r>
              <a:rPr lang="en-US" dirty="0"/>
              <a:t>eukaryotic cells, i.e. cells with nucleus, the cell cycle can be divided into four distinct phases: G1 phase (cell growth period), S phase (DNA synthesis or replication occurs), G2 phase (cell undergoes a period of rapid growth to prepare for mitosis) and M phase (mitosis). </a:t>
            </a:r>
            <a:endParaRPr lang="en-IN" dirty="0"/>
          </a:p>
        </p:txBody>
      </p:sp>
    </p:spTree>
    <p:extLst>
      <p:ext uri="{BB962C8B-B14F-4D97-AF65-F5344CB8AC3E}">
        <p14:creationId xmlns:p14="http://schemas.microsoft.com/office/powerpoint/2010/main" val="2886278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7821"/>
            <a:ext cx="8229600" cy="5793507"/>
          </a:xfrm>
        </p:spPr>
        <p:txBody>
          <a:bodyPr/>
          <a:lstStyle/>
          <a:p>
            <a:r>
              <a:rPr lang="en-US" dirty="0"/>
              <a:t>G1 phase, S phase and G2 phase are collectively known as </a:t>
            </a:r>
            <a:r>
              <a:rPr lang="en-US" dirty="0" err="1"/>
              <a:t>interphase</a:t>
            </a:r>
            <a:r>
              <a:rPr lang="en-US" dirty="0"/>
              <a:t>, wherein the cell grows, collects nutrients for mitosis and duplicates its </a:t>
            </a:r>
            <a:r>
              <a:rPr lang="en-US" dirty="0" smtClean="0"/>
              <a:t>DNA</a:t>
            </a:r>
          </a:p>
          <a:p>
            <a:r>
              <a:rPr lang="en-US" dirty="0"/>
              <a:t>M phase (mitosis and </a:t>
            </a:r>
            <a:r>
              <a:rPr lang="en-US" dirty="0" err="1"/>
              <a:t>cytokinesis</a:t>
            </a:r>
            <a:r>
              <a:rPr lang="en-US" dirty="0"/>
              <a:t>), is the process in which the cell divides itself into two distinct cells, termed as daughter </a:t>
            </a:r>
            <a:r>
              <a:rPr lang="en-US" dirty="0" smtClean="0"/>
              <a:t>cells</a:t>
            </a:r>
          </a:p>
          <a:p>
            <a:endParaRPr lang="en-IN" dirty="0"/>
          </a:p>
        </p:txBody>
      </p:sp>
    </p:spTree>
    <p:extLst>
      <p:ext uri="{BB962C8B-B14F-4D97-AF65-F5344CB8AC3E}">
        <p14:creationId xmlns:p14="http://schemas.microsoft.com/office/powerpoint/2010/main" val="3455083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a:bodyPr>
          <a:lstStyle/>
          <a:p>
            <a:r>
              <a:rPr lang="en-US" dirty="0"/>
              <a:t>Before cell division occurs, the cell first has to replicate the </a:t>
            </a:r>
            <a:r>
              <a:rPr lang="en-US" b="1" dirty="0"/>
              <a:t>chromosomes</a:t>
            </a:r>
            <a:r>
              <a:rPr lang="en-US" dirty="0"/>
              <a:t> so each daughter cell can have a set. When the chromosomes are replicated and getting ready to divide, they consist of two, identical halves called </a:t>
            </a:r>
            <a:r>
              <a:rPr lang="en-US" b="1" dirty="0"/>
              <a:t>sister </a:t>
            </a:r>
            <a:r>
              <a:rPr lang="en-US" b="1" dirty="0" err="1"/>
              <a:t>chromatids</a:t>
            </a:r>
            <a:r>
              <a:rPr lang="en-US" dirty="0"/>
              <a:t> which are joined by a central region, the </a:t>
            </a:r>
            <a:r>
              <a:rPr lang="en-US" b="1" dirty="0" err="1"/>
              <a:t>centromere</a:t>
            </a:r>
            <a:r>
              <a:rPr lang="en-US" dirty="0"/>
              <a:t>. Each chromosome is one long molecule of DNA and special proteins. DNA makes up the </a:t>
            </a:r>
            <a:r>
              <a:rPr lang="en-US" b="1" dirty="0"/>
              <a:t>genes</a:t>
            </a:r>
            <a:r>
              <a:rPr lang="en-US" dirty="0"/>
              <a:t>, and we say that genes are “on” chromosomes, or chromosomes “contain” or are made of genes.</a:t>
            </a:r>
            <a:br>
              <a:rPr lang="en-US" dirty="0"/>
            </a:br>
            <a:endParaRPr lang="en-IN" dirty="0"/>
          </a:p>
        </p:txBody>
      </p:sp>
    </p:spTree>
    <p:extLst>
      <p:ext uri="{BB962C8B-B14F-4D97-AF65-F5344CB8AC3E}">
        <p14:creationId xmlns:p14="http://schemas.microsoft.com/office/powerpoint/2010/main" val="4156329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UNISH\Desktop\bio 104\MITOSIS FOR PRINT.jpg"/>
          <p:cNvPicPr>
            <a:picLocks noGrp="1"/>
          </p:cNvPicPr>
          <p:nvPr>
            <p:ph idx="1"/>
          </p:nvPr>
        </p:nvPicPr>
        <p:blipFill>
          <a:blip r:embed="rId2" cstate="print"/>
          <a:srcRect/>
          <a:stretch>
            <a:fillRect/>
          </a:stretch>
        </p:blipFill>
        <p:spPr bwMode="auto">
          <a:xfrm>
            <a:off x="2771800" y="0"/>
            <a:ext cx="3883991" cy="6841058"/>
          </a:xfrm>
          <a:prstGeom prst="rect">
            <a:avLst/>
          </a:prstGeom>
          <a:noFill/>
          <a:ln w="9525">
            <a:noFill/>
            <a:miter lim="800000"/>
            <a:headEnd/>
            <a:tailEnd/>
          </a:ln>
        </p:spPr>
      </p:pic>
    </p:spTree>
    <p:extLst>
      <p:ext uri="{BB962C8B-B14F-4D97-AF65-F5344CB8AC3E}">
        <p14:creationId xmlns:p14="http://schemas.microsoft.com/office/powerpoint/2010/main" val="3002878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Conditions required for seed germination</a:t>
            </a:r>
            <a:r>
              <a:rPr lang="en-IN" dirty="0"/>
              <a:t/>
            </a:r>
            <a:br>
              <a:rPr lang="en-IN" dirty="0"/>
            </a:br>
            <a:endParaRPr lang="en-IN" dirty="0"/>
          </a:p>
        </p:txBody>
      </p:sp>
      <p:sp>
        <p:nvSpPr>
          <p:cNvPr id="3" name="Content Placeholder 2"/>
          <p:cNvSpPr>
            <a:spLocks noGrp="1"/>
          </p:cNvSpPr>
          <p:nvPr>
            <p:ph idx="1"/>
          </p:nvPr>
        </p:nvSpPr>
        <p:spPr/>
        <p:txBody>
          <a:bodyPr/>
          <a:lstStyle/>
          <a:p>
            <a:pPr lvl="0"/>
            <a:r>
              <a:rPr lang="en-US" dirty="0"/>
              <a:t>Availability of water</a:t>
            </a:r>
            <a:endParaRPr lang="en-IN" dirty="0"/>
          </a:p>
          <a:p>
            <a:pPr lvl="0"/>
            <a:r>
              <a:rPr lang="en-US" dirty="0"/>
              <a:t>Availability of oxygen</a:t>
            </a:r>
            <a:endParaRPr lang="en-IN" dirty="0"/>
          </a:p>
          <a:p>
            <a:pPr lvl="0"/>
            <a:r>
              <a:rPr lang="en-US" dirty="0"/>
              <a:t>Suitable temperature</a:t>
            </a:r>
            <a:endParaRPr lang="en-IN" dirty="0"/>
          </a:p>
          <a:p>
            <a:pPr lvl="0"/>
            <a:r>
              <a:rPr lang="en-US" dirty="0"/>
              <a:t>Sometimes light</a:t>
            </a:r>
            <a:endParaRPr lang="en-IN" dirty="0"/>
          </a:p>
          <a:p>
            <a:endParaRPr lang="en-IN" dirty="0"/>
          </a:p>
        </p:txBody>
      </p:sp>
    </p:spTree>
    <p:extLst>
      <p:ext uri="{BB962C8B-B14F-4D97-AF65-F5344CB8AC3E}">
        <p14:creationId xmlns:p14="http://schemas.microsoft.com/office/powerpoint/2010/main" val="3067191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7500" lnSpcReduction="20000"/>
          </a:bodyPr>
          <a:lstStyle/>
          <a:p>
            <a:pPr lvl="0">
              <a:buNone/>
            </a:pPr>
            <a:r>
              <a:rPr lang="en-US" dirty="0" smtClean="0"/>
              <a:t>Water –</a:t>
            </a:r>
          </a:p>
          <a:p>
            <a:pPr lvl="0"/>
            <a:r>
              <a:rPr lang="en-US" smtClean="0"/>
              <a:t>A </a:t>
            </a:r>
            <a:r>
              <a:rPr lang="en-US" dirty="0" smtClean="0"/>
              <a:t>seed contains 10-15% of water and is generally dehydrated. So the viable dormant seed has to absorb water  through micropyle or through permeable seed coat to become active and exhibit germination. </a:t>
            </a:r>
          </a:p>
          <a:p>
            <a:pPr lvl="0"/>
            <a:r>
              <a:rPr lang="en-US" dirty="0" smtClean="0"/>
              <a:t>Water hydrates the seed making the seed coat to soften, swell and weaken and also hydrates the embryo.  </a:t>
            </a:r>
          </a:p>
          <a:p>
            <a:pPr lvl="0"/>
            <a:r>
              <a:rPr lang="en-US" dirty="0" smtClean="0"/>
              <a:t>Enzymes that are present in the seeds are activated because of the hydration.  </a:t>
            </a:r>
          </a:p>
          <a:p>
            <a:pPr lvl="0"/>
            <a:r>
              <a:rPr lang="en-US" dirty="0" smtClean="0"/>
              <a:t>It is also used for the cell enlargement and cell division which results in the elongation of the radicle. </a:t>
            </a:r>
          </a:p>
          <a:p>
            <a:pPr lvl="0"/>
            <a:r>
              <a:rPr lang="en-US" dirty="0" smtClean="0"/>
              <a:t>As the radicle elongates it pushes its way through the </a:t>
            </a:r>
            <a:r>
              <a:rPr lang="en-US" dirty="0" err="1" smtClean="0"/>
              <a:t>testa</a:t>
            </a:r>
            <a:r>
              <a:rPr lang="en-US" dirty="0" smtClean="0"/>
              <a:t> which has been soften and weakened and emerges out of the seed.  </a:t>
            </a:r>
          </a:p>
          <a:p>
            <a:pPr lvl="0"/>
            <a:r>
              <a:rPr lang="en-US" dirty="0" smtClean="0"/>
              <a:t>When the radicle emerges out the germination is completed.  </a:t>
            </a:r>
            <a:endParaRPr lang="en-IN" dirty="0" smtClean="0"/>
          </a:p>
          <a:p>
            <a:endParaRPr lang="en-IN" dirty="0"/>
          </a:p>
        </p:txBody>
      </p:sp>
    </p:spTree>
    <p:extLst>
      <p:ext uri="{BB962C8B-B14F-4D97-AF65-F5344CB8AC3E}">
        <p14:creationId xmlns:p14="http://schemas.microsoft.com/office/powerpoint/2010/main" val="3095467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85000" lnSpcReduction="10000"/>
          </a:bodyPr>
          <a:lstStyle/>
          <a:p>
            <a:pPr lvl="0">
              <a:buNone/>
            </a:pPr>
            <a:r>
              <a:rPr lang="en-US" dirty="0" smtClean="0"/>
              <a:t>Oxygen – </a:t>
            </a:r>
          </a:p>
          <a:p>
            <a:pPr lvl="0"/>
            <a:r>
              <a:rPr lang="en-US" dirty="0" smtClean="0"/>
              <a:t>In the dormant condition the seeds respiratory rate is very low due to low metabolic rate and so oxygen is required in very small quantities. </a:t>
            </a:r>
          </a:p>
          <a:p>
            <a:pPr lvl="0"/>
            <a:r>
              <a:rPr lang="en-US" dirty="0" smtClean="0"/>
              <a:t>For germination, oxygen is needed in large quantities. The seeds obtain this oxygen from the air contained in the soil. </a:t>
            </a:r>
          </a:p>
          <a:p>
            <a:pPr lvl="0"/>
            <a:r>
              <a:rPr lang="en-US" dirty="0" smtClean="0"/>
              <a:t>Oxygen is required for the aerobic respiration which provides the growing embryo with maximum energy for cell division and cell enlargement.  </a:t>
            </a:r>
          </a:p>
          <a:p>
            <a:pPr lvl="0"/>
            <a:r>
              <a:rPr lang="en-US" dirty="0" smtClean="0"/>
              <a:t>In the absence of oxygen, the embryo undergoes anaerobic respiration that results in the formation of ethanol or acetic acid which are poisonous to the embryo and hinders its further growth.</a:t>
            </a:r>
            <a:endParaRPr lang="en-IN" dirty="0" smtClean="0"/>
          </a:p>
          <a:p>
            <a:endParaRPr lang="en-IN" dirty="0"/>
          </a:p>
        </p:txBody>
      </p:sp>
    </p:spTree>
    <p:extLst>
      <p:ext uri="{BB962C8B-B14F-4D97-AF65-F5344CB8AC3E}">
        <p14:creationId xmlns:p14="http://schemas.microsoft.com/office/powerpoint/2010/main" val="42764244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9"/>
            <a:ext cx="8229600" cy="4896543"/>
          </a:xfrm>
        </p:spPr>
        <p:txBody>
          <a:bodyPr>
            <a:normAutofit fontScale="70000" lnSpcReduction="20000"/>
          </a:bodyPr>
          <a:lstStyle/>
          <a:p>
            <a:pPr lvl="0">
              <a:buNone/>
            </a:pPr>
            <a:r>
              <a:rPr lang="en-US" dirty="0" smtClean="0"/>
              <a:t>Temperature – </a:t>
            </a:r>
          </a:p>
          <a:p>
            <a:r>
              <a:rPr lang="en-US" sz="3400" dirty="0" smtClean="0"/>
              <a:t>a suitable temperature is required for germination because of  enzymes that catalyze the metabolic activities. Enzymes haves minimum, optimum and maximum temperature requirements.  </a:t>
            </a:r>
          </a:p>
          <a:p>
            <a:r>
              <a:rPr lang="en-US" sz="3400" dirty="0" smtClean="0"/>
              <a:t>The range of temperature requirement is higher for tropical plants then for temperate.  This is reflected in the temperature requirement of seeds and the best germination occurs at the optimum temperature range.  </a:t>
            </a:r>
          </a:p>
          <a:p>
            <a:r>
              <a:rPr lang="en-US" sz="3400" dirty="0" smtClean="0"/>
              <a:t>Enzymes are sensitive to heat and are denatured (completely destroyed) at higher temperature above 60</a:t>
            </a:r>
            <a:r>
              <a:rPr lang="en-US" sz="3400" baseline="30000" dirty="0" smtClean="0"/>
              <a:t>0</a:t>
            </a:r>
            <a:r>
              <a:rPr lang="en-US" sz="3400" dirty="0" smtClean="0"/>
              <a:t>C.  Below 0</a:t>
            </a:r>
            <a:r>
              <a:rPr lang="en-US" sz="3400" baseline="30000" dirty="0" smtClean="0"/>
              <a:t>0</a:t>
            </a:r>
            <a:r>
              <a:rPr lang="en-US" sz="3400" dirty="0" smtClean="0"/>
              <a:t>C enzymes are normally inactivated but not destroyed.  </a:t>
            </a:r>
            <a:endParaRPr lang="en-IN" sz="3400" dirty="0" smtClean="0"/>
          </a:p>
          <a:p>
            <a:r>
              <a:rPr lang="en-US" sz="3400" dirty="0" smtClean="0"/>
              <a:t>Examples of cardinal temperatures (</a:t>
            </a:r>
            <a:r>
              <a:rPr lang="en-US" sz="3400" baseline="30000" dirty="0" smtClean="0"/>
              <a:t>0</a:t>
            </a:r>
            <a:r>
              <a:rPr lang="en-US" sz="3400" dirty="0" smtClean="0"/>
              <a:t>C) for germination of Grains/seeds</a:t>
            </a:r>
          </a:p>
          <a:p>
            <a:endParaRPr lang="en-IN" dirty="0" smtClean="0"/>
          </a:p>
          <a:p>
            <a:pPr>
              <a:buNone/>
            </a:pPr>
            <a:endParaRPr lang="en-IN" dirty="0" smtClean="0"/>
          </a:p>
          <a:p>
            <a:endParaRPr lang="en-IN" dirty="0" smtClean="0"/>
          </a:p>
          <a:p>
            <a:endParaRPr lang="en-IN" dirty="0"/>
          </a:p>
        </p:txBody>
      </p:sp>
      <p:graphicFrame>
        <p:nvGraphicFramePr>
          <p:cNvPr id="4" name="Table 3"/>
          <p:cNvGraphicFramePr>
            <a:graphicFrameLocks noGrp="1"/>
          </p:cNvGraphicFramePr>
          <p:nvPr/>
        </p:nvGraphicFramePr>
        <p:xfrm>
          <a:off x="683568" y="4725144"/>
          <a:ext cx="7704857" cy="1884700"/>
        </p:xfrm>
        <a:graphic>
          <a:graphicData uri="http://schemas.openxmlformats.org/drawingml/2006/table">
            <a:tbl>
              <a:tblPr firstRow="1" bandRow="1">
                <a:tableStyleId>{08FB837D-C827-4EFA-A057-4D05807E0F7C}</a:tableStyleId>
              </a:tblPr>
              <a:tblGrid>
                <a:gridCol w="3276445"/>
                <a:gridCol w="1456198"/>
                <a:gridCol w="1456198"/>
                <a:gridCol w="1516016"/>
              </a:tblGrid>
              <a:tr h="370840">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Grain/Seed</a:t>
                      </a:r>
                      <a:endParaRPr lang="en-IN" sz="2400" dirty="0"/>
                    </a:p>
                  </a:txBody>
                  <a:tcPr/>
                </a:tc>
                <a:tc>
                  <a:txBody>
                    <a:bodyPr/>
                    <a:lstStyle/>
                    <a:p>
                      <a:pPr>
                        <a:lnSpc>
                          <a:spcPts val="2880"/>
                        </a:lnSpc>
                      </a:pPr>
                      <a:r>
                        <a:rPr lang="en-US" sz="2400" dirty="0" smtClean="0"/>
                        <a:t>Minimum</a:t>
                      </a:r>
                      <a:endParaRPr lang="en-IN" sz="2400" dirty="0"/>
                    </a:p>
                  </a:txBody>
                  <a:tcPr/>
                </a:tc>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Optimum</a:t>
                      </a:r>
                      <a:endParaRPr lang="en-IN" sz="2400" dirty="0"/>
                    </a:p>
                  </a:txBody>
                  <a:tcPr/>
                </a:tc>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Maximum</a:t>
                      </a:r>
                      <a:endParaRPr lang="en-IN" sz="2400" dirty="0"/>
                    </a:p>
                  </a:txBody>
                  <a:tcPr/>
                </a:tc>
              </a:tr>
              <a:tr h="480080">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err="1" smtClean="0"/>
                        <a:t>Zea</a:t>
                      </a:r>
                      <a:r>
                        <a:rPr lang="en-US" sz="2400" dirty="0" smtClean="0"/>
                        <a:t> </a:t>
                      </a:r>
                      <a:r>
                        <a:rPr lang="en-US" sz="2400" dirty="0" err="1" smtClean="0"/>
                        <a:t>mays</a:t>
                      </a:r>
                      <a:r>
                        <a:rPr lang="en-US" sz="2400" dirty="0" smtClean="0"/>
                        <a:t> (Maize)</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8-10</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32-35</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40-44</a:t>
                      </a:r>
                      <a:endParaRPr lang="en-IN" sz="2400" dirty="0"/>
                    </a:p>
                  </a:txBody>
                  <a:tcPr/>
                </a:tc>
              </a:tr>
              <a:tr h="370840">
                <a:tc>
                  <a:txBody>
                    <a:bodyPr/>
                    <a:lstStyle/>
                    <a:p>
                      <a:pPr>
                        <a:lnSpc>
                          <a:spcPts val="1500"/>
                        </a:lnSpc>
                      </a:pPr>
                      <a:r>
                        <a:rPr lang="en-US" sz="2400" dirty="0" err="1" smtClean="0"/>
                        <a:t>Cucumis</a:t>
                      </a:r>
                      <a:r>
                        <a:rPr lang="en-US" sz="2400" dirty="0" smtClean="0"/>
                        <a:t> </a:t>
                      </a:r>
                      <a:r>
                        <a:rPr lang="en-US" sz="2400" dirty="0" err="1" smtClean="0"/>
                        <a:t>melo</a:t>
                      </a:r>
                      <a:r>
                        <a:rPr lang="en-US" sz="2400" dirty="0" smtClean="0"/>
                        <a:t> (Melon)</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16-19</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30-34</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45-50</a:t>
                      </a:r>
                      <a:endParaRPr lang="en-IN" sz="2400" dirty="0"/>
                    </a:p>
                  </a:txBody>
                  <a:tcPr/>
                </a:tc>
              </a:tr>
              <a:tr h="437232">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err="1" smtClean="0"/>
                        <a:t>Oryza</a:t>
                      </a:r>
                      <a:r>
                        <a:rPr lang="en-US" sz="2400" dirty="0" smtClean="0"/>
                        <a:t> sativa(Rice)</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10-12</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30-37</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40-42</a:t>
                      </a:r>
                      <a:endParaRPr lang="en-IN" sz="2400" dirty="0" smtClean="0"/>
                    </a:p>
                    <a:p>
                      <a:pPr>
                        <a:lnSpc>
                          <a:spcPts val="1500"/>
                        </a:lnSpc>
                      </a:pPr>
                      <a:endParaRPr lang="en-IN" sz="2400" dirty="0"/>
                    </a:p>
                  </a:txBody>
                  <a:tcPr/>
                </a:tc>
              </a:tr>
            </a:tbl>
          </a:graphicData>
        </a:graphic>
      </p:graphicFrame>
    </p:spTree>
    <p:extLst>
      <p:ext uri="{BB962C8B-B14F-4D97-AF65-F5344CB8AC3E}">
        <p14:creationId xmlns:p14="http://schemas.microsoft.com/office/powerpoint/2010/main" val="1949432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12968" cy="3816424"/>
          </a:xfrm>
        </p:spPr>
        <p:txBody>
          <a:bodyPr>
            <a:normAutofit fontScale="62500" lnSpcReduction="20000"/>
          </a:bodyPr>
          <a:lstStyle/>
          <a:p>
            <a:pPr>
              <a:buNone/>
            </a:pPr>
            <a:r>
              <a:rPr lang="en-US" sz="3700" b="1" dirty="0" smtClean="0"/>
              <a:t>Event after pollination consists of the following steps</a:t>
            </a:r>
            <a:r>
              <a:rPr lang="en-US" sz="3700" dirty="0" smtClean="0"/>
              <a:t>:</a:t>
            </a:r>
            <a:endParaRPr lang="en-IN" sz="3700" dirty="0" smtClean="0"/>
          </a:p>
          <a:p>
            <a:pPr lvl="0"/>
            <a:r>
              <a:rPr lang="en-US" sz="3700" dirty="0" smtClean="0"/>
              <a:t>pollen tube growth - when the mature pollen grain lands on the stigma of a flower, the pollen germinate and forms a pollen tube. The inner </a:t>
            </a:r>
            <a:r>
              <a:rPr lang="en-US" sz="3700" dirty="0" err="1" smtClean="0"/>
              <a:t>intine</a:t>
            </a:r>
            <a:r>
              <a:rPr lang="en-US" sz="3700" dirty="0" smtClean="0"/>
              <a:t> layer of the pollen elongates breaking the outer </a:t>
            </a:r>
            <a:r>
              <a:rPr lang="en-US" sz="3700" dirty="0" err="1" smtClean="0"/>
              <a:t>exine</a:t>
            </a:r>
            <a:r>
              <a:rPr lang="en-US" sz="3700" dirty="0" smtClean="0"/>
              <a:t> layer to form the pollen tube. </a:t>
            </a:r>
            <a:endParaRPr lang="en-IN" sz="3700" dirty="0" smtClean="0"/>
          </a:p>
          <a:p>
            <a:pPr lvl="0"/>
            <a:r>
              <a:rPr lang="en-US" sz="3700" dirty="0" smtClean="0"/>
              <a:t>migration of tube cell (vegetative cell) to the tip of the pollen tube</a:t>
            </a:r>
            <a:endParaRPr lang="en-IN" sz="3700" dirty="0" smtClean="0"/>
          </a:p>
          <a:p>
            <a:pPr lvl="0"/>
            <a:r>
              <a:rPr lang="en-US" sz="3700" dirty="0" smtClean="0"/>
              <a:t>division of the generative cell- as the pollen tube grows, the generative cell divides into two sperm cells.</a:t>
            </a:r>
            <a:endParaRPr lang="en-IN" sz="3700" dirty="0" smtClean="0"/>
          </a:p>
          <a:p>
            <a:pPr lvl="0"/>
            <a:r>
              <a:rPr lang="en-US" sz="3700" dirty="0" smtClean="0"/>
              <a:t>the pollen tube further extends down the style towards the embryo sac</a:t>
            </a:r>
            <a:endParaRPr lang="en-IN" sz="3700" dirty="0" smtClean="0"/>
          </a:p>
          <a:p>
            <a:pPr lvl="0"/>
            <a:r>
              <a:rPr lang="en-US" sz="3700" dirty="0" smtClean="0"/>
              <a:t>entry of the pollen tube into the embryo sac through the micropyle</a:t>
            </a:r>
            <a:endParaRPr lang="en-IN" sz="3700" dirty="0" smtClean="0"/>
          </a:p>
          <a:p>
            <a:pPr lvl="0"/>
            <a:endParaRPr lang="en-IN" sz="3400" dirty="0" smtClean="0"/>
          </a:p>
          <a:p>
            <a:endParaRPr lang="en-IN" dirty="0"/>
          </a:p>
        </p:txBody>
      </p:sp>
      <p:pic>
        <p:nvPicPr>
          <p:cNvPr id="4" name="Picture 3"/>
          <p:cNvPicPr/>
          <p:nvPr/>
        </p:nvPicPr>
        <p:blipFill>
          <a:blip r:embed="rId2" cstate="print"/>
          <a:srcRect/>
          <a:stretch>
            <a:fillRect/>
          </a:stretch>
        </p:blipFill>
        <p:spPr bwMode="auto">
          <a:xfrm>
            <a:off x="2123728" y="4005064"/>
            <a:ext cx="4680520"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10000"/>
          </a:bodyPr>
          <a:lstStyle/>
          <a:p>
            <a:pPr lvl="0">
              <a:buNone/>
            </a:pPr>
            <a:r>
              <a:rPr lang="en-US" dirty="0" smtClean="0"/>
              <a:t>Light – </a:t>
            </a:r>
          </a:p>
          <a:p>
            <a:pPr lvl="0"/>
            <a:r>
              <a:rPr lang="en-US" dirty="0" smtClean="0"/>
              <a:t>Not all the seeds are affected by light.  However, the seeds of certain grasses and some varieties of lettuce require light for germination.  </a:t>
            </a:r>
          </a:p>
          <a:p>
            <a:pPr lvl="0"/>
            <a:r>
              <a:rPr lang="en-US" dirty="0" smtClean="0"/>
              <a:t>These seeds will not germinate in absence of light because of an inhibitor which is only broken down by in presence of light.  </a:t>
            </a:r>
          </a:p>
          <a:p>
            <a:pPr lvl="0"/>
            <a:r>
              <a:rPr lang="en-US" dirty="0" smtClean="0"/>
              <a:t>Most of the small sized seeds require light for germination and their germination is inhibited when buried deep in the soil. </a:t>
            </a:r>
          </a:p>
          <a:p>
            <a:pPr lvl="0"/>
            <a:r>
              <a:rPr lang="en-US" dirty="0" smtClean="0"/>
              <a:t> In contrast, the seeds of other plants such as onion, geraniums and poppies will germinate only in the dark.  In these light stimulates the synthesis of compounds that inhibit seed germination.</a:t>
            </a:r>
            <a:endParaRPr lang="en-IN" dirty="0" smtClean="0"/>
          </a:p>
          <a:p>
            <a:endParaRPr lang="en-IN" dirty="0"/>
          </a:p>
        </p:txBody>
      </p:sp>
    </p:spTree>
    <p:extLst>
      <p:ext uri="{BB962C8B-B14F-4D97-AF65-F5344CB8AC3E}">
        <p14:creationId xmlns:p14="http://schemas.microsoft.com/office/powerpoint/2010/main" val="409499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79512" y="3933056"/>
            <a:ext cx="4680520" cy="266429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220072" y="4077072"/>
            <a:ext cx="3456384" cy="2448272"/>
          </a:xfrm>
          <a:prstGeom prst="rect">
            <a:avLst/>
          </a:prstGeom>
          <a:noFill/>
          <a:ln w="9525">
            <a:noFill/>
            <a:miter lim="800000"/>
            <a:headEnd/>
            <a:tailEnd/>
          </a:ln>
        </p:spPr>
      </p:pic>
      <p:sp>
        <p:nvSpPr>
          <p:cNvPr id="6" name="Content Placeholder 2"/>
          <p:cNvSpPr>
            <a:spLocks noGrp="1"/>
          </p:cNvSpPr>
          <p:nvPr>
            <p:ph idx="1"/>
          </p:nvPr>
        </p:nvSpPr>
        <p:spPr>
          <a:xfrm>
            <a:off x="179512" y="260648"/>
            <a:ext cx="8712968" cy="3888432"/>
          </a:xfrm>
        </p:spPr>
        <p:txBody>
          <a:bodyPr>
            <a:normAutofit fontScale="70000" lnSpcReduction="20000"/>
          </a:bodyPr>
          <a:lstStyle/>
          <a:p>
            <a:pPr lvl="0"/>
            <a:r>
              <a:rPr lang="en-US" sz="3700" dirty="0" smtClean="0"/>
              <a:t>at the same time, the pollen tube tip bursts open releasing the two sperm cells. One sperm cell fuses with the egg cell in the embryo sac resulting in the formation of a </a:t>
            </a:r>
            <a:r>
              <a:rPr lang="en-US" sz="3700" b="1" dirty="0" smtClean="0"/>
              <a:t>zygote</a:t>
            </a:r>
            <a:endParaRPr lang="en-IN" sz="3700" dirty="0" smtClean="0"/>
          </a:p>
          <a:p>
            <a:pPr lvl="0"/>
            <a:r>
              <a:rPr lang="en-US" sz="3700" dirty="0" smtClean="0"/>
              <a:t>the second sperm cell migrates to the central part of the embryo sac and fuses with the polar nuclei. This makes a fusion of three separate nuclei to form one nucleus- a process known as </a:t>
            </a:r>
            <a:r>
              <a:rPr lang="en-US" sz="3700" b="1" dirty="0" smtClean="0"/>
              <a:t>triple fusion</a:t>
            </a:r>
            <a:r>
              <a:rPr lang="en-US" sz="3700" dirty="0" smtClean="0"/>
              <a:t>. The result of this process is the formation of the cell that forms the </a:t>
            </a:r>
            <a:r>
              <a:rPr lang="en-US" sz="3700" b="1" dirty="0" smtClean="0"/>
              <a:t>endosperm</a:t>
            </a:r>
            <a:r>
              <a:rPr lang="en-US" sz="3700" dirty="0" smtClean="0"/>
              <a:t>.</a:t>
            </a:r>
          </a:p>
          <a:p>
            <a:r>
              <a:rPr lang="en-US" sz="3700" dirty="0" smtClean="0"/>
              <a:t>the zygote and endosperm formation are both fertilization processes, hence referred to as </a:t>
            </a:r>
            <a:r>
              <a:rPr lang="en-US" sz="3700" b="1" dirty="0" smtClean="0"/>
              <a:t>double fertilization</a:t>
            </a:r>
            <a:r>
              <a:rPr lang="en-US" sz="3700" dirty="0" smtClean="0"/>
              <a:t>. </a:t>
            </a:r>
            <a:endParaRPr lang="en-IN" sz="3700" dirty="0" smtClean="0"/>
          </a:p>
          <a:p>
            <a:pPr lvl="0"/>
            <a:endParaRPr lang="en-IN" sz="3400"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323528" y="3140968"/>
            <a:ext cx="8640960" cy="3402028"/>
          </a:xfrm>
          <a:prstGeom prst="rect">
            <a:avLst/>
          </a:prstGeom>
          <a:noFill/>
          <a:ln w="9525">
            <a:noFill/>
            <a:miter lim="800000"/>
            <a:headEnd/>
            <a:tailEnd/>
          </a:ln>
        </p:spPr>
      </p:pic>
      <p:sp>
        <p:nvSpPr>
          <p:cNvPr id="28673" name="Rectangle 1"/>
          <p:cNvSpPr>
            <a:spLocks noChangeArrowheads="1"/>
          </p:cNvSpPr>
          <p:nvPr/>
        </p:nvSpPr>
        <p:spPr bwMode="auto">
          <a:xfrm>
            <a:off x="323528" y="433430"/>
            <a:ext cx="849694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878013" algn="l"/>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Embryogenesis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78013" algn="l"/>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zygote formed after fertilization undergoes a series of mitotic cell divisions. Subsequently, there is differentiation of cells into tissues and organs forming a mature embryo. This process is referred to as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embryogenesis</a:t>
            </a:r>
            <a:r>
              <a:rPr kumimoji="0" 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29600" cy="6597352"/>
          </a:xfrm>
        </p:spPr>
        <p:txBody>
          <a:bodyPr>
            <a:normAutofit fontScale="77500" lnSpcReduction="20000"/>
          </a:bodyPr>
          <a:lstStyle/>
          <a:p>
            <a:pPr>
              <a:buNone/>
            </a:pPr>
            <a:r>
              <a:rPr lang="en-US" b="1" dirty="0" smtClean="0"/>
              <a:t>Stages of embryogenesis:</a:t>
            </a:r>
            <a:endParaRPr lang="en-IN" b="1" dirty="0" smtClean="0"/>
          </a:p>
          <a:p>
            <a:pPr lvl="0"/>
            <a:r>
              <a:rPr lang="en-US" sz="3400" dirty="0" smtClean="0"/>
              <a:t>The zygote initially divides transversely into two cells- </a:t>
            </a:r>
            <a:r>
              <a:rPr lang="en-US" sz="3400" b="1" dirty="0" smtClean="0"/>
              <a:t>axial and basal cells</a:t>
            </a:r>
            <a:r>
              <a:rPr lang="en-US" sz="3400" dirty="0" smtClean="0"/>
              <a:t>.</a:t>
            </a:r>
            <a:endParaRPr lang="en-IN" sz="3400" dirty="0" smtClean="0"/>
          </a:p>
          <a:p>
            <a:pPr lvl="0"/>
            <a:r>
              <a:rPr lang="en-US" sz="3400" dirty="0" smtClean="0"/>
              <a:t>The cell towards the </a:t>
            </a:r>
            <a:r>
              <a:rPr lang="en-US" sz="3400" dirty="0" err="1" smtClean="0"/>
              <a:t>micropylar</a:t>
            </a:r>
            <a:r>
              <a:rPr lang="en-US" sz="3400" dirty="0" smtClean="0"/>
              <a:t> end is the basal cell. This cell divides further anticlinally to form a ‘ladder’ of cells called the </a:t>
            </a:r>
            <a:r>
              <a:rPr lang="en-US" sz="3400" b="1" dirty="0" smtClean="0"/>
              <a:t>suspensor</a:t>
            </a:r>
            <a:r>
              <a:rPr lang="en-US" sz="3400" dirty="0" smtClean="0"/>
              <a:t>. The suspensor functions as an anchor and also draws nutrients from the parent plant (ovary) to the developing embryo.</a:t>
            </a:r>
            <a:endParaRPr lang="en-IN" sz="3400" dirty="0" smtClean="0"/>
          </a:p>
          <a:p>
            <a:pPr lvl="0"/>
            <a:r>
              <a:rPr lang="en-US" sz="3400" dirty="0" smtClean="0"/>
              <a:t>The cell away from the micropyle end, known as axial cell divides in different planes – anticlinally and </a:t>
            </a:r>
            <a:r>
              <a:rPr lang="en-US" sz="3400" dirty="0" err="1" smtClean="0"/>
              <a:t>periclinally</a:t>
            </a:r>
            <a:r>
              <a:rPr lang="en-US" sz="3400" dirty="0" smtClean="0"/>
              <a:t>,  to form a </a:t>
            </a:r>
            <a:r>
              <a:rPr lang="en-US" sz="3400" b="1" dirty="0" smtClean="0"/>
              <a:t>pro-embryo</a:t>
            </a:r>
            <a:r>
              <a:rPr lang="en-US" sz="3400" dirty="0" smtClean="0"/>
              <a:t>.</a:t>
            </a:r>
            <a:endParaRPr lang="en-IN" sz="3400" dirty="0" smtClean="0"/>
          </a:p>
          <a:p>
            <a:pPr lvl="0"/>
            <a:r>
              <a:rPr lang="en-US" sz="3400" dirty="0" smtClean="0"/>
              <a:t>The pro-embryo continues dividing in different planes that assumes a nearly spherical shape – the </a:t>
            </a:r>
            <a:r>
              <a:rPr lang="en-US" sz="3400" b="1" dirty="0" smtClean="0"/>
              <a:t>globular embryo</a:t>
            </a:r>
            <a:r>
              <a:rPr lang="en-US" sz="3400" dirty="0" smtClean="0"/>
              <a:t>.</a:t>
            </a:r>
            <a:endParaRPr lang="en-IN" sz="3400" dirty="0" smtClean="0"/>
          </a:p>
          <a:p>
            <a:pPr lvl="0"/>
            <a:r>
              <a:rPr lang="en-US" sz="3400" dirty="0" smtClean="0"/>
              <a:t>Initially the cells of the globular embryo are undifferentiated. Up to this stage the development of the embryo is similar in both dicots and monocots.  </a:t>
            </a:r>
            <a:endParaRPr lang="en-IN" sz="3400" dirty="0" smtClean="0"/>
          </a:p>
          <a:p>
            <a:pPr lvl="0"/>
            <a:r>
              <a:rPr lang="en-US" sz="3400" dirty="0" smtClean="0"/>
              <a:t>Shortly afterwards, the various tissue systems of the embryo differentiates to form the primary meristem. </a:t>
            </a:r>
            <a:endParaRPr lang="en-IN" sz="3400"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115616" y="0"/>
            <a:ext cx="7344815" cy="6669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fontScale="77500" lnSpcReduction="20000"/>
          </a:bodyPr>
          <a:lstStyle/>
          <a:p>
            <a:pPr lvl="0"/>
            <a:r>
              <a:rPr lang="en-US" dirty="0" smtClean="0"/>
              <a:t>The primary meristem is made up of the Protoderm, Ground meristem and Procambium</a:t>
            </a:r>
            <a:endParaRPr lang="en-IN" dirty="0" smtClean="0"/>
          </a:p>
          <a:p>
            <a:pPr>
              <a:buNone/>
            </a:pPr>
            <a:r>
              <a:rPr lang="en-US" b="1" dirty="0" smtClean="0"/>
              <a:t>Protoderm - </a:t>
            </a:r>
            <a:endParaRPr lang="en-IN" dirty="0" smtClean="0"/>
          </a:p>
          <a:p>
            <a:r>
              <a:rPr lang="en-US" dirty="0" smtClean="0"/>
              <a:t>The cells in the outermost layer of the embryo divide </a:t>
            </a:r>
            <a:r>
              <a:rPr lang="en-US" dirty="0" err="1" smtClean="0"/>
              <a:t>periclinally</a:t>
            </a:r>
            <a:r>
              <a:rPr lang="en-US" dirty="0" smtClean="0"/>
              <a:t> i.e. parallel to the surface of the embryo and the outermost layer then becomes the protoderm. This is the tissue that eventually becomes the </a:t>
            </a:r>
            <a:r>
              <a:rPr lang="en-US" b="1" dirty="0" smtClean="0"/>
              <a:t>epidermis.</a:t>
            </a:r>
            <a:endParaRPr lang="en-IN" dirty="0" smtClean="0"/>
          </a:p>
          <a:p>
            <a:pPr>
              <a:buNone/>
            </a:pPr>
            <a:r>
              <a:rPr lang="en-US" b="1" dirty="0" smtClean="0"/>
              <a:t> Ground meristem and Procambium – </a:t>
            </a:r>
            <a:endParaRPr lang="en-IN" dirty="0" smtClean="0"/>
          </a:p>
          <a:p>
            <a:r>
              <a:rPr lang="en-US" dirty="0" smtClean="0"/>
              <a:t>The remaining cells below the protoderm then undergo changes in size, number of vacuoles and the density of cytoplasm. The cells with a less dense cytoplasm and relatively more vacuoles become the </a:t>
            </a:r>
            <a:r>
              <a:rPr lang="en-US" b="1" dirty="0" smtClean="0"/>
              <a:t>ground meristem</a:t>
            </a:r>
            <a:r>
              <a:rPr lang="en-US" dirty="0" smtClean="0"/>
              <a:t> which eventually forms the </a:t>
            </a:r>
            <a:r>
              <a:rPr lang="en-US" b="1" dirty="0" smtClean="0"/>
              <a:t>cortex. </a:t>
            </a:r>
            <a:r>
              <a:rPr lang="en-US" dirty="0" smtClean="0"/>
              <a:t>This tissue (ground meristem) is located just beneath the protoderm. The remaining cells with dense cytoplasm and relatively fewer vacuoles form the</a:t>
            </a:r>
            <a:r>
              <a:rPr lang="en-US" b="1" dirty="0" smtClean="0"/>
              <a:t> procambium. </a:t>
            </a:r>
            <a:r>
              <a:rPr lang="en-US" dirty="0" smtClean="0"/>
              <a:t>These are relatively smaller than and surrounded by the ground meristem cells. These cells give rise to the </a:t>
            </a:r>
            <a:r>
              <a:rPr lang="en-US" b="1" dirty="0" smtClean="0"/>
              <a:t>vascular tissue</a:t>
            </a:r>
            <a:r>
              <a:rPr lang="en-US" dirty="0" smtClean="0"/>
              <a:t>.</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3320</Words>
  <Application>Microsoft Office PowerPoint</Application>
  <PresentationFormat>On-screen Show (4:3)</PresentationFormat>
  <Paragraphs>193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Times New Roman</vt:lpstr>
      <vt:lpstr>Office Theme</vt:lpstr>
      <vt:lpstr>Events after Pollination and the Process of Embryogenesis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 of the Mature Dicot and Monocot seed</vt:lpstr>
      <vt:lpstr>PowerPoint Presentation</vt:lpstr>
      <vt:lpstr>PowerPoint Presentation</vt:lpstr>
      <vt:lpstr>PowerPoint Presentation</vt:lpstr>
      <vt:lpstr>PowerPoint Presentation</vt:lpstr>
      <vt:lpstr>PowerPoint Presentation</vt:lpstr>
      <vt:lpstr>Structure of monocot (maize seed) </vt:lpstr>
      <vt:lpstr>PowerPoint Presentation</vt:lpstr>
      <vt:lpstr>PowerPoint Presentation</vt:lpstr>
      <vt:lpstr>SEED GERMINATION </vt:lpstr>
      <vt:lpstr>PowerPoint Presentation</vt:lpstr>
      <vt:lpstr>The Process of seed germination</vt:lpstr>
      <vt:lpstr>Mobilization of reserve food material for development of seedling in monocot </vt:lpstr>
      <vt:lpstr>PowerPoint Presentation</vt:lpstr>
      <vt:lpstr>Mobilization of reserve food material for development of seedling in dicots </vt:lpstr>
      <vt:lpstr>Modes of Germination or Seedling Emergence  </vt:lpstr>
      <vt:lpstr>Epigeal germination</vt:lpstr>
      <vt:lpstr>Hypogeal germination</vt:lpstr>
      <vt:lpstr>MITOSIS</vt:lpstr>
      <vt:lpstr>PowerPoint Presentation</vt:lpstr>
      <vt:lpstr>PowerPoint Presentation</vt:lpstr>
      <vt:lpstr>PowerPoint Presentation</vt:lpstr>
      <vt:lpstr>Conditions required for seed germination </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MONA</dc:creator>
  <cp:lastModifiedBy>james.coleman4703@yahoo.com</cp:lastModifiedBy>
  <cp:revision>39</cp:revision>
  <dcterms:created xsi:type="dcterms:W3CDTF">2012-02-11T17:08:16Z</dcterms:created>
  <dcterms:modified xsi:type="dcterms:W3CDTF">2014-02-14T05:26:32Z</dcterms:modified>
</cp:coreProperties>
</file>