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6" r:id="rId3"/>
    <p:sldId id="285" r:id="rId4"/>
    <p:sldId id="257" r:id="rId5"/>
    <p:sldId id="282"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1" r:id="rId21"/>
    <p:sldId id="273" r:id="rId22"/>
    <p:sldId id="274" r:id="rId23"/>
    <p:sldId id="281" r:id="rId24"/>
    <p:sldId id="275" r:id="rId25"/>
    <p:sldId id="276" r:id="rId26"/>
    <p:sldId id="277" r:id="rId27"/>
    <p:sldId id="278" r:id="rId28"/>
    <p:sldId id="279" r:id="rId29"/>
    <p:sldId id="28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123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1ED272-26BA-473D-B357-7978D1EDE2A2}" type="doc">
      <dgm:prSet loTypeId="urn:microsoft.com/office/officeart/2005/8/layout/hierarchy2" loCatId="hierarchy" qsTypeId="urn:microsoft.com/office/officeart/2005/8/quickstyle/3d2" qsCatId="3D" csTypeId="urn:microsoft.com/office/officeart/2005/8/colors/colorful3" csCatId="colorful" phldr="1"/>
      <dgm:spPr/>
      <dgm:t>
        <a:bodyPr/>
        <a:lstStyle/>
        <a:p>
          <a:endParaRPr lang="en-IN"/>
        </a:p>
      </dgm:t>
    </dgm:pt>
    <dgm:pt modelId="{B0E94002-1D02-48D0-B2B9-8283F5D6C78C}">
      <dgm:prSet/>
      <dgm:spPr/>
      <dgm:t>
        <a:bodyPr/>
        <a:lstStyle/>
        <a:p>
          <a:pPr rtl="0"/>
          <a:r>
            <a:rPr lang="en-US" dirty="0" smtClean="0"/>
            <a:t>A MATURE SEED</a:t>
          </a:r>
          <a:endParaRPr lang="en-IN" dirty="0"/>
        </a:p>
      </dgm:t>
    </dgm:pt>
    <dgm:pt modelId="{49597C11-D77D-49BC-A8F6-14CB25D3EA29}" type="parTrans" cxnId="{C2CD7140-710A-4047-B015-BD4938E6D458}">
      <dgm:prSet/>
      <dgm:spPr/>
      <dgm:t>
        <a:bodyPr/>
        <a:lstStyle/>
        <a:p>
          <a:endParaRPr lang="en-IN"/>
        </a:p>
      </dgm:t>
    </dgm:pt>
    <dgm:pt modelId="{5198698B-BEAF-4F03-939F-787D30934D13}" type="sibTrans" cxnId="{C2CD7140-710A-4047-B015-BD4938E6D458}">
      <dgm:prSet/>
      <dgm:spPr/>
      <dgm:t>
        <a:bodyPr/>
        <a:lstStyle/>
        <a:p>
          <a:endParaRPr lang="en-IN"/>
        </a:p>
      </dgm:t>
    </dgm:pt>
    <dgm:pt modelId="{9FF9F479-DE19-444A-867F-76710A57EA05}">
      <dgm:prSet/>
      <dgm:spPr/>
      <dgm:t>
        <a:bodyPr/>
        <a:lstStyle/>
        <a:p>
          <a:pPr rtl="0"/>
          <a:r>
            <a:rPr lang="en-US" dirty="0" smtClean="0"/>
            <a:t>Viable (living embryo) </a:t>
          </a:r>
          <a:endParaRPr lang="en-IN" dirty="0"/>
        </a:p>
      </dgm:t>
    </dgm:pt>
    <dgm:pt modelId="{14307FF2-C459-4A2F-96B0-56C79B60D45E}" type="parTrans" cxnId="{B3316716-0166-4F7E-BBE9-33FC9B967A6C}">
      <dgm:prSet/>
      <dgm:spPr/>
      <dgm:t>
        <a:bodyPr/>
        <a:lstStyle/>
        <a:p>
          <a:endParaRPr lang="en-IN"/>
        </a:p>
      </dgm:t>
    </dgm:pt>
    <dgm:pt modelId="{687446A1-7CDC-4682-8263-9CE1DF60D6E4}" type="sibTrans" cxnId="{B3316716-0166-4F7E-BBE9-33FC9B967A6C}">
      <dgm:prSet/>
      <dgm:spPr/>
      <dgm:t>
        <a:bodyPr/>
        <a:lstStyle/>
        <a:p>
          <a:endParaRPr lang="en-IN"/>
        </a:p>
      </dgm:t>
    </dgm:pt>
    <dgm:pt modelId="{2FE7E4C4-39BB-46E3-A464-55441A6F3734}">
      <dgm:prSet/>
      <dgm:spPr/>
      <dgm:t>
        <a:bodyPr/>
        <a:lstStyle/>
        <a:p>
          <a:pPr rtl="0"/>
          <a:r>
            <a:rPr lang="en-US" dirty="0" smtClean="0"/>
            <a:t>Non viable (dead embryo)</a:t>
          </a:r>
          <a:endParaRPr lang="en-IN" dirty="0"/>
        </a:p>
      </dgm:t>
    </dgm:pt>
    <dgm:pt modelId="{4A780BE9-5F12-4B60-9BC4-FEEFCB36E545}" type="parTrans" cxnId="{FB521B08-B4D0-4549-BC26-C62E86354A49}">
      <dgm:prSet/>
      <dgm:spPr/>
      <dgm:t>
        <a:bodyPr/>
        <a:lstStyle/>
        <a:p>
          <a:endParaRPr lang="en-IN"/>
        </a:p>
      </dgm:t>
    </dgm:pt>
    <dgm:pt modelId="{5FCA8832-54A2-417E-B90D-C03D21073DB3}" type="sibTrans" cxnId="{FB521B08-B4D0-4549-BC26-C62E86354A49}">
      <dgm:prSet/>
      <dgm:spPr/>
      <dgm:t>
        <a:bodyPr/>
        <a:lstStyle/>
        <a:p>
          <a:endParaRPr lang="en-IN"/>
        </a:p>
      </dgm:t>
    </dgm:pt>
    <dgm:pt modelId="{64314B99-5668-4F04-89CE-626BF76A932D}">
      <dgm:prSet/>
      <dgm:spPr/>
      <dgm:t>
        <a:bodyPr/>
        <a:lstStyle/>
        <a:p>
          <a:pPr rtl="0"/>
          <a:r>
            <a:rPr lang="en-US" dirty="0" smtClean="0"/>
            <a:t>Dormant</a:t>
          </a:r>
          <a:endParaRPr lang="en-IN" dirty="0"/>
        </a:p>
      </dgm:t>
    </dgm:pt>
    <dgm:pt modelId="{6DEF1D5E-9F21-43F7-B795-9EAA6E15F4E4}" type="parTrans" cxnId="{419AE84C-A9AD-4C5B-BDD9-0071A61C560D}">
      <dgm:prSet/>
      <dgm:spPr/>
      <dgm:t>
        <a:bodyPr/>
        <a:lstStyle/>
        <a:p>
          <a:endParaRPr lang="en-IN"/>
        </a:p>
      </dgm:t>
    </dgm:pt>
    <dgm:pt modelId="{DC5BFC68-BCC7-410D-B2C1-536BD8C27F7F}" type="sibTrans" cxnId="{419AE84C-A9AD-4C5B-BDD9-0071A61C560D}">
      <dgm:prSet/>
      <dgm:spPr/>
      <dgm:t>
        <a:bodyPr/>
        <a:lstStyle/>
        <a:p>
          <a:endParaRPr lang="en-IN"/>
        </a:p>
      </dgm:t>
    </dgm:pt>
    <dgm:pt modelId="{2EEB5A43-79DC-4713-991B-A8F121AA996C}">
      <dgm:prSet/>
      <dgm:spPr/>
      <dgm:t>
        <a:bodyPr/>
        <a:lstStyle/>
        <a:p>
          <a:pPr rtl="0"/>
          <a:r>
            <a:rPr lang="en-US" dirty="0" smtClean="0"/>
            <a:t>Non-dormant </a:t>
          </a:r>
          <a:endParaRPr lang="en-IN" dirty="0"/>
        </a:p>
      </dgm:t>
    </dgm:pt>
    <dgm:pt modelId="{CD2031EB-A417-4ABB-9D51-242392BB1F59}" type="parTrans" cxnId="{07315BD0-503A-470F-93B2-F10F43D3D388}">
      <dgm:prSet/>
      <dgm:spPr/>
      <dgm:t>
        <a:bodyPr/>
        <a:lstStyle/>
        <a:p>
          <a:endParaRPr lang="en-IN"/>
        </a:p>
      </dgm:t>
    </dgm:pt>
    <dgm:pt modelId="{F5D0D39B-6C70-4B01-BCEF-8DCE2D3234B2}" type="sibTrans" cxnId="{07315BD0-503A-470F-93B2-F10F43D3D388}">
      <dgm:prSet/>
      <dgm:spPr/>
      <dgm:t>
        <a:bodyPr/>
        <a:lstStyle/>
        <a:p>
          <a:endParaRPr lang="en-IN"/>
        </a:p>
      </dgm:t>
    </dgm:pt>
    <dgm:pt modelId="{B4A20DA3-4BA6-4B3C-B5BA-83CD57213AE9}">
      <dgm:prSet/>
      <dgm:spPr/>
      <dgm:t>
        <a:bodyPr/>
        <a:lstStyle/>
        <a:p>
          <a:r>
            <a:rPr lang="en-US" dirty="0" smtClean="0"/>
            <a:t>The mature embryo before the seed is shed from the parent plant enters a resting stage during which its metabolic rate is very low.   </a:t>
          </a:r>
          <a:endParaRPr lang="en-IN" dirty="0"/>
        </a:p>
      </dgm:t>
    </dgm:pt>
    <dgm:pt modelId="{593C3011-8335-4A08-A957-5B303E29C221}" type="parTrans" cxnId="{DE550511-6222-4EF4-941D-89169B317370}">
      <dgm:prSet/>
      <dgm:spPr/>
      <dgm:t>
        <a:bodyPr/>
        <a:lstStyle/>
        <a:p>
          <a:endParaRPr lang="en-IN"/>
        </a:p>
      </dgm:t>
    </dgm:pt>
    <dgm:pt modelId="{5F496DB6-8EB6-4479-95B4-E9545D3FC201}" type="sibTrans" cxnId="{DE550511-6222-4EF4-941D-89169B317370}">
      <dgm:prSet/>
      <dgm:spPr/>
      <dgm:t>
        <a:bodyPr/>
        <a:lstStyle/>
        <a:p>
          <a:endParaRPr lang="en-IN"/>
        </a:p>
      </dgm:t>
    </dgm:pt>
    <dgm:pt modelId="{E2F9D03B-EB7E-41F5-B065-B8BE086FC5C3}" type="pres">
      <dgm:prSet presAssocID="{D81ED272-26BA-473D-B357-7978D1EDE2A2}" presName="diagram" presStyleCnt="0">
        <dgm:presLayoutVars>
          <dgm:chPref val="1"/>
          <dgm:dir/>
          <dgm:animOne val="branch"/>
          <dgm:animLvl val="lvl"/>
          <dgm:resizeHandles val="exact"/>
        </dgm:presLayoutVars>
      </dgm:prSet>
      <dgm:spPr/>
      <dgm:t>
        <a:bodyPr/>
        <a:lstStyle/>
        <a:p>
          <a:endParaRPr lang="en-IN"/>
        </a:p>
      </dgm:t>
    </dgm:pt>
    <dgm:pt modelId="{FC2629C8-DC77-4608-8E62-BE834E15D360}" type="pres">
      <dgm:prSet presAssocID="{B0E94002-1D02-48D0-B2B9-8283F5D6C78C}" presName="root1" presStyleCnt="0"/>
      <dgm:spPr/>
    </dgm:pt>
    <dgm:pt modelId="{1E27178D-9F0F-4B5E-A78F-820559118E17}" type="pres">
      <dgm:prSet presAssocID="{B0E94002-1D02-48D0-B2B9-8283F5D6C78C}" presName="LevelOneTextNode" presStyleLbl="node0" presStyleIdx="0" presStyleCnt="2" custScaleX="202760">
        <dgm:presLayoutVars>
          <dgm:chPref val="3"/>
        </dgm:presLayoutVars>
      </dgm:prSet>
      <dgm:spPr/>
      <dgm:t>
        <a:bodyPr/>
        <a:lstStyle/>
        <a:p>
          <a:endParaRPr lang="en-IN"/>
        </a:p>
      </dgm:t>
    </dgm:pt>
    <dgm:pt modelId="{C7AA8D1E-3383-43A4-829E-D3CE4C22AA09}" type="pres">
      <dgm:prSet presAssocID="{B0E94002-1D02-48D0-B2B9-8283F5D6C78C}" presName="level2hierChild" presStyleCnt="0"/>
      <dgm:spPr/>
    </dgm:pt>
    <dgm:pt modelId="{CB578661-2272-436D-84EC-61E4BC09D7C8}" type="pres">
      <dgm:prSet presAssocID="{14307FF2-C459-4A2F-96B0-56C79B60D45E}" presName="conn2-1" presStyleLbl="parChTrans1D2" presStyleIdx="0" presStyleCnt="4"/>
      <dgm:spPr/>
      <dgm:t>
        <a:bodyPr/>
        <a:lstStyle/>
        <a:p>
          <a:endParaRPr lang="en-IN"/>
        </a:p>
      </dgm:t>
    </dgm:pt>
    <dgm:pt modelId="{F9ED714F-A8B4-4E8C-BC86-1FF1496558F0}" type="pres">
      <dgm:prSet presAssocID="{14307FF2-C459-4A2F-96B0-56C79B60D45E}" presName="connTx" presStyleLbl="parChTrans1D2" presStyleIdx="0" presStyleCnt="4"/>
      <dgm:spPr/>
      <dgm:t>
        <a:bodyPr/>
        <a:lstStyle/>
        <a:p>
          <a:endParaRPr lang="en-IN"/>
        </a:p>
      </dgm:t>
    </dgm:pt>
    <dgm:pt modelId="{6FB5EE42-B7A1-4C91-97B6-B3B1CABF3CD5}" type="pres">
      <dgm:prSet presAssocID="{9FF9F479-DE19-444A-867F-76710A57EA05}" presName="root2" presStyleCnt="0"/>
      <dgm:spPr/>
    </dgm:pt>
    <dgm:pt modelId="{322C3E62-A64B-4256-A4E2-22CB5A7A36D5}" type="pres">
      <dgm:prSet presAssocID="{9FF9F479-DE19-444A-867F-76710A57EA05}" presName="LevelTwoTextNode" presStyleLbl="node2" presStyleIdx="0" presStyleCnt="4">
        <dgm:presLayoutVars>
          <dgm:chPref val="3"/>
        </dgm:presLayoutVars>
      </dgm:prSet>
      <dgm:spPr/>
      <dgm:t>
        <a:bodyPr/>
        <a:lstStyle/>
        <a:p>
          <a:endParaRPr lang="en-IN"/>
        </a:p>
      </dgm:t>
    </dgm:pt>
    <dgm:pt modelId="{BEB9C07E-B585-432B-9C07-EF9F1293D0B5}" type="pres">
      <dgm:prSet presAssocID="{9FF9F479-DE19-444A-867F-76710A57EA05}" presName="level3hierChild" presStyleCnt="0"/>
      <dgm:spPr/>
    </dgm:pt>
    <dgm:pt modelId="{5CD55FFD-1242-4444-9838-9C7BB8C40EB9}" type="pres">
      <dgm:prSet presAssocID="{4A780BE9-5F12-4B60-9BC4-FEEFCB36E545}" presName="conn2-1" presStyleLbl="parChTrans1D2" presStyleIdx="1" presStyleCnt="4"/>
      <dgm:spPr/>
      <dgm:t>
        <a:bodyPr/>
        <a:lstStyle/>
        <a:p>
          <a:endParaRPr lang="en-IN"/>
        </a:p>
      </dgm:t>
    </dgm:pt>
    <dgm:pt modelId="{5B72517A-C16C-40F0-8CFF-DC7D12DB703E}" type="pres">
      <dgm:prSet presAssocID="{4A780BE9-5F12-4B60-9BC4-FEEFCB36E545}" presName="connTx" presStyleLbl="parChTrans1D2" presStyleIdx="1" presStyleCnt="4"/>
      <dgm:spPr/>
      <dgm:t>
        <a:bodyPr/>
        <a:lstStyle/>
        <a:p>
          <a:endParaRPr lang="en-IN"/>
        </a:p>
      </dgm:t>
    </dgm:pt>
    <dgm:pt modelId="{09ABF95D-A070-4898-A555-28035B3F0A50}" type="pres">
      <dgm:prSet presAssocID="{2FE7E4C4-39BB-46E3-A464-55441A6F3734}" presName="root2" presStyleCnt="0"/>
      <dgm:spPr/>
    </dgm:pt>
    <dgm:pt modelId="{51811E0D-7D71-4CEB-A033-8ADB163B475B}" type="pres">
      <dgm:prSet presAssocID="{2FE7E4C4-39BB-46E3-A464-55441A6F3734}" presName="LevelTwoTextNode" presStyleLbl="node2" presStyleIdx="1" presStyleCnt="4">
        <dgm:presLayoutVars>
          <dgm:chPref val="3"/>
        </dgm:presLayoutVars>
      </dgm:prSet>
      <dgm:spPr/>
      <dgm:t>
        <a:bodyPr/>
        <a:lstStyle/>
        <a:p>
          <a:endParaRPr lang="en-IN"/>
        </a:p>
      </dgm:t>
    </dgm:pt>
    <dgm:pt modelId="{7DD5B82A-EF74-49B2-BE0B-5BDC6EC1841F}" type="pres">
      <dgm:prSet presAssocID="{2FE7E4C4-39BB-46E3-A464-55441A6F3734}" presName="level3hierChild" presStyleCnt="0"/>
      <dgm:spPr/>
    </dgm:pt>
    <dgm:pt modelId="{93EBF14F-F3E5-4657-92D7-3F4B2B894D8C}" type="pres">
      <dgm:prSet presAssocID="{6DEF1D5E-9F21-43F7-B795-9EAA6E15F4E4}" presName="conn2-1" presStyleLbl="parChTrans1D2" presStyleIdx="2" presStyleCnt="4"/>
      <dgm:spPr/>
      <dgm:t>
        <a:bodyPr/>
        <a:lstStyle/>
        <a:p>
          <a:endParaRPr lang="en-IN"/>
        </a:p>
      </dgm:t>
    </dgm:pt>
    <dgm:pt modelId="{54A9D152-77FE-46BA-9EA4-DBBC72D138FD}" type="pres">
      <dgm:prSet presAssocID="{6DEF1D5E-9F21-43F7-B795-9EAA6E15F4E4}" presName="connTx" presStyleLbl="parChTrans1D2" presStyleIdx="2" presStyleCnt="4"/>
      <dgm:spPr/>
      <dgm:t>
        <a:bodyPr/>
        <a:lstStyle/>
        <a:p>
          <a:endParaRPr lang="en-IN"/>
        </a:p>
      </dgm:t>
    </dgm:pt>
    <dgm:pt modelId="{2D4E3423-9BE6-4DD2-862E-A51CBC58F229}" type="pres">
      <dgm:prSet presAssocID="{64314B99-5668-4F04-89CE-626BF76A932D}" presName="root2" presStyleCnt="0"/>
      <dgm:spPr/>
    </dgm:pt>
    <dgm:pt modelId="{AE4FB6AC-D893-47C2-954B-692D97999F7F}" type="pres">
      <dgm:prSet presAssocID="{64314B99-5668-4F04-89CE-626BF76A932D}" presName="LevelTwoTextNode" presStyleLbl="node2" presStyleIdx="2" presStyleCnt="4">
        <dgm:presLayoutVars>
          <dgm:chPref val="3"/>
        </dgm:presLayoutVars>
      </dgm:prSet>
      <dgm:spPr/>
      <dgm:t>
        <a:bodyPr/>
        <a:lstStyle/>
        <a:p>
          <a:endParaRPr lang="en-IN"/>
        </a:p>
      </dgm:t>
    </dgm:pt>
    <dgm:pt modelId="{C0049568-B001-46E3-9458-52F731BACE4F}" type="pres">
      <dgm:prSet presAssocID="{64314B99-5668-4F04-89CE-626BF76A932D}" presName="level3hierChild" presStyleCnt="0"/>
      <dgm:spPr/>
    </dgm:pt>
    <dgm:pt modelId="{C28BDB15-D3D2-4C65-88D3-B84894ECA18E}" type="pres">
      <dgm:prSet presAssocID="{CD2031EB-A417-4ABB-9D51-242392BB1F59}" presName="conn2-1" presStyleLbl="parChTrans1D2" presStyleIdx="3" presStyleCnt="4"/>
      <dgm:spPr/>
      <dgm:t>
        <a:bodyPr/>
        <a:lstStyle/>
        <a:p>
          <a:endParaRPr lang="en-IN"/>
        </a:p>
      </dgm:t>
    </dgm:pt>
    <dgm:pt modelId="{F1500ED6-4FF2-43BC-87C8-010B597262CE}" type="pres">
      <dgm:prSet presAssocID="{CD2031EB-A417-4ABB-9D51-242392BB1F59}" presName="connTx" presStyleLbl="parChTrans1D2" presStyleIdx="3" presStyleCnt="4"/>
      <dgm:spPr/>
      <dgm:t>
        <a:bodyPr/>
        <a:lstStyle/>
        <a:p>
          <a:endParaRPr lang="en-IN"/>
        </a:p>
      </dgm:t>
    </dgm:pt>
    <dgm:pt modelId="{0F6A5AC3-6D66-440C-BAC1-3288C71E8948}" type="pres">
      <dgm:prSet presAssocID="{2EEB5A43-79DC-4713-991B-A8F121AA996C}" presName="root2" presStyleCnt="0"/>
      <dgm:spPr/>
    </dgm:pt>
    <dgm:pt modelId="{C78087BE-4434-4401-B19E-09ECBE976347}" type="pres">
      <dgm:prSet presAssocID="{2EEB5A43-79DC-4713-991B-A8F121AA996C}" presName="LevelTwoTextNode" presStyleLbl="node2" presStyleIdx="3" presStyleCnt="4">
        <dgm:presLayoutVars>
          <dgm:chPref val="3"/>
        </dgm:presLayoutVars>
      </dgm:prSet>
      <dgm:spPr/>
      <dgm:t>
        <a:bodyPr/>
        <a:lstStyle/>
        <a:p>
          <a:endParaRPr lang="en-IN"/>
        </a:p>
      </dgm:t>
    </dgm:pt>
    <dgm:pt modelId="{F69FA6C1-D9B6-4F77-873A-8CAF111FE7DE}" type="pres">
      <dgm:prSet presAssocID="{2EEB5A43-79DC-4713-991B-A8F121AA996C}" presName="level3hierChild" presStyleCnt="0"/>
      <dgm:spPr/>
    </dgm:pt>
    <dgm:pt modelId="{F5733B38-81BD-467F-A27A-FAC1DFA7B2F6}" type="pres">
      <dgm:prSet presAssocID="{B4A20DA3-4BA6-4B3C-B5BA-83CD57213AE9}" presName="root1" presStyleCnt="0"/>
      <dgm:spPr/>
    </dgm:pt>
    <dgm:pt modelId="{E33915D5-F9F7-49C2-8EC5-B104D725BBFE}" type="pres">
      <dgm:prSet presAssocID="{B4A20DA3-4BA6-4B3C-B5BA-83CD57213AE9}" presName="LevelOneTextNode" presStyleLbl="node0" presStyleIdx="1" presStyleCnt="2" custScaleX="393084" custLinFactNeighborX="3663" custLinFactNeighborY="14189">
        <dgm:presLayoutVars>
          <dgm:chPref val="3"/>
        </dgm:presLayoutVars>
      </dgm:prSet>
      <dgm:spPr/>
      <dgm:t>
        <a:bodyPr/>
        <a:lstStyle/>
        <a:p>
          <a:endParaRPr lang="en-IN"/>
        </a:p>
      </dgm:t>
    </dgm:pt>
    <dgm:pt modelId="{0D3D8159-F4C5-4489-AAB4-C79D58AB144B}" type="pres">
      <dgm:prSet presAssocID="{B4A20DA3-4BA6-4B3C-B5BA-83CD57213AE9}" presName="level2hierChild" presStyleCnt="0"/>
      <dgm:spPr/>
    </dgm:pt>
  </dgm:ptLst>
  <dgm:cxnLst>
    <dgm:cxn modelId="{EF468B05-62BC-4A77-9A3A-8AEE62B96299}" type="presOf" srcId="{2FE7E4C4-39BB-46E3-A464-55441A6F3734}" destId="{51811E0D-7D71-4CEB-A033-8ADB163B475B}" srcOrd="0" destOrd="0" presId="urn:microsoft.com/office/officeart/2005/8/layout/hierarchy2"/>
    <dgm:cxn modelId="{99A49D04-BDBB-45AF-9AF5-829047CF5569}" type="presOf" srcId="{D81ED272-26BA-473D-B357-7978D1EDE2A2}" destId="{E2F9D03B-EB7E-41F5-B065-B8BE086FC5C3}" srcOrd="0" destOrd="0" presId="urn:microsoft.com/office/officeart/2005/8/layout/hierarchy2"/>
    <dgm:cxn modelId="{5D9B7BD7-D170-41FC-BD63-772DBE1A8CCB}" type="presOf" srcId="{2EEB5A43-79DC-4713-991B-A8F121AA996C}" destId="{C78087BE-4434-4401-B19E-09ECBE976347}" srcOrd="0" destOrd="0" presId="urn:microsoft.com/office/officeart/2005/8/layout/hierarchy2"/>
    <dgm:cxn modelId="{07315BD0-503A-470F-93B2-F10F43D3D388}" srcId="{B0E94002-1D02-48D0-B2B9-8283F5D6C78C}" destId="{2EEB5A43-79DC-4713-991B-A8F121AA996C}" srcOrd="3" destOrd="0" parTransId="{CD2031EB-A417-4ABB-9D51-242392BB1F59}" sibTransId="{F5D0D39B-6C70-4B01-BCEF-8DCE2D3234B2}"/>
    <dgm:cxn modelId="{B3316716-0166-4F7E-BBE9-33FC9B967A6C}" srcId="{B0E94002-1D02-48D0-B2B9-8283F5D6C78C}" destId="{9FF9F479-DE19-444A-867F-76710A57EA05}" srcOrd="0" destOrd="0" parTransId="{14307FF2-C459-4A2F-96B0-56C79B60D45E}" sibTransId="{687446A1-7CDC-4682-8263-9CE1DF60D6E4}"/>
    <dgm:cxn modelId="{C2CD7140-710A-4047-B015-BD4938E6D458}" srcId="{D81ED272-26BA-473D-B357-7978D1EDE2A2}" destId="{B0E94002-1D02-48D0-B2B9-8283F5D6C78C}" srcOrd="0" destOrd="0" parTransId="{49597C11-D77D-49BC-A8F6-14CB25D3EA29}" sibTransId="{5198698B-BEAF-4F03-939F-787D30934D13}"/>
    <dgm:cxn modelId="{DE550511-6222-4EF4-941D-89169B317370}" srcId="{D81ED272-26BA-473D-B357-7978D1EDE2A2}" destId="{B4A20DA3-4BA6-4B3C-B5BA-83CD57213AE9}" srcOrd="1" destOrd="0" parTransId="{593C3011-8335-4A08-A957-5B303E29C221}" sibTransId="{5F496DB6-8EB6-4479-95B4-E9545D3FC201}"/>
    <dgm:cxn modelId="{FDA0B4E6-A8ED-45D9-B761-F8A5ED48BE5D}" type="presOf" srcId="{B0E94002-1D02-48D0-B2B9-8283F5D6C78C}" destId="{1E27178D-9F0F-4B5E-A78F-820559118E17}" srcOrd="0" destOrd="0" presId="urn:microsoft.com/office/officeart/2005/8/layout/hierarchy2"/>
    <dgm:cxn modelId="{4BD57EFE-D91D-4795-88AC-C58FB761FB7A}" type="presOf" srcId="{9FF9F479-DE19-444A-867F-76710A57EA05}" destId="{322C3E62-A64B-4256-A4E2-22CB5A7A36D5}" srcOrd="0" destOrd="0" presId="urn:microsoft.com/office/officeart/2005/8/layout/hierarchy2"/>
    <dgm:cxn modelId="{D56D1471-1317-4C72-B27E-9E8A841AB079}" type="presOf" srcId="{4A780BE9-5F12-4B60-9BC4-FEEFCB36E545}" destId="{5CD55FFD-1242-4444-9838-9C7BB8C40EB9}" srcOrd="0" destOrd="0" presId="urn:microsoft.com/office/officeart/2005/8/layout/hierarchy2"/>
    <dgm:cxn modelId="{762A2675-2BE0-4DE2-AF06-9A39A746D29A}" type="presOf" srcId="{14307FF2-C459-4A2F-96B0-56C79B60D45E}" destId="{F9ED714F-A8B4-4E8C-BC86-1FF1496558F0}" srcOrd="1" destOrd="0" presId="urn:microsoft.com/office/officeart/2005/8/layout/hierarchy2"/>
    <dgm:cxn modelId="{1B385DFA-5A38-4EDC-B365-90D159C86E8A}" type="presOf" srcId="{B4A20DA3-4BA6-4B3C-B5BA-83CD57213AE9}" destId="{E33915D5-F9F7-49C2-8EC5-B104D725BBFE}" srcOrd="0" destOrd="0" presId="urn:microsoft.com/office/officeart/2005/8/layout/hierarchy2"/>
    <dgm:cxn modelId="{51517E2F-A072-40CD-8BC9-49165C3B03CE}" type="presOf" srcId="{CD2031EB-A417-4ABB-9D51-242392BB1F59}" destId="{F1500ED6-4FF2-43BC-87C8-010B597262CE}" srcOrd="1" destOrd="0" presId="urn:microsoft.com/office/officeart/2005/8/layout/hierarchy2"/>
    <dgm:cxn modelId="{3C7435C6-3417-4680-9BD9-EDA99948FD2C}" type="presOf" srcId="{CD2031EB-A417-4ABB-9D51-242392BB1F59}" destId="{C28BDB15-D3D2-4C65-88D3-B84894ECA18E}" srcOrd="0" destOrd="0" presId="urn:microsoft.com/office/officeart/2005/8/layout/hierarchy2"/>
    <dgm:cxn modelId="{C30D0FB2-67AE-4A27-AA6A-DCAE0DBEBC15}" type="presOf" srcId="{14307FF2-C459-4A2F-96B0-56C79B60D45E}" destId="{CB578661-2272-436D-84EC-61E4BC09D7C8}" srcOrd="0" destOrd="0" presId="urn:microsoft.com/office/officeart/2005/8/layout/hierarchy2"/>
    <dgm:cxn modelId="{938B5DB7-953F-46A1-A0F1-363284E62C03}" type="presOf" srcId="{6DEF1D5E-9F21-43F7-B795-9EAA6E15F4E4}" destId="{93EBF14F-F3E5-4657-92D7-3F4B2B894D8C}" srcOrd="0" destOrd="0" presId="urn:microsoft.com/office/officeart/2005/8/layout/hierarchy2"/>
    <dgm:cxn modelId="{FB521B08-B4D0-4549-BC26-C62E86354A49}" srcId="{B0E94002-1D02-48D0-B2B9-8283F5D6C78C}" destId="{2FE7E4C4-39BB-46E3-A464-55441A6F3734}" srcOrd="1" destOrd="0" parTransId="{4A780BE9-5F12-4B60-9BC4-FEEFCB36E545}" sibTransId="{5FCA8832-54A2-417E-B90D-C03D21073DB3}"/>
    <dgm:cxn modelId="{9F246D67-997C-4D5F-AF4B-023ED7163DD7}" type="presOf" srcId="{64314B99-5668-4F04-89CE-626BF76A932D}" destId="{AE4FB6AC-D893-47C2-954B-692D97999F7F}" srcOrd="0" destOrd="0" presId="urn:microsoft.com/office/officeart/2005/8/layout/hierarchy2"/>
    <dgm:cxn modelId="{419AE84C-A9AD-4C5B-BDD9-0071A61C560D}" srcId="{B0E94002-1D02-48D0-B2B9-8283F5D6C78C}" destId="{64314B99-5668-4F04-89CE-626BF76A932D}" srcOrd="2" destOrd="0" parTransId="{6DEF1D5E-9F21-43F7-B795-9EAA6E15F4E4}" sibTransId="{DC5BFC68-BCC7-410D-B2C1-536BD8C27F7F}"/>
    <dgm:cxn modelId="{D2BE4C36-A978-407B-AC5F-6A6351B3559F}" type="presOf" srcId="{4A780BE9-5F12-4B60-9BC4-FEEFCB36E545}" destId="{5B72517A-C16C-40F0-8CFF-DC7D12DB703E}" srcOrd="1" destOrd="0" presId="urn:microsoft.com/office/officeart/2005/8/layout/hierarchy2"/>
    <dgm:cxn modelId="{2D4C9F21-BEB0-4297-8D43-5E99E0565004}" type="presOf" srcId="{6DEF1D5E-9F21-43F7-B795-9EAA6E15F4E4}" destId="{54A9D152-77FE-46BA-9EA4-DBBC72D138FD}" srcOrd="1" destOrd="0" presId="urn:microsoft.com/office/officeart/2005/8/layout/hierarchy2"/>
    <dgm:cxn modelId="{ED4B4209-0F90-404D-88E9-EC2346549A95}" type="presParOf" srcId="{E2F9D03B-EB7E-41F5-B065-B8BE086FC5C3}" destId="{FC2629C8-DC77-4608-8E62-BE834E15D360}" srcOrd="0" destOrd="0" presId="urn:microsoft.com/office/officeart/2005/8/layout/hierarchy2"/>
    <dgm:cxn modelId="{D8010FDB-EF8A-40D8-8675-7C2906EF670B}" type="presParOf" srcId="{FC2629C8-DC77-4608-8E62-BE834E15D360}" destId="{1E27178D-9F0F-4B5E-A78F-820559118E17}" srcOrd="0" destOrd="0" presId="urn:microsoft.com/office/officeart/2005/8/layout/hierarchy2"/>
    <dgm:cxn modelId="{92E4E642-F7D1-4704-9ED7-F2D67B259F02}" type="presParOf" srcId="{FC2629C8-DC77-4608-8E62-BE834E15D360}" destId="{C7AA8D1E-3383-43A4-829E-D3CE4C22AA09}" srcOrd="1" destOrd="0" presId="urn:microsoft.com/office/officeart/2005/8/layout/hierarchy2"/>
    <dgm:cxn modelId="{F28D660F-7B11-41CC-87B3-1A434F93A168}" type="presParOf" srcId="{C7AA8D1E-3383-43A4-829E-D3CE4C22AA09}" destId="{CB578661-2272-436D-84EC-61E4BC09D7C8}" srcOrd="0" destOrd="0" presId="urn:microsoft.com/office/officeart/2005/8/layout/hierarchy2"/>
    <dgm:cxn modelId="{A20CAABC-328E-4A5A-A81A-73C11B9DEA21}" type="presParOf" srcId="{CB578661-2272-436D-84EC-61E4BC09D7C8}" destId="{F9ED714F-A8B4-4E8C-BC86-1FF1496558F0}" srcOrd="0" destOrd="0" presId="urn:microsoft.com/office/officeart/2005/8/layout/hierarchy2"/>
    <dgm:cxn modelId="{719EA62C-66BD-4086-AE16-A64F4E2E6741}" type="presParOf" srcId="{C7AA8D1E-3383-43A4-829E-D3CE4C22AA09}" destId="{6FB5EE42-B7A1-4C91-97B6-B3B1CABF3CD5}" srcOrd="1" destOrd="0" presId="urn:microsoft.com/office/officeart/2005/8/layout/hierarchy2"/>
    <dgm:cxn modelId="{15F4A302-D855-47E8-8BCF-081170FE1B91}" type="presParOf" srcId="{6FB5EE42-B7A1-4C91-97B6-B3B1CABF3CD5}" destId="{322C3E62-A64B-4256-A4E2-22CB5A7A36D5}" srcOrd="0" destOrd="0" presId="urn:microsoft.com/office/officeart/2005/8/layout/hierarchy2"/>
    <dgm:cxn modelId="{4CE0FE1A-68DF-4CB9-89D5-7748646E6BC0}" type="presParOf" srcId="{6FB5EE42-B7A1-4C91-97B6-B3B1CABF3CD5}" destId="{BEB9C07E-B585-432B-9C07-EF9F1293D0B5}" srcOrd="1" destOrd="0" presId="urn:microsoft.com/office/officeart/2005/8/layout/hierarchy2"/>
    <dgm:cxn modelId="{1089EADB-2234-4686-9EFE-01BA05D4D965}" type="presParOf" srcId="{C7AA8D1E-3383-43A4-829E-D3CE4C22AA09}" destId="{5CD55FFD-1242-4444-9838-9C7BB8C40EB9}" srcOrd="2" destOrd="0" presId="urn:microsoft.com/office/officeart/2005/8/layout/hierarchy2"/>
    <dgm:cxn modelId="{51B20645-6834-4026-AEC3-A7FF9AEFFF0B}" type="presParOf" srcId="{5CD55FFD-1242-4444-9838-9C7BB8C40EB9}" destId="{5B72517A-C16C-40F0-8CFF-DC7D12DB703E}" srcOrd="0" destOrd="0" presId="urn:microsoft.com/office/officeart/2005/8/layout/hierarchy2"/>
    <dgm:cxn modelId="{DD95E131-0192-4C81-8441-39EC5D407B9C}" type="presParOf" srcId="{C7AA8D1E-3383-43A4-829E-D3CE4C22AA09}" destId="{09ABF95D-A070-4898-A555-28035B3F0A50}" srcOrd="3" destOrd="0" presId="urn:microsoft.com/office/officeart/2005/8/layout/hierarchy2"/>
    <dgm:cxn modelId="{E54767A0-C5D0-4A0A-B39C-7DF1428ADFDC}" type="presParOf" srcId="{09ABF95D-A070-4898-A555-28035B3F0A50}" destId="{51811E0D-7D71-4CEB-A033-8ADB163B475B}" srcOrd="0" destOrd="0" presId="urn:microsoft.com/office/officeart/2005/8/layout/hierarchy2"/>
    <dgm:cxn modelId="{1BD667CE-8679-4746-9FEE-1A79339C282B}" type="presParOf" srcId="{09ABF95D-A070-4898-A555-28035B3F0A50}" destId="{7DD5B82A-EF74-49B2-BE0B-5BDC6EC1841F}" srcOrd="1" destOrd="0" presId="urn:microsoft.com/office/officeart/2005/8/layout/hierarchy2"/>
    <dgm:cxn modelId="{47623EC9-893B-4C53-B0B3-6F05E0F75DAE}" type="presParOf" srcId="{C7AA8D1E-3383-43A4-829E-D3CE4C22AA09}" destId="{93EBF14F-F3E5-4657-92D7-3F4B2B894D8C}" srcOrd="4" destOrd="0" presId="urn:microsoft.com/office/officeart/2005/8/layout/hierarchy2"/>
    <dgm:cxn modelId="{45A23FBE-ED1B-449E-B703-B602B0EDEEEB}" type="presParOf" srcId="{93EBF14F-F3E5-4657-92D7-3F4B2B894D8C}" destId="{54A9D152-77FE-46BA-9EA4-DBBC72D138FD}" srcOrd="0" destOrd="0" presId="urn:microsoft.com/office/officeart/2005/8/layout/hierarchy2"/>
    <dgm:cxn modelId="{AA086596-D4D3-4731-9CE1-98A9F13870A1}" type="presParOf" srcId="{C7AA8D1E-3383-43A4-829E-D3CE4C22AA09}" destId="{2D4E3423-9BE6-4DD2-862E-A51CBC58F229}" srcOrd="5" destOrd="0" presId="urn:microsoft.com/office/officeart/2005/8/layout/hierarchy2"/>
    <dgm:cxn modelId="{F800486D-A6F7-4B64-A51B-0F5E3AE058E8}" type="presParOf" srcId="{2D4E3423-9BE6-4DD2-862E-A51CBC58F229}" destId="{AE4FB6AC-D893-47C2-954B-692D97999F7F}" srcOrd="0" destOrd="0" presId="urn:microsoft.com/office/officeart/2005/8/layout/hierarchy2"/>
    <dgm:cxn modelId="{CF2415C8-BEE2-43C5-8F59-CF494E5A24F4}" type="presParOf" srcId="{2D4E3423-9BE6-4DD2-862E-A51CBC58F229}" destId="{C0049568-B001-46E3-9458-52F731BACE4F}" srcOrd="1" destOrd="0" presId="urn:microsoft.com/office/officeart/2005/8/layout/hierarchy2"/>
    <dgm:cxn modelId="{FF596F0D-128B-414D-9A46-B769D14CDF1A}" type="presParOf" srcId="{C7AA8D1E-3383-43A4-829E-D3CE4C22AA09}" destId="{C28BDB15-D3D2-4C65-88D3-B84894ECA18E}" srcOrd="6" destOrd="0" presId="urn:microsoft.com/office/officeart/2005/8/layout/hierarchy2"/>
    <dgm:cxn modelId="{C6FB06B8-292C-4C02-B223-0022548C83E7}" type="presParOf" srcId="{C28BDB15-D3D2-4C65-88D3-B84894ECA18E}" destId="{F1500ED6-4FF2-43BC-87C8-010B597262CE}" srcOrd="0" destOrd="0" presId="urn:microsoft.com/office/officeart/2005/8/layout/hierarchy2"/>
    <dgm:cxn modelId="{C249FBE6-FC7D-47A7-B55B-A8A3B9BC6E14}" type="presParOf" srcId="{C7AA8D1E-3383-43A4-829E-D3CE4C22AA09}" destId="{0F6A5AC3-6D66-440C-BAC1-3288C71E8948}" srcOrd="7" destOrd="0" presId="urn:microsoft.com/office/officeart/2005/8/layout/hierarchy2"/>
    <dgm:cxn modelId="{BAA568B9-7650-4F22-930A-E66D309FA265}" type="presParOf" srcId="{0F6A5AC3-6D66-440C-BAC1-3288C71E8948}" destId="{C78087BE-4434-4401-B19E-09ECBE976347}" srcOrd="0" destOrd="0" presId="urn:microsoft.com/office/officeart/2005/8/layout/hierarchy2"/>
    <dgm:cxn modelId="{B72DEF53-0F1F-459F-970A-81B6A12017C0}" type="presParOf" srcId="{0F6A5AC3-6D66-440C-BAC1-3288C71E8948}" destId="{F69FA6C1-D9B6-4F77-873A-8CAF111FE7DE}" srcOrd="1" destOrd="0" presId="urn:microsoft.com/office/officeart/2005/8/layout/hierarchy2"/>
    <dgm:cxn modelId="{296A21F9-9A5A-45A0-A894-3AA68159BA80}" type="presParOf" srcId="{E2F9D03B-EB7E-41F5-B065-B8BE086FC5C3}" destId="{F5733B38-81BD-467F-A27A-FAC1DFA7B2F6}" srcOrd="1" destOrd="0" presId="urn:microsoft.com/office/officeart/2005/8/layout/hierarchy2"/>
    <dgm:cxn modelId="{DD528B3A-0034-4991-BBD8-1C7713FCDC1D}" type="presParOf" srcId="{F5733B38-81BD-467F-A27A-FAC1DFA7B2F6}" destId="{E33915D5-F9F7-49C2-8EC5-B104D725BBFE}" srcOrd="0" destOrd="0" presId="urn:microsoft.com/office/officeart/2005/8/layout/hierarchy2"/>
    <dgm:cxn modelId="{6B41A266-C29F-46F7-A130-A402E9F85C47}" type="presParOf" srcId="{F5733B38-81BD-467F-A27A-FAC1DFA7B2F6}" destId="{0D3D8159-F4C5-4489-AAB4-C79D58AB144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29BECE-FE41-4213-9626-A6AD28975478}" type="datetimeFigureOut">
              <a:rPr lang="en-US" smtClean="0"/>
              <a:t>2/27/2013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860F60-929B-4249-9647-3C12D13868BA}" type="slidenum">
              <a:rPr lang="en-US" smtClean="0"/>
              <a:t>‹#›</a:t>
            </a:fld>
            <a:endParaRPr lang="en-US"/>
          </a:p>
        </p:txBody>
      </p:sp>
    </p:spTree>
    <p:extLst>
      <p:ext uri="{BB962C8B-B14F-4D97-AF65-F5344CB8AC3E}">
        <p14:creationId xmlns:p14="http://schemas.microsoft.com/office/powerpoint/2010/main" val="1511569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860F60-929B-4249-9647-3C12D13868BA}" type="slidenum">
              <a:rPr lang="en-US" smtClean="0"/>
              <a:t>1</a:t>
            </a:fld>
            <a:endParaRPr lang="en-US"/>
          </a:p>
        </p:txBody>
      </p:sp>
    </p:spTree>
    <p:extLst>
      <p:ext uri="{BB962C8B-B14F-4D97-AF65-F5344CB8AC3E}">
        <p14:creationId xmlns:p14="http://schemas.microsoft.com/office/powerpoint/2010/main" val="197930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22768FD-B8E1-4AC9-8E27-440EB98ACF5D}" type="datetimeFigureOut">
              <a:rPr lang="en-IN" smtClean="0"/>
              <a:pPr/>
              <a:t>27-02-2013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2768FD-B8E1-4AC9-8E27-440EB98ACF5D}" type="datetimeFigureOut">
              <a:rPr lang="en-IN" smtClean="0"/>
              <a:pPr/>
              <a:t>27-02-2013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2768FD-B8E1-4AC9-8E27-440EB98ACF5D}" type="datetimeFigureOut">
              <a:rPr lang="en-IN" smtClean="0"/>
              <a:pPr/>
              <a:t>27-02-2013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2768FD-B8E1-4AC9-8E27-440EB98ACF5D}" type="datetimeFigureOut">
              <a:rPr lang="en-IN" smtClean="0"/>
              <a:pPr/>
              <a:t>27-02-2013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2768FD-B8E1-4AC9-8E27-440EB98ACF5D}" type="datetimeFigureOut">
              <a:rPr lang="en-IN" smtClean="0"/>
              <a:pPr/>
              <a:t>27-02-2013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22768FD-B8E1-4AC9-8E27-440EB98ACF5D}" type="datetimeFigureOut">
              <a:rPr lang="en-IN" smtClean="0"/>
              <a:pPr/>
              <a:t>27-02-2013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22768FD-B8E1-4AC9-8E27-440EB98ACF5D}" type="datetimeFigureOut">
              <a:rPr lang="en-IN" smtClean="0"/>
              <a:pPr/>
              <a:t>27-02-2013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22768FD-B8E1-4AC9-8E27-440EB98ACF5D}" type="datetimeFigureOut">
              <a:rPr lang="en-IN" smtClean="0"/>
              <a:pPr/>
              <a:t>27-02-2013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2768FD-B8E1-4AC9-8E27-440EB98ACF5D}" type="datetimeFigureOut">
              <a:rPr lang="en-IN" smtClean="0"/>
              <a:pPr/>
              <a:t>27-02-2013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2768FD-B8E1-4AC9-8E27-440EB98ACF5D}" type="datetimeFigureOut">
              <a:rPr lang="en-IN" smtClean="0"/>
              <a:pPr/>
              <a:t>27-02-2013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2768FD-B8E1-4AC9-8E27-440EB98ACF5D}" type="datetimeFigureOut">
              <a:rPr lang="en-IN" smtClean="0"/>
              <a:pPr/>
              <a:t>27-02-2013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768FD-B8E1-4AC9-8E27-440EB98ACF5D}" type="datetimeFigureOut">
              <a:rPr lang="en-IN" smtClean="0"/>
              <a:pPr/>
              <a:t>27-02-2013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92DE3-7032-4913-9654-428B61BBD32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lower_anatomy.jpg"/>
          <p:cNvPicPr>
            <a:picLocks noChangeAspect="1"/>
          </p:cNvPicPr>
          <p:nvPr/>
        </p:nvPicPr>
        <p:blipFill>
          <a:blip r:embed="rId3" cstate="print"/>
          <a:stretch>
            <a:fillRect/>
          </a:stretch>
        </p:blipFill>
        <p:spPr>
          <a:xfrm>
            <a:off x="1259632" y="836712"/>
            <a:ext cx="4136548" cy="3282875"/>
          </a:xfrm>
          <a:prstGeom prst="rect">
            <a:avLst/>
          </a:prstGeom>
        </p:spPr>
      </p:pic>
      <p:pic>
        <p:nvPicPr>
          <p:cNvPr id="1026" name="Picture 1"/>
          <p:cNvPicPr>
            <a:picLocks noChangeAspect="1" noChangeArrowheads="1"/>
          </p:cNvPicPr>
          <p:nvPr/>
        </p:nvPicPr>
        <p:blipFill>
          <a:blip r:embed="rId4" cstate="print"/>
          <a:srcRect/>
          <a:stretch>
            <a:fillRect/>
          </a:stretch>
        </p:blipFill>
        <p:spPr bwMode="auto">
          <a:xfrm>
            <a:off x="5364088" y="980728"/>
            <a:ext cx="3429343" cy="2808312"/>
          </a:xfrm>
          <a:prstGeom prst="rect">
            <a:avLst/>
          </a:prstGeom>
          <a:noFill/>
          <a:ln w="9525">
            <a:noFill/>
            <a:miter lim="800000"/>
            <a:headEnd/>
            <a:tailEnd/>
          </a:ln>
        </p:spPr>
      </p:pic>
      <p:pic>
        <p:nvPicPr>
          <p:cNvPr id="1027" name="Picture 2" descr="C:\Users\MONA\Desktop\pollen grain.jpg"/>
          <p:cNvPicPr>
            <a:picLocks noChangeAspect="1" noChangeArrowheads="1"/>
          </p:cNvPicPr>
          <p:nvPr/>
        </p:nvPicPr>
        <p:blipFill>
          <a:blip r:embed="rId5" cstate="print"/>
          <a:srcRect/>
          <a:stretch>
            <a:fillRect/>
          </a:stretch>
        </p:blipFill>
        <p:spPr bwMode="auto">
          <a:xfrm>
            <a:off x="2987824" y="4293096"/>
            <a:ext cx="3672408" cy="22972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686800" cy="6597352"/>
          </a:xfrm>
        </p:spPr>
        <p:txBody>
          <a:bodyPr>
            <a:normAutofit fontScale="70000" lnSpcReduction="20000"/>
          </a:bodyPr>
          <a:lstStyle/>
          <a:p>
            <a:pPr lvl="0">
              <a:buNone/>
            </a:pPr>
            <a:r>
              <a:rPr lang="en-US" b="1" dirty="0" smtClean="0"/>
              <a:t>1. </a:t>
            </a:r>
            <a:r>
              <a:rPr lang="en-US" sz="3800" b="1" dirty="0" smtClean="0"/>
              <a:t>Seed coat:</a:t>
            </a:r>
          </a:p>
          <a:p>
            <a:pPr lvl="1"/>
            <a:r>
              <a:rPr lang="en-US" sz="3400" b="1" dirty="0" smtClean="0"/>
              <a:t>This has 2 layers: Outer layer, the </a:t>
            </a:r>
            <a:r>
              <a:rPr lang="en-US" sz="3400" b="1" dirty="0" smtClean="0">
                <a:solidFill>
                  <a:srgbClr val="FF0000"/>
                </a:solidFill>
              </a:rPr>
              <a:t>TESTA</a:t>
            </a:r>
            <a:r>
              <a:rPr lang="en-US" sz="3400" b="1" dirty="0" smtClean="0"/>
              <a:t>, and an layer called the </a:t>
            </a:r>
            <a:r>
              <a:rPr lang="en-US" sz="3400" b="1" dirty="0" smtClean="0">
                <a:solidFill>
                  <a:srgbClr val="FF0000"/>
                </a:solidFill>
              </a:rPr>
              <a:t>TEGMEN.</a:t>
            </a:r>
            <a:endParaRPr lang="en-US" sz="3400" b="1" dirty="0" smtClean="0"/>
          </a:p>
          <a:p>
            <a:pPr lvl="0"/>
            <a:r>
              <a:rPr lang="en-US" sz="3800" b="1" dirty="0" smtClean="0"/>
              <a:t>Within the surface of </a:t>
            </a:r>
            <a:r>
              <a:rPr lang="en-US" sz="3800" b="1" dirty="0" err="1" smtClean="0"/>
              <a:t>testa</a:t>
            </a:r>
            <a:r>
              <a:rPr lang="en-US" sz="3800" b="1" dirty="0" smtClean="0"/>
              <a:t> there is a tiny opening- </a:t>
            </a:r>
            <a:r>
              <a:rPr lang="en-US" sz="3800" b="1" dirty="0" smtClean="0">
                <a:solidFill>
                  <a:srgbClr val="FF0000"/>
                </a:solidFill>
              </a:rPr>
              <a:t>MICROPYLE</a:t>
            </a:r>
            <a:r>
              <a:rPr lang="en-US" sz="3800" b="1" dirty="0" smtClean="0"/>
              <a:t> through which water enters and hydrates the seed for commencement of germination.</a:t>
            </a:r>
          </a:p>
          <a:p>
            <a:pPr lvl="0">
              <a:buNone/>
            </a:pPr>
            <a:r>
              <a:rPr lang="en-US" sz="3800" b="1" dirty="0" smtClean="0"/>
              <a:t>2. </a:t>
            </a:r>
            <a:r>
              <a:rPr lang="en-US" sz="3800" b="1" dirty="0"/>
              <a:t>Cotyledons</a:t>
            </a:r>
            <a:endParaRPr lang="en-IN" sz="3800" b="1" dirty="0"/>
          </a:p>
          <a:p>
            <a:r>
              <a:rPr lang="en-US" sz="3800" b="1" dirty="0"/>
              <a:t>There are two </a:t>
            </a:r>
            <a:r>
              <a:rPr lang="en-US" sz="3800" b="1" dirty="0" smtClean="0"/>
              <a:t>fleshy cotyledons </a:t>
            </a:r>
            <a:r>
              <a:rPr lang="en-US" sz="3800" b="1" dirty="0"/>
              <a:t>in bean </a:t>
            </a:r>
            <a:r>
              <a:rPr lang="en-US" sz="3800" b="1" dirty="0" smtClean="0"/>
              <a:t>seed – due to stored food in the form of protein and starch grains. </a:t>
            </a:r>
          </a:p>
          <a:p>
            <a:r>
              <a:rPr lang="en-US" sz="3800" b="1" dirty="0" smtClean="0"/>
              <a:t>They </a:t>
            </a:r>
            <a:r>
              <a:rPr lang="en-US" sz="3800" b="1" dirty="0"/>
              <a:t>are connected with each other along the longitudinal embryo-axis. </a:t>
            </a:r>
            <a:endParaRPr lang="en-US" sz="3800" b="1" dirty="0" smtClean="0"/>
          </a:p>
          <a:p>
            <a:r>
              <a:rPr lang="en-US" sz="3800" b="1" dirty="0" smtClean="0"/>
              <a:t>Since the cotyledons completely enclose the nutritive endosperm during the embryonic development and become fleshy, there is no separate existence of the endosperm. Hence</a:t>
            </a:r>
            <a:r>
              <a:rPr lang="en-US" sz="3800" b="1" dirty="0"/>
              <a:t>, such a seed is known a </a:t>
            </a:r>
            <a:r>
              <a:rPr lang="en-US" sz="3800" b="1" dirty="0" err="1"/>
              <a:t>exalbuminous</a:t>
            </a:r>
            <a:r>
              <a:rPr lang="en-US" sz="3800" b="1" dirty="0"/>
              <a:t> or </a:t>
            </a:r>
            <a:r>
              <a:rPr lang="en-US" sz="3800" b="1" dirty="0" err="1"/>
              <a:t>nonendospermic</a:t>
            </a:r>
            <a:r>
              <a:rPr lang="en-US" sz="3800" b="1" dirty="0"/>
              <a:t> seed</a:t>
            </a:r>
            <a:r>
              <a:rPr lang="en-US" sz="3800" b="1" dirty="0" smtClean="0"/>
              <a:t>.  </a:t>
            </a:r>
          </a:p>
          <a:p>
            <a:r>
              <a:rPr lang="en-US" sz="3800" b="1" dirty="0" smtClean="0"/>
              <a:t>In </a:t>
            </a:r>
            <a:r>
              <a:rPr lang="en-US" sz="3800" b="1" dirty="0"/>
              <a:t>the middle of the two cotyledons is the tiny embryo, waiting to grow. </a:t>
            </a:r>
            <a:endParaRPr lang="en-IN" sz="3800" b="1" dirty="0"/>
          </a:p>
          <a:p>
            <a:pPr lvl="0">
              <a:buNone/>
            </a:pPr>
            <a:endParaRPr lang="en-IN" sz="3800" b="1" dirty="0"/>
          </a:p>
          <a:p>
            <a:pPr>
              <a:buNone/>
            </a:pPr>
            <a:endParaRPr lang="en-IN" sz="3800" dirty="0"/>
          </a:p>
          <a:p>
            <a:endParaRPr lang="en-IN" sz="3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669360"/>
          </a:xfrm>
        </p:spPr>
        <p:txBody>
          <a:bodyPr>
            <a:normAutofit fontScale="77500" lnSpcReduction="20000"/>
          </a:bodyPr>
          <a:lstStyle/>
          <a:p>
            <a:pPr lvl="0"/>
            <a:r>
              <a:rPr lang="en-US" b="1" dirty="0"/>
              <a:t>Embryo</a:t>
            </a:r>
            <a:endParaRPr lang="en-IN" b="1" dirty="0"/>
          </a:p>
          <a:p>
            <a:pPr>
              <a:buNone/>
            </a:pPr>
            <a:r>
              <a:rPr lang="en-US" dirty="0" smtClean="0"/>
              <a:t>	The </a:t>
            </a:r>
            <a:r>
              <a:rPr lang="en-US" dirty="0"/>
              <a:t>embryo is the </a:t>
            </a:r>
            <a:r>
              <a:rPr lang="en-US" dirty="0" smtClean="0"/>
              <a:t>juvenile </a:t>
            </a:r>
            <a:r>
              <a:rPr lang="en-US" dirty="0"/>
              <a:t>plant made up of two parts: the radicle, or the first root, and the </a:t>
            </a:r>
            <a:r>
              <a:rPr lang="en-US" dirty="0" err="1"/>
              <a:t>plumule</a:t>
            </a:r>
            <a:r>
              <a:rPr lang="en-US" dirty="0"/>
              <a:t>, or the first leaves. When water enters the micropyle, the radicle starts growing and moves down and out through the micropyle into the soil </a:t>
            </a:r>
            <a:r>
              <a:rPr lang="en-US" dirty="0" smtClean="0"/>
              <a:t>. </a:t>
            </a:r>
            <a:r>
              <a:rPr lang="en-US" dirty="0"/>
              <a:t>Then the </a:t>
            </a:r>
            <a:r>
              <a:rPr lang="en-US" dirty="0" err="1"/>
              <a:t>plumule</a:t>
            </a:r>
            <a:r>
              <a:rPr lang="en-US" dirty="0"/>
              <a:t> swells and grows, pushing its way through the </a:t>
            </a:r>
            <a:r>
              <a:rPr lang="en-US" dirty="0" err="1"/>
              <a:t>testa</a:t>
            </a:r>
            <a:r>
              <a:rPr lang="en-US" dirty="0"/>
              <a:t> and up through the soil until it reaches the light. </a:t>
            </a:r>
            <a:endParaRPr lang="en-IN" dirty="0"/>
          </a:p>
          <a:p>
            <a:pPr lvl="0"/>
            <a:r>
              <a:rPr lang="en-US" b="1" dirty="0"/>
              <a:t>Radicle:</a:t>
            </a:r>
            <a:r>
              <a:rPr lang="en-US" dirty="0"/>
              <a:t>  </a:t>
            </a:r>
            <a:endParaRPr lang="en-IN" dirty="0"/>
          </a:p>
          <a:p>
            <a:pPr>
              <a:buNone/>
            </a:pPr>
            <a:r>
              <a:rPr lang="en-US" dirty="0" smtClean="0"/>
              <a:t>	There </a:t>
            </a:r>
            <a:r>
              <a:rPr lang="en-US" dirty="0"/>
              <a:t>is a small, rod-shaped part of the embryo-axis that lies near the micropyle. During seed germination the radicle is the first to emerge through the micropyle. The radicle develops into primary </a:t>
            </a:r>
            <a:r>
              <a:rPr lang="en-US" dirty="0" smtClean="0"/>
              <a:t>root which eventually becomes the tap root. </a:t>
            </a:r>
            <a:r>
              <a:rPr lang="en-US" dirty="0"/>
              <a:t> </a:t>
            </a:r>
            <a:endParaRPr lang="en-IN" dirty="0"/>
          </a:p>
          <a:p>
            <a:pPr lvl="0"/>
            <a:r>
              <a:rPr lang="en-US" b="1" dirty="0" err="1"/>
              <a:t>Plumule</a:t>
            </a:r>
            <a:r>
              <a:rPr lang="en-US" b="1" dirty="0"/>
              <a:t>:</a:t>
            </a:r>
            <a:r>
              <a:rPr lang="en-US" dirty="0"/>
              <a:t>  </a:t>
            </a:r>
            <a:endParaRPr lang="en-IN" dirty="0"/>
          </a:p>
          <a:p>
            <a:pPr>
              <a:buNone/>
            </a:pPr>
            <a:r>
              <a:rPr lang="en-US" dirty="0" smtClean="0"/>
              <a:t>	It </a:t>
            </a:r>
            <a:r>
              <a:rPr lang="en-US" dirty="0"/>
              <a:t>is the first embryonic apical bud having a growing </a:t>
            </a:r>
            <a:r>
              <a:rPr lang="en-US" dirty="0" smtClean="0"/>
              <a:t>point, the shoot apical meristem,  </a:t>
            </a:r>
            <a:r>
              <a:rPr lang="en-US" dirty="0"/>
              <a:t>covered by delicate </a:t>
            </a:r>
            <a:r>
              <a:rPr lang="en-US" dirty="0" smtClean="0"/>
              <a:t>unexpanded leaves</a:t>
            </a:r>
            <a:r>
              <a:rPr lang="en-US" dirty="0"/>
              <a:t>. </a:t>
            </a:r>
            <a:r>
              <a:rPr lang="en-US" dirty="0" smtClean="0"/>
              <a:t>The </a:t>
            </a:r>
            <a:r>
              <a:rPr lang="en-US" dirty="0" err="1" smtClean="0"/>
              <a:t>plumule</a:t>
            </a:r>
            <a:r>
              <a:rPr lang="en-US" dirty="0" smtClean="0"/>
              <a:t> </a:t>
            </a:r>
            <a:r>
              <a:rPr lang="en-US" dirty="0"/>
              <a:t>is connected with the radicle by means of hypocotyl. During seed germination they give rise to shoot system.</a:t>
            </a:r>
            <a:endParaRPr lang="en-IN" dirty="0"/>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363272" cy="6408712"/>
          </a:xfrm>
        </p:spPr>
        <p:txBody>
          <a:bodyPr>
            <a:normAutofit fontScale="92500" lnSpcReduction="20000"/>
          </a:bodyPr>
          <a:lstStyle/>
          <a:p>
            <a:pPr lvl="0"/>
            <a:r>
              <a:rPr lang="en-US" b="1" dirty="0" err="1"/>
              <a:t>Hilum</a:t>
            </a:r>
            <a:endParaRPr lang="en-IN" b="1" dirty="0"/>
          </a:p>
          <a:p>
            <a:pPr>
              <a:buNone/>
            </a:pPr>
            <a:r>
              <a:rPr lang="en-US" dirty="0" smtClean="0"/>
              <a:t>	The </a:t>
            </a:r>
            <a:r>
              <a:rPr lang="en-US" dirty="0"/>
              <a:t>hilum, or scar, on a bean is the site where the bean </a:t>
            </a:r>
            <a:r>
              <a:rPr lang="en-US" dirty="0" smtClean="0"/>
              <a:t>was originally </a:t>
            </a:r>
            <a:r>
              <a:rPr lang="en-US" dirty="0"/>
              <a:t>attached </a:t>
            </a:r>
            <a:r>
              <a:rPr lang="en-US" dirty="0" smtClean="0"/>
              <a:t>in </a:t>
            </a:r>
            <a:r>
              <a:rPr lang="en-US" dirty="0"/>
              <a:t>the fruit of the plant. It is the 'navel' of the bean and can be found </a:t>
            </a:r>
            <a:r>
              <a:rPr lang="en-US" dirty="0" smtClean="0"/>
              <a:t> </a:t>
            </a:r>
            <a:r>
              <a:rPr lang="en-US" dirty="0"/>
              <a:t>on the surface of the </a:t>
            </a:r>
            <a:r>
              <a:rPr lang="en-US" dirty="0" err="1" smtClean="0"/>
              <a:t>testa</a:t>
            </a:r>
            <a:r>
              <a:rPr lang="en-US" dirty="0" smtClean="0"/>
              <a:t> at the indentation of the bean. </a:t>
            </a:r>
            <a:endParaRPr lang="en-IN" dirty="0"/>
          </a:p>
          <a:p>
            <a:pPr lvl="0"/>
            <a:r>
              <a:rPr lang="en-US" b="1" dirty="0" err="1"/>
              <a:t>Hypocotyl</a:t>
            </a:r>
            <a:endParaRPr lang="en-IN" b="1" dirty="0"/>
          </a:p>
          <a:p>
            <a:pPr>
              <a:buNone/>
            </a:pPr>
            <a:r>
              <a:rPr lang="en-US" dirty="0" smtClean="0"/>
              <a:t>	The </a:t>
            </a:r>
            <a:r>
              <a:rPr lang="en-US" dirty="0"/>
              <a:t>hypocotyl is the </a:t>
            </a:r>
            <a:r>
              <a:rPr lang="en-US" dirty="0" smtClean="0"/>
              <a:t>portion of the axis between </a:t>
            </a:r>
            <a:r>
              <a:rPr lang="en-US" dirty="0"/>
              <a:t>the </a:t>
            </a:r>
            <a:r>
              <a:rPr lang="en-US" dirty="0" smtClean="0"/>
              <a:t>radicle </a:t>
            </a:r>
            <a:r>
              <a:rPr lang="en-US" dirty="0"/>
              <a:t>and the cotyledons. It b</a:t>
            </a:r>
            <a:r>
              <a:rPr lang="en-US" dirty="0" smtClean="0"/>
              <a:t>ecomes </a:t>
            </a:r>
            <a:r>
              <a:rPr lang="en-US" dirty="0"/>
              <a:t>part of the stem </a:t>
            </a:r>
            <a:r>
              <a:rPr lang="en-US" dirty="0" smtClean="0"/>
              <a:t>and connects the latter to </a:t>
            </a:r>
            <a:r>
              <a:rPr lang="en-US" dirty="0"/>
              <a:t>the root. </a:t>
            </a:r>
            <a:endParaRPr lang="en-IN" dirty="0"/>
          </a:p>
          <a:p>
            <a:pPr lvl="0"/>
            <a:r>
              <a:rPr lang="en-US" b="1" dirty="0" err="1"/>
              <a:t>Epicotyl</a:t>
            </a:r>
            <a:endParaRPr lang="en-IN" b="1" dirty="0"/>
          </a:p>
          <a:p>
            <a:pPr>
              <a:buNone/>
            </a:pPr>
            <a:r>
              <a:rPr lang="en-US" dirty="0" smtClean="0"/>
              <a:t>	The </a:t>
            </a:r>
            <a:r>
              <a:rPr lang="en-US" dirty="0" err="1"/>
              <a:t>epicotyl</a:t>
            </a:r>
            <a:r>
              <a:rPr lang="en-US" dirty="0"/>
              <a:t> is the area above the cotyledons and below the </a:t>
            </a:r>
            <a:r>
              <a:rPr lang="en-US" dirty="0" err="1"/>
              <a:t>plumule</a:t>
            </a:r>
            <a:r>
              <a:rPr lang="en-US" dirty="0"/>
              <a:t>. It </a:t>
            </a:r>
            <a:r>
              <a:rPr lang="en-US" dirty="0" smtClean="0"/>
              <a:t>also becomes a part of the stem. </a:t>
            </a:r>
            <a:r>
              <a:rPr lang="en-US" dirty="0"/>
              <a:t/>
            </a:r>
            <a:br>
              <a:rPr lang="en-US" dirty="0"/>
            </a:br>
            <a:r>
              <a:rPr lang="en-US" dirty="0"/>
              <a:t/>
            </a:r>
            <a:br>
              <a:rPr lang="en-US" dirty="0"/>
            </a:br>
            <a:endParaRPr lang="en-IN" dirty="0"/>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b="1" u="sng" dirty="0"/>
              <a:t>Structure of monocot (maize seed)</a:t>
            </a:r>
            <a:r>
              <a:rPr lang="en-IN" dirty="0"/>
              <a:t/>
            </a:r>
            <a:br>
              <a:rPr lang="en-IN" dirty="0"/>
            </a:br>
            <a:endParaRPr lang="en-IN" dirty="0"/>
          </a:p>
        </p:txBody>
      </p:sp>
      <p:pic>
        <p:nvPicPr>
          <p:cNvPr id="4" name="Content Placeholder 3"/>
          <p:cNvPicPr>
            <a:picLocks noGrp="1"/>
          </p:cNvPicPr>
          <p:nvPr>
            <p:ph idx="1"/>
          </p:nvPr>
        </p:nvPicPr>
        <p:blipFill>
          <a:blip r:embed="rId2" cstate="print"/>
          <a:srcRect/>
          <a:stretch>
            <a:fillRect/>
          </a:stretch>
        </p:blipFill>
        <p:spPr bwMode="auto">
          <a:xfrm>
            <a:off x="611560" y="836712"/>
            <a:ext cx="8064896" cy="54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lstStyle/>
          <a:p>
            <a:r>
              <a:rPr lang="en-US" b="1" dirty="0"/>
              <a:t>Endosperm:</a:t>
            </a:r>
            <a:endParaRPr lang="en-IN" dirty="0"/>
          </a:p>
          <a:p>
            <a:r>
              <a:rPr lang="en-US" dirty="0"/>
              <a:t>The Endosperm occupies about 2/3 of the total seed and is located in the broader part of the maize grain. </a:t>
            </a:r>
            <a:endParaRPr lang="en-US" dirty="0" smtClean="0"/>
          </a:p>
          <a:p>
            <a:r>
              <a:rPr lang="en-US" dirty="0" smtClean="0"/>
              <a:t>There </a:t>
            </a:r>
            <a:r>
              <a:rPr lang="en-US" dirty="0"/>
              <a:t>is a continuous layer of the large cubical cells immediately beneath the </a:t>
            </a:r>
            <a:r>
              <a:rPr lang="en-US" dirty="0" smtClean="0"/>
              <a:t>hull and forming the outermost layer of  the endosperm known </a:t>
            </a:r>
            <a:r>
              <a:rPr lang="en-US" dirty="0"/>
              <a:t>a</a:t>
            </a:r>
            <a:r>
              <a:rPr lang="en-US" dirty="0" smtClean="0"/>
              <a:t>s the </a:t>
            </a:r>
            <a:r>
              <a:rPr lang="en-US" dirty="0"/>
              <a:t>aleurone layer. </a:t>
            </a:r>
            <a:r>
              <a:rPr lang="en-US" dirty="0" smtClean="0"/>
              <a:t>The cells here contain protein </a:t>
            </a:r>
            <a:r>
              <a:rPr lang="en-US" dirty="0"/>
              <a:t>granules. </a:t>
            </a:r>
            <a:endParaRPr lang="en-US" dirty="0" smtClean="0"/>
          </a:p>
          <a:p>
            <a:r>
              <a:rPr lang="en-US" dirty="0" smtClean="0"/>
              <a:t>The </a:t>
            </a:r>
            <a:r>
              <a:rPr lang="en-US" dirty="0"/>
              <a:t>rest of the endosperm consists of starch-laden cells, which also contain some </a:t>
            </a:r>
            <a:r>
              <a:rPr lang="en-US" dirty="0" smtClean="0"/>
              <a:t>lipid</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60648"/>
            <a:ext cx="8147248" cy="6336704"/>
          </a:xfrm>
        </p:spPr>
        <p:txBody>
          <a:bodyPr>
            <a:normAutofit fontScale="85000" lnSpcReduction="20000"/>
          </a:bodyPr>
          <a:lstStyle/>
          <a:p>
            <a:r>
              <a:rPr lang="en-US" b="1" dirty="0"/>
              <a:t>Embryo:</a:t>
            </a:r>
            <a:endParaRPr lang="en-IN" dirty="0"/>
          </a:p>
          <a:p>
            <a:r>
              <a:rPr lang="en-US" dirty="0"/>
              <a:t>The embryo of the maize grain is located beneath the endosperm. </a:t>
            </a:r>
            <a:endParaRPr lang="en-US" dirty="0" smtClean="0"/>
          </a:p>
          <a:p>
            <a:r>
              <a:rPr lang="en-US" dirty="0" smtClean="0"/>
              <a:t>It is demarcated from the latter by a single layer of </a:t>
            </a:r>
            <a:r>
              <a:rPr lang="en-US" b="1" dirty="0" smtClean="0">
                <a:solidFill>
                  <a:srgbClr val="FF0000"/>
                </a:solidFill>
              </a:rPr>
              <a:t>epithelial cells  which is the outermost  layer of the cotyledon also known as the </a:t>
            </a:r>
            <a:r>
              <a:rPr lang="en-US" b="1" dirty="0" err="1" smtClean="0">
                <a:solidFill>
                  <a:srgbClr val="FF0000"/>
                </a:solidFill>
              </a:rPr>
              <a:t>scutellum</a:t>
            </a:r>
            <a:r>
              <a:rPr lang="en-US" dirty="0"/>
              <a:t>. </a:t>
            </a:r>
            <a:r>
              <a:rPr lang="en-US" dirty="0" smtClean="0"/>
              <a:t> </a:t>
            </a:r>
            <a:r>
              <a:rPr lang="en-US" dirty="0"/>
              <a:t>The cells of the epithelial layer secrete digestive enzymes during seed germination which digest </a:t>
            </a:r>
            <a:r>
              <a:rPr lang="en-US" dirty="0" smtClean="0"/>
              <a:t>the nutrients</a:t>
            </a:r>
            <a:r>
              <a:rPr lang="en-US" dirty="0"/>
              <a:t> stored</a:t>
            </a:r>
            <a:r>
              <a:rPr lang="en-US" dirty="0" smtClean="0"/>
              <a:t> </a:t>
            </a:r>
            <a:r>
              <a:rPr lang="en-US" dirty="0"/>
              <a:t>in the </a:t>
            </a:r>
            <a:r>
              <a:rPr lang="en-US" dirty="0" smtClean="0"/>
              <a:t>endosperm. They also translocate the digested </a:t>
            </a:r>
            <a:r>
              <a:rPr lang="en-US" dirty="0"/>
              <a:t>nutrients </a:t>
            </a:r>
            <a:r>
              <a:rPr lang="en-US" dirty="0" smtClean="0"/>
              <a:t>to the growing embryo.</a:t>
            </a:r>
            <a:endParaRPr lang="en-IN" dirty="0"/>
          </a:p>
          <a:p>
            <a:endParaRPr lang="en-US" dirty="0" smtClean="0"/>
          </a:p>
          <a:p>
            <a:r>
              <a:rPr lang="en-US" dirty="0" smtClean="0"/>
              <a:t>The embryonic axis </a:t>
            </a:r>
            <a:r>
              <a:rPr lang="en-US" dirty="0"/>
              <a:t>consists of a </a:t>
            </a:r>
            <a:r>
              <a:rPr lang="en-US" dirty="0">
                <a:solidFill>
                  <a:srgbClr val="FF0000"/>
                </a:solidFill>
              </a:rPr>
              <a:t>radicle</a:t>
            </a:r>
            <a:r>
              <a:rPr lang="en-US" dirty="0"/>
              <a:t> and a </a:t>
            </a:r>
            <a:r>
              <a:rPr lang="en-US" dirty="0" err="1">
                <a:solidFill>
                  <a:srgbClr val="FF0000"/>
                </a:solidFill>
              </a:rPr>
              <a:t>plumule</a:t>
            </a:r>
            <a:r>
              <a:rPr lang="en-US" dirty="0"/>
              <a:t>. </a:t>
            </a:r>
            <a:endParaRPr lang="en-US" dirty="0" smtClean="0"/>
          </a:p>
          <a:p>
            <a:r>
              <a:rPr lang="en-US" dirty="0" smtClean="0"/>
              <a:t>The </a:t>
            </a:r>
            <a:r>
              <a:rPr lang="en-US" dirty="0"/>
              <a:t>radicle is partially covered and protected by </a:t>
            </a:r>
            <a:r>
              <a:rPr lang="en-US" dirty="0" smtClean="0">
                <a:solidFill>
                  <a:srgbClr val="FF0000"/>
                </a:solidFill>
              </a:rPr>
              <a:t>coleorhiza</a:t>
            </a:r>
            <a:r>
              <a:rPr lang="en-US" dirty="0"/>
              <a:t>. </a:t>
            </a:r>
            <a:endParaRPr lang="en-US" dirty="0" smtClean="0"/>
          </a:p>
          <a:p>
            <a:r>
              <a:rPr lang="en-US" dirty="0" smtClean="0"/>
              <a:t>The </a:t>
            </a:r>
            <a:r>
              <a:rPr lang="en-US" dirty="0" err="1"/>
              <a:t>plumule</a:t>
            </a:r>
            <a:r>
              <a:rPr lang="en-US" dirty="0"/>
              <a:t> is partially covered and protected by </a:t>
            </a:r>
            <a:r>
              <a:rPr lang="en-US" dirty="0" err="1">
                <a:solidFill>
                  <a:srgbClr val="FF0000"/>
                </a:solidFill>
              </a:rPr>
              <a:t>coleoptile</a:t>
            </a:r>
            <a:r>
              <a:rPr lang="en-US" dirty="0"/>
              <a:t>. </a:t>
            </a:r>
            <a:endParaRPr lang="en-US" dirty="0" smtClean="0"/>
          </a:p>
          <a:p>
            <a:pPr marL="0" indent="0">
              <a:buNone/>
            </a:pPr>
            <a:r>
              <a:rPr lang="en-US" dirty="0" smtClean="0"/>
              <a:t> </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SEED GERMINATION </a:t>
            </a:r>
            <a:endParaRPr lang="en-IN" dirty="0"/>
          </a:p>
        </p:txBody>
      </p:sp>
      <p:sp>
        <p:nvSpPr>
          <p:cNvPr id="3" name="Content Placeholder 2"/>
          <p:cNvSpPr>
            <a:spLocks noGrp="1"/>
          </p:cNvSpPr>
          <p:nvPr>
            <p:ph idx="1"/>
          </p:nvPr>
        </p:nvSpPr>
        <p:spPr/>
        <p:txBody>
          <a:bodyPr/>
          <a:lstStyle/>
          <a:p>
            <a:r>
              <a:rPr lang="en-US" dirty="0"/>
              <a:t>Under normal conditions the mature embryo does not continue to grow while the seed is still attached to the parent plant.  After dispersal of the seed, if environmental conditions are favorable there is resumption of the growth of embryo inside a viable non-dormant seed.  This is the process known as </a:t>
            </a:r>
            <a:r>
              <a:rPr lang="en-US" b="1" dirty="0"/>
              <a:t>germination</a:t>
            </a:r>
            <a:r>
              <a:rPr lang="en-US" dirty="0"/>
              <a:t>.</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Conditions required for seed germination</a:t>
            </a:r>
            <a:r>
              <a:rPr lang="en-IN" dirty="0"/>
              <a:t/>
            </a:r>
            <a:br>
              <a:rPr lang="en-IN" dirty="0"/>
            </a:br>
            <a:endParaRPr lang="en-IN" dirty="0"/>
          </a:p>
        </p:txBody>
      </p:sp>
      <p:sp>
        <p:nvSpPr>
          <p:cNvPr id="3" name="Content Placeholder 2"/>
          <p:cNvSpPr>
            <a:spLocks noGrp="1"/>
          </p:cNvSpPr>
          <p:nvPr>
            <p:ph idx="1"/>
          </p:nvPr>
        </p:nvSpPr>
        <p:spPr/>
        <p:txBody>
          <a:bodyPr/>
          <a:lstStyle/>
          <a:p>
            <a:pPr lvl="0"/>
            <a:r>
              <a:rPr lang="en-US" dirty="0"/>
              <a:t>Availability of water</a:t>
            </a:r>
            <a:endParaRPr lang="en-IN" dirty="0"/>
          </a:p>
          <a:p>
            <a:pPr lvl="0"/>
            <a:r>
              <a:rPr lang="en-US" dirty="0"/>
              <a:t>Availability of oxygen</a:t>
            </a:r>
            <a:endParaRPr lang="en-IN" dirty="0"/>
          </a:p>
          <a:p>
            <a:pPr lvl="0"/>
            <a:r>
              <a:rPr lang="en-US" dirty="0"/>
              <a:t>Suitable temperature</a:t>
            </a:r>
            <a:endParaRPr lang="en-IN" dirty="0"/>
          </a:p>
          <a:p>
            <a:pPr lvl="0"/>
            <a:r>
              <a:rPr lang="en-US" dirty="0"/>
              <a:t>Sometimes light</a:t>
            </a:r>
            <a:endParaRPr lang="en-IN" dirty="0"/>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77500" lnSpcReduction="20000"/>
          </a:bodyPr>
          <a:lstStyle/>
          <a:p>
            <a:pPr lvl="0">
              <a:buNone/>
            </a:pPr>
            <a:r>
              <a:rPr lang="en-US" dirty="0" smtClean="0"/>
              <a:t>Water –</a:t>
            </a:r>
          </a:p>
          <a:p>
            <a:pPr lvl="0"/>
            <a:r>
              <a:rPr lang="en-US" smtClean="0"/>
              <a:t>A </a:t>
            </a:r>
            <a:r>
              <a:rPr lang="en-US" dirty="0" smtClean="0"/>
              <a:t>seed contains 10-15% of water and is generally dehydrated. So the viable dormant seed has to absorb water  through micropyle or through permeable seed coat to become active and exhibit germination. </a:t>
            </a:r>
          </a:p>
          <a:p>
            <a:pPr lvl="0"/>
            <a:r>
              <a:rPr lang="en-US" dirty="0" smtClean="0"/>
              <a:t>Water hydrates the seed making the seed coat to soften, swell and weaken and also hydrates the embryo.  </a:t>
            </a:r>
          </a:p>
          <a:p>
            <a:pPr lvl="0"/>
            <a:r>
              <a:rPr lang="en-US" dirty="0" smtClean="0"/>
              <a:t>Enzymes that are present in the seeds are activated because of the hydration.  </a:t>
            </a:r>
          </a:p>
          <a:p>
            <a:pPr lvl="0"/>
            <a:r>
              <a:rPr lang="en-US" dirty="0" smtClean="0"/>
              <a:t>It is also used for the cell enlargement and cell division which results in the elongation of the radicle. </a:t>
            </a:r>
          </a:p>
          <a:p>
            <a:pPr lvl="0"/>
            <a:r>
              <a:rPr lang="en-US" dirty="0" smtClean="0"/>
              <a:t>As the radicle elongates it pushes its way through the </a:t>
            </a:r>
            <a:r>
              <a:rPr lang="en-US" dirty="0" err="1" smtClean="0"/>
              <a:t>testa</a:t>
            </a:r>
            <a:r>
              <a:rPr lang="en-US" dirty="0" smtClean="0"/>
              <a:t> which has been soften and weakened and emerges out of the seed.  </a:t>
            </a:r>
          </a:p>
          <a:p>
            <a:pPr lvl="0"/>
            <a:r>
              <a:rPr lang="en-US" dirty="0" smtClean="0"/>
              <a:t>When the radicle emerges out the germination is completed.  </a:t>
            </a:r>
            <a:endParaRPr lang="en-IN" dirty="0" smtClean="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SEXUAL REPRODUCTION IN ANGIOSPERMS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pitchFamily="18" charset="0"/>
                <a:cs typeface="Times New Roman" pitchFamily="18" charset="0"/>
              </a:rPr>
              <a:t>FERTILIZATION AND EMBRYOGENESIS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60883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85000" lnSpcReduction="10000"/>
          </a:bodyPr>
          <a:lstStyle/>
          <a:p>
            <a:pPr lvl="0">
              <a:buNone/>
            </a:pPr>
            <a:r>
              <a:rPr lang="en-US" dirty="0" smtClean="0"/>
              <a:t>Oxygen – </a:t>
            </a:r>
          </a:p>
          <a:p>
            <a:pPr lvl="0"/>
            <a:r>
              <a:rPr lang="en-US" dirty="0" smtClean="0"/>
              <a:t>In the dormant condition the seeds respiratory rate is very low due to low metabolic rate and so oxygen is required in very small quantities. </a:t>
            </a:r>
          </a:p>
          <a:p>
            <a:pPr lvl="0"/>
            <a:r>
              <a:rPr lang="en-US" dirty="0" smtClean="0"/>
              <a:t>For germination, oxygen is needed in large quantities. The seeds obtain this oxygen from the air contained in the soil. </a:t>
            </a:r>
          </a:p>
          <a:p>
            <a:pPr lvl="0"/>
            <a:r>
              <a:rPr lang="en-US" dirty="0" smtClean="0"/>
              <a:t>Oxygen is required for the aerobic respiration which provides the growing embryo with maximum energy for cell division and cell enlargement.  </a:t>
            </a:r>
          </a:p>
          <a:p>
            <a:pPr lvl="0"/>
            <a:r>
              <a:rPr lang="en-US" dirty="0" smtClean="0"/>
              <a:t>In the absence of oxygen, the embryo undergoes anaerobic respiration that results in the formation of ethanol or acetic acid which are poisonous to the embryo and hinders its further growth.</a:t>
            </a:r>
            <a:endParaRPr lang="en-IN" dirty="0" smtClean="0"/>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9"/>
            <a:ext cx="8229600" cy="4896543"/>
          </a:xfrm>
        </p:spPr>
        <p:txBody>
          <a:bodyPr>
            <a:normAutofit fontScale="70000" lnSpcReduction="20000"/>
          </a:bodyPr>
          <a:lstStyle/>
          <a:p>
            <a:pPr lvl="0">
              <a:buNone/>
            </a:pPr>
            <a:r>
              <a:rPr lang="en-US" dirty="0" smtClean="0"/>
              <a:t>Temperature – </a:t>
            </a:r>
          </a:p>
          <a:p>
            <a:r>
              <a:rPr lang="en-US" sz="3400" dirty="0" smtClean="0"/>
              <a:t>a suitable temperature is required for germination because of  enzymes that catalyze the metabolic activities. Enzymes haves minimum, optimum and maximum temperature requirements.  </a:t>
            </a:r>
          </a:p>
          <a:p>
            <a:r>
              <a:rPr lang="en-US" sz="3400" dirty="0" smtClean="0"/>
              <a:t>The range of temperature requirement is higher for tropical plants then for temperate.  This is reflected in the temperature requirement of seeds and the best germination occurs at the optimum temperature range.  </a:t>
            </a:r>
          </a:p>
          <a:p>
            <a:r>
              <a:rPr lang="en-US" sz="3400" dirty="0" smtClean="0"/>
              <a:t>Enzymes are sensitive to heat and are denatured (completely destroyed) at higher temperature above 60</a:t>
            </a:r>
            <a:r>
              <a:rPr lang="en-US" sz="3400" baseline="30000" dirty="0" smtClean="0"/>
              <a:t>0</a:t>
            </a:r>
            <a:r>
              <a:rPr lang="en-US" sz="3400" dirty="0" smtClean="0"/>
              <a:t>C.  Below 0</a:t>
            </a:r>
            <a:r>
              <a:rPr lang="en-US" sz="3400" baseline="30000" dirty="0" smtClean="0"/>
              <a:t>0</a:t>
            </a:r>
            <a:r>
              <a:rPr lang="en-US" sz="3400" dirty="0" smtClean="0"/>
              <a:t>C enzymes are normally inactivated but not destroyed.  </a:t>
            </a:r>
            <a:endParaRPr lang="en-IN" sz="3400" dirty="0" smtClean="0"/>
          </a:p>
          <a:p>
            <a:r>
              <a:rPr lang="en-US" sz="3400" dirty="0" smtClean="0"/>
              <a:t>Examples of cardinal temperatures (</a:t>
            </a:r>
            <a:r>
              <a:rPr lang="en-US" sz="3400" baseline="30000" dirty="0" smtClean="0"/>
              <a:t>0</a:t>
            </a:r>
            <a:r>
              <a:rPr lang="en-US" sz="3400" dirty="0" smtClean="0"/>
              <a:t>C) for germination of Grains/seeds</a:t>
            </a:r>
          </a:p>
          <a:p>
            <a:endParaRPr lang="en-IN" dirty="0" smtClean="0"/>
          </a:p>
          <a:p>
            <a:pPr>
              <a:buNone/>
            </a:pPr>
            <a:endParaRPr lang="en-IN" dirty="0" smtClean="0"/>
          </a:p>
          <a:p>
            <a:endParaRPr lang="en-IN" dirty="0" smtClean="0"/>
          </a:p>
          <a:p>
            <a:endParaRPr lang="en-IN" dirty="0"/>
          </a:p>
        </p:txBody>
      </p:sp>
      <p:graphicFrame>
        <p:nvGraphicFramePr>
          <p:cNvPr id="4" name="Table 3"/>
          <p:cNvGraphicFramePr>
            <a:graphicFrameLocks noGrp="1"/>
          </p:cNvGraphicFramePr>
          <p:nvPr/>
        </p:nvGraphicFramePr>
        <p:xfrm>
          <a:off x="683568" y="4725144"/>
          <a:ext cx="7704857" cy="1884700"/>
        </p:xfrm>
        <a:graphic>
          <a:graphicData uri="http://schemas.openxmlformats.org/drawingml/2006/table">
            <a:tbl>
              <a:tblPr firstRow="1" bandRow="1">
                <a:tableStyleId>{08FB837D-C827-4EFA-A057-4D05807E0F7C}</a:tableStyleId>
              </a:tblPr>
              <a:tblGrid>
                <a:gridCol w="3276445"/>
                <a:gridCol w="1456198"/>
                <a:gridCol w="1456198"/>
                <a:gridCol w="1516016"/>
              </a:tblGrid>
              <a:tr h="370840">
                <a:tc>
                  <a:txBody>
                    <a:bodyPr/>
                    <a:lstStyle/>
                    <a:p>
                      <a:pPr marL="0" marR="0" indent="0" algn="l" defTabSz="914400" rtl="0" eaLnBrk="1" fontAlgn="auto" latinLnBrk="0" hangingPunct="1">
                        <a:lnSpc>
                          <a:spcPts val="2880"/>
                        </a:lnSpc>
                        <a:spcBef>
                          <a:spcPts val="0"/>
                        </a:spcBef>
                        <a:spcAft>
                          <a:spcPts val="0"/>
                        </a:spcAft>
                        <a:buClrTx/>
                        <a:buSzTx/>
                        <a:buFontTx/>
                        <a:buNone/>
                        <a:tabLst/>
                        <a:defRPr/>
                      </a:pPr>
                      <a:r>
                        <a:rPr lang="en-US" sz="2400" dirty="0" smtClean="0"/>
                        <a:t>Grain/Seed</a:t>
                      </a:r>
                      <a:endParaRPr lang="en-IN" sz="2400" dirty="0"/>
                    </a:p>
                  </a:txBody>
                  <a:tcPr/>
                </a:tc>
                <a:tc>
                  <a:txBody>
                    <a:bodyPr/>
                    <a:lstStyle/>
                    <a:p>
                      <a:pPr>
                        <a:lnSpc>
                          <a:spcPts val="2880"/>
                        </a:lnSpc>
                      </a:pPr>
                      <a:r>
                        <a:rPr lang="en-US" sz="2400" dirty="0" smtClean="0"/>
                        <a:t>Minimum</a:t>
                      </a:r>
                      <a:endParaRPr lang="en-IN" sz="2400" dirty="0"/>
                    </a:p>
                  </a:txBody>
                  <a:tcPr/>
                </a:tc>
                <a:tc>
                  <a:txBody>
                    <a:bodyPr/>
                    <a:lstStyle/>
                    <a:p>
                      <a:pPr marL="0" marR="0" indent="0" algn="l" defTabSz="914400" rtl="0" eaLnBrk="1" fontAlgn="auto" latinLnBrk="0" hangingPunct="1">
                        <a:lnSpc>
                          <a:spcPts val="2880"/>
                        </a:lnSpc>
                        <a:spcBef>
                          <a:spcPts val="0"/>
                        </a:spcBef>
                        <a:spcAft>
                          <a:spcPts val="0"/>
                        </a:spcAft>
                        <a:buClrTx/>
                        <a:buSzTx/>
                        <a:buFontTx/>
                        <a:buNone/>
                        <a:tabLst/>
                        <a:defRPr/>
                      </a:pPr>
                      <a:r>
                        <a:rPr lang="en-US" sz="2400" dirty="0" smtClean="0"/>
                        <a:t>Optimum</a:t>
                      </a:r>
                      <a:endParaRPr lang="en-IN" sz="2400" dirty="0"/>
                    </a:p>
                  </a:txBody>
                  <a:tcPr/>
                </a:tc>
                <a:tc>
                  <a:txBody>
                    <a:bodyPr/>
                    <a:lstStyle/>
                    <a:p>
                      <a:pPr marL="0" marR="0" indent="0" algn="l" defTabSz="914400" rtl="0" eaLnBrk="1" fontAlgn="auto" latinLnBrk="0" hangingPunct="1">
                        <a:lnSpc>
                          <a:spcPts val="2880"/>
                        </a:lnSpc>
                        <a:spcBef>
                          <a:spcPts val="0"/>
                        </a:spcBef>
                        <a:spcAft>
                          <a:spcPts val="0"/>
                        </a:spcAft>
                        <a:buClrTx/>
                        <a:buSzTx/>
                        <a:buFontTx/>
                        <a:buNone/>
                        <a:tabLst/>
                        <a:defRPr/>
                      </a:pPr>
                      <a:r>
                        <a:rPr lang="en-US" sz="2400" dirty="0" smtClean="0"/>
                        <a:t>Maximum</a:t>
                      </a:r>
                      <a:endParaRPr lang="en-IN" sz="2400" dirty="0"/>
                    </a:p>
                  </a:txBody>
                  <a:tcPr/>
                </a:tc>
              </a:tr>
              <a:tr h="480080">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err="1" smtClean="0"/>
                        <a:t>Zea</a:t>
                      </a:r>
                      <a:r>
                        <a:rPr lang="en-US" sz="2400" dirty="0" smtClean="0"/>
                        <a:t> </a:t>
                      </a:r>
                      <a:r>
                        <a:rPr lang="en-US" sz="2400" dirty="0" err="1" smtClean="0"/>
                        <a:t>mays</a:t>
                      </a:r>
                      <a:r>
                        <a:rPr lang="en-US" sz="2400" dirty="0" smtClean="0"/>
                        <a:t> (Maize)</a:t>
                      </a: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8-10</a:t>
                      </a: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32-35</a:t>
                      </a:r>
                      <a:endParaRPr lang="en-IN" sz="2400" dirty="0" smtClean="0"/>
                    </a:p>
                    <a:p>
                      <a:pPr>
                        <a:lnSpc>
                          <a:spcPts val="1500"/>
                        </a:lnSpc>
                      </a:pP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40-44</a:t>
                      </a:r>
                      <a:endParaRPr lang="en-IN" sz="2400" dirty="0"/>
                    </a:p>
                  </a:txBody>
                  <a:tcPr/>
                </a:tc>
              </a:tr>
              <a:tr h="370840">
                <a:tc>
                  <a:txBody>
                    <a:bodyPr/>
                    <a:lstStyle/>
                    <a:p>
                      <a:pPr>
                        <a:lnSpc>
                          <a:spcPts val="1500"/>
                        </a:lnSpc>
                      </a:pPr>
                      <a:r>
                        <a:rPr lang="en-US" sz="2400" dirty="0" err="1" smtClean="0"/>
                        <a:t>Cucumis</a:t>
                      </a:r>
                      <a:r>
                        <a:rPr lang="en-US" sz="2400" dirty="0" smtClean="0"/>
                        <a:t> </a:t>
                      </a:r>
                      <a:r>
                        <a:rPr lang="en-US" sz="2400" dirty="0" err="1" smtClean="0"/>
                        <a:t>melo</a:t>
                      </a:r>
                      <a:r>
                        <a:rPr lang="en-US" sz="2400" dirty="0" smtClean="0"/>
                        <a:t> (Melon)</a:t>
                      </a: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16-19</a:t>
                      </a:r>
                      <a:endParaRPr lang="en-IN" sz="2400" dirty="0" smtClean="0"/>
                    </a:p>
                    <a:p>
                      <a:pPr>
                        <a:lnSpc>
                          <a:spcPts val="1500"/>
                        </a:lnSpc>
                      </a:pP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30-34</a:t>
                      </a:r>
                      <a:endParaRPr lang="en-IN" sz="2400" dirty="0" smtClean="0"/>
                    </a:p>
                    <a:p>
                      <a:pPr>
                        <a:lnSpc>
                          <a:spcPts val="1500"/>
                        </a:lnSpc>
                      </a:pP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45-50</a:t>
                      </a:r>
                      <a:endParaRPr lang="en-IN" sz="2400" dirty="0"/>
                    </a:p>
                  </a:txBody>
                  <a:tcPr/>
                </a:tc>
              </a:tr>
              <a:tr h="437232">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err="1" smtClean="0"/>
                        <a:t>Oryza</a:t>
                      </a:r>
                      <a:r>
                        <a:rPr lang="en-US" sz="2400" dirty="0" smtClean="0"/>
                        <a:t> sativa(Rice)</a:t>
                      </a: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10-12</a:t>
                      </a: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30-37</a:t>
                      </a:r>
                      <a:endParaRPr lang="en-IN" sz="2400" dirty="0" smtClean="0"/>
                    </a:p>
                    <a:p>
                      <a:pPr>
                        <a:lnSpc>
                          <a:spcPts val="1500"/>
                        </a:lnSpc>
                      </a:pP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40-42</a:t>
                      </a:r>
                      <a:endParaRPr lang="en-IN" sz="2400" dirty="0" smtClean="0"/>
                    </a:p>
                    <a:p>
                      <a:pPr>
                        <a:lnSpc>
                          <a:spcPts val="1500"/>
                        </a:lnSpc>
                      </a:pPr>
                      <a:endParaRPr lang="en-IN" sz="2400"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85000" lnSpcReduction="10000"/>
          </a:bodyPr>
          <a:lstStyle/>
          <a:p>
            <a:pPr lvl="0">
              <a:buNone/>
            </a:pPr>
            <a:r>
              <a:rPr lang="en-US" dirty="0" smtClean="0"/>
              <a:t>Light – </a:t>
            </a:r>
          </a:p>
          <a:p>
            <a:pPr lvl="0"/>
            <a:r>
              <a:rPr lang="en-US" dirty="0" smtClean="0"/>
              <a:t>Not all the seeds are affected by light.  However, the seeds of certain grasses and some varieties of lettuce require light for germination.  </a:t>
            </a:r>
          </a:p>
          <a:p>
            <a:pPr lvl="0"/>
            <a:r>
              <a:rPr lang="en-US" dirty="0" smtClean="0"/>
              <a:t>These seeds will not germinate in absence of light because of an inhibitor which is only broken down by in presence of light.  </a:t>
            </a:r>
          </a:p>
          <a:p>
            <a:pPr lvl="0"/>
            <a:r>
              <a:rPr lang="en-US" dirty="0" smtClean="0"/>
              <a:t>Most of the small sized seeds require light for germination and their germination is inhibited when buried deep in the soil. </a:t>
            </a:r>
          </a:p>
          <a:p>
            <a:pPr lvl="0"/>
            <a:r>
              <a:rPr lang="en-US" dirty="0" smtClean="0"/>
              <a:t> In contrast, the seeds of other plants such as onion, geraniums and poppies will germinate only in the dark.  In these light stimulates the synthesis of compounds that inhibit seed germination.</a:t>
            </a:r>
            <a:endParaRPr lang="en-IN" dirty="0" smtClean="0"/>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436910"/>
          </a:xfrm>
        </p:spPr>
        <p:txBody>
          <a:bodyPr>
            <a:normAutofit fontScale="90000"/>
          </a:bodyPr>
          <a:lstStyle/>
          <a:p>
            <a:r>
              <a:rPr lang="en-IN" b="1" dirty="0" smtClean="0"/>
              <a:t>The Process of seed germinations</a:t>
            </a:r>
            <a:endParaRPr lang="en-IN" dirty="0"/>
          </a:p>
        </p:txBody>
      </p:sp>
      <p:sp>
        <p:nvSpPr>
          <p:cNvPr id="3" name="Content Placeholder 2"/>
          <p:cNvSpPr>
            <a:spLocks noGrp="1"/>
          </p:cNvSpPr>
          <p:nvPr>
            <p:ph idx="1"/>
          </p:nvPr>
        </p:nvSpPr>
        <p:spPr>
          <a:xfrm>
            <a:off x="0" y="764704"/>
            <a:ext cx="9144000" cy="6093296"/>
          </a:xfrm>
        </p:spPr>
        <p:txBody>
          <a:bodyPr>
            <a:normAutofit fontScale="77500" lnSpcReduction="20000"/>
          </a:bodyPr>
          <a:lstStyle/>
          <a:p>
            <a:r>
              <a:rPr lang="en-IN" dirty="0" smtClean="0"/>
              <a:t>Seed absorbs water by imbibition (</a:t>
            </a:r>
            <a:r>
              <a:rPr lang="en-US" dirty="0" smtClean="0"/>
              <a:t>a physical process in which living or dead </a:t>
            </a:r>
            <a:r>
              <a:rPr lang="en-US" b="1" dirty="0" smtClean="0"/>
              <a:t>plant</a:t>
            </a:r>
            <a:r>
              <a:rPr lang="en-US" dirty="0" smtClean="0"/>
              <a:t> materials takes up water or liquid mainly by adsorption)</a:t>
            </a:r>
            <a:r>
              <a:rPr lang="en-IN" dirty="0" smtClean="0"/>
              <a:t> and seed coat softens and burst. It is the first sign of germination. </a:t>
            </a:r>
          </a:p>
          <a:p>
            <a:pPr lvl="0"/>
            <a:r>
              <a:rPr lang="en-IN" dirty="0" smtClean="0"/>
              <a:t>The imbibed water hydrates the cytoplasm which leads to activation of enzymes in the embryonic axis that mobilize the reserve food material for growth. </a:t>
            </a:r>
          </a:p>
          <a:p>
            <a:pPr lvl="0"/>
            <a:r>
              <a:rPr lang="en-IN" dirty="0" smtClean="0"/>
              <a:t>Chemical energy stored in the form of starch is converted to sugar, which is used during germination. </a:t>
            </a:r>
          </a:p>
          <a:p>
            <a:pPr lvl="0"/>
            <a:r>
              <a:rPr lang="en-IN" dirty="0" smtClean="0"/>
              <a:t>There is an increase in the respiration rate that generates energy (ATP) for cell enlargement and cell division. This results in increase in size of the embryo which pushes against the  seed coat and it bursts open.  </a:t>
            </a:r>
          </a:p>
          <a:p>
            <a:pPr lvl="0"/>
            <a:r>
              <a:rPr lang="en-IN" dirty="0" smtClean="0"/>
              <a:t>The growing radicle is the first to emerge out of the seed and helps to anchor the seed in the soil. It also allows the embryo to absorb minerals and water from soil.</a:t>
            </a:r>
          </a:p>
          <a:p>
            <a:pPr lvl="0"/>
            <a:r>
              <a:rPr lang="en-IN" dirty="0" smtClean="0"/>
              <a:t>The germination process ends as soon as the radicle emerges from the seed coat.</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6130"/>
          </a:xfrm>
        </p:spPr>
        <p:txBody>
          <a:bodyPr>
            <a:normAutofit fontScale="90000"/>
          </a:bodyPr>
          <a:lstStyle/>
          <a:p>
            <a:r>
              <a:rPr lang="en-IN" sz="3100" b="1" dirty="0" smtClean="0"/>
              <a:t>Mobilization of reserve food material for development of seedling in monocot</a:t>
            </a:r>
            <a:r>
              <a:rPr lang="en-IN" dirty="0" smtClean="0"/>
              <a:t/>
            </a:r>
            <a:br>
              <a:rPr lang="en-IN" dirty="0" smtClean="0"/>
            </a:br>
            <a:endParaRPr lang="en-IN" dirty="0"/>
          </a:p>
        </p:txBody>
      </p:sp>
      <p:sp>
        <p:nvSpPr>
          <p:cNvPr id="3" name="Content Placeholder 2"/>
          <p:cNvSpPr>
            <a:spLocks noGrp="1"/>
          </p:cNvSpPr>
          <p:nvPr>
            <p:ph idx="1"/>
          </p:nvPr>
        </p:nvSpPr>
        <p:spPr>
          <a:xfrm>
            <a:off x="457200" y="1052736"/>
            <a:ext cx="8229600" cy="5616624"/>
          </a:xfrm>
        </p:spPr>
        <p:txBody>
          <a:bodyPr>
            <a:normAutofit fontScale="70000" lnSpcReduction="20000"/>
          </a:bodyPr>
          <a:lstStyle/>
          <a:p>
            <a:r>
              <a:rPr lang="en-IN" dirty="0" smtClean="0"/>
              <a:t> On hydration of the seed, the cells of the embryonic axis produce gibberellic acid</a:t>
            </a:r>
          </a:p>
          <a:p>
            <a:pPr lvl="0"/>
            <a:r>
              <a:rPr lang="en-IN" dirty="0" smtClean="0"/>
              <a:t>After 24 hours the scutellum also produces </a:t>
            </a:r>
            <a:r>
              <a:rPr lang="en-IN" dirty="0" smtClean="0">
                <a:solidFill>
                  <a:srgbClr val="FF0000"/>
                </a:solidFill>
              </a:rPr>
              <a:t>gibberellic acid</a:t>
            </a:r>
            <a:r>
              <a:rPr lang="en-IN" dirty="0" smtClean="0"/>
              <a:t>.</a:t>
            </a:r>
          </a:p>
          <a:p>
            <a:pPr lvl="0"/>
            <a:r>
              <a:rPr lang="en-IN" dirty="0" smtClean="0"/>
              <a:t>The gibberellic acid is transported to the aleurone layer where it induces the synthesis of  an enzyme,  </a:t>
            </a:r>
            <a:r>
              <a:rPr lang="en-IN" dirty="0" smtClean="0">
                <a:solidFill>
                  <a:srgbClr val="FF0000"/>
                </a:solidFill>
              </a:rPr>
              <a:t>α-amylase</a:t>
            </a:r>
            <a:r>
              <a:rPr lang="en-IN" dirty="0" smtClean="0"/>
              <a:t>.  The enzymes namely </a:t>
            </a:r>
            <a:r>
              <a:rPr lang="en-IN" b="1" dirty="0" smtClean="0">
                <a:solidFill>
                  <a:srgbClr val="0070C0"/>
                </a:solidFill>
              </a:rPr>
              <a:t>protease, ribonuclease,  β-1,3-glucanase </a:t>
            </a:r>
            <a:r>
              <a:rPr lang="en-IN" dirty="0" smtClean="0"/>
              <a:t>and</a:t>
            </a:r>
            <a:r>
              <a:rPr lang="en-IN" b="1" dirty="0" smtClean="0">
                <a:solidFill>
                  <a:srgbClr val="0070C0"/>
                </a:solidFill>
              </a:rPr>
              <a:t> lipases </a:t>
            </a:r>
            <a:r>
              <a:rPr lang="en-IN" dirty="0" smtClean="0"/>
              <a:t>are already present in the aleurone layer.  These enzymes are hydrated and activated.  After hydration all 5 enzymes (α-amylase, protease, ribonuclease, β-1,3-glucanase and lipase) in the aleurone layer are released into the endosperm.</a:t>
            </a:r>
          </a:p>
          <a:p>
            <a:pPr lvl="0"/>
            <a:r>
              <a:rPr lang="en-IN" dirty="0" smtClean="0"/>
              <a:t>These enzymes break down the stored food material in the endosperm cells – </a:t>
            </a:r>
          </a:p>
          <a:p>
            <a:pPr lvl="1"/>
            <a:r>
              <a:rPr lang="en-IN" b="1" dirty="0" smtClean="0">
                <a:solidFill>
                  <a:srgbClr val="006600"/>
                </a:solidFill>
              </a:rPr>
              <a:t>α-amylase breaks down starch to sugar</a:t>
            </a:r>
          </a:p>
          <a:p>
            <a:pPr lvl="1"/>
            <a:r>
              <a:rPr lang="en-IN" b="1" dirty="0" smtClean="0">
                <a:solidFill>
                  <a:srgbClr val="006600"/>
                </a:solidFill>
              </a:rPr>
              <a:t>proteases break down proteins to amino acids</a:t>
            </a:r>
          </a:p>
          <a:p>
            <a:pPr lvl="1"/>
            <a:r>
              <a:rPr lang="en-IN" b="1" dirty="0" smtClean="0">
                <a:solidFill>
                  <a:srgbClr val="006600"/>
                </a:solidFill>
              </a:rPr>
              <a:t>ribonuclease breaks down RNA to nucleic acid</a:t>
            </a:r>
          </a:p>
          <a:p>
            <a:pPr lvl="1"/>
            <a:r>
              <a:rPr lang="en-IN" b="1" dirty="0" smtClean="0">
                <a:solidFill>
                  <a:srgbClr val="006600"/>
                </a:solidFill>
              </a:rPr>
              <a:t>β-1,3-glucanase breaks down hemicelluloses (a component of the cell wall of endosperm cells) to sugars </a:t>
            </a:r>
          </a:p>
          <a:p>
            <a:pPr lvl="1"/>
            <a:r>
              <a:rPr lang="en-IN" b="1" dirty="0" smtClean="0">
                <a:solidFill>
                  <a:srgbClr val="006600"/>
                </a:solidFill>
              </a:rPr>
              <a:t>lipases breaks down oils into glycerol and fatty acids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85000" lnSpcReduction="10000"/>
          </a:bodyPr>
          <a:lstStyle/>
          <a:p>
            <a:pPr lvl="0"/>
            <a:r>
              <a:rPr lang="en-IN" dirty="0" smtClean="0"/>
              <a:t>The broken down food material are transported from the endosperm through the scutellum into the growing regions (root and shoot apices) of the embryonic axis.</a:t>
            </a:r>
          </a:p>
          <a:p>
            <a:pPr lvl="0"/>
            <a:r>
              <a:rPr lang="en-IN" dirty="0" smtClean="0"/>
              <a:t>Prior to the transport of nutrients from the endosperm, the embryo produces IAA (</a:t>
            </a:r>
            <a:r>
              <a:rPr lang="en-IN" dirty="0" err="1" smtClean="0"/>
              <a:t>Indole</a:t>
            </a:r>
            <a:r>
              <a:rPr lang="en-IN" dirty="0" smtClean="0"/>
              <a:t> Acetic Acid) that is transported to the scutellum for the development of vascular tissue in the scutellum.  </a:t>
            </a:r>
          </a:p>
          <a:p>
            <a:pPr lvl="0"/>
            <a:r>
              <a:rPr lang="en-IN" dirty="0" smtClean="0"/>
              <a:t>The developed vascular tissue are the conduit/channel for the nutrient  (sugars, amino acids, nucleic acids)flow  to the embryonic axis.</a:t>
            </a:r>
          </a:p>
          <a:p>
            <a:pPr lvl="0"/>
            <a:r>
              <a:rPr lang="en-IN" dirty="0" smtClean="0"/>
              <a:t>The growing regions of the embryonic axis use the nutrients for the cell division and expansion of the divided cells which will result in increase in size of the embryonic axis – seedling growth.</a:t>
            </a:r>
          </a:p>
          <a:p>
            <a:endParaRPr lang="en-IN" dirty="0" smtClean="0"/>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smtClean="0"/>
              <a:t>Mobilization of reserve food material for development of seedling in dicots</a:t>
            </a:r>
            <a:r>
              <a:rPr lang="en-IN" dirty="0" smtClean="0"/>
              <a:t/>
            </a:r>
            <a:br>
              <a:rPr lang="en-IN" dirty="0" smtClean="0"/>
            </a:br>
            <a:endParaRPr lang="en-IN" dirty="0"/>
          </a:p>
        </p:txBody>
      </p:sp>
      <p:sp>
        <p:nvSpPr>
          <p:cNvPr id="3" name="Content Placeholder 2"/>
          <p:cNvSpPr>
            <a:spLocks noGrp="1"/>
          </p:cNvSpPr>
          <p:nvPr>
            <p:ph idx="1"/>
          </p:nvPr>
        </p:nvSpPr>
        <p:spPr>
          <a:xfrm>
            <a:off x="0" y="980728"/>
            <a:ext cx="8964488" cy="5877272"/>
          </a:xfrm>
        </p:spPr>
        <p:txBody>
          <a:bodyPr>
            <a:normAutofit fontScale="70000" lnSpcReduction="20000"/>
          </a:bodyPr>
          <a:lstStyle/>
          <a:p>
            <a:pPr lvl="0"/>
            <a:r>
              <a:rPr lang="en-IN" dirty="0" smtClean="0"/>
              <a:t>Enzymes namely proteases, ribonuclease, </a:t>
            </a:r>
            <a:r>
              <a:rPr lang="en-US" dirty="0" smtClean="0"/>
              <a:t>β-1,3-glucanase </a:t>
            </a:r>
            <a:r>
              <a:rPr lang="en-IN" dirty="0" smtClean="0"/>
              <a:t>and lipases are already present in the cotyledons.</a:t>
            </a:r>
          </a:p>
          <a:p>
            <a:pPr lvl="0"/>
            <a:r>
              <a:rPr lang="en-IN" dirty="0" smtClean="0"/>
              <a:t>α-amylase is freshly synthesised  prior to mobilization of food reserve in the cotyledon.</a:t>
            </a:r>
          </a:p>
          <a:p>
            <a:pPr lvl="0"/>
            <a:r>
              <a:rPr lang="en-IN" dirty="0" smtClean="0"/>
              <a:t>These enzymes break down the stored food material in the cotyledon or endosperm cells </a:t>
            </a:r>
          </a:p>
          <a:p>
            <a:endParaRPr lang="en-IN" dirty="0" smtClean="0"/>
          </a:p>
          <a:p>
            <a:pPr lvl="1"/>
            <a:r>
              <a:rPr lang="en-IN" dirty="0" smtClean="0"/>
              <a:t>α-amylase breaks down starch to sugar</a:t>
            </a:r>
          </a:p>
          <a:p>
            <a:pPr lvl="1"/>
            <a:r>
              <a:rPr lang="en-IN" dirty="0" smtClean="0"/>
              <a:t>proteases break down proteins to amino acids</a:t>
            </a:r>
          </a:p>
          <a:p>
            <a:pPr lvl="1"/>
            <a:r>
              <a:rPr lang="en-IN" dirty="0" smtClean="0"/>
              <a:t>ribonuclease breaks down RNA to nucleic acid</a:t>
            </a:r>
          </a:p>
          <a:p>
            <a:pPr lvl="1"/>
            <a:r>
              <a:rPr lang="en-IN" dirty="0" smtClean="0"/>
              <a:t>β-1,3-glucanase breaks down hemicelluloses (a component of the cell wall of endosperm cells) to sugars </a:t>
            </a:r>
          </a:p>
          <a:p>
            <a:pPr lvl="1"/>
            <a:r>
              <a:rPr lang="en-IN" dirty="0" smtClean="0"/>
              <a:t>lipases breaks down oils into glycerol and fatty acids</a:t>
            </a:r>
          </a:p>
          <a:p>
            <a:pPr lvl="0"/>
            <a:r>
              <a:rPr lang="en-IN" dirty="0" smtClean="0"/>
              <a:t>In addition, </a:t>
            </a:r>
            <a:r>
              <a:rPr lang="en-IN" dirty="0" err="1" smtClean="0"/>
              <a:t>cytokinins</a:t>
            </a:r>
            <a:r>
              <a:rPr lang="en-IN" dirty="0" smtClean="0"/>
              <a:t> (another group of plant hormones) are also thought to be involved in controlling breakdown of reserves in the seeds.  </a:t>
            </a:r>
          </a:p>
          <a:p>
            <a:pPr lvl="0"/>
            <a:r>
              <a:rPr lang="en-IN" dirty="0" smtClean="0"/>
              <a:t>The breakdown reserves are transported to the embryonic axis for cell division and enlargement of the divided cells leading to increase in size of the embryonic axis – seedling growth.</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fontScale="90000"/>
          </a:bodyPr>
          <a:lstStyle/>
          <a:p>
            <a:r>
              <a:rPr lang="en-IN" sz="3600" b="1" dirty="0" smtClean="0"/>
              <a:t>Modes of Germination or Seedling Emergence	</a:t>
            </a:r>
            <a:r>
              <a:rPr lang="en-IN" sz="3600" dirty="0" smtClean="0"/>
              <a:t/>
            </a:r>
            <a:br>
              <a:rPr lang="en-IN" sz="3600" dirty="0" smtClean="0"/>
            </a:br>
            <a:endParaRPr lang="en-IN" sz="3600" dirty="0"/>
          </a:p>
        </p:txBody>
      </p:sp>
      <p:sp>
        <p:nvSpPr>
          <p:cNvPr id="3" name="Content Placeholder 2"/>
          <p:cNvSpPr>
            <a:spLocks noGrp="1"/>
          </p:cNvSpPr>
          <p:nvPr>
            <p:ph idx="1"/>
          </p:nvPr>
        </p:nvSpPr>
        <p:spPr/>
        <p:txBody>
          <a:bodyPr>
            <a:normAutofit lnSpcReduction="10000"/>
          </a:bodyPr>
          <a:lstStyle/>
          <a:p>
            <a:r>
              <a:rPr lang="en-IN" dirty="0" smtClean="0"/>
              <a:t>The way in which the shoot emerges from the seed during germination varies from species to species.  </a:t>
            </a:r>
          </a:p>
          <a:p>
            <a:r>
              <a:rPr lang="en-IN" dirty="0" smtClean="0"/>
              <a:t>The shoot can either be accompanied by the cotyledons or endosperm or it can emerge alone leaving the cotyledon or endosperm underground.  </a:t>
            </a:r>
          </a:p>
          <a:p>
            <a:r>
              <a:rPr lang="en-IN" dirty="0" smtClean="0"/>
              <a:t>Thus there are 2 modes of germinations: </a:t>
            </a:r>
            <a:r>
              <a:rPr lang="en-IN" b="1" dirty="0" err="1" smtClean="0"/>
              <a:t>Epigeal</a:t>
            </a:r>
            <a:r>
              <a:rPr lang="en-IN" dirty="0" smtClean="0"/>
              <a:t> and </a:t>
            </a:r>
            <a:r>
              <a:rPr lang="en-IN" b="1" dirty="0" smtClean="0"/>
              <a:t>Hypogeal</a:t>
            </a:r>
            <a:endParaRPr lang="en-IN" dirty="0" smtClean="0"/>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en-IN" sz="3200" b="1" dirty="0" err="1" smtClean="0"/>
              <a:t>Epigeal</a:t>
            </a:r>
            <a:r>
              <a:rPr lang="en-IN" sz="3200" b="1" dirty="0" smtClean="0"/>
              <a:t> germination</a:t>
            </a:r>
            <a:endParaRPr lang="en-IN" sz="3200" b="1" dirty="0"/>
          </a:p>
        </p:txBody>
      </p:sp>
      <p:sp>
        <p:nvSpPr>
          <p:cNvPr id="3" name="Content Placeholder 2"/>
          <p:cNvSpPr>
            <a:spLocks noGrp="1"/>
          </p:cNvSpPr>
          <p:nvPr>
            <p:ph idx="1"/>
          </p:nvPr>
        </p:nvSpPr>
        <p:spPr>
          <a:xfrm>
            <a:off x="0" y="836712"/>
            <a:ext cx="9144000" cy="1944216"/>
          </a:xfrm>
        </p:spPr>
        <p:txBody>
          <a:bodyPr>
            <a:normAutofit fontScale="85000" lnSpcReduction="20000"/>
          </a:bodyPr>
          <a:lstStyle/>
          <a:p>
            <a:r>
              <a:rPr lang="en-IN" sz="2400" dirty="0" smtClean="0"/>
              <a:t>In </a:t>
            </a:r>
            <a:r>
              <a:rPr lang="en-IN" sz="2400" dirty="0" err="1" smtClean="0"/>
              <a:t>epigeal</a:t>
            </a:r>
            <a:r>
              <a:rPr lang="en-IN" sz="2400" dirty="0" smtClean="0"/>
              <a:t> germination, both the </a:t>
            </a:r>
            <a:r>
              <a:rPr lang="en-IN" sz="2400" dirty="0" err="1" smtClean="0"/>
              <a:t>plumule</a:t>
            </a:r>
            <a:r>
              <a:rPr lang="en-IN" sz="2400" dirty="0" smtClean="0"/>
              <a:t> and cotyledons are thrust out of the ground by the elongation of the </a:t>
            </a:r>
            <a:r>
              <a:rPr lang="en-IN" sz="2400" dirty="0" err="1" smtClean="0"/>
              <a:t>hypocotyl</a:t>
            </a:r>
            <a:r>
              <a:rPr lang="en-IN" sz="2400" dirty="0" smtClean="0"/>
              <a:t>. </a:t>
            </a:r>
          </a:p>
          <a:p>
            <a:r>
              <a:rPr lang="en-IN" sz="2400" dirty="0" smtClean="0"/>
              <a:t>In this type of germination the cotyledon assume additional functions.  </a:t>
            </a:r>
          </a:p>
          <a:p>
            <a:r>
              <a:rPr lang="en-IN" sz="2400" dirty="0" smtClean="0"/>
              <a:t>They protect the </a:t>
            </a:r>
            <a:r>
              <a:rPr lang="en-IN" sz="2400" dirty="0" err="1" smtClean="0"/>
              <a:t>plumule</a:t>
            </a:r>
            <a:r>
              <a:rPr lang="en-IN" sz="2400" dirty="0" smtClean="0"/>
              <a:t> as it is pushed through the soil.  </a:t>
            </a:r>
          </a:p>
          <a:p>
            <a:r>
              <a:rPr lang="en-IN" sz="2400" dirty="0" smtClean="0"/>
              <a:t>They may also become </a:t>
            </a:r>
            <a:r>
              <a:rPr lang="en-IN" sz="2400" dirty="0" err="1" smtClean="0"/>
              <a:t>chlorophyllous</a:t>
            </a:r>
            <a:r>
              <a:rPr lang="en-IN" sz="2400" dirty="0" smtClean="0"/>
              <a:t> and photosynthesize. </a:t>
            </a:r>
            <a:r>
              <a:rPr lang="en-IN" sz="2400" dirty="0" err="1" smtClean="0"/>
              <a:t>Eg</a:t>
            </a:r>
            <a:r>
              <a:rPr lang="en-IN" sz="2400" dirty="0" smtClean="0"/>
              <a:t>. Cowpea, Mango, Castor, etc</a:t>
            </a:r>
            <a:r>
              <a:rPr lang="en-IN" dirty="0" smtClean="0"/>
              <a:t>.</a:t>
            </a:r>
          </a:p>
          <a:p>
            <a:endParaRPr lang="en-IN" dirty="0"/>
          </a:p>
        </p:txBody>
      </p:sp>
      <p:pic>
        <p:nvPicPr>
          <p:cNvPr id="6" name="Picture 5" descr="epigeal.jpg"/>
          <p:cNvPicPr>
            <a:picLocks noChangeAspect="1"/>
          </p:cNvPicPr>
          <p:nvPr/>
        </p:nvPicPr>
        <p:blipFill>
          <a:blip r:embed="rId2" cstate="print"/>
          <a:stretch>
            <a:fillRect/>
          </a:stretch>
        </p:blipFill>
        <p:spPr>
          <a:xfrm>
            <a:off x="335888" y="2564904"/>
            <a:ext cx="8340568" cy="429309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508918"/>
          </a:xfrm>
        </p:spPr>
        <p:txBody>
          <a:bodyPr>
            <a:normAutofit fontScale="90000"/>
          </a:bodyPr>
          <a:lstStyle/>
          <a:p>
            <a:r>
              <a:rPr lang="en-US" dirty="0" smtClean="0"/>
              <a:t>Hypogeal germination</a:t>
            </a:r>
            <a:endParaRPr lang="en-IN" dirty="0"/>
          </a:p>
        </p:txBody>
      </p:sp>
      <p:sp>
        <p:nvSpPr>
          <p:cNvPr id="3" name="Content Placeholder 2"/>
          <p:cNvSpPr>
            <a:spLocks noGrp="1"/>
          </p:cNvSpPr>
          <p:nvPr>
            <p:ph idx="1"/>
          </p:nvPr>
        </p:nvSpPr>
        <p:spPr>
          <a:xfrm>
            <a:off x="0" y="836713"/>
            <a:ext cx="9144000" cy="1944216"/>
          </a:xfrm>
        </p:spPr>
        <p:txBody>
          <a:bodyPr>
            <a:normAutofit lnSpcReduction="10000"/>
          </a:bodyPr>
          <a:lstStyle/>
          <a:p>
            <a:r>
              <a:rPr lang="en-IN" dirty="0" smtClean="0"/>
              <a:t>In hypogeal germination, the epicotyls elongate thrusting the </a:t>
            </a:r>
            <a:r>
              <a:rPr lang="en-IN" dirty="0" err="1" smtClean="0"/>
              <a:t>plumule</a:t>
            </a:r>
            <a:r>
              <a:rPr lang="en-IN" dirty="0" smtClean="0"/>
              <a:t> upwards out of the ground leaving the cotyledons below the ground. </a:t>
            </a:r>
            <a:r>
              <a:rPr lang="en-IN" dirty="0" err="1" smtClean="0"/>
              <a:t>Eg</a:t>
            </a:r>
            <a:r>
              <a:rPr lang="en-IN" dirty="0" smtClean="0"/>
              <a:t>. Maize, Rice, Millet, Garden pea, etc.</a:t>
            </a:r>
          </a:p>
          <a:p>
            <a:endParaRPr lang="en-IN" dirty="0"/>
          </a:p>
        </p:txBody>
      </p:sp>
      <p:pic>
        <p:nvPicPr>
          <p:cNvPr id="4" name="Picture 3" descr="hypogeal.jpg"/>
          <p:cNvPicPr>
            <a:picLocks noChangeAspect="1"/>
          </p:cNvPicPr>
          <p:nvPr/>
        </p:nvPicPr>
        <p:blipFill>
          <a:blip r:embed="rId2" cstate="print"/>
          <a:stretch>
            <a:fillRect/>
          </a:stretch>
        </p:blipFill>
        <p:spPr>
          <a:xfrm>
            <a:off x="323528" y="2852936"/>
            <a:ext cx="8568952" cy="400506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4690864" cy="6525344"/>
          </a:xfrm>
        </p:spPr>
        <p:txBody>
          <a:bodyPr>
            <a:normAutofit fontScale="77500" lnSpcReduction="20000"/>
          </a:bodyPr>
          <a:lstStyle/>
          <a:p>
            <a:pPr algn="ctr">
              <a:buNone/>
            </a:pPr>
            <a:r>
              <a:rPr lang="en-US" b="1" smtClean="0"/>
              <a:t>Events after pollination</a:t>
            </a:r>
            <a:endParaRPr lang="en-IN" smtClean="0"/>
          </a:p>
          <a:p>
            <a:pPr>
              <a:buNone/>
            </a:pPr>
            <a:r>
              <a:rPr lang="en-US" b="1" smtClean="0"/>
              <a:t>The Mature Embryo Sac</a:t>
            </a:r>
            <a:endParaRPr lang="en-IN" smtClean="0"/>
          </a:p>
          <a:p>
            <a:r>
              <a:rPr lang="en-US" smtClean="0"/>
              <a:t>The mature embryo sac is made up of seven cells with a total of eight nuclei and has an opening called the </a:t>
            </a:r>
            <a:r>
              <a:rPr lang="en-US" b="1" smtClean="0"/>
              <a:t>micropyle</a:t>
            </a:r>
            <a:r>
              <a:rPr lang="en-US" smtClean="0"/>
              <a:t>. </a:t>
            </a:r>
          </a:p>
          <a:p>
            <a:r>
              <a:rPr lang="en-US" smtClean="0"/>
              <a:t>At the micropylar end of the embryo sac, there are three cells; </a:t>
            </a:r>
            <a:r>
              <a:rPr lang="en-US" b="1" smtClean="0"/>
              <a:t>two</a:t>
            </a:r>
            <a:r>
              <a:rPr lang="en-US" smtClean="0"/>
              <a:t> </a:t>
            </a:r>
            <a:r>
              <a:rPr lang="en-US" b="1" smtClean="0"/>
              <a:t>synergid cells</a:t>
            </a:r>
            <a:r>
              <a:rPr lang="en-US" smtClean="0"/>
              <a:t> and an </a:t>
            </a:r>
            <a:r>
              <a:rPr lang="en-US" b="1" smtClean="0"/>
              <a:t>egg cell</a:t>
            </a:r>
            <a:r>
              <a:rPr lang="en-US" smtClean="0"/>
              <a:t>. In the middle of the embryo sac, there is a large cell with two nuclei called </a:t>
            </a:r>
            <a:r>
              <a:rPr lang="en-US" b="1" smtClean="0"/>
              <a:t>polar nuclei</a:t>
            </a:r>
            <a:r>
              <a:rPr lang="en-US" smtClean="0"/>
              <a:t>. </a:t>
            </a:r>
          </a:p>
          <a:p>
            <a:r>
              <a:rPr lang="en-US" smtClean="0"/>
              <a:t>Opposite the micropylar end are </a:t>
            </a:r>
            <a:r>
              <a:rPr lang="en-US" b="1" smtClean="0"/>
              <a:t>three antipodal cells</a:t>
            </a:r>
            <a:r>
              <a:rPr lang="en-US" smtClean="0"/>
              <a:t>. The arrangement of these cells in the embryo sac varies with different plants.</a:t>
            </a:r>
            <a:endParaRPr lang="en-IN" smtClean="0"/>
          </a:p>
          <a:p>
            <a:endParaRPr lang="en-IN" dirty="0"/>
          </a:p>
        </p:txBody>
      </p:sp>
      <p:pic>
        <p:nvPicPr>
          <p:cNvPr id="4" name="Picture 1"/>
          <p:cNvPicPr>
            <a:picLocks noChangeAspect="1" noChangeArrowheads="1"/>
          </p:cNvPicPr>
          <p:nvPr/>
        </p:nvPicPr>
        <p:blipFill>
          <a:blip r:embed="rId2" cstate="print"/>
          <a:srcRect/>
          <a:stretch>
            <a:fillRect/>
          </a:stretch>
        </p:blipFill>
        <p:spPr bwMode="auto">
          <a:xfrm>
            <a:off x="5364088" y="3501008"/>
            <a:ext cx="3429343" cy="2808312"/>
          </a:xfrm>
          <a:prstGeom prst="rect">
            <a:avLst/>
          </a:prstGeom>
          <a:noFill/>
          <a:ln w="9525">
            <a:noFill/>
            <a:miter lim="800000"/>
            <a:headEnd/>
            <a:tailEnd/>
          </a:ln>
        </p:spPr>
      </p:pic>
      <p:pic>
        <p:nvPicPr>
          <p:cNvPr id="5" name="Picture 4" descr="flower_anatomy.jpg"/>
          <p:cNvPicPr>
            <a:picLocks noChangeAspect="1"/>
          </p:cNvPicPr>
          <p:nvPr/>
        </p:nvPicPr>
        <p:blipFill>
          <a:blip r:embed="rId3" cstate="print"/>
          <a:stretch>
            <a:fillRect/>
          </a:stretch>
        </p:blipFill>
        <p:spPr>
          <a:xfrm>
            <a:off x="5004048" y="404664"/>
            <a:ext cx="3773617" cy="2994843"/>
          </a:xfrm>
          <a:prstGeom prst="rect">
            <a:avLst/>
          </a:prstGeom>
        </p:spPr>
      </p:pic>
      <p:cxnSp>
        <p:nvCxnSpPr>
          <p:cNvPr id="7" name="Straight Arrow Connector 6"/>
          <p:cNvCxnSpPr/>
          <p:nvPr/>
        </p:nvCxnSpPr>
        <p:spPr>
          <a:xfrm>
            <a:off x="6660232" y="2564904"/>
            <a:ext cx="144016" cy="1224136"/>
          </a:xfrm>
          <a:prstGeom prst="straightConnector1">
            <a:avLst/>
          </a:prstGeom>
          <a:ln w="603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243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251520" y="188640"/>
            <a:ext cx="4680520" cy="2664296"/>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220072" y="332656"/>
            <a:ext cx="3456384" cy="2448272"/>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323528" y="3140968"/>
            <a:ext cx="8640960" cy="34020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lf%20pollination.png"/>
          <p:cNvPicPr>
            <a:picLocks noGrp="1" noChangeAspect="1"/>
          </p:cNvPicPr>
          <p:nvPr>
            <p:ph idx="1"/>
          </p:nvPr>
        </p:nvPicPr>
        <p:blipFill>
          <a:blip r:embed="rId2" cstate="print"/>
          <a:stretch>
            <a:fillRect/>
          </a:stretch>
        </p:blipFill>
        <p:spPr>
          <a:xfrm>
            <a:off x="0" y="1052736"/>
            <a:ext cx="8903245" cy="4458064"/>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115616" y="0"/>
            <a:ext cx="7344815" cy="6669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US" dirty="0"/>
              <a:t>Description of the Mature </a:t>
            </a:r>
            <a:r>
              <a:rPr lang="en-US" dirty="0" err="1"/>
              <a:t>Dicot</a:t>
            </a:r>
            <a:r>
              <a:rPr lang="en-US" dirty="0"/>
              <a:t> and Monocot seed</a:t>
            </a:r>
            <a:endParaRPr lang="en-IN" dirty="0"/>
          </a:p>
        </p:txBody>
      </p:sp>
      <p:sp>
        <p:nvSpPr>
          <p:cNvPr id="3" name="Content Placeholder 2"/>
          <p:cNvSpPr>
            <a:spLocks noGrp="1"/>
          </p:cNvSpPr>
          <p:nvPr>
            <p:ph idx="1"/>
          </p:nvPr>
        </p:nvSpPr>
        <p:spPr>
          <a:xfrm>
            <a:off x="457200" y="1412776"/>
            <a:ext cx="8229600" cy="4713387"/>
          </a:xfrm>
        </p:spPr>
        <p:txBody>
          <a:bodyPr/>
          <a:lstStyle/>
          <a:p>
            <a:r>
              <a:rPr lang="en-US" dirty="0"/>
              <a:t>A seed is a miniature embryonic plant enclosed by a covering, the seed coat and with some reserved nutrients. Seeds consist of the following parts, an outer covering called the </a:t>
            </a:r>
            <a:r>
              <a:rPr lang="en-US" b="1" dirty="0"/>
              <a:t>seed coat</a:t>
            </a:r>
            <a:r>
              <a:rPr lang="en-US" dirty="0"/>
              <a:t>, an </a:t>
            </a:r>
            <a:r>
              <a:rPr lang="en-US" b="1" dirty="0"/>
              <a:t>embryonic axis</a:t>
            </a:r>
            <a:r>
              <a:rPr lang="en-US" dirty="0"/>
              <a:t> and </a:t>
            </a:r>
            <a:r>
              <a:rPr lang="en-US" b="1" dirty="0"/>
              <a:t>storage tissue</a:t>
            </a:r>
            <a:r>
              <a:rPr lang="en-US" dirty="0"/>
              <a:t>.</a:t>
            </a:r>
            <a:endParaRPr lang="en-IN" dirty="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640"/>
            <a:ext cx="5292080" cy="6264695"/>
          </a:xfrm>
        </p:spPr>
        <p:txBody>
          <a:bodyPr>
            <a:normAutofit fontScale="92500" lnSpcReduction="20000"/>
          </a:bodyPr>
          <a:lstStyle/>
          <a:p>
            <a:pPr>
              <a:buNone/>
            </a:pPr>
            <a:r>
              <a:rPr lang="en-US" b="1" dirty="0"/>
              <a:t>Structure of the </a:t>
            </a:r>
            <a:r>
              <a:rPr lang="en-US" b="1" dirty="0" err="1"/>
              <a:t>Dicot</a:t>
            </a:r>
            <a:r>
              <a:rPr lang="en-US" b="1" dirty="0"/>
              <a:t> seed (bean seed)</a:t>
            </a:r>
            <a:endParaRPr lang="en-IN" dirty="0"/>
          </a:p>
          <a:p>
            <a:r>
              <a:rPr lang="en-US" dirty="0"/>
              <a:t>The shape </a:t>
            </a:r>
            <a:r>
              <a:rPr lang="en-US" dirty="0" smtClean="0"/>
              <a:t>of </a:t>
            </a:r>
            <a:r>
              <a:rPr lang="en-US" dirty="0"/>
              <a:t>seeds varies among dicot plants. They can be rounded (</a:t>
            </a:r>
            <a:r>
              <a:rPr lang="en-US" dirty="0" err="1"/>
              <a:t>bambara</a:t>
            </a:r>
            <a:r>
              <a:rPr lang="en-US" dirty="0"/>
              <a:t> bean), cylindrical (groundnut) or kidney shaped (cowpea and </a:t>
            </a:r>
            <a:r>
              <a:rPr lang="en-US" dirty="0" err="1"/>
              <a:t>canavalia</a:t>
            </a:r>
            <a:r>
              <a:rPr lang="en-US" dirty="0"/>
              <a:t>) </a:t>
            </a:r>
            <a:r>
              <a:rPr lang="en-US" dirty="0" smtClean="0"/>
              <a:t>etc.</a:t>
            </a:r>
          </a:p>
          <a:p>
            <a:r>
              <a:rPr lang="en-US" dirty="0"/>
              <a:t>The bean seed is flat, kidney-shaped and has a notch on one side. There is a long white scar along the notch. This scar is known as the </a:t>
            </a:r>
            <a:r>
              <a:rPr lang="en-US" b="1" dirty="0" err="1" smtClean="0"/>
              <a:t>hilum</a:t>
            </a:r>
            <a:r>
              <a:rPr lang="en-US" b="1" dirty="0" smtClean="0"/>
              <a:t>.</a:t>
            </a:r>
          </a:p>
          <a:p>
            <a:r>
              <a:rPr lang="en-US" dirty="0"/>
              <a:t>A small pore called micropyle is located at one end of the </a:t>
            </a:r>
            <a:r>
              <a:rPr lang="en-US" dirty="0" err="1"/>
              <a:t>hilum</a:t>
            </a:r>
            <a:r>
              <a:rPr lang="en-US" dirty="0"/>
              <a:t>. </a:t>
            </a:r>
            <a:endParaRPr lang="en-IN" dirty="0"/>
          </a:p>
        </p:txBody>
      </p:sp>
      <p:pic>
        <p:nvPicPr>
          <p:cNvPr id="4" name="Picture 3" descr="Seed_parts.jpg"/>
          <p:cNvPicPr>
            <a:picLocks noChangeAspect="1"/>
          </p:cNvPicPr>
          <p:nvPr/>
        </p:nvPicPr>
        <p:blipFill>
          <a:blip r:embed="rId2" cstate="print"/>
          <a:stretch>
            <a:fillRect/>
          </a:stretch>
        </p:blipFill>
        <p:spPr>
          <a:xfrm>
            <a:off x="5076056" y="476672"/>
            <a:ext cx="4052192" cy="534544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971600" y="908720"/>
            <a:ext cx="7275810" cy="56494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TotalTime>
  <Words>1778</Words>
  <Application>Microsoft Office PowerPoint</Application>
  <PresentationFormat>On-screen Show (4:3)</PresentationFormat>
  <Paragraphs>145</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SEXUAL REPRODUCTION IN ANGIOSPERMS ---</vt:lpstr>
      <vt:lpstr>PowerPoint Presentation</vt:lpstr>
      <vt:lpstr>PowerPoint Presentation</vt:lpstr>
      <vt:lpstr>PowerPoint Presentation</vt:lpstr>
      <vt:lpstr>PowerPoint Presentation</vt:lpstr>
      <vt:lpstr>Description of the Mature Dicot and Monocot seed</vt:lpstr>
      <vt:lpstr>PowerPoint Presentation</vt:lpstr>
      <vt:lpstr>PowerPoint Presentation</vt:lpstr>
      <vt:lpstr>PowerPoint Presentation</vt:lpstr>
      <vt:lpstr>PowerPoint Presentation</vt:lpstr>
      <vt:lpstr>PowerPoint Presentation</vt:lpstr>
      <vt:lpstr>Structure of monocot (maize seed) </vt:lpstr>
      <vt:lpstr>PowerPoint Presentation</vt:lpstr>
      <vt:lpstr>PowerPoint Presentation</vt:lpstr>
      <vt:lpstr>SEED GERMINATION </vt:lpstr>
      <vt:lpstr>PowerPoint Presentation</vt:lpstr>
      <vt:lpstr>Conditions required for seed germination </vt:lpstr>
      <vt:lpstr>PowerPoint Presentation</vt:lpstr>
      <vt:lpstr>PowerPoint Presentation</vt:lpstr>
      <vt:lpstr>PowerPoint Presentation</vt:lpstr>
      <vt:lpstr>PowerPoint Presentation</vt:lpstr>
      <vt:lpstr>The Process of seed germinations</vt:lpstr>
      <vt:lpstr>Mobilization of reserve food material for development of seedling in monocot </vt:lpstr>
      <vt:lpstr>PowerPoint Presentation</vt:lpstr>
      <vt:lpstr>Mobilization of reserve food material for development of seedling in dicots </vt:lpstr>
      <vt:lpstr>Modes of Germination or Seedling Emergence  </vt:lpstr>
      <vt:lpstr>Epigeal germination</vt:lpstr>
      <vt:lpstr>Hypogeal germination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MONA</dc:creator>
  <cp:lastModifiedBy>Carol</cp:lastModifiedBy>
  <cp:revision>40</cp:revision>
  <dcterms:created xsi:type="dcterms:W3CDTF">2012-02-11T17:08:16Z</dcterms:created>
  <dcterms:modified xsi:type="dcterms:W3CDTF">2013-02-27T13:06:49Z</dcterms:modified>
</cp:coreProperties>
</file>