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59" r:id="rId6"/>
    <p:sldId id="270" r:id="rId7"/>
    <p:sldId id="267" r:id="rId8"/>
    <p:sldId id="260" r:id="rId9"/>
    <p:sldId id="261" r:id="rId10"/>
    <p:sldId id="262" r:id="rId11"/>
    <p:sldId id="263" r:id="rId12"/>
    <p:sldId id="271" r:id="rId13"/>
    <p:sldId id="273" r:id="rId14"/>
    <p:sldId id="264" r:id="rId15"/>
    <p:sldId id="265" r:id="rId16"/>
    <p:sldId id="266" r:id="rId17"/>
    <p:sldId id="268"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60"/>
  </p:normalViewPr>
  <p:slideViewPr>
    <p:cSldViewPr>
      <p:cViewPr varScale="1">
        <p:scale>
          <a:sx n="69" d="100"/>
          <a:sy n="69" d="100"/>
        </p:scale>
        <p:origin x="-49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2/14/2013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hyperlink" Target="http://www.google.com.gh/imgres?q=giant+sequoias&amp;hl=en&amp;sa=X&amp;tbo=d&amp;biw=1311&amp;bih=553&amp;tbm=isch&amp;imgrefurl=http://news.nationalgeographic.com/news/2012/12/121205-sequoia-redwoods-trees-old-national-park-science-environment/&amp;tbnid=jIc3XWlJ_1wszM&amp;docid=iAqi6QfR6NHE4M&amp;ved=0CFwQhRYoAg&amp;ei=Mr4YUbb_AaqH0AWGiYGwCw&amp;dur=5163" TargetMode="External"/><Relationship Id="rId4" Type="http://schemas.openxmlformats.org/officeDocument/2006/relationships/image" Target="../media/image29.jpeg"/></Relationships>
</file>

<file path=ppt/slides/_rels/slide1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5" Type="http://schemas.openxmlformats.org/officeDocument/2006/relationships/image" Target="../media/image34.jpeg"/><Relationship Id="rId4" Type="http://schemas.openxmlformats.org/officeDocument/2006/relationships/image" Target="../media/image3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hyperlink" Target="http://www.google.com.gh/url?sa=i&amp;rct=j&amp;q=Life+cycle+of+pinus+reproduction&amp;source=images&amp;cd=&amp;cad=rja&amp;docid=1HqDMqba3-0vfM&amp;tbnid=Q6vp5crElo33BM:&amp;ved=0CAUQjRw&amp;url=http://www.esu.edu/~milewski/intro_biol_two/lab_3_seed_plts/Seed_Plants.html&amp;ei=NscYUY_dB5KLhQfG1oCYDQ&amp;psig=AFQjCNEdDkFSObJlikTr1SN8tnf2eACarA&amp;ust=1360664564234273"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jpeg"/><Relationship Id="rId7"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hyperlink" Target="http://www.google.com.gh/url?sa=i&amp;rct=j&amp;q=pinus+tree&amp;source=images&amp;cd=&amp;cad=rja&amp;docid=HdPrF6NTR4ITFM&amp;tbnid=RH6glKjjVOcZ7M:&amp;ved=0CAUQjRw&amp;url=http://www.peterromanelli.com/pinusrigida.htm&amp;ei=kuYXUYzNGJK0hAfmvYCQDQ&amp;bvm=bv.42080656,d.ZG4&amp;psig=AFQjCNFwoQFBUw9uOK66AFdvgNpQeuI1gg&amp;ust=1360607023640160" TargetMode="Externa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www.google.com.gh/url?sa=i&amp;rct=j&amp;q=cycas+coralloid+root&amp;source=images&amp;cd=&amp;cad=rja&amp;docid=9RQON3cEZxfqMM&amp;tbnid=d1C81zIAO1PD1M:&amp;ved=0CAUQjRw&amp;url=http://www.cycad.org/publications/illustrated_glossary.htm&amp;ei=e68YUb7PJ-ad0AWQsICgCw&amp;bvm=bv.42080656,d.d2k&amp;psig=AFQjCNFnPuttrwDfD5BjCq2p8lVR2Zf4jg&amp;ust=1360658660532927" TargetMode="Externa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hyperlink" Target="http://www.google.com.gh/url?sa=i&amp;source=images&amp;cd=&amp;cad=rja&amp;docid=m1mftDzTfk1HcM&amp;tbnid=Qs-ucgF-mDV09M:&amp;ved=0CAgQjRwwAA&amp;url=http://biology-forums.com/index.php?action=gallery;sa=view;id=844&amp;ei=k7EYUcAr8LbRBY-mgeAI&amp;psig=AFQjCNF6Y1dyeGyJCOxLH8yMlvguhLk-bw&amp;ust=1360659219052526"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3.jpeg"/><Relationship Id="rId7" Type="http://schemas.openxmlformats.org/officeDocument/2006/relationships/image" Target="../media/image16.jpe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hyperlink" Target="http://www.google.com.gh/url?sa=i&amp;source=images&amp;cd=&amp;cad=rja&amp;docid=iGWHkInJq2gsVM&amp;tbnid=CSA33zxL0DrTjM:&amp;ved=0CAgQjRwwAA&amp;url=http://thenatureniche.com/2011/10/24/ephedra-mormon-tea/&amp;ei=C7UYUYjxKoHM0AWmuoGYDQ&amp;psig=AFQjCNGqovvaKuxBiL9E8Ai0pBNBdW2OLQ&amp;ust=1360660107765615" TargetMode="External"/><Relationship Id="rId5" Type="http://schemas.openxmlformats.org/officeDocument/2006/relationships/image" Target="../media/image15.jpeg"/><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http://www.google.com.gh/url?sa=i&amp;rct=j&amp;q=cycas+revoluta&amp;source=images&amp;cd=&amp;cad=rja&amp;docid=YWSqWzkEugVJPM&amp;tbnid=VRnPjlKJV6metM:&amp;ved=0CAUQjRw&amp;url=http://www.cactusplaza.com/cycas-revoluta-sago-seeds&amp;ei=97gYUfXPA4WW0QXamIHgDw&amp;bvm=bv.42080656,d.d2k&amp;psig=AFQjCNG0eD-9jVoGNWahHB7_MQcMkv4O8A&amp;ust=1360660991910061" TargetMode="Externa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9.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2.jpeg"/><Relationship Id="rId7" Type="http://schemas.openxmlformats.org/officeDocument/2006/relationships/image" Target="../media/image25.jpeg"/><Relationship Id="rId2" Type="http://schemas.openxmlformats.org/officeDocument/2006/relationships/hyperlink" Target="http://www.google.com.gh/url?sa=i&amp;rct=j&amp;q=ephedra+gerardiana&amp;source=images&amp;cd=&amp;cad=rja&amp;docid=s2AwHUGUHXvekM&amp;tbnid=HVivpxIAtnUXiM:&amp;ved=0CAUQjRw&amp;url=http://cs.wikipedia.org/wiki/Chvojn%C3%ADk&amp;ei=yLoYUYWABeSR0QXY-oHACQ&amp;bvm=bv.42080656,d.d2k&amp;psig=AFQjCNGGJOGhJ2qLajfglz21Qk_xyDYURw&amp;ust=1360661337993689" TargetMode="External"/><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hyperlink" Target="http://1.bp.blogspot.com/_-z5CDZfrG4k/TMl46YJ_kYI/AAAAAAAAAmw/p1K2xR8o2tY/s1600/Welwitschia+Mirabilis.jpg" TargetMode="External"/><Relationship Id="rId4" Type="http://schemas.openxmlformats.org/officeDocument/2006/relationships/image" Target="../media/image2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fontScale="90000"/>
          </a:bodyPr>
          <a:lstStyle/>
          <a:p>
            <a:r>
              <a:rPr lang="en-US" dirty="0" smtClean="0"/>
              <a:t>Important features of gymnosperms</a:t>
            </a:r>
            <a:endParaRPr lang="en-IN" dirty="0"/>
          </a:p>
        </p:txBody>
      </p:sp>
      <p:sp>
        <p:nvSpPr>
          <p:cNvPr id="5" name="Content Placeholder 4"/>
          <p:cNvSpPr>
            <a:spLocks noGrp="1"/>
          </p:cNvSpPr>
          <p:nvPr>
            <p:ph idx="1"/>
          </p:nvPr>
        </p:nvSpPr>
        <p:spPr>
          <a:xfrm>
            <a:off x="0" y="1066800"/>
            <a:ext cx="8915400" cy="5791200"/>
          </a:xfrm>
        </p:spPr>
        <p:txBody>
          <a:bodyPr>
            <a:normAutofit fontScale="85000" lnSpcReduction="10000"/>
          </a:bodyPr>
          <a:lstStyle/>
          <a:p>
            <a:r>
              <a:rPr lang="en-GB" dirty="0" smtClean="0"/>
              <a:t>Gymnosperms (</a:t>
            </a:r>
            <a:r>
              <a:rPr lang="en-GB" dirty="0" err="1" smtClean="0"/>
              <a:t>gymnos</a:t>
            </a:r>
            <a:r>
              <a:rPr lang="en-GB" dirty="0" smtClean="0"/>
              <a:t> - naked, </a:t>
            </a:r>
            <a:r>
              <a:rPr lang="en-GB" dirty="0" err="1" smtClean="0"/>
              <a:t>sperma</a:t>
            </a:r>
            <a:r>
              <a:rPr lang="en-GB" dirty="0" smtClean="0"/>
              <a:t> = seed) are naked - seeded plants. </a:t>
            </a:r>
          </a:p>
          <a:p>
            <a:r>
              <a:rPr lang="en-GB" dirty="0" smtClean="0"/>
              <a:t>These group of plants have ovules are not enclosed and thus the seeds remain naked.  </a:t>
            </a:r>
          </a:p>
          <a:p>
            <a:r>
              <a:rPr lang="en-GB" dirty="0" smtClean="0"/>
              <a:t>Most of the gymnosperms are evergreen, woody perennials with shrubby or tree like habit,</a:t>
            </a:r>
            <a:r>
              <a:rPr lang="en-IN" dirty="0" smtClean="0"/>
              <a:t> but seldom vines</a:t>
            </a:r>
            <a:r>
              <a:rPr lang="en-GB" dirty="0" smtClean="0"/>
              <a:t>. </a:t>
            </a:r>
          </a:p>
          <a:p>
            <a:r>
              <a:rPr lang="en-GB" dirty="0" smtClean="0"/>
              <a:t>They show </a:t>
            </a:r>
            <a:r>
              <a:rPr lang="en-GB" dirty="0" err="1" smtClean="0"/>
              <a:t>xerophytic</a:t>
            </a:r>
            <a:r>
              <a:rPr lang="en-GB" dirty="0" smtClean="0"/>
              <a:t> characters. </a:t>
            </a:r>
          </a:p>
          <a:p>
            <a:r>
              <a:rPr lang="en-IN" dirty="0" smtClean="0"/>
              <a:t>Many of them are very large in size. </a:t>
            </a:r>
          </a:p>
          <a:p>
            <a:r>
              <a:rPr lang="en-IN" dirty="0" smtClean="0"/>
              <a:t>The gymnosperms are the most ancient seed-bearing vascular plants that do not bear flowers, barring a few exceptions. They do not bear fruit. </a:t>
            </a:r>
          </a:p>
          <a:p>
            <a:r>
              <a:rPr lang="en-IN" dirty="0" smtClean="0"/>
              <a:t>The ovules are on scales, which are arranged in the cone-like structures. Gymnosperms rely on the airborne transport of their pollen, and most produce huge amounts of pollen.</a:t>
            </a:r>
          </a:p>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2743200" cy="6629400"/>
          </a:xfrm>
        </p:spPr>
        <p:txBody>
          <a:bodyPr>
            <a:normAutofit fontScale="92500" lnSpcReduction="20000"/>
          </a:bodyPr>
          <a:lstStyle/>
          <a:p>
            <a:r>
              <a:rPr lang="en-IN" dirty="0" smtClean="0"/>
              <a:t>Most gymnosperms, however, are trees. Of the conifers, the redwoods (Sequoia) exceed 100 metres in height, and, although Sequoiadendron (giant redwood) is not as tall, its trunk is more massive</a:t>
            </a:r>
          </a:p>
          <a:p>
            <a:endParaRPr lang="en-IN" dirty="0"/>
          </a:p>
        </p:txBody>
      </p:sp>
      <p:pic>
        <p:nvPicPr>
          <p:cNvPr id="6146" name="Picture 2" descr="http://t2.gstatic.com/images?q=tbn:ANd9GcQLsEH_PDGNXE1FzzdUippBH5_TKxVwVia1ysaG1zKQLErL1_Z67w"/>
          <p:cNvPicPr>
            <a:picLocks noChangeAspect="1" noChangeArrowheads="1"/>
          </p:cNvPicPr>
          <p:nvPr/>
        </p:nvPicPr>
        <p:blipFill>
          <a:blip r:embed="rId2" cstate="print"/>
          <a:srcRect/>
          <a:stretch>
            <a:fillRect/>
          </a:stretch>
        </p:blipFill>
        <p:spPr bwMode="auto">
          <a:xfrm>
            <a:off x="5562600" y="3200400"/>
            <a:ext cx="3581400" cy="3505200"/>
          </a:xfrm>
          <a:prstGeom prst="rect">
            <a:avLst/>
          </a:prstGeom>
          <a:noFill/>
        </p:spPr>
      </p:pic>
      <p:pic>
        <p:nvPicPr>
          <p:cNvPr id="6148" name="Picture 4" descr="http://t2.gstatic.com/images?q=tbn:ANd9GcQXue7_PXVbO2o3mixNNnuk7HdQ-FRDm27XpBdehBEajltsW6DDwQ"/>
          <p:cNvPicPr>
            <a:picLocks noChangeAspect="1" noChangeArrowheads="1"/>
          </p:cNvPicPr>
          <p:nvPr/>
        </p:nvPicPr>
        <p:blipFill>
          <a:blip r:embed="rId3" cstate="print"/>
          <a:srcRect/>
          <a:stretch>
            <a:fillRect/>
          </a:stretch>
        </p:blipFill>
        <p:spPr bwMode="auto">
          <a:xfrm>
            <a:off x="2590799" y="228600"/>
            <a:ext cx="2682593" cy="3581400"/>
          </a:xfrm>
          <a:prstGeom prst="rect">
            <a:avLst/>
          </a:prstGeom>
          <a:noFill/>
        </p:spPr>
      </p:pic>
      <p:pic>
        <p:nvPicPr>
          <p:cNvPr id="6150" name="Picture 6" descr="http://t2.gstatic.com/images?q=tbn:ANd9GcTAzJnGfyGA0frf8bRiE0rn04ZEYWFd5bmYp_IEZglfF2NPkToZUA"/>
          <p:cNvPicPr>
            <a:picLocks noChangeAspect="1" noChangeArrowheads="1"/>
          </p:cNvPicPr>
          <p:nvPr/>
        </p:nvPicPr>
        <p:blipFill>
          <a:blip r:embed="rId4" cstate="print"/>
          <a:srcRect/>
          <a:stretch>
            <a:fillRect/>
          </a:stretch>
        </p:blipFill>
        <p:spPr bwMode="auto">
          <a:xfrm>
            <a:off x="2590800" y="3962400"/>
            <a:ext cx="3431381" cy="2514600"/>
          </a:xfrm>
          <a:prstGeom prst="rect">
            <a:avLst/>
          </a:prstGeom>
          <a:noFill/>
        </p:spPr>
      </p:pic>
      <p:pic>
        <p:nvPicPr>
          <p:cNvPr id="6152" name="Picture 8" descr="http://t3.gstatic.com/images?q=tbn:ANd9GcQbptWV8ilKlXKJ8fekiFhvjZNOKyJyFEUgRQyBHopPAzlOVkD7">
            <a:hlinkClick r:id="rId5"/>
          </p:cNvPr>
          <p:cNvPicPr>
            <a:picLocks noChangeAspect="1" noChangeArrowheads="1"/>
          </p:cNvPicPr>
          <p:nvPr/>
        </p:nvPicPr>
        <p:blipFill>
          <a:blip r:embed="rId6" cstate="print"/>
          <a:srcRect/>
          <a:stretch>
            <a:fillRect/>
          </a:stretch>
        </p:blipFill>
        <p:spPr bwMode="auto">
          <a:xfrm>
            <a:off x="5410200" y="304800"/>
            <a:ext cx="3581400" cy="2686052"/>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Reproduction </a:t>
            </a:r>
            <a:endParaRPr lang="en-IN" dirty="0"/>
          </a:p>
        </p:txBody>
      </p:sp>
      <p:sp>
        <p:nvSpPr>
          <p:cNvPr id="3" name="Content Placeholder 2"/>
          <p:cNvSpPr>
            <a:spLocks noGrp="1"/>
          </p:cNvSpPr>
          <p:nvPr>
            <p:ph idx="1"/>
          </p:nvPr>
        </p:nvSpPr>
        <p:spPr>
          <a:xfrm>
            <a:off x="457200" y="762000"/>
            <a:ext cx="8229600" cy="1981200"/>
          </a:xfrm>
        </p:spPr>
        <p:txBody>
          <a:bodyPr>
            <a:normAutofit fontScale="92500" lnSpcReduction="20000"/>
          </a:bodyPr>
          <a:lstStyle/>
          <a:p>
            <a:r>
              <a:rPr lang="en-US" dirty="0" smtClean="0"/>
              <a:t>Gymnosperms are </a:t>
            </a:r>
            <a:r>
              <a:rPr lang="en-US" dirty="0" err="1" smtClean="0"/>
              <a:t>heterosporous</a:t>
            </a:r>
            <a:r>
              <a:rPr lang="en-US" dirty="0" smtClean="0"/>
              <a:t>. They bear two kinds of spores - microspores and megaspores. The  </a:t>
            </a:r>
            <a:r>
              <a:rPr lang="en-US" dirty="0" err="1" smtClean="0"/>
              <a:t>microsporophylls</a:t>
            </a:r>
            <a:r>
              <a:rPr lang="en-US" dirty="0" smtClean="0"/>
              <a:t> and </a:t>
            </a:r>
            <a:r>
              <a:rPr lang="en-US" dirty="0" err="1" smtClean="0"/>
              <a:t>megasporophylls</a:t>
            </a:r>
            <a:r>
              <a:rPr lang="en-US" dirty="0" smtClean="0"/>
              <a:t> are arranged to form compact male and female cones.</a:t>
            </a:r>
            <a:endParaRPr lang="en-IN" dirty="0" smtClean="0"/>
          </a:p>
          <a:p>
            <a:endParaRPr lang="en-IN" dirty="0"/>
          </a:p>
        </p:txBody>
      </p:sp>
      <p:pic>
        <p:nvPicPr>
          <p:cNvPr id="5124" name="Picture 4" descr="Pine male and female cones"/>
          <p:cNvPicPr>
            <a:picLocks noChangeAspect="1" noChangeArrowheads="1"/>
          </p:cNvPicPr>
          <p:nvPr/>
        </p:nvPicPr>
        <p:blipFill>
          <a:blip r:embed="rId2" cstate="print"/>
          <a:srcRect/>
          <a:stretch>
            <a:fillRect/>
          </a:stretch>
        </p:blipFill>
        <p:spPr bwMode="auto">
          <a:xfrm>
            <a:off x="609600" y="2667000"/>
            <a:ext cx="2857500" cy="3905251"/>
          </a:xfrm>
          <a:prstGeom prst="rect">
            <a:avLst/>
          </a:prstGeom>
          <a:noFill/>
        </p:spPr>
      </p:pic>
      <p:pic>
        <p:nvPicPr>
          <p:cNvPr id="5126" name="Picture 6" descr="http://t2.gstatic.com/images?q=tbn:ANd9GcTlFvWucEqn0zxFhJR976I6JHFCC2HWGa0iq4qwDnoOOd6W9jrxbQ"/>
          <p:cNvPicPr>
            <a:picLocks noChangeAspect="1" noChangeArrowheads="1"/>
          </p:cNvPicPr>
          <p:nvPr/>
        </p:nvPicPr>
        <p:blipFill>
          <a:blip r:embed="rId3" cstate="print"/>
          <a:srcRect/>
          <a:stretch>
            <a:fillRect/>
          </a:stretch>
        </p:blipFill>
        <p:spPr bwMode="auto">
          <a:xfrm>
            <a:off x="3962400" y="2362200"/>
            <a:ext cx="2466975" cy="1847851"/>
          </a:xfrm>
          <a:prstGeom prst="rect">
            <a:avLst/>
          </a:prstGeom>
          <a:noFill/>
        </p:spPr>
      </p:pic>
      <p:pic>
        <p:nvPicPr>
          <p:cNvPr id="5128" name="Picture 8" descr="http://t1.gstatic.com/images?q=tbn:ANd9GcS0PrLgVOnnXXgVH74SKd_EmQyMAG5Q8XXDdXn5tUVHyUPAagzYIg"/>
          <p:cNvPicPr>
            <a:picLocks noChangeAspect="1" noChangeArrowheads="1"/>
          </p:cNvPicPr>
          <p:nvPr/>
        </p:nvPicPr>
        <p:blipFill>
          <a:blip r:embed="rId4" cstate="print"/>
          <a:srcRect/>
          <a:stretch>
            <a:fillRect/>
          </a:stretch>
        </p:blipFill>
        <p:spPr bwMode="auto">
          <a:xfrm>
            <a:off x="6477000" y="2743200"/>
            <a:ext cx="1847850" cy="2466975"/>
          </a:xfrm>
          <a:prstGeom prst="rect">
            <a:avLst/>
          </a:prstGeom>
          <a:solidFill>
            <a:srgbClr val="FFFF00"/>
          </a:solidFill>
        </p:spPr>
      </p:pic>
      <p:pic>
        <p:nvPicPr>
          <p:cNvPr id="5130" name="Picture 10" descr="http://t2.gstatic.com/images?q=tbn:ANd9GcTl7QrBpzVP2jjrZO3QowhjgMN_jI_62Q1OqC8jrI9pePvpDKGZOw"/>
          <p:cNvPicPr>
            <a:picLocks noChangeAspect="1" noChangeArrowheads="1"/>
          </p:cNvPicPr>
          <p:nvPr/>
        </p:nvPicPr>
        <p:blipFill>
          <a:blip r:embed="rId5" cstate="print"/>
          <a:srcRect/>
          <a:stretch>
            <a:fillRect/>
          </a:stretch>
        </p:blipFill>
        <p:spPr bwMode="auto">
          <a:xfrm>
            <a:off x="3962400" y="4267200"/>
            <a:ext cx="2466975" cy="1847851"/>
          </a:xfrm>
          <a:prstGeom prst="rect">
            <a:avLst/>
          </a:prstGeom>
          <a:noFill/>
        </p:spPr>
      </p:pic>
      <p:sp>
        <p:nvSpPr>
          <p:cNvPr id="9" name="TextBox 8"/>
          <p:cNvSpPr txBox="1"/>
          <p:nvPr/>
        </p:nvSpPr>
        <p:spPr>
          <a:xfrm>
            <a:off x="609600" y="2971800"/>
            <a:ext cx="1295400" cy="261610"/>
          </a:xfrm>
          <a:prstGeom prst="rect">
            <a:avLst/>
          </a:prstGeom>
          <a:solidFill>
            <a:srgbClr val="FFFF00"/>
          </a:solidFill>
        </p:spPr>
        <p:txBody>
          <a:bodyPr wrap="square" rtlCol="0">
            <a:spAutoFit/>
          </a:bodyPr>
          <a:lstStyle/>
          <a:p>
            <a:r>
              <a:rPr lang="en-US" sz="1100" b="1" dirty="0" err="1" smtClean="0"/>
              <a:t>Pinus</a:t>
            </a:r>
            <a:r>
              <a:rPr lang="en-US" sz="1100" b="1" dirty="0" smtClean="0"/>
              <a:t> female cone</a:t>
            </a:r>
            <a:endParaRPr lang="en-IN" sz="1100" b="1" dirty="0"/>
          </a:p>
        </p:txBody>
      </p:sp>
      <p:sp>
        <p:nvSpPr>
          <p:cNvPr id="10" name="TextBox 9"/>
          <p:cNvSpPr txBox="1"/>
          <p:nvPr/>
        </p:nvSpPr>
        <p:spPr>
          <a:xfrm>
            <a:off x="1447800" y="6324600"/>
            <a:ext cx="1295400" cy="261610"/>
          </a:xfrm>
          <a:prstGeom prst="rect">
            <a:avLst/>
          </a:prstGeom>
          <a:solidFill>
            <a:srgbClr val="FFFF00"/>
          </a:solidFill>
        </p:spPr>
        <p:txBody>
          <a:bodyPr wrap="square" rtlCol="0">
            <a:spAutoFit/>
          </a:bodyPr>
          <a:lstStyle/>
          <a:p>
            <a:r>
              <a:rPr lang="en-US" sz="1100" b="1" dirty="0" err="1" smtClean="0"/>
              <a:t>Pinus</a:t>
            </a:r>
            <a:r>
              <a:rPr lang="en-US" sz="1100" b="1" dirty="0" smtClean="0"/>
              <a:t> male cone</a:t>
            </a:r>
            <a:endParaRPr lang="en-IN" sz="1100" b="1" dirty="0"/>
          </a:p>
        </p:txBody>
      </p:sp>
      <p:sp>
        <p:nvSpPr>
          <p:cNvPr id="11" name="TextBox 10"/>
          <p:cNvSpPr txBox="1"/>
          <p:nvPr/>
        </p:nvSpPr>
        <p:spPr>
          <a:xfrm>
            <a:off x="4572000" y="4114800"/>
            <a:ext cx="1295400" cy="261610"/>
          </a:xfrm>
          <a:prstGeom prst="rect">
            <a:avLst/>
          </a:prstGeom>
          <a:solidFill>
            <a:srgbClr val="FFFF00"/>
          </a:solidFill>
        </p:spPr>
        <p:txBody>
          <a:bodyPr wrap="square" rtlCol="0">
            <a:spAutoFit/>
          </a:bodyPr>
          <a:lstStyle/>
          <a:p>
            <a:r>
              <a:rPr lang="en-US" sz="1100" b="1" dirty="0" err="1" smtClean="0"/>
              <a:t>Cycas</a:t>
            </a:r>
            <a:r>
              <a:rPr lang="en-US" sz="1100" b="1" dirty="0" smtClean="0"/>
              <a:t> female cone</a:t>
            </a:r>
            <a:endParaRPr lang="en-IN" sz="1100" b="1" dirty="0"/>
          </a:p>
        </p:txBody>
      </p:sp>
      <p:sp>
        <p:nvSpPr>
          <p:cNvPr id="12" name="TextBox 11"/>
          <p:cNvSpPr txBox="1"/>
          <p:nvPr/>
        </p:nvSpPr>
        <p:spPr>
          <a:xfrm>
            <a:off x="6781800" y="4876800"/>
            <a:ext cx="1295400" cy="261610"/>
          </a:xfrm>
          <a:prstGeom prst="rect">
            <a:avLst/>
          </a:prstGeom>
          <a:solidFill>
            <a:srgbClr val="FFFF00"/>
          </a:solidFill>
        </p:spPr>
        <p:txBody>
          <a:bodyPr wrap="square" rtlCol="0">
            <a:spAutoFit/>
          </a:bodyPr>
          <a:lstStyle/>
          <a:p>
            <a:r>
              <a:rPr lang="en-US" sz="1100" b="1" dirty="0" err="1" smtClean="0"/>
              <a:t>Cycas</a:t>
            </a:r>
            <a:r>
              <a:rPr lang="en-US" sz="1100" b="1" dirty="0" smtClean="0"/>
              <a:t> male cone</a:t>
            </a:r>
            <a:endParaRPr lang="en-IN" sz="11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92500" lnSpcReduction="10000"/>
          </a:bodyPr>
          <a:lstStyle/>
          <a:p>
            <a:r>
              <a:rPr lang="en-IN" dirty="0" smtClean="0"/>
              <a:t>Numerous spores are produced in the sporangia of the male cone which develops into pollen or microsporangium.</a:t>
            </a:r>
          </a:p>
          <a:p>
            <a:r>
              <a:rPr lang="en-IN" dirty="0" smtClean="0"/>
              <a:t> Each pollen at maturity consists of two sperm cells. Large number of pollen is released from the plant during the breeding season (which at times causes allergy to human and animals). </a:t>
            </a:r>
          </a:p>
          <a:p>
            <a:r>
              <a:rPr lang="en-IN" dirty="0" smtClean="0"/>
              <a:t>In the female cone is a structure, the </a:t>
            </a:r>
            <a:r>
              <a:rPr lang="en-IN" b="1" dirty="0" smtClean="0"/>
              <a:t>ovule</a:t>
            </a:r>
            <a:r>
              <a:rPr lang="en-IN" dirty="0" smtClean="0"/>
              <a:t>, that contains the </a:t>
            </a:r>
            <a:r>
              <a:rPr lang="en-IN" dirty="0" err="1" smtClean="0"/>
              <a:t>megasporangium</a:t>
            </a:r>
            <a:r>
              <a:rPr lang="en-IN" dirty="0" smtClean="0"/>
              <a:t>. The integument of the ovule protects the </a:t>
            </a:r>
            <a:r>
              <a:rPr lang="en-IN" dirty="0" err="1" smtClean="0"/>
              <a:t>megasporangium</a:t>
            </a:r>
            <a:r>
              <a:rPr lang="en-IN" dirty="0" smtClean="0"/>
              <a:t>. </a:t>
            </a:r>
          </a:p>
          <a:p>
            <a:r>
              <a:rPr lang="en-IN" dirty="0" smtClean="0"/>
              <a:t>An opening in the integument, the </a:t>
            </a:r>
            <a:r>
              <a:rPr lang="en-IN" b="1" dirty="0" err="1" smtClean="0"/>
              <a:t>micropyle</a:t>
            </a:r>
            <a:r>
              <a:rPr lang="en-IN" dirty="0" smtClean="0"/>
              <a:t>. A space between the </a:t>
            </a:r>
            <a:r>
              <a:rPr lang="en-IN" dirty="0" err="1" smtClean="0"/>
              <a:t>micropyle</a:t>
            </a:r>
            <a:r>
              <a:rPr lang="en-IN" dirty="0" smtClean="0"/>
              <a:t> and the </a:t>
            </a:r>
            <a:r>
              <a:rPr lang="en-IN" dirty="0" err="1" smtClean="0"/>
              <a:t>megasporangium</a:t>
            </a:r>
            <a:r>
              <a:rPr lang="en-IN" dirty="0" smtClean="0"/>
              <a:t> is called the </a:t>
            </a:r>
            <a:r>
              <a:rPr lang="en-IN" b="1" dirty="0" smtClean="0"/>
              <a:t>pollen chamber</a:t>
            </a:r>
            <a:r>
              <a:rPr lang="en-IN" dirty="0" smtClean="0"/>
              <a:t>.</a:t>
            </a:r>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http://www.esu.edu/~milewski/intro_biol_two/lab_3_seed_plts/images/30_06PineLifeCycle_4-L.jpg">
            <a:hlinkClick r:id="rId2"/>
          </p:cNvPr>
          <p:cNvPicPr>
            <a:picLocks noChangeAspect="1" noChangeArrowheads="1"/>
          </p:cNvPicPr>
          <p:nvPr/>
        </p:nvPicPr>
        <p:blipFill>
          <a:blip r:embed="rId3" cstate="print"/>
          <a:srcRect/>
          <a:stretch>
            <a:fillRect/>
          </a:stretch>
        </p:blipFill>
        <p:spPr bwMode="auto">
          <a:xfrm>
            <a:off x="1524000" y="304800"/>
            <a:ext cx="6452258" cy="60960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fontScale="92500" lnSpcReduction="20000"/>
          </a:bodyPr>
          <a:lstStyle/>
          <a:p>
            <a:r>
              <a:rPr lang="en-IN" dirty="0" smtClean="0"/>
              <a:t>To complete the life cycle, a sperm will fuse with an egg to form a zygote, the first cell in the diploid, </a:t>
            </a:r>
            <a:r>
              <a:rPr lang="en-IN" dirty="0" err="1" smtClean="0"/>
              <a:t>sporophytic</a:t>
            </a:r>
            <a:r>
              <a:rPr lang="en-IN" dirty="0" smtClean="0"/>
              <a:t> generation. </a:t>
            </a:r>
          </a:p>
          <a:p>
            <a:r>
              <a:rPr lang="en-IN" dirty="0" smtClean="0"/>
              <a:t>For this to eventually happen, the first step is for the pollen to float through the air and land on top of a scale in the female cone. </a:t>
            </a:r>
          </a:p>
          <a:p>
            <a:r>
              <a:rPr lang="en-IN" dirty="0" smtClean="0"/>
              <a:t>The transfer of pollen from the male cone to the female cone is </a:t>
            </a:r>
            <a:r>
              <a:rPr lang="en-IN" b="1" dirty="0" smtClean="0"/>
              <a:t>pollination</a:t>
            </a:r>
            <a:r>
              <a:rPr lang="en-IN" dirty="0" smtClean="0"/>
              <a:t>. </a:t>
            </a:r>
          </a:p>
          <a:p>
            <a:r>
              <a:rPr lang="en-IN" dirty="0" smtClean="0"/>
              <a:t>When an ovule is receptive, a drop of sticky fluid is produced and fills the pollen chamber; some fluid exudes through the </a:t>
            </a:r>
            <a:r>
              <a:rPr lang="en-IN" dirty="0" err="1" smtClean="0"/>
              <a:t>micropyle</a:t>
            </a:r>
            <a:r>
              <a:rPr lang="en-IN" dirty="0" smtClean="0"/>
              <a:t>. </a:t>
            </a:r>
          </a:p>
          <a:p>
            <a:r>
              <a:rPr lang="en-IN" dirty="0" smtClean="0"/>
              <a:t>Pollen sticks in the fluid exuding from the </a:t>
            </a:r>
            <a:r>
              <a:rPr lang="en-IN" dirty="0" err="1" smtClean="0"/>
              <a:t>micropyle</a:t>
            </a:r>
            <a:r>
              <a:rPr lang="en-IN" dirty="0" smtClean="0"/>
              <a:t>. As the fluid dries, it and the stuck pollen are drawn in through the </a:t>
            </a:r>
            <a:r>
              <a:rPr lang="en-IN" dirty="0" err="1" smtClean="0"/>
              <a:t>micropyle</a:t>
            </a:r>
            <a:r>
              <a:rPr lang="en-IN" dirty="0" smtClean="0"/>
              <a:t>. The </a:t>
            </a:r>
            <a:r>
              <a:rPr lang="en-IN" dirty="0" err="1" smtClean="0"/>
              <a:t>micropyle</a:t>
            </a:r>
            <a:r>
              <a:rPr lang="en-IN" dirty="0" smtClean="0"/>
              <a:t> grows shut, entrapping pollen in the pollen chamber.</a:t>
            </a:r>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92500" lnSpcReduction="10000"/>
          </a:bodyPr>
          <a:lstStyle/>
          <a:p>
            <a:r>
              <a:rPr lang="en-IN" dirty="0" smtClean="0"/>
              <a:t>The pollen germinates and a tube digests through the </a:t>
            </a:r>
            <a:r>
              <a:rPr lang="en-IN" dirty="0" err="1" smtClean="0"/>
              <a:t>megasporangium</a:t>
            </a:r>
            <a:r>
              <a:rPr lang="en-IN" dirty="0" smtClean="0"/>
              <a:t> and into the </a:t>
            </a:r>
            <a:r>
              <a:rPr lang="en-IN" dirty="0" err="1" smtClean="0"/>
              <a:t>megagametophyte</a:t>
            </a:r>
            <a:r>
              <a:rPr lang="en-IN" dirty="0" smtClean="0"/>
              <a:t>. Eventually the pollen tube grows close to an </a:t>
            </a:r>
            <a:r>
              <a:rPr lang="en-IN" dirty="0" err="1" smtClean="0"/>
              <a:t>archegonium</a:t>
            </a:r>
            <a:r>
              <a:rPr lang="en-IN" dirty="0" smtClean="0"/>
              <a:t> and ruptures, releasing a sperm into the egg. The fused sperm and egg is the diploid </a:t>
            </a:r>
            <a:r>
              <a:rPr lang="en-IN" b="1" dirty="0" smtClean="0"/>
              <a:t>zygote</a:t>
            </a:r>
            <a:r>
              <a:rPr lang="en-IN" dirty="0" smtClean="0"/>
              <a:t>, the first cell in the </a:t>
            </a:r>
            <a:r>
              <a:rPr lang="en-IN" dirty="0" err="1" smtClean="0"/>
              <a:t>sporophytic</a:t>
            </a:r>
            <a:r>
              <a:rPr lang="en-IN" dirty="0" smtClean="0"/>
              <a:t> phase of the life cycle.</a:t>
            </a:r>
          </a:p>
          <a:p>
            <a:r>
              <a:rPr lang="en-IN" dirty="0" smtClean="0"/>
              <a:t>The zygote goes through cellular division, and after many divisions an immature </a:t>
            </a:r>
            <a:r>
              <a:rPr lang="en-IN" dirty="0" err="1" smtClean="0"/>
              <a:t>sporophyte</a:t>
            </a:r>
            <a:r>
              <a:rPr lang="en-IN" dirty="0" smtClean="0"/>
              <a:t> is developed within the ovule and is surrounded by the </a:t>
            </a:r>
            <a:r>
              <a:rPr lang="en-IN" dirty="0" err="1" smtClean="0"/>
              <a:t>megagametophyte</a:t>
            </a:r>
            <a:r>
              <a:rPr lang="en-IN" dirty="0" smtClean="0"/>
              <a:t>. The immature </a:t>
            </a:r>
            <a:r>
              <a:rPr lang="en-IN" dirty="0" err="1" smtClean="0"/>
              <a:t>sporophyte</a:t>
            </a:r>
            <a:r>
              <a:rPr lang="en-IN" dirty="0" smtClean="0"/>
              <a:t> is an </a:t>
            </a:r>
            <a:r>
              <a:rPr lang="en-IN" b="1" dirty="0" smtClean="0"/>
              <a:t>embryo</a:t>
            </a:r>
            <a:r>
              <a:rPr lang="en-IN" dirty="0" smtClean="0"/>
              <a:t>. While this is happening the outermost layer of the ovule, the integument, develops into the seed coat, which then forms a mature seed.</a:t>
            </a:r>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792162"/>
          </a:xfrm>
        </p:spPr>
        <p:txBody>
          <a:bodyPr>
            <a:normAutofit fontScale="90000"/>
          </a:bodyPr>
          <a:lstStyle/>
          <a:p>
            <a:r>
              <a:rPr lang="en-US" dirty="0" smtClean="0"/>
              <a:t>Economic importance of </a:t>
            </a:r>
            <a:r>
              <a:rPr lang="en-US" b="1" dirty="0" smtClean="0"/>
              <a:t>Gymnosperms</a:t>
            </a:r>
            <a:endParaRPr lang="en-IN" dirty="0"/>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r>
              <a:rPr lang="en-US" b="1" dirty="0" smtClean="0"/>
              <a:t>Construction purposes:</a:t>
            </a:r>
            <a:r>
              <a:rPr lang="en-US" dirty="0" smtClean="0"/>
              <a:t> Many conifers such as pine, cedar, etc., are sources of the soft wood used in construction and packing. </a:t>
            </a:r>
            <a:endParaRPr lang="en-IN" dirty="0" smtClean="0"/>
          </a:p>
          <a:p>
            <a:r>
              <a:rPr lang="en-US" b="1" dirty="0" smtClean="0"/>
              <a:t>Medicinal uses:</a:t>
            </a:r>
            <a:r>
              <a:rPr lang="en-US" dirty="0" smtClean="0"/>
              <a:t> An anticancer drug </a:t>
            </a:r>
            <a:r>
              <a:rPr lang="en-US" dirty="0" err="1" smtClean="0"/>
              <a:t>Taxol</a:t>
            </a:r>
            <a:r>
              <a:rPr lang="en-US" dirty="0" smtClean="0"/>
              <a:t> is obtained from </a:t>
            </a:r>
            <a:r>
              <a:rPr lang="en-US" i="1" dirty="0" err="1" smtClean="0"/>
              <a:t>Taxus</a:t>
            </a:r>
            <a:r>
              <a:rPr lang="en-US" dirty="0" smtClean="0"/>
              <a:t> sp.  Many species of </a:t>
            </a:r>
            <a:r>
              <a:rPr lang="en-US" i="1" dirty="0" err="1" smtClean="0"/>
              <a:t>Ephedra</a:t>
            </a:r>
            <a:r>
              <a:rPr lang="en-US" dirty="0" smtClean="0"/>
              <a:t> produce ephedrine, which can be used in the treatment of asthma and bronchitis.</a:t>
            </a:r>
            <a:endParaRPr lang="en-IN" dirty="0" smtClean="0"/>
          </a:p>
          <a:p>
            <a:r>
              <a:rPr lang="en-US" b="1" dirty="0" smtClean="0"/>
              <a:t>Food source:</a:t>
            </a:r>
            <a:r>
              <a:rPr lang="en-US" dirty="0" smtClean="0"/>
              <a:t> The seeds of </a:t>
            </a:r>
            <a:r>
              <a:rPr lang="en-US" dirty="0" err="1" smtClean="0"/>
              <a:t>Pinus</a:t>
            </a:r>
            <a:r>
              <a:rPr lang="en-US" dirty="0" smtClean="0"/>
              <a:t> </a:t>
            </a:r>
            <a:r>
              <a:rPr lang="en-US" dirty="0" err="1" smtClean="0"/>
              <a:t>gerardiana</a:t>
            </a:r>
            <a:r>
              <a:rPr lang="en-US" dirty="0" smtClean="0"/>
              <a:t> (known as </a:t>
            </a:r>
            <a:r>
              <a:rPr lang="en-US" dirty="0" err="1" smtClean="0"/>
              <a:t>chilgoza</a:t>
            </a:r>
            <a:r>
              <a:rPr lang="en-US" dirty="0" smtClean="0"/>
              <a:t>) are edible and used in cakes and confectionaries. </a:t>
            </a:r>
            <a:endParaRPr lang="en-IN" dirty="0" smtClean="0"/>
          </a:p>
          <a:p>
            <a:r>
              <a:rPr lang="en-US" b="1" dirty="0" smtClean="0"/>
              <a:t>Turpentine:</a:t>
            </a:r>
            <a:r>
              <a:rPr lang="en-US" dirty="0" smtClean="0"/>
              <a:t> Turpentine used in painting is obtained from </a:t>
            </a:r>
            <a:r>
              <a:rPr lang="en-US" i="1" dirty="0" err="1" smtClean="0"/>
              <a:t>Pinus</a:t>
            </a:r>
            <a:r>
              <a:rPr lang="en-US" i="1" dirty="0" smtClean="0"/>
              <a:t> </a:t>
            </a:r>
            <a:r>
              <a:rPr lang="en-US" i="1" dirty="0" err="1" smtClean="0"/>
              <a:t>roxburghii</a:t>
            </a:r>
            <a:r>
              <a:rPr lang="en-US" i="1" dirty="0" smtClean="0"/>
              <a:t>, </a:t>
            </a:r>
            <a:r>
              <a:rPr lang="en-US" i="1" dirty="0" err="1" smtClean="0"/>
              <a:t>Pinus</a:t>
            </a:r>
            <a:r>
              <a:rPr lang="en-US" i="1" dirty="0" smtClean="0"/>
              <a:t> </a:t>
            </a:r>
            <a:r>
              <a:rPr lang="en-US" i="1" dirty="0" err="1" smtClean="0"/>
              <a:t>insularis</a:t>
            </a:r>
            <a:r>
              <a:rPr lang="en-US" i="1" dirty="0" smtClean="0"/>
              <a:t> </a:t>
            </a:r>
            <a:r>
              <a:rPr lang="en-US" dirty="0" smtClean="0"/>
              <a:t>and </a:t>
            </a:r>
            <a:r>
              <a:rPr lang="en-US" i="1" dirty="0" err="1" smtClean="0"/>
              <a:t>Pinus</a:t>
            </a:r>
            <a:r>
              <a:rPr lang="en-US" i="1" dirty="0" smtClean="0"/>
              <a:t> </a:t>
            </a:r>
            <a:r>
              <a:rPr lang="en-US" i="1" dirty="0" err="1" smtClean="0"/>
              <a:t>wallichiana</a:t>
            </a:r>
            <a:r>
              <a:rPr lang="en-US" i="1" dirty="0" smtClean="0"/>
              <a:t> </a:t>
            </a:r>
            <a:endParaRPr lang="en-IN" dirty="0" smtClean="0"/>
          </a:p>
          <a:p>
            <a:r>
              <a:rPr lang="en-US" b="1" dirty="0" smtClean="0"/>
              <a:t>Resin</a:t>
            </a:r>
            <a:r>
              <a:rPr lang="en-US" b="1" smtClean="0"/>
              <a:t>:</a:t>
            </a:r>
            <a:r>
              <a:rPr lang="en-US" smtClean="0"/>
              <a:t> </a:t>
            </a:r>
            <a:r>
              <a:rPr lang="en-US" smtClean="0"/>
              <a:t>Resin </a:t>
            </a:r>
            <a:r>
              <a:rPr lang="en-US" dirty="0" smtClean="0"/>
              <a:t>is a brittle, friable and faintly aromatic solid obtained from </a:t>
            </a:r>
            <a:r>
              <a:rPr lang="en-US" i="1" dirty="0" err="1" smtClean="0"/>
              <a:t>Pinus</a:t>
            </a:r>
            <a:r>
              <a:rPr lang="en-US" i="1" dirty="0" smtClean="0"/>
              <a:t> </a:t>
            </a:r>
            <a:r>
              <a:rPr lang="en-US" dirty="0" smtClean="0"/>
              <a:t>sp.  is used commercially for Paper </a:t>
            </a:r>
            <a:r>
              <a:rPr lang="en-US" dirty="0" err="1" smtClean="0"/>
              <a:t>sizing,Varnish</a:t>
            </a:r>
            <a:r>
              <a:rPr lang="en-US" dirty="0" smtClean="0"/>
              <a:t> making, Making of soap,  Sealing wax, Printer ink, Grease and lubricants.</a:t>
            </a:r>
            <a:endParaRPr lang="en-IN" dirty="0" smtClean="0"/>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77500" lnSpcReduction="20000"/>
          </a:bodyPr>
          <a:lstStyle/>
          <a:p>
            <a:r>
              <a:rPr lang="en-IN" b="1" dirty="0" smtClean="0"/>
              <a:t>Ornamentals:</a:t>
            </a:r>
            <a:r>
              <a:rPr lang="en-IN" dirty="0" smtClean="0"/>
              <a:t> </a:t>
            </a:r>
            <a:r>
              <a:rPr lang="en-IN" dirty="0" err="1" smtClean="0"/>
              <a:t>Gymnospermous</a:t>
            </a:r>
            <a:r>
              <a:rPr lang="en-IN" dirty="0" smtClean="0"/>
              <a:t> plants are widely used as ornamentals. Conifers are often featured in formal gardens and are used for bonsai. Yews and junipers are often low-growing shrubs cultivated for ground cover and hedges. Conifers are effective windbreaks, especially those that are evergreen. Cycads are used as garden plants in warmer latitudes, and some may even thrive indoors. </a:t>
            </a:r>
          </a:p>
          <a:p>
            <a:r>
              <a:rPr lang="en-IN" b="1" dirty="0" smtClean="0"/>
              <a:t>Lumber:</a:t>
            </a:r>
            <a:r>
              <a:rPr lang="en-IN" dirty="0" smtClean="0"/>
              <a:t> Most of the commercial lumber in the Northern Hemisphere is derived from the trunks of conifers such as pine, Douglas fir, spruce, fir and hemlock. Araucaria, kauri, and </a:t>
            </a:r>
            <a:r>
              <a:rPr lang="en-IN" i="1" dirty="0" err="1" smtClean="0"/>
              <a:t>Podocarpus</a:t>
            </a:r>
            <a:r>
              <a:rPr lang="en-IN" dirty="0" smtClean="0"/>
              <a:t> are important conifers of the Southern Hemisphere used for lumber. The wood is straight-grained, light for its strength, and easily worked. </a:t>
            </a:r>
          </a:p>
          <a:p>
            <a:r>
              <a:rPr lang="en-IN" b="1" dirty="0" smtClean="0"/>
              <a:t>Aromatic wood:</a:t>
            </a:r>
            <a:r>
              <a:rPr lang="en-IN" dirty="0" smtClean="0"/>
              <a:t> Aromatic wood of cedar is frequently used in the construction of closets or clothes chests and apparently repels cloth-eating moths. </a:t>
            </a:r>
          </a:p>
          <a:p>
            <a:r>
              <a:rPr lang="en-IN" b="1" dirty="0" smtClean="0"/>
              <a:t>Paper making:</a:t>
            </a:r>
            <a:r>
              <a:rPr lang="en-IN" dirty="0" smtClean="0"/>
              <a:t> Fibres of conifers make up paper pulp and are used largely in paper industry. </a:t>
            </a:r>
          </a:p>
          <a:p>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92500" lnSpcReduction="20000"/>
          </a:bodyPr>
          <a:lstStyle/>
          <a:p>
            <a:r>
              <a:rPr lang="en-IN" b="1" dirty="0" smtClean="0"/>
              <a:t>Leather tanning and garden mulch: </a:t>
            </a:r>
            <a:r>
              <a:rPr lang="en-IN" dirty="0" smtClean="0"/>
              <a:t>Conifer bark is often the source of compounds involved in the leather tanning industry. Bark is also used extensively as garden mulch.</a:t>
            </a:r>
          </a:p>
          <a:p>
            <a:r>
              <a:rPr lang="en-IN" b="1" dirty="0" smtClean="0"/>
              <a:t>Copal:</a:t>
            </a:r>
            <a:r>
              <a:rPr lang="en-IN" dirty="0" smtClean="0"/>
              <a:t> A hardened form of resin from a kauri (</a:t>
            </a:r>
            <a:r>
              <a:rPr lang="en-IN" i="1" dirty="0" err="1" smtClean="0"/>
              <a:t>Agathi</a:t>
            </a:r>
            <a:r>
              <a:rPr lang="en-IN" dirty="0" err="1" smtClean="0"/>
              <a:t>s</a:t>
            </a:r>
            <a:r>
              <a:rPr lang="en-IN" i="1" dirty="0" smtClean="0"/>
              <a:t> </a:t>
            </a:r>
            <a:r>
              <a:rPr lang="en-IN" i="1" dirty="0" err="1" smtClean="0"/>
              <a:t>australis</a:t>
            </a:r>
            <a:r>
              <a:rPr lang="en-IN" dirty="0" smtClean="0"/>
              <a:t>), called copal, is used in the manufacture of paints and varnishes. </a:t>
            </a:r>
          </a:p>
          <a:p>
            <a:r>
              <a:rPr lang="en-IN" b="1" dirty="0" smtClean="0"/>
              <a:t>Canada Balsam: </a:t>
            </a:r>
            <a:r>
              <a:rPr lang="en-IN" dirty="0" smtClean="0"/>
              <a:t>Some resins, such as Canada balsam (</a:t>
            </a:r>
            <a:r>
              <a:rPr lang="en-US" i="1" dirty="0" err="1" smtClean="0"/>
              <a:t>Abies</a:t>
            </a:r>
            <a:r>
              <a:rPr lang="en-US" i="1" dirty="0" smtClean="0"/>
              <a:t> </a:t>
            </a:r>
            <a:r>
              <a:rPr lang="en-US" i="1" dirty="0" err="1" smtClean="0"/>
              <a:t>balsamea</a:t>
            </a:r>
            <a:r>
              <a:rPr lang="en-IN" dirty="0" smtClean="0"/>
              <a:t>) is used in the preparation of mounting media for microscope slides. This </a:t>
            </a:r>
            <a:r>
              <a:rPr lang="en-US" dirty="0" smtClean="0"/>
              <a:t>resin does not crystallize on drying &amp; has a high refractive index.</a:t>
            </a:r>
            <a:endParaRPr lang="en-IN" dirty="0" smtClean="0"/>
          </a:p>
          <a:p>
            <a:r>
              <a:rPr lang="en-IN" b="1" dirty="0" smtClean="0"/>
              <a:t>Amber:</a:t>
            </a:r>
            <a:r>
              <a:rPr lang="en-IN" dirty="0" smtClean="0"/>
              <a:t> Many types of amber are derived from fossilized resin of conifers. Amber is used in </a:t>
            </a:r>
            <a:r>
              <a:rPr lang="en-US" dirty="0" smtClean="0"/>
              <a:t>X-ray therapy, in preparation of blood container, mouth pieces of pipes, cigarette holder, etc.</a:t>
            </a:r>
            <a:endParaRPr lang="en-IN" dirty="0" smtClean="0"/>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t3.gstatic.com/images?q=tbn:ANd9GcT2y7DV5eheuMYXI0BRME-ZhTwgLv4O1mpZLsi1HFiR2OS0FZtt"/>
          <p:cNvPicPr>
            <a:picLocks noChangeAspect="1" noChangeArrowheads="1"/>
          </p:cNvPicPr>
          <p:nvPr/>
        </p:nvPicPr>
        <p:blipFill>
          <a:blip r:embed="rId2" cstate="print"/>
          <a:srcRect/>
          <a:stretch>
            <a:fillRect/>
          </a:stretch>
        </p:blipFill>
        <p:spPr bwMode="auto">
          <a:xfrm>
            <a:off x="457200" y="304800"/>
            <a:ext cx="2590800" cy="2743200"/>
          </a:xfrm>
          <a:prstGeom prst="rect">
            <a:avLst/>
          </a:prstGeom>
          <a:noFill/>
        </p:spPr>
      </p:pic>
      <p:pic>
        <p:nvPicPr>
          <p:cNvPr id="1028" name="Picture 4" descr="http://t3.gstatic.com/images?q=tbn:ANd9GcTlWKL1QTYsVcTtRpR72ShZ__RiPIgmcrIMi06Ldr0CaY9neN4c"/>
          <p:cNvPicPr>
            <a:picLocks noChangeAspect="1" noChangeArrowheads="1"/>
          </p:cNvPicPr>
          <p:nvPr/>
        </p:nvPicPr>
        <p:blipFill>
          <a:blip r:embed="rId3" cstate="print"/>
          <a:srcRect/>
          <a:stretch>
            <a:fillRect/>
          </a:stretch>
        </p:blipFill>
        <p:spPr bwMode="auto">
          <a:xfrm>
            <a:off x="3429000" y="304800"/>
            <a:ext cx="2590800" cy="2619375"/>
          </a:xfrm>
          <a:prstGeom prst="rect">
            <a:avLst/>
          </a:prstGeom>
          <a:noFill/>
        </p:spPr>
      </p:pic>
      <p:pic>
        <p:nvPicPr>
          <p:cNvPr id="1030" name="Picture 6" descr="http://t3.gstatic.com/images?q=tbn:ANd9GcR6gjFgIrzDcDjv-4xwZXTwpjVX3DCGmSscY0LaIi0dmGDDPUVU"/>
          <p:cNvPicPr>
            <a:picLocks noChangeAspect="1" noChangeArrowheads="1"/>
          </p:cNvPicPr>
          <p:nvPr/>
        </p:nvPicPr>
        <p:blipFill>
          <a:blip r:embed="rId4" cstate="print"/>
          <a:srcRect/>
          <a:stretch>
            <a:fillRect/>
          </a:stretch>
        </p:blipFill>
        <p:spPr bwMode="auto">
          <a:xfrm>
            <a:off x="6400800" y="228600"/>
            <a:ext cx="2466975" cy="2590800"/>
          </a:xfrm>
          <a:prstGeom prst="rect">
            <a:avLst/>
          </a:prstGeom>
          <a:noFill/>
        </p:spPr>
      </p:pic>
      <p:sp>
        <p:nvSpPr>
          <p:cNvPr id="1034" name="AutoShape 10" descr="data:image/jpeg;base64,/9j/4AAQSkZJRgABAQAAAQABAAD/2wCEAAkGBhQSERQTExQWFBUVGBsYGBgYGRgXFhweFxcYGBwZGBcYHCYeFxwjHRoZIC8hIycpLCwuFx4yNTAqNSYrLCkBCQoKDgwOGg8PGjAkHyQsKSwsLCwsLC0sLCwqLCwsLCwsLCwsLCwsLCwsLCwsLCwsLCwsLCwsLCwsLCwsLCwqLP/AABEIAOEA4AMBIgACEQEDEQH/xAAcAAACAwEBAQEAAAAAAAAAAAADBAIFBgEABwj/xABJEAABAgQEBAIGBggEBQMFAAABAhEAAyExBBJBUSJhcYEFkQYHEzKhsRRCUsHR8CNicoKSouHxFTNzwiQlQ1OyFmODNURUk9P/xAAaAQACAwEBAAAAAAAAAAAAAAABAgADBAUG/8QAMREAAQMCAwYGAwEAAgMAAAAAAQACEQMhEjHwBCJBUXGRE2GBobHBMtHh8VJyFDNC/9oADAMBAAIRAxEAPwC29ZXpbMRiFSsPiJ8pcsgFCCgBWZKDQqNGFbPWkYyd6Z4zIUpxeKJIdP6QPf7XYgQz6zZBVjsQWvNS1geESwPv7PGcwM9RWGZiauGFK1OlAzRSvPVazyS4HIn2RcT6dY4IzJxmMcFi8wZdiQ1bsO8SwXpxj1pmNi8W6JZmVnA2Du2W1COpEFx/geeUpYNg1GdgdhqAoV1yoMV3gske0zGhKcpGn6R1EdHCm5LG0DFITjaw6m4tzCbl+m/iGbIrF4vhUxImUD6k5bVBiWL9NvEkqrjMSkWAEypYs9mcnaFJBLrSq6wlb82lSyexKvKC+kEoMVKYJQVJp7z5l02zHMjplO0GVBtTvEA56+UGZ6z8d9XGYphutL/+McHrUx//AOZif40fPJFHJ8IUMqlOlGXMo8tkg3NUprqptC1fiJQBp5a9IcRkuqxzHmBdbTD+svxBS2GLxDKufaIYcyfZ8IGpsKxcSPTHxKxxU8KSrKtKlJevuq90sCC1HBIBSTaPnngpUF5kJKiNEll7unUtyBjU4PxB/ddSQGUjLlWjfgYlABq6XHakK6QsO2PqMMM1r3V/J9YWNAzKxc0iiFF00P1VgZfdJorqbNHJPrExoX7P6VONwHUgktf6jOx+G0UcxQIWAM2YEq/WChU7Nu2+90sRMsdUvWuxAr594VYmvc6bnv21yWvT6wsdmc4iaB7AFnR7ylKAJ4L28oKfTrGm2Km8ID1Q5vQcFyadIygWF5AHcoA5cKj8GENzJyQm7AWpVR1VyGgJ0tAKpc94NiffWvJXqfT7GpWxxcwgAO5RsVWyX+TpEAw3rKxzOrEzdBXJcbsjU/ANrGQmTitRU2UMWHUHU7kxGTMoMzsa836bwVpDXxdx4cVr5/rJx6XAxMwrvl/RsNGUclA5B391NSs5Rf8ArbxZSBlxE8EX/wAp+Y/y67jUjQ3ii+kIQErL8IyoSkcT6mty+vkwhrB4lU4ED9CpNUKUpzua2QTyrzZ4l0vj1aYkZcz+v9Vt/wCtvE0CWtWOmlCsoJaVQqzXHs6AHK/7XSHsb6wcclQScVMAypdTS6H2/s1E8Gy0H92KBMjPLWD7qiVFJBACkniToQyg+mugENTZQZBI+qAp9yU//wAwepMCTxVNTa3l1yczrrwWoxPpVjhNS+JmBLcQTkLKBVc+zcghvIwfF+mGKCUq9uoKSwWARlLulTUein/hEZ/2gKkKq5DKrTMoO3lXzgClOpS1UFACai4VmI21brvAlczxqzol5t5q2m+neNTml+2m5gosXSScpt7tikg9o4v1gYuwxK9Q5yaNqEhheM3OnuSoFk5rq95TUq1+v9YQJKTUOyhzGjvvcRFvZ4jh+R7lbKX6cYsUXipnNiimUhJPu2JNP2TCafWRiyR/xU4AUIaWagsatGTOMKi5Op25nyesAxMwDu/Znr9/lDK9jKk3cZ6rYI9ZGNSSr6VNPFwpUEMwLcXD8tjH1P0V9KFzZeEK1lX0gzfeCQeBgwyjevePzhKxJUrcfhb4mPr3ofik5PCAoms7EAAUGbOkANsA5103eDeVpLalMh2I8OPmPpU3rBlPj53E7zSzM4ISKMb7dcoNFAxS4PCJlhaqnOQaGmX3/kFMf1U2jTemkuWMbiX95Uw66hKGIowLOOY3ZxnDiKuWChcFg6ks9NKt+awhnguXUeS9zfM/KGcXkIbhPOzWZWhSbd+jBUhOczE0cAsW0KacilSU9jziOIxAUAwqkNlUBmF7MGIZutaQD2zprRteViFciGrcZdaRITsYRfjkiy5SStGzsOmcKLfwfCF/FsMZypct+ELWVGtSCCe5K1CI4VREwKchNWtXMFFuofsOoeP0lSiUAs6lEnYXfeGVzWua+QcvbNWGUtMEkAsHJJFAHy8ruf3taCMpifCFNOUKiWoClTxFg71JN416MqglCXyhJzKJYVvQXpT4dQ41MtKFpRRc0s4u6uHMQ/DQP5mukBhTZ9odSdAGcfPH0WOwOFIUHuUhSeIJVUs4zUUb8JvGnweDKwDnyzE1SCkvq4yKLo55FAVsYkfCJa5uZlESwlKctwEBgyWOZmJ5taIqxZQo5Zi0h2qeKm4ZPE1Sx1guMrRX2g1/wzjQ4pvDUJCinMC4KSHfmk5SoGxYA7vcD8SwCjKUZYzpfNwOpjQKFn0FP1X3EIY7HqmEp4lmjFio9xVuoivHiikqJBZWuoLEHX+8CCq6ezVHEOGfJP4VXCVGyafF2+Xy1jqZmYEm2lWtq9tT+FGhKZ4h7UlIYub289LfKLCThpaW9oSptQpGTSmUKc23EA2V7mYZxZ6yVXPxQckbFmdutanl90Tw88Esz0CQ9TRnavI+cBxfs1KIlpKRuS5psLDTUwxgpOUZioJPxA2Bah53hloeA1txfXJNy8O4Uo5lEUAApS9XJIGw+cGm4ZRDpBSUuDQ0LOCNxavNqEVhiJuUDiIFhrUaM7Cnz1gf0wlQNVIB96yk3pX3qEX6PAusW8bjX0rLCeI5kVBFBXYsNrgBujAaCCYnH5kMaEM/Y3bcH4NFPOxOWlD8HGih5AEHaPYOeCpr8ib6Ze7t5bVEKo7MPzjzVpJxpDDNctSw0Ddmr0g2HmjiQocIa5NaPp2/LRXKlAcIL5hnSoDQA5hvmSXpy6RGZjP0iHoEkBTVDKOYK2qkn+HaBmg6hMgajUK0xk5igszrILs9DoK3A5drQv4qjNPUlL/b8yAPms9hC2IWQVJJqg5x190w0MQASoO+UczQFIfeoHYHeJCra004I5H5BSCpQlJOYAqYpHNRNai4TbqHisxlyHYk8X6qQbdz8hF5gcC8z2iwWFJaaXIoS9AT71bJ4jcR7xLASgT9tTEkOyQKOdSo2SNKXLmGmFqp1mtfGZ1rrZZ+SkAmhbVzpsTo/mdhH0v0V8SKpvgyBV588kt/7gf59ecYD6ACCplKY+6l8oOqUkuSRqWDPffe+haGn+EDhQPbT+GhPvAs+kMtZc151/qR9YuMSMfixltNLlJL1QhiUnZrgxk5XihNyFN7pNDr9bpvSNB6xVr/AMSxiSUqT7UkC7Bk3o6YxOKDF9IkSg2g0uIKuV+IBQKVJ8yMwfViA3akLKxRBYnNRs29LKB1bzbW4rUTVJYs+zgszW5gwxJ8TQH4AO2btxqYDziQn/8AHw/iJTYxA391snWhJL9/MbQ5ImIJKlEN9klnHMjcsco2FtaheOCgAApWqnyiurZRRLd72jkvFEqzJARz/ArNPnEhR9CRy1rgtDiceogAFKB0KSwe5VU/m94WGIGYPUh2IsL1A1Zz3MViZ598gkP7yi/PhFAT1ePe2brWr1/AQIVA2bCIV2jHJDJCmCTbKFAmlT0tQQwvFAAe1RLUNDlDvyKiW6iKTBOAC4SBdRt05ltB15wzkCqqXo4AAJ5frDrCqh9BoOvpGxOPORSUBIQftLKnfktx5RTysoUJiyVKSp8qauzEEkmgG3LSG8Vi8oyheV9w677ivmYTEoqVdhcufidhyhgtVFga0+ajPCc5UDVRcpZkjMXZJpZ9m2eCLk5E3dRdxQZahnfe7dOywl5iGoHIGpJ82eseRMZ8xIL35GofeJEroAhgGEyRodvlHkID1q2jj4nTpDqMQGplSemY+Zp8oFh8Kk1JIBqCgBY/eRRQ6waZgUhJNFD7aCvlcaRCsFR7XG+vr7RFYwBJzLUS9GAFHHRzo9aGK8YnIskFQ1DsTfl1+ccKZZstmP2VOQTru0CmJTxVcXsQNzu1KRIT02NFvpEXPplSGILka1+z1u3OC4bBAh0qBLVRVKhYEObF7aWDhw9SqZv/AH6wfDqJFy9WPQbm+zfOGhXupECxWi+jLIzEkTUnMoGhBSw9oEnagUNQQdWgNDoyVhSQxcAgg5f3VEN+qqPYXEzFJSlbnLUZAUzktZcp2KuaQWY/VvHp6gauFE1Ck0SrKCDw3RMANRqK6Oa7rA1pkteekcOXp8dFxcwqnFrkN3qfnDmHIZqKyjMo/VJKqB75QSXOoflFcCWN+MnMRdiSyX0sST0h3K0sJUQkEkBgbUHCDVRIzMTv0gquo2wGra+1L6VmmZJasxqVLNAAS5VsMxr5CgFWZOAK0u+WWmpUosVmx4i1dL0BYMCVkSZiEnKhICXdTnhe7rIrMP6oYDtBpniilnKl10y0AtsKslPJ+0BZ3F0AMEeZ1/iXnEqKVAJy0CSkFqaJzM7cqB+ZJ3fohLWMR4YAGAmziqg1IoWsfjGPJUhTqKWcM/EQwoAwLnraNb6J498T4cFKYqmzWSKmhTc6f1gqMc5zgGi3dYD1nrI8Wxtf+sf/ABTGX9uTc03b8vGw9aCh/iuMAzE+1OwAdKdYyqpg2I7j+gi1ehnyQWOlRycR4kGle5/pEsj6/d+MTw6AFAmwqe1aCITATiCYXFSxXK7CpLjdgw/Ou0R901HO+4cfCJpllQJ2qdvOOO50relD2iIGMgponh6JKu/3gQ2s/wDcSlPIlRVyoTCkorT7tCdafDYxL6OR9dI5ZgDClVFrZzRpGJAVxAq2qQPJ3PmIc+lJZioDllH3EnzisSSDpXVz95EWmDwSSAVnMk0DFhWmwJVZtOcIQqKwaBJREyyEhRoHYBhmURokH3QxForsYt3OxA+e/TlFtNVdBFmD2Jyn/wASNOb3iK8ClJlhv8xNTzSkpP55wQs7KgaZOuKQlS1ywqxYJmMbODl/3KHaO+IAJIYAgW/ZVxZT0f4xZKxKVKyKH+YMr7AgmvdQ/hismZi/C5zgMafqhP3dEp2iC5T03lxlw1l+13DoKk5pehfKVCm7G6eo30g+eYFBYWSVFmVQv9nMkh72cON9K6sshSDR+FQ0Ox6jkxHeIjxBRBbhe+WgIuOG1Dt5Q0K00i64iNa5qwmJl5uJOQ7qJZx+sE8PQgxXrlZSWqB0+aSQRzHwji8YVpIVUteiTSwJDZgOYJgKEEu2g+63WJEK2nTLczr5UZieIkQxhBwqOZIdgxeuu3LTeBIQ4L/Et0MdnOzcNyS29qQTyWgAEXVjLnqIohQCbKSkqQwpxJU4bvAjjHU9HNyHY3YsTpbo8KoUGBSFJKdQXHIs1POGzMVOQSta1qS7AB2dq92JJ/VG9BCzOYBc/wB+/lOyMcycyRVIbp0G9vIbRwYq75nu7soWqT+eWkV2HwMxR4WJFWcA05Eh4u5Hh605SEkKIcKqz2KVNZQLsRoQ9wYUgLPVNOnlmhSkhJ0DV4vOiA57qh1SwGdUw8kgISX3NX3rsYJh8YzhTpUKfpMi09UzMhDdW6xKVi0qqBKJJrmlpCj0JdJ84C5z3OJkjXb7VWvFMWQknZyVL6gBgBzaNR6AT82N8JajzcQ/wjPYnGKXQZEpsQyWLdQQB0D8o0nq8Y+IeGAfVmYjQJ+qHoP7wwXQ2eOI+1n/AFnYd/Fsac4/zjRlFuFPJtYy4kD/ALgoHoFN3LRqPWgtSvFsYgVPtqUBfhTRmqYopn6JATQrVxKIZkj6qaXVdW1U3ajrc4kW4+n6QJMsBJU2bYl2/hDP5tHpc8vWieKgYBykjSkGxZCcoU6stGd3L8R83SP2RtEMXKZIVqoluQDMNhcHygZpWukgnipTEZMsxL5VOHHP+5HYjSE5s12YBO40f7odwmOSJfs1h05nJvwkMQ3Wo7wPE4JiSOJIHvCxGiq21HUGIPNBhwuh3fmEOXPUlqgPzoerEwQ49YDJW37L/MF+0LGWzPUGyhy0/pHsjs1fx7wYCswNNyijDkmtMwobD437RZ+GTGeWrhPX4/Md4Xws4gGrg0UklknalgdiILiZGYAooRQA6/qn9bY6s1YTPNZ6zg7cOX2rVQzDITxiwUzG6gpC7VD3oWvUwNaiUpBopEzpQh/M/wC3m8V+ExZUAlRIaqVapLv5P5X3gpxozhJTw3AAYDK5UBrcGlmMCFiNJzTHrr9e+SLh1ZBmKeI25Zi4SNyxD7AgXJYeOn0ISxUx4uZBdjyBLPZwdSzUg1JmkA+7pch1FrgklW7A9IqvEpztl4WLsaVOxt515msQZpqbcT7/AMSK1kAM4JDK5sdR5fDaIpSbigN+X5MSXOBDNbTbpy5QzKmoUNj91D93xh8l0iSBkkCg15RJKwAxD/PlXblDKsMpZ4QK0FQOZcmggyfDvZkFRfiyqDHKOWYgBR6UHOAXjirbxJUcPLzAqZkhIYVuzfvE8R7k6RGdhwkVuUhttz5CkMpwYQoOSoON2ryv90FxakbVL62ZyCHJ3I89hCzdZXVDIAySMoZgAokJDAedS1iaecOyZvAUSx7POBmJNSyn964AYUtq0dXIaUVCzJPxyG12P3HWJSJqSkdeIvUNVx0YH+lCZlUPdiGWR99e6jK4JgWrMohQUXLB3d3HDXc3i0wGLWkBCiCg8LKbhPNJqBpRwAX5RCTOTRJqkuN2vQhrbdYmtSnAun6p1di7ixcEMQ1/NSsdR2Ozhry6aldxEwJdcoqTodWOzi1mtpfZXFzFEjOxtYJBYvVx98c8LwgXMIV7pWoP+yUny/CGsbPKS9HWpXk/CBrlcqERLZjsIudce6JIwkqoVwkGrtlUGoQnm/TVo3PoclP0zw5+JWecxADWYlxvePns0hDOdAkWq13OwNOw2jZer3F5sX4bX/q4gfyJiIMpuLw+eKyvrOxCUeLY5g6lTWL0AGRNA1S+tRtURmZEwJIWurBwAwAP1RS25awHOL31qf8A1fG/6v8AsTGVloKiAK7d/gIuhd4sBBTvh8j20wlRYAZjyAYBujhh0gqZgWVhmSCpaeQCFBvJKf4Y5K4eFHFmdzXiargfZGm5rsAIpUlIU54z8Kgk7v5UMLms53iewQCh6am3wYQ4ZuQ1LpIIIfYAHzDEdRsYkjBlwUs4cV0JJGbt+EDlYHMHs2VP8RI+9MREvaczZBXwKIopB8lDQg6G/RjzERk4fNmKagbkA8ni1xPhCjKAToCsP+qHUl+hKm5GFPCsGuYoCgAZzRw9qjyrEm0qNrNLC4HJDSlUt7pfeg87EQSV4jluAQdNK7j89bQ74ijKzAAZVEiw/wA5QuP1VJj3i3hCUoQoDKCkknmZqkpFeQHlAkKnxWOjGMzCEmSJmYpWlzVlFlHm5FTHhMAZR94U2IoA/W3xgMzwxSQkXUyVNrxlgBuXr0hbFJCVFIBLFr0LWIawIiQmawPMAymUzyqYCGAS7C7f3NYMpSUVIKlahJQhItRRS6jCiJgDUpdqhPfcxOYozAOFKBsnMwFQSXJHIcz0iKFt/LXqgYrFZzVKB0o3e57vAUqYsR8YOjC8aXapANmqRQbxzFycpD3Y/BSk/wC2GstLHhu61DQghlP3dj8bGHJc1aAVAlANCUUB/ayjKekGncMqScoUMpzpsazFhwdKAbiziOr8PMoCYlRCF+6QWUN0rFn5WL9WU3EFUeN3kgempXZCwMpcZwk0SlKCc1RZgo25l4jMnJUp1ZkagJADEMCRVx7otA1SUrDuM244exQeFx+qR0gOJUoMCk0cOQQ/QmsKGhD8zndWAngymTXiVXSuUh06Ook9uUBkKdlJHEkORoRy+fnCsqcyv2g9OVfmIimaUK+NdlB28jBhDwswOqsJU4Eqy0CqtruU+b+cOzS+WocA8rECg2p8QYqUqF00qC2mwPmz9YakzjmA6166fnlAIVFRnEasrDw6ZxuKOs6/bJBt0iU+WBP9osj2aA4GrgOB5l+w3hLDGprQKBc6sSq3Ro5jELnMlLlzXQJ1D7VqdbROKz+Hvm8CPZLrxappKd600Zq8qRsvVvObGeG1f9PPH8kt4yc3ColskKF6kliTvkQ8wgaAhPe8av0BmIOO8NTLdTYic5y5fqy34QS3UkmCtbC0/iLLP+tZP/N8b/q/7ExkwmNX61D/AM3xv+r/ALUxlECsXLqDJW2BmJCUhbsaAi4ULMWobU8tocmEKU5JfsxtVh0ra1Iq5OL0VQ2JPuqA0WN/1r/ODZiKB1J21HI/iOXSKyFz6lPenJOSJlgBxpJuWdz5G5rDWASniQXGYgtqCm1NwQza8mimlzSSSKsxOlH1++LfESVLIMsErFiLqZ2SbNMGls2z3UrPVbFpifbirHDTxLxBSo5pbAi5CndPkpKm/e5U5gMMJE4gjMMxBVukKzJV1KF/EQrKT7aWFD30vuNyUtoxOYdW0hvGTeKQosErOVXKoSk8gMqe0Bc9wvh5iD1At9+qrcZLAlrCk1SFp1Hurlpp/CYexoBJA1ZHQJUUk/zLP7scxU11KSoEAzA/ZMpSvPigi5OZKEJT+kmlugVnc9pZWf8A5U7RFYXWaT17wfaF6RPSfazSTVZCSbj2aH/lHZ2jP+IpUVO2YE1PNXujkyAmmkaXxBAlJyBlkuANsynU50JUQOQTyUymDQnMa8OU5j9py5mHZyOHkHgCyNCqGTUAtw6JWd4CE4cTFgpUapAJIYB6g6+92G7A1odPCSABVRB8hvR7b9I1mMxLEe0TmIS1bpAyMnlrXcNRjGb8Qw3GSA5UoqVZnYadSfnygtPNXbLWc+z+v+IYkZpiAOFinK7ufdO1S2xhlaXxCczMQUiz0cqPdyf3xAZUwpVfRgoDMQ1A727QzjwBMzpDNMq+nEz9CCA45CCrXE4gPIjWvlKokqKpcs/ZI5uFMW61b9oxYLmJUEoV7ilLCjqFAhj+y1wOtWivnrrmFwoKHQqTmHZSfjBysZlK0qsfvhJ/EdoiV4xQevfRCF4pIEo5TdQDkWyNpp3raKlE1QdiQNalu4i6mL9qBLdikApLfaCXHnpvzivxSshyIvpqai5a6jysOZLELTQdu4Tnq6BLn1qxGunkR/aDYfIaqzkDo1NCrpyGkCTIuNe3l1iKFEEKSWNwRpBstJplwsEeWtCaMXpUmmh0H3GDpXlIJ93Xn3s35vFeufmuK7ub83JhyQFEOHTuwUR94EAhVuaG3cmBPJOVnqWsNg9KaaxaScNnSxSVjVMouTTVlD4whJJCSxlgan3v4mt+8AIlK8USCyhLPRG/MPCrBUa534cE59EKUsnCBP7aqq6pKh5EnpGj9BUzvp/h7pKU+3mulIZAGSW2YJ4XjKLx8oJ/ykL+tcjVvsDlvGh9BMQhXiHhvs0ZB9ImuM2b6iLOOUQSjRa/FvD1N/lxPsqb1oy38Wxp2m/NCfz3jIpLVF42PrRH/N8bzm/7ERjymLguuCnBOSsZZgY6TAK9FjUc7jmImlSkULKAqDceY0POE0zCOf4bQaValRtr2gFVOZA8tdvhWSDKXVJMs6hXEiuhNwOdRvznKzIVl91QDB6jkk6Klk2V9UkaF4rsDhlLVwOpqkJDqbkDQ9NYtZEkqSAClQTYEhK0mxDKqByqz/WDuhssVUBlp78Nef8AC4J2f9KHSoMVGxB3UNU6EmqX1DNLxNWVUpYbKpTKTThJCaAGhqgEdDtCcxExDLFCN6O9CkixJrycc1QzkExJ0QRmHIpILVrSrftNCrHhDXBwyy19an2KUM5KvrEkgUqyUt5pI7iHkY0oALtMmuSo2RLBqQ1RmUPIBtIpMTP+XyP4vDWNxgdxVkoSBpwgFzvXTnAQdRxBoOtfSZnTQuYED3QyjoS9A50p5AGrmGJSkycpLrUS4AupV8xHLQUAAFoBgMGpKFLUBmVV1nK9SxJuR0ECl41Ki0tJmKoCsjKjohAct5Xc1LxFSW4pa24Gf+6/QMd4gVrOwDqawbdVHPPVqXrVfSyo3Ym4NRXQPQFmf7osPEMQkM68yg7JQzAk6NwgtrxHrpXJSrMCmWA1gkkq6kuT312hgulQa0NyjXmuzgr67pSbOzE8lC3y+ESweObMhYDmrm3fka+bwaUDZaJiAf1AoeRIcci/aE8Tg2qCOjKA/mDDo5hlaMLt13suqXVQchsxHerHybrE5GIdCwdEt/N/WAhLs2tH+IhmQhKA1lc60DEG7Crlq2F4BTuAhGMkgZTwvVRNyToH+qkXOpfR4U94nIHGqrEtRgfqp3Nz8AZNbsoblVTXVz+MSmzqAKUMuyVICfgo+QERVNJCqsUkhTOOwYDkI5KQTo/9A/yhxQzBSLAOUsGqBXrTc6Q34X4ahSynMxopL2Og+JKT1ENNlpdXwMk8FXHDcRA0UB/E7H87wTDyAz3dBVbYlN+rRYSkZFlKi6QE3FmUAf8AxPnD3iMkJQogXlkMDWoBI8wKwuJZn7QZDeappKQGUlWUuworlqG3HnA5sxaXOYkAsClRKfgaRYJlhByhyUBrPxEuo0uXt/pGK7FYZRWUpqR7zfaNSAdalh07xArKZDjf3XBPJTU3u9bERr/VoD/iPh9iPbKdhUOkXpSMOktT+0b71cJSMfgLk+3VuBVCNCXPwgmyapukdfpI+tKWf8Vxh/8AeI/klD74xyxGx9aEz/mmN/1Sw6IRXvTyjJypBWrKNySdAHqTDK8GJJQUnXXSPGZ8IYU2lh5nc8vu+YhLc01tVvnElMHSj4XGZTYEXY/MEVSekXCfEULLl+hCZh75w9P1T2EUsolBY5Sx0IJ7FL+VRDSMOJnukJX9k8L9NAfIQpgrLWpMxb1vNWktYAYOgKqkpNDemQqZV6gNvyiaJmQkLS6XfhJTT9kgZT5PFMZakuCCx95JDAnfkeYjk3FLZJBYJowp3I1PP+kCFnOzyYBlXCvYzGUAoDKzO+nm76uYWE3MRlDEAEkl6gNqABWrcoUw2NASvMByYMSSbuNqljrC3t9OfNvhaFDbq0Ud3De3PV/2reUkOVLWKc8zddCTavPmYGvxAq4ZYUlOqiWptTlcuT2ivzAjKSa6ABgPzrWDSlpBCSKaJv3O/Qw0KCgBvG6jKDvkFPtqokNs9/jHRiDLcpJKiOJRdvI3PXyjgkzZhsW0qAw70HaDiXLQnjWCdEoqe6tOzQUXEZG/kL99QgomTZlUrrrcEPuWbyMOy1qCf0k32mUOQ4KU/tLqe1Ds9orsRiAoBKUsK306J91PWp5wBeIFGFE+6PqjsbwYRNLHwj0HyiqxC1GgAJrwgJJHMCOyXUoElybE0DtZ3oesLme75nzO4PzB+Df1pKXizmch3DK58+R1ffvEIV5aQN0ImIXlDGWytSc3kxLGIyppDGhY2YEfEQwrEgp4nB3YEFqBxV6f3gE9BTVgNeEnKXoFAk9drdYiRtxBCs1yPacSCHBIKSEvzIZnobH4xDCroJg+qWWNQFgpfmHPY02gcnjINcxIUCxJIDu7Xve+73h72SM4KVjOPfTMT7PMkhjxAqTUPVxd4VY3HDun41bz4L3ixBJIN0A8uJkmvJXzgiptEE6D4hKm+QhObIKUqQp3SKP9ksR/tO14AnFkh9cztyYsPgIWEopy0AcEfDoIdQbMfdD0D3Ueg1/GGJUlMtLe9MUWSBz31JNt4Hh8OoCqmUaNtajC55Fmg6cPlPA7m61sAOlXbyHMxCle4Tnr9Kqx2DyKILZtQA4Hfe1BbfQan1cUx+Aeo+kFjcOUoFwaGKKfll0KvaVqXNOQp8/7ar0BUPp2ANs08gEWLJRR6jse0GVd4hICpvWpLP8AiuMOhnEdxLlv8xGSExgecbv1pYMqx+JO+IU3dEhP3j+IRj5eDIKmGYps9jxFL16a7RZK2io2EJGHcV89BA5qASwbvSCtMI1IOxe/Q0gn+ElLZ3D6M6iWBYDkCHe3WkRAPDTcr2GxIlGn6Q/yv0sfjFnKlmYKqTlBqlCSggmrBMuijf6pMBk4MIqm41BatmC78iQA9QHjsxSlBlMttwKE7avzewrCFZKjg8yM+fFc9lLVcrIsOBKWb9dS7cjA1ME5ZSfaUZSjfoEmrdankIjNUJlC7igKq/z3HQg9oEnDTNFIUBaqS3arQUwbzPof4uowzoUrKQQQCKpAoS7c9OhjiEACoCrsXN9iHal/vg8rOgstanNBLBv+01ki9a0gU9IABuktWoZgA/ygHNb6LqZYcR6eeuyF7NidTuHI7NBxNmS1ME8SaXV10MDmYOlA/mb2sfzyiU+WDMVmQXJNiXvoDfs8GQs8tcL311TOIxE1Y4kpL/aIPzEAm+GqoWQkf6iPk8FkYJV5U1Ypaptvl4vNIgZws2ZV853Qp/4kguk88v4wFSwgGGkDuPtLTZWUHjQdwFOflAMqfPRz20gkzMOFea9luD2J67RD6OSXTVtPrBhtqOndocLU2wuUEiJBjHErodxUfh+do6CXoIKtUyWukdaxJWIJTlDsC93v1t/SOoxChQsRzHaOTphLOAOgAPkKQFVF7hQlYlSbGHZviyl++EkjVmPcj81hWUpA95JUd82UeQS584t/R/Cy5kwKUAEpLlICy7VAzVOn9oBjNVVyxoL3NyS30gZMtWALPdL1KeYN+o8+SFezSGqo6h6U+d/Ixd+NzEBKkJSlASxPCkrJdnOiRcJS71JOkU/h+OFQplaEKJAIeiVFiKUY0IpWFzWem/HSLg3jlrXNHw89RbjCegzEfGnaHT4YmpVMUTv9Wu7qDGFMb4dLTZKg9WNSHD8iRzHnCS5yg2VaSDoC3wUSD0BgROSqw+Jdhj0+0cyJYciYpVGISlNhzzsQO7bxqPV0hP07AFBI/wCJW6Sb8Mv4ikYdeMWW4rFwzCvUAHzjWerua/iPh5LA/SS9GBJTLDtvDQtXhuGZ12C0Xpkkf4ljUmoM4kDZXspawe6pSB3MYKXIaUAC5mJTlPM+0J8nPlG39PcTl8RxTMD7fyKUoUkvtX+aMzisOE5cvuha0pGwmMoDsCtPUGFWAOLajhzPxP8AFUeG4TOpamdKRY/WLjKNqs77OYDiCpaykEkuX3NXKjyJdXRtou5afZyaseK/RJJI6kN0EZ1c5ySbnXX8DDC620Xmo9zuWSsE+J5LKKgkMkOQCWZ2FGFTW/OILnTVHZP2lABNOoauwqzR3wnDUMxQLAgCuXMfsg6D7R0FLkQbF4NSuI+6XJJ4Aa1CHqEc2+MSwS7jXxbqda+F1YgAVyqb6wQhI8wlz0D9oFJmzZnDLcPtTzP3PDEjw8zVOWShIufdAayUk13qQKEnUx7GeJZRklBv1rk9TvyoBsIKcEThYAT7BSw+AAV7JBzTDRShZINGG6jbvuYexGFHCke7l4dXCQxV3Ch5R3w6SJWGt+lmux1SFMm+4QVHqsfZiKFErmmwlSQW2zcQ+KwO0KVke9znEg5e/Cek2CS8HmlKgdEjPZx3GoBZTbBW8OLwZKCwdnzyzViPryldGfehIINFp0oomjKbKYbOr2jAjUW84fTiU5ksCEzhmQHZiPelZtC4OVWhyvyEXlWVqhMFnXXoJ9O9ZgpuZSbKOj8MwUsKsq1g55CJ+KSEoIKswcUzJzdnLKHZvhDXi3hyMxbhUGDkZUk+9lmJ/wCmoioUOFT6EGFVTFKTMl1y0UEHcgpLPYhQDEc94KLXBxD25cRr9dUnM8SmEZStRQfqFRKeoex5/OE5qg/CSz0e/wAPz0jqA8dKR/b80hwAF0hDbQuLnFRBUz2J1L6nfreCy5hKdxsKAdTCxFYIi0EoOaIRJa7gs3LQ8t46qXXLbffp/TpcwVCQhAVro346q+CerRPCS8uaYaZA/dxlT5kE9ICpLokjRSc1LP1Yff8Ad8YsMIsGUQokJBKlkMFFmCUJ2D9g5OkKYtGUJTqxfd7n4v5QbDB0jmCfIsfgYhyUfvMB80VeLSc6SGSoBgLAuC48iO7xxMlKiClTK1qA/PKqhcXrod4B7MAmWr90mnY7HR94HLmZXcZgKEH3h5/npAhKGW3VYysUtIyHKUKoy0lnuyVfVq1jzhLxBCQE5aEioIDjuL+Xc6MTJi5fDxBJs7kA7FJdj+qX5bwPGrzLCmDiha1LECFi8oUzB8igqkEKy0HM+W24Mab1dSm8SwBdx9JZ6ahAigwyczb0++vz+Maj0Ekn/EMAWZsSC/JQl+e0GUxqwYKd9ZktvEcWof8AfAPX2QPZ2buO2c+lZkKGoZQGuZLkHyKj1EaX1lzQfEcTLLcc8F0+8AmWlKSd6lQ7CMiCErUt6OMoSbuqldvjQwqxuEkzzsmcYcyQkDQ0GwcfIue8Rw3giAApbsagKevRKQCrvlHWH8CAB7RgA2XU9co1DgXd3GxEDxWKKXmEcKRwpduuY3L7fK4gKzio/wDBltZKUtSUjMUIlkURmJLblkjgHxu50hdC0LJMyYqdrRPs0KbVX11gUALDQBzSKWdMmTlZlObtokMLbCAqQUC9VCrEEM7VI5/msPC1t2UcXb2uOascf4i7hIZILlrGtEBrgXO5GrJhPCyM60jc1Ow1I6ByTygEvEkBr1e/b8fOHMDOSkqKgQWZtWaoBa6qJHJSoMQtODwmENC0MychKE0slCVcvaOoAdJQV0ZMJ4RWeRiZr1MhLjn7ZQ+SQYW8SnlMpP2ioFZ0JXLIp0A/mgPhc9KZU8EtnCU3Z3U2uwJPaFiywNoxTxDOW/In04pnxWazLFwZCwP/AInPxUIHMmpCilVUZs/P2c5lBQ5pJH8ahqYH4jiAQkj7CHHIBaWO3CU+cJ/SeFFHKQUnYoJdjtUq8xtBWinSOAa4a7q+n4oFDLICgmihUHK1RuGKV5dUzFMxoavG4oFXA4JDgULOAsZVXZ9DbuYQEokNVr6NSj36wY71LC4DM34dYEQmZQbTOcqGPIzkiymV/EAot3JhcCJoVzb4gxMZTuD5jy0hslsbuiOSBEj848SbAA9qxJUrLQ1OoFW5HeCmJCmkmYQCWCQ1iwAuWFy9e8O4NDrH2AoMncg6jU3JgPhyQVi1ARsKvfzIeLI4FpiFAMXqDcOSCGs4J+LwhKxVqgBw5WXV+E/8QEqByKKkhVmcKCSPtFgktr3gQwC5Ki5A+jzak1dKsgdtU1SeYVGmkS8yULcUJ4vsrAJTmezpPQt2iBkgTa0HukGvCQEEfuEg/s5ITEuUNsdMHll0P2Le6U8Q9HQAgpr+kSBSuUL1OrJmSwf2DtFTgJT4dJ1KpYJ1Zc7LXf8Aym7xspMx5iU1ZQC3Nsz5VAbAnIr987RQKwiglQmHKoKlGwZxMnEJS1NR0FtoAKrobS4twvN5afe6U8alJ+mqCHabNLi4rNKT0sTAPEcDlWSr3lqUo6gZ1kJBAqHY7w9ky48lR90Ek8vakn4ExeYTDOudiCHAWlEkGw9mkozfukqI510iTCsdtBohv/UepyA+/RZqd4KuRNSCRmIdNmzBnQeYcDZ40PoKh8ZgyKezxdBqEqygpP7Kj8YTxJZSlzSpKluiWWJCB9vnVWV9VLWRpD3ocSjG4PMzqxKA+ivcGYHVx8jElO2q54E56mPjuo+sKSf8Wxi3BKVnKNj7NIDmwa/kYzM/CBKZUtN2zLY6kUA24Q/7xjSes/FgeJYtwWTOBrqr2SQAOQ66nlGVTImKBYcUxxdgkO5JJoH228oshbSCHEk218TKmmZ7RYSFMhI02SKk/q6Aa01MTmTFFwlKQGYBT7ah2JblEsJLSlJAUDV1zDRIagAF1VsKOd6MXEkoAKyES2JShYSqYsnVQNAWqwLBwNXIVRcMUD01rnZKBQolQlLozBWUtq1aF9x2MDxEmUwzomy6M7OmlqqZ+28DnpSviyJlJc3USD0DfFmhY41Usn2S1Je7EgX+yKNyrDBamUyfxz11Hsg4mWhJGRRWDunKRyIcvA0zTp+Wgk/FlfvBPUJSk98oDwF4dbWgxva9gje2URlJcO/O2piJmUYMzv8AkmBtHR90SEcIRSrMSdmFOQb7oPhMPmuCx10Y0vyNe0ClgBYBDg3a9a07fMxaYM5XQDU2o6VA2LbjUavvdSs1Z+FtkTAI4VS1Bylj2zZVJ8lKECGHGSbawa/1gRBxiQf0ljlyqFalNQX1eFvaAUuDlP8AC5HwhFjGIknp/UpjJDLIFK0bq3xr5QKdKykCgrU6af1h+VxFSzUCg3JAuPM+cBUoFWUihHlqK6VcQQVqa85ckoJCirIaHMEnq7V3jqUHMEuxeh5vSH5ZH6JWrgOLukj3vJJ89IBOQMyq0eh62rpY1gymFQkxrknVykqlhaKLRwkUBbY/ceTaBjSsQFBJNwb6tSvUMB2EKT0kLdNHrtRVSDyBf4RFJY1FCCb8jYwqylkjPp+lqcLOMohQ4kkW94LSA1PtKTTmRzeDz1BPEGIAB3DEMHOoIGV9Rl1TFJgE5kUJIDFn403q3LcbkawRGOIOUkEV6F9uR23rqYrhcp1DeMZ8VaJxJAKGVXiD7ANXqD5uYX8cnmYoBDsoptdgXJ5UNT1ELSMUcrD6rgdCLdAa9zAVTSpIANRSlPrA32YQUWUcL8XJWOJlJM+aQHJRlf8A1JiiwG+UGsW66hKdLkDm/CB0+XOKeVMAObVx5gMKb1PnBDiaC5KifnXqLBtejwpWaowugcv0oeIYhLFSqg7FnAFG6OAk6kvzIPQ+a2MwQ+r9LlsNnUhr7WhTxOalVVe6k0S5dZqHJFQkGj66cp+jKirG4Raj/wDdyRyopFKUtSHaF1dlpQ1XPrRwr+JY03/TS8o6yHJ5B9YosLgFrq4YUUssEJfQLVRPzO2sfVvWd6DLVNnYqXUzDLISEZiVJl+zA70PYR82Ho3PWrjTiKbgFQ6BQAQOkNKfaKuFxa4gRzQcYqRJypQcyhZnqo0cA1fmRTnc1IxhSpSlqFf+mwWKWBRZJG5LiNHM9DcgdSMQrQDKlz2SFE/mkVcz0emuMmDnrA+2MiT1SgA06xJCq2erRNpnzMfcKln4iWpTqzdL9g5oO5MKzcU4IAYGrf2+94scZgcSRk+jLlpvlTKUBTUqYqV3JhIeET3b2M19sin+UWNAXZpgQJ+UpHoZV4XOAcypgG+RTebRNPg882kzf4FfhDK6QlIlLTf83h7/ANOYm/0ed/8ArX+ETT4Hib/R5vN5a/jT8vEKUuHAoKpAWqi0g6OWtrUBvOGkoIDqqR9YEH4j3r9fmCSfBJxNcLMtoiZqebxYJ9GpyQ4w6lospOVaVCtuL52islYarw2AT8fKr5shSgpQb6qjW4zFGb+YPs8LYvDqQSDsCO4b4Fx1BjQS/RyfKP8AlzPZLdLlJstO1wRtoUxZeGeCKmSgmZJVnRmY5SC6akV0UwDbrWYTEsbtrbSGLMa+Iv1WXwqEgS0/aXkPTgc9anzgHiHhy5Zys5UVAbsk/M7cjFjN8DmIyDLMb2jg5DUEIKXpFvi/CVzJqQEKH+fXIqn6Qjbm4iTCY7SKbg6bGfaVnsRhSnKhnUQlb9UuT8NYQWfl/X7o1/iHhy1TP8tT+xWRw1vkSOwMVeG9HJgGZcpZqAUsQopKalNLgFJ5NZgYgchR2tmGXFVmGnNlBALJLu7tem9FfCBhYUo00Jp82PJyRFl/hCuJJJLglC8qrKL1GUtYgjQ5u5J3ovMQUzEkCj1TMLEByCyC4NT8IMhX+NTxZ3OShg5dQuUSFOxDsTqMppsaX6xGdjgTxgBQdyBc7tv0g+D8GaYeIZCC3DMcB2Nclwfg28RneDEMFzBmDgnLNJppRBfZ+UKqdzHBP70FBGIykJPb8+RjuduKjO3wr2tE5fhVMxW9WAyza1Ffc5xxXhobKZgax4Zr70/R3gIbkrmGnZi5LJA++/yiwRiPkw6adB82iQ8LSkOqahILPmEx+rezsI6cEhf/AFUJFalM0GzD/p76QFncWuPkqvGpKwwShZYVBq4vxCh2s0P+iGFPtsIWtjpINbVTS1yx8ojh/BpSicmLkiUi9JzXpmCZRUp7x9S9W/q6lhCFTJvtjKnJnJUgKSglIonjSCoAsbac4ccluo/8B249l9YMdj0ei1dZcj2sej0RFdj0ej0RBDne6YJHo9EQXo9Ho9ERXo9Ho9EUXoiY9HoihXFRyPR6FSISo6bGPR6FVaj/AEjibRyPQSg5emWj2sej0RD/AOkFX3QtvHo9AVTslBXumBTtfzqI5HoCpdwSsj3k/naNPg/d7x6PQRmr6P8A7HL/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6" name="AutoShape 12" descr="data:image/jpeg;base64,/9j/4AAQSkZJRgABAQAAAQABAAD/2wCEAAkGBhQSERQTExQWFBUVGBsYGBgYGRgXFhweFxcYGBwZGBcYHCYeFxwjHRoZIC8hIycpLCwuFx4yNTAqNSYrLCkBCQoKDgwOGg8PGjAkHyQsKSwsLCwsLC0sLCwqLCwsLCwsLCwsLCwsLCwsLCwsLCwsLCwsLCwsLCwsLCwsLCwqLP/AABEIAOEA4AMBIgACEQEDEQH/xAAcAAACAwEBAQEAAAAAAAAAAAADBAIFBgEABwj/xABJEAABAgQEBAIGBggEBQMFAAABAhEAAyExBBJBUSJhcYEFkQYHEzKhsRRCUsHR8CNicoKSouHxFTNzwiQlQ1OyFmODNURUk9P/xAAaAQACAwEBAAAAAAAAAAAAAAABAgADBAUG/8QAMREAAQMCAwYGAwEAAgMAAAAAAQACEQMhEjHwBCJBUXGRE2GBobHBMtHh8VJyFDNC/9oADAMBAAIRAxEAPwC29ZXpbMRiFSsPiJ8pcsgFCCgBWZKDQqNGFbPWkYyd6Z4zIUpxeKJIdP6QPf7XYgQz6zZBVjsQWvNS1geESwPv7PGcwM9RWGZiauGFK1OlAzRSvPVazyS4HIn2RcT6dY4IzJxmMcFi8wZdiQ1bsO8SwXpxj1pmNi8W6JZmVnA2Du2W1COpEFx/geeUpYNg1GdgdhqAoV1yoMV3gske0zGhKcpGn6R1EdHCm5LG0DFITjaw6m4tzCbl+m/iGbIrF4vhUxImUD6k5bVBiWL9NvEkqrjMSkWAEypYs9mcnaFJBLrSq6wlb82lSyexKvKC+kEoMVKYJQVJp7z5l02zHMjplO0GVBtTvEA56+UGZ6z8d9XGYphutL/+McHrUx//AOZif40fPJFHJ8IUMqlOlGXMo8tkg3NUprqptC1fiJQBp5a9IcRkuqxzHmBdbTD+svxBS2GLxDKufaIYcyfZ8IGpsKxcSPTHxKxxU8KSrKtKlJevuq90sCC1HBIBSTaPnngpUF5kJKiNEll7unUtyBjU4PxB/ddSQGUjLlWjfgYlABq6XHakK6QsO2PqMMM1r3V/J9YWNAzKxc0iiFF00P1VgZfdJorqbNHJPrExoX7P6VONwHUgktf6jOx+G0UcxQIWAM2YEq/WChU7Nu2+90sRMsdUvWuxAr594VYmvc6bnv21yWvT6wsdmc4iaB7AFnR7ylKAJ4L28oKfTrGm2Km8ID1Q5vQcFyadIygWF5AHcoA5cKj8GENzJyQm7AWpVR1VyGgJ0tAKpc94NiffWvJXqfT7GpWxxcwgAO5RsVWyX+TpEAw3rKxzOrEzdBXJcbsjU/ANrGQmTitRU2UMWHUHU7kxGTMoMzsa836bwVpDXxdx4cVr5/rJx6XAxMwrvl/RsNGUclA5B391NSs5Rf8ArbxZSBlxE8EX/wAp+Y/y67jUjQ3ii+kIQErL8IyoSkcT6mty+vkwhrB4lU4ED9CpNUKUpzua2QTyrzZ4l0vj1aYkZcz+v9Vt/wCtvE0CWtWOmlCsoJaVQqzXHs6AHK/7XSHsb6wcclQScVMAypdTS6H2/s1E8Gy0H92KBMjPLWD7qiVFJBACkniToQyg+mugENTZQZBI+qAp9yU//wAwepMCTxVNTa3l1yczrrwWoxPpVjhNS+JmBLcQTkLKBVc+zcghvIwfF+mGKCUq9uoKSwWARlLulTUein/hEZ/2gKkKq5DKrTMoO3lXzgClOpS1UFACai4VmI21brvAlczxqzol5t5q2m+neNTml+2m5gosXSScpt7tikg9o4v1gYuwxK9Q5yaNqEhheM3OnuSoFk5rq95TUq1+v9YQJKTUOyhzGjvvcRFvZ4jh+R7lbKX6cYsUXipnNiimUhJPu2JNP2TCafWRiyR/xU4AUIaWagsatGTOMKi5Op25nyesAxMwDu/Znr9/lDK9jKk3cZ6rYI9ZGNSSr6VNPFwpUEMwLcXD8tjH1P0V9KFzZeEK1lX0gzfeCQeBgwyjevePzhKxJUrcfhb4mPr3ofik5PCAoms7EAAUGbOkANsA5103eDeVpLalMh2I8OPmPpU3rBlPj53E7zSzM4ISKMb7dcoNFAxS4PCJlhaqnOQaGmX3/kFMf1U2jTemkuWMbiX95Uw66hKGIowLOOY3ZxnDiKuWChcFg6ks9NKt+awhnguXUeS9zfM/KGcXkIbhPOzWZWhSbd+jBUhOczE0cAsW0KacilSU9jziOIxAUAwqkNlUBmF7MGIZutaQD2zprRteViFciGrcZdaRITsYRfjkiy5SStGzsOmcKLfwfCF/FsMZypct+ELWVGtSCCe5K1CI4VREwKchNWtXMFFuofsOoeP0lSiUAs6lEnYXfeGVzWua+QcvbNWGUtMEkAsHJJFAHy8ruf3taCMpifCFNOUKiWoClTxFg71JN416MqglCXyhJzKJYVvQXpT4dQ41MtKFpRRc0s4u6uHMQ/DQP5mukBhTZ9odSdAGcfPH0WOwOFIUHuUhSeIJVUs4zUUb8JvGnweDKwDnyzE1SCkvq4yKLo55FAVsYkfCJa5uZlESwlKctwEBgyWOZmJ5taIqxZQo5Zi0h2qeKm4ZPE1Sx1guMrRX2g1/wzjQ4pvDUJCinMC4KSHfmk5SoGxYA7vcD8SwCjKUZYzpfNwOpjQKFn0FP1X3EIY7HqmEp4lmjFio9xVuoivHiikqJBZWuoLEHX+8CCq6ezVHEOGfJP4VXCVGyafF2+Xy1jqZmYEm2lWtq9tT+FGhKZ4h7UlIYub289LfKLCThpaW9oSptQpGTSmUKc23EA2V7mYZxZ6yVXPxQckbFmdutanl90Tw88Esz0CQ9TRnavI+cBxfs1KIlpKRuS5psLDTUwxgpOUZioJPxA2Bah53hloeA1txfXJNy8O4Uo5lEUAApS9XJIGw+cGm4ZRDpBSUuDQ0LOCNxavNqEVhiJuUDiIFhrUaM7Cnz1gf0wlQNVIB96yk3pX3qEX6PAusW8bjX0rLCeI5kVBFBXYsNrgBujAaCCYnH5kMaEM/Y3bcH4NFPOxOWlD8HGih5AEHaPYOeCpr8ib6Ze7t5bVEKo7MPzjzVpJxpDDNctSw0Ddmr0g2HmjiQocIa5NaPp2/LRXKlAcIL5hnSoDQA5hvmSXpy6RGZjP0iHoEkBTVDKOYK2qkn+HaBmg6hMgajUK0xk5igszrILs9DoK3A5drQv4qjNPUlL/b8yAPms9hC2IWQVJJqg5x190w0MQASoO+UczQFIfeoHYHeJCra004I5H5BSCpQlJOYAqYpHNRNai4TbqHisxlyHYk8X6qQbdz8hF5gcC8z2iwWFJaaXIoS9AT71bJ4jcR7xLASgT9tTEkOyQKOdSo2SNKXLmGmFqp1mtfGZ1rrZZ+SkAmhbVzpsTo/mdhH0v0V8SKpvgyBV588kt/7gf59ecYD6ACCplKY+6l8oOqUkuSRqWDPffe+haGn+EDhQPbT+GhPvAs+kMtZc151/qR9YuMSMfixltNLlJL1QhiUnZrgxk5XihNyFN7pNDr9bpvSNB6xVr/AMSxiSUqT7UkC7Bk3o6YxOKDF9IkSg2g0uIKuV+IBQKVJ8yMwfViA3akLKxRBYnNRs29LKB1bzbW4rUTVJYs+zgszW5gwxJ8TQH4AO2btxqYDziQn/8AHw/iJTYxA391snWhJL9/MbQ5ImIJKlEN9klnHMjcsco2FtaheOCgAApWqnyiurZRRLd72jkvFEqzJARz/ArNPnEhR9CRy1rgtDiceogAFKB0KSwe5VU/m94WGIGYPUh2IsL1A1Zz3MViZ598gkP7yi/PhFAT1ePe2brWr1/AQIVA2bCIV2jHJDJCmCTbKFAmlT0tQQwvFAAe1RLUNDlDvyKiW6iKTBOAC4SBdRt05ltB15wzkCqqXo4AAJ5frDrCqh9BoOvpGxOPORSUBIQftLKnfktx5RTysoUJiyVKSp8qauzEEkmgG3LSG8Vi8oyheV9w677ivmYTEoqVdhcufidhyhgtVFga0+ajPCc5UDVRcpZkjMXZJpZ9m2eCLk5E3dRdxQZahnfe7dOywl5iGoHIGpJ82eseRMZ8xIL35GofeJEroAhgGEyRodvlHkID1q2jj4nTpDqMQGplSemY+Zp8oFh8Kk1JIBqCgBY/eRRQ6waZgUhJNFD7aCvlcaRCsFR7XG+vr7RFYwBJzLUS9GAFHHRzo9aGK8YnIskFQ1DsTfl1+ccKZZstmP2VOQTru0CmJTxVcXsQNzu1KRIT02NFvpEXPplSGILka1+z1u3OC4bBAh0qBLVRVKhYEObF7aWDhw9SqZv/AH6wfDqJFy9WPQbm+zfOGhXupECxWi+jLIzEkTUnMoGhBSw9oEnagUNQQdWgNDoyVhSQxcAgg5f3VEN+qqPYXEzFJSlbnLUZAUzktZcp2KuaQWY/VvHp6gauFE1Ck0SrKCDw3RMANRqK6Oa7rA1pkteekcOXp8dFxcwqnFrkN3qfnDmHIZqKyjMo/VJKqB75QSXOoflFcCWN+MnMRdiSyX0sST0h3K0sJUQkEkBgbUHCDVRIzMTv0gquo2wGra+1L6VmmZJasxqVLNAAS5VsMxr5CgFWZOAK0u+WWmpUosVmx4i1dL0BYMCVkSZiEnKhICXdTnhe7rIrMP6oYDtBpniilnKl10y0AtsKslPJ+0BZ3F0AMEeZ1/iXnEqKVAJy0CSkFqaJzM7cqB+ZJ3fohLWMR4YAGAmziqg1IoWsfjGPJUhTqKWcM/EQwoAwLnraNb6J498T4cFKYqmzWSKmhTc6f1gqMc5zgGi3dYD1nrI8Wxtf+sf/ABTGX9uTc03b8vGw9aCh/iuMAzE+1OwAdKdYyqpg2I7j+gi1ehnyQWOlRycR4kGle5/pEsj6/d+MTw6AFAmwqe1aCITATiCYXFSxXK7CpLjdgw/Ou0R901HO+4cfCJpllQJ2qdvOOO50relD2iIGMgponh6JKu/3gQ2s/wDcSlPIlRVyoTCkorT7tCdafDYxL6OR9dI5ZgDClVFrZzRpGJAVxAq2qQPJ3PmIc+lJZioDllH3EnzisSSDpXVz95EWmDwSSAVnMk0DFhWmwJVZtOcIQqKwaBJREyyEhRoHYBhmURokH3QxForsYt3OxA+e/TlFtNVdBFmD2Jyn/wASNOb3iK8ClJlhv8xNTzSkpP55wQs7KgaZOuKQlS1ywqxYJmMbODl/3KHaO+IAJIYAgW/ZVxZT0f4xZKxKVKyKH+YMr7AgmvdQ/hismZi/C5zgMafqhP3dEp2iC5T03lxlw1l+13DoKk5pehfKVCm7G6eo30g+eYFBYWSVFmVQv9nMkh72cON9K6sshSDR+FQ0Ox6jkxHeIjxBRBbhe+WgIuOG1Dt5Q0K00i64iNa5qwmJl5uJOQ7qJZx+sE8PQgxXrlZSWqB0+aSQRzHwji8YVpIVUteiTSwJDZgOYJgKEEu2g+63WJEK2nTLczr5UZieIkQxhBwqOZIdgxeuu3LTeBIQ4L/Et0MdnOzcNyS29qQTyWgAEXVjLnqIohQCbKSkqQwpxJU4bvAjjHU9HNyHY3YsTpbo8KoUGBSFJKdQXHIs1POGzMVOQSta1qS7AB2dq92JJ/VG9BCzOYBc/wB+/lOyMcycyRVIbp0G9vIbRwYq75nu7soWqT+eWkV2HwMxR4WJFWcA05Eh4u5Hh605SEkKIcKqz2KVNZQLsRoQ9wYUgLPVNOnlmhSkhJ0DV4vOiA57qh1SwGdUw8kgISX3NX3rsYJh8YzhTpUKfpMi09UzMhDdW6xKVi0qqBKJJrmlpCj0JdJ84C5z3OJkjXb7VWvFMWQknZyVL6gBgBzaNR6AT82N8JajzcQ/wjPYnGKXQZEpsQyWLdQQB0D8o0nq8Y+IeGAfVmYjQJ+qHoP7wwXQ2eOI+1n/AFnYd/Fsac4/zjRlFuFPJtYy4kD/ALgoHoFN3LRqPWgtSvFsYgVPtqUBfhTRmqYopn6JATQrVxKIZkj6qaXVdW1U3ajrc4kW4+n6QJMsBJU2bYl2/hDP5tHpc8vWieKgYBykjSkGxZCcoU6stGd3L8R83SP2RtEMXKZIVqoluQDMNhcHygZpWukgnipTEZMsxL5VOHHP+5HYjSE5s12YBO40f7odwmOSJfs1h05nJvwkMQ3Wo7wPE4JiSOJIHvCxGiq21HUGIPNBhwuh3fmEOXPUlqgPzoerEwQ49YDJW37L/MF+0LGWzPUGyhy0/pHsjs1fx7wYCswNNyijDkmtMwobD437RZ+GTGeWrhPX4/Md4Xws4gGrg0UklknalgdiILiZGYAooRQA6/qn9bY6s1YTPNZ6zg7cOX2rVQzDITxiwUzG6gpC7VD3oWvUwNaiUpBopEzpQh/M/wC3m8V+ExZUAlRIaqVapLv5P5X3gpxozhJTw3AAYDK5UBrcGlmMCFiNJzTHrr9e+SLh1ZBmKeI25Zi4SNyxD7AgXJYeOn0ISxUx4uZBdjyBLPZwdSzUg1JmkA+7pch1FrgklW7A9IqvEpztl4WLsaVOxt515msQZpqbcT7/AMSK1kAM4JDK5sdR5fDaIpSbigN+X5MSXOBDNbTbpy5QzKmoUNj91D93xh8l0iSBkkCg15RJKwAxD/PlXblDKsMpZ4QK0FQOZcmggyfDvZkFRfiyqDHKOWYgBR6UHOAXjirbxJUcPLzAqZkhIYVuzfvE8R7k6RGdhwkVuUhttz5CkMpwYQoOSoON2ryv90FxakbVL62ZyCHJ3I89hCzdZXVDIAySMoZgAokJDAedS1iaecOyZvAUSx7POBmJNSyn964AYUtq0dXIaUVCzJPxyG12P3HWJSJqSkdeIvUNVx0YH+lCZlUPdiGWR99e6jK4JgWrMohQUXLB3d3HDXc3i0wGLWkBCiCg8LKbhPNJqBpRwAX5RCTOTRJqkuN2vQhrbdYmtSnAun6p1di7ixcEMQ1/NSsdR2Ozhry6aldxEwJdcoqTodWOzi1mtpfZXFzFEjOxtYJBYvVx98c8LwgXMIV7pWoP+yUny/CGsbPKS9HWpXk/CBrlcqERLZjsIudce6JIwkqoVwkGrtlUGoQnm/TVo3PoclP0zw5+JWecxADWYlxvePns0hDOdAkWq13OwNOw2jZer3F5sX4bX/q4gfyJiIMpuLw+eKyvrOxCUeLY5g6lTWL0AGRNA1S+tRtURmZEwJIWurBwAwAP1RS25awHOL31qf8A1fG/6v8AsTGVloKiAK7d/gIuhd4sBBTvh8j20wlRYAZjyAYBujhh0gqZgWVhmSCpaeQCFBvJKf4Y5K4eFHFmdzXiargfZGm5rsAIpUlIU54z8Kgk7v5UMLms53iewQCh6am3wYQ4ZuQ1LpIIIfYAHzDEdRsYkjBlwUs4cV0JJGbt+EDlYHMHs2VP8RI+9MREvaczZBXwKIopB8lDQg6G/RjzERk4fNmKagbkA8ni1xPhCjKAToCsP+qHUl+hKm5GFPCsGuYoCgAZzRw9qjyrEm0qNrNLC4HJDSlUt7pfeg87EQSV4jluAQdNK7j89bQ74ijKzAAZVEiw/wA5QuP1VJj3i3hCUoQoDKCkknmZqkpFeQHlAkKnxWOjGMzCEmSJmYpWlzVlFlHm5FTHhMAZR94U2IoA/W3xgMzwxSQkXUyVNrxlgBuXr0hbFJCVFIBLFr0LWIawIiQmawPMAymUzyqYCGAS7C7f3NYMpSUVIKlahJQhItRRS6jCiJgDUpdqhPfcxOYozAOFKBsnMwFQSXJHIcz0iKFt/LXqgYrFZzVKB0o3e57vAUqYsR8YOjC8aXapANmqRQbxzFycpD3Y/BSk/wC2GstLHhu61DQghlP3dj8bGHJc1aAVAlANCUUB/ayjKekGncMqScoUMpzpsazFhwdKAbiziOr8PMoCYlRCF+6QWUN0rFn5WL9WU3EFUeN3kgempXZCwMpcZwk0SlKCc1RZgo25l4jMnJUp1ZkagJADEMCRVx7otA1SUrDuM244exQeFx+qR0gOJUoMCk0cOQQ/QmsKGhD8zndWAngymTXiVXSuUh06Ook9uUBkKdlJHEkORoRy+fnCsqcyv2g9OVfmIimaUK+NdlB28jBhDwswOqsJU4Eqy0CqtruU+b+cOzS+WocA8rECg2p8QYqUqF00qC2mwPmz9YakzjmA6166fnlAIVFRnEasrDw6ZxuKOs6/bJBt0iU+WBP9osj2aA4GrgOB5l+w3hLDGprQKBc6sSq3Ro5jELnMlLlzXQJ1D7VqdbROKz+Hvm8CPZLrxappKd600Zq8qRsvVvObGeG1f9PPH8kt4yc3ColskKF6kliTvkQ8wgaAhPe8av0BmIOO8NTLdTYic5y5fqy34QS3UkmCtbC0/iLLP+tZP/N8b/q/7ExkwmNX61D/AM3xv+r/ALUxlECsXLqDJW2BmJCUhbsaAi4ULMWobU8tocmEKU5JfsxtVh0ra1Iq5OL0VQ2JPuqA0WN/1r/ODZiKB1J21HI/iOXSKyFz6lPenJOSJlgBxpJuWdz5G5rDWASniQXGYgtqCm1NwQza8mimlzSSSKsxOlH1++LfESVLIMsErFiLqZ2SbNMGls2z3UrPVbFpifbirHDTxLxBSo5pbAi5CndPkpKm/e5U5gMMJE4gjMMxBVukKzJV1KF/EQrKT7aWFD30vuNyUtoxOYdW0hvGTeKQosErOVXKoSk8gMqe0Bc9wvh5iD1At9+qrcZLAlrCk1SFp1Hurlpp/CYexoBJA1ZHQJUUk/zLP7scxU11KSoEAzA/ZMpSvPigi5OZKEJT+kmlugVnc9pZWf8A5U7RFYXWaT17wfaF6RPSfazSTVZCSbj2aH/lHZ2jP+IpUVO2YE1PNXujkyAmmkaXxBAlJyBlkuANsynU50JUQOQTyUymDQnMa8OU5j9py5mHZyOHkHgCyNCqGTUAtw6JWd4CE4cTFgpUapAJIYB6g6+92G7A1odPCSABVRB8hvR7b9I1mMxLEe0TmIS1bpAyMnlrXcNRjGb8Qw3GSA5UoqVZnYadSfnygtPNXbLWc+z+v+IYkZpiAOFinK7ufdO1S2xhlaXxCczMQUiz0cqPdyf3xAZUwpVfRgoDMQ1A727QzjwBMzpDNMq+nEz9CCA45CCrXE4gPIjWvlKokqKpcs/ZI5uFMW61b9oxYLmJUEoV7ilLCjqFAhj+y1wOtWivnrrmFwoKHQqTmHZSfjBysZlK0qsfvhJ/EdoiV4xQevfRCF4pIEo5TdQDkWyNpp3raKlE1QdiQNalu4i6mL9qBLdikApLfaCXHnpvzivxSshyIvpqai5a6jysOZLELTQdu4Tnq6BLn1qxGunkR/aDYfIaqzkDo1NCrpyGkCTIuNe3l1iKFEEKSWNwRpBstJplwsEeWtCaMXpUmmh0H3GDpXlIJ93Xn3s35vFeufmuK7ub83JhyQFEOHTuwUR94EAhVuaG3cmBPJOVnqWsNg9KaaxaScNnSxSVjVMouTTVlD4whJJCSxlgan3v4mt+8AIlK8USCyhLPRG/MPCrBUa534cE59EKUsnCBP7aqq6pKh5EnpGj9BUzvp/h7pKU+3mulIZAGSW2YJ4XjKLx8oJ/ykL+tcjVvsDlvGh9BMQhXiHhvs0ZB9ImuM2b6iLOOUQSjRa/FvD1N/lxPsqb1oy38Wxp2m/NCfz3jIpLVF42PrRH/N8bzm/7ERjymLguuCnBOSsZZgY6TAK9FjUc7jmImlSkULKAqDceY0POE0zCOf4bQaValRtr2gFVOZA8tdvhWSDKXVJMs6hXEiuhNwOdRvznKzIVl91QDB6jkk6Klk2V9UkaF4rsDhlLVwOpqkJDqbkDQ9NYtZEkqSAClQTYEhK0mxDKqByqz/WDuhssVUBlp78Nef8AC4J2f9KHSoMVGxB3UNU6EmqX1DNLxNWVUpYbKpTKTThJCaAGhqgEdDtCcxExDLFCN6O9CkixJrycc1QzkExJ0QRmHIpILVrSrftNCrHhDXBwyy19an2KUM5KvrEkgUqyUt5pI7iHkY0oALtMmuSo2RLBqQ1RmUPIBtIpMTP+XyP4vDWNxgdxVkoSBpwgFzvXTnAQdRxBoOtfSZnTQuYED3QyjoS9A50p5AGrmGJSkycpLrUS4AupV8xHLQUAAFoBgMGpKFLUBmVV1nK9SxJuR0ECl41Ki0tJmKoCsjKjohAct5Xc1LxFSW4pa24Gf+6/QMd4gVrOwDqawbdVHPPVqXrVfSyo3Ym4NRXQPQFmf7osPEMQkM68yg7JQzAk6NwgtrxHrpXJSrMCmWA1gkkq6kuT312hgulQa0NyjXmuzgr67pSbOzE8lC3y+ESweObMhYDmrm3fka+bwaUDZaJiAf1AoeRIcci/aE8Tg2qCOjKA/mDDo5hlaMLt13suqXVQchsxHerHybrE5GIdCwdEt/N/WAhLs2tH+IhmQhKA1lc60DEG7Crlq2F4BTuAhGMkgZTwvVRNyToH+qkXOpfR4U94nIHGqrEtRgfqp3Nz8AZNbsoblVTXVz+MSmzqAKUMuyVICfgo+QERVNJCqsUkhTOOwYDkI5KQTo/9A/yhxQzBSLAOUsGqBXrTc6Q34X4ahSynMxopL2Og+JKT1ENNlpdXwMk8FXHDcRA0UB/E7H87wTDyAz3dBVbYlN+rRYSkZFlKi6QE3FmUAf8AxPnD3iMkJQogXlkMDWoBI8wKwuJZn7QZDeappKQGUlWUuworlqG3HnA5sxaXOYkAsClRKfgaRYJlhByhyUBrPxEuo0uXt/pGK7FYZRWUpqR7zfaNSAdalh07xArKZDjf3XBPJTU3u9bERr/VoD/iPh9iPbKdhUOkXpSMOktT+0b71cJSMfgLk+3VuBVCNCXPwgmyapukdfpI+tKWf8Vxh/8AeI/klD74xyxGx9aEz/mmN/1Sw6IRXvTyjJypBWrKNySdAHqTDK8GJJQUnXXSPGZ8IYU2lh5nc8vu+YhLc01tVvnElMHSj4XGZTYEXY/MEVSekXCfEULLl+hCZh75w9P1T2EUsolBY5Sx0IJ7FL+VRDSMOJnukJX9k8L9NAfIQpgrLWpMxb1vNWktYAYOgKqkpNDemQqZV6gNvyiaJmQkLS6XfhJTT9kgZT5PFMZakuCCx95JDAnfkeYjk3FLZJBYJowp3I1PP+kCFnOzyYBlXCvYzGUAoDKzO+nm76uYWE3MRlDEAEkl6gNqABWrcoUw2NASvMByYMSSbuNqljrC3t9OfNvhaFDbq0Ud3De3PV/2reUkOVLWKc8zddCTavPmYGvxAq4ZYUlOqiWptTlcuT2ivzAjKSa6ABgPzrWDSlpBCSKaJv3O/Qw0KCgBvG6jKDvkFPtqokNs9/jHRiDLcpJKiOJRdvI3PXyjgkzZhsW0qAw70HaDiXLQnjWCdEoqe6tOzQUXEZG/kL99QgomTZlUrrrcEPuWbyMOy1qCf0k32mUOQ4KU/tLqe1Ds9orsRiAoBKUsK306J91PWp5wBeIFGFE+6PqjsbwYRNLHwj0HyiqxC1GgAJrwgJJHMCOyXUoElybE0DtZ3oesLme75nzO4PzB+Df1pKXizmch3DK58+R1ffvEIV5aQN0ImIXlDGWytSc3kxLGIyppDGhY2YEfEQwrEgp4nB3YEFqBxV6f3gE9BTVgNeEnKXoFAk9drdYiRtxBCs1yPacSCHBIKSEvzIZnobH4xDCroJg+qWWNQFgpfmHPY02gcnjINcxIUCxJIDu7Xve+73h72SM4KVjOPfTMT7PMkhjxAqTUPVxd4VY3HDun41bz4L3ixBJIN0A8uJkmvJXzgiptEE6D4hKm+QhObIKUqQp3SKP9ksR/tO14AnFkh9cztyYsPgIWEopy0AcEfDoIdQbMfdD0D3Ueg1/GGJUlMtLe9MUWSBz31JNt4Hh8OoCqmUaNtajC55Fmg6cPlPA7m61sAOlXbyHMxCle4Tnr9Kqx2DyKILZtQA4Hfe1BbfQan1cUx+Aeo+kFjcOUoFwaGKKfll0KvaVqXNOQp8/7ar0BUPp2ANs08gEWLJRR6jse0GVd4hICpvWpLP8AiuMOhnEdxLlv8xGSExgecbv1pYMqx+JO+IU3dEhP3j+IRj5eDIKmGYps9jxFL16a7RZK2io2EJGHcV89BA5qASwbvSCtMI1IOxe/Q0gn+ElLZ3D6M6iWBYDkCHe3WkRAPDTcr2GxIlGn6Q/yv0sfjFnKlmYKqTlBqlCSggmrBMuijf6pMBk4MIqm41BatmC78iQA9QHjsxSlBlMttwKE7avzewrCFZKjg8yM+fFc9lLVcrIsOBKWb9dS7cjA1ME5ZSfaUZSjfoEmrdankIjNUJlC7igKq/z3HQg9oEnDTNFIUBaqS3arQUwbzPof4uowzoUrKQQQCKpAoS7c9OhjiEACoCrsXN9iHal/vg8rOgstanNBLBv+01ki9a0gU9IABuktWoZgA/ygHNb6LqZYcR6eeuyF7NidTuHI7NBxNmS1ME8SaXV10MDmYOlA/mb2sfzyiU+WDMVmQXJNiXvoDfs8GQs8tcL311TOIxE1Y4kpL/aIPzEAm+GqoWQkf6iPk8FkYJV5U1Ypaptvl4vNIgZws2ZV853Qp/4kguk88v4wFSwgGGkDuPtLTZWUHjQdwFOflAMqfPRz20gkzMOFea9luD2J67RD6OSXTVtPrBhtqOndocLU2wuUEiJBjHErodxUfh+do6CXoIKtUyWukdaxJWIJTlDsC93v1t/SOoxChQsRzHaOTphLOAOgAPkKQFVF7hQlYlSbGHZviyl++EkjVmPcj81hWUpA95JUd82UeQS584t/R/Cy5kwKUAEpLlICy7VAzVOn9oBjNVVyxoL3NyS30gZMtWALPdL1KeYN+o8+SFezSGqo6h6U+d/Ixd+NzEBKkJSlASxPCkrJdnOiRcJS71JOkU/h+OFQplaEKJAIeiVFiKUY0IpWFzWem/HSLg3jlrXNHw89RbjCegzEfGnaHT4YmpVMUTv9Wu7qDGFMb4dLTZKg9WNSHD8iRzHnCS5yg2VaSDoC3wUSD0BgROSqw+Jdhj0+0cyJYciYpVGISlNhzzsQO7bxqPV0hP07AFBI/wCJW6Sb8Mv4ikYdeMWW4rFwzCvUAHzjWerua/iPh5LA/SS9GBJTLDtvDQtXhuGZ12C0Xpkkf4ljUmoM4kDZXspawe6pSB3MYKXIaUAC5mJTlPM+0J8nPlG39PcTl8RxTMD7fyKUoUkvtX+aMzisOE5cvuha0pGwmMoDsCtPUGFWAOLajhzPxP8AFUeG4TOpamdKRY/WLjKNqs77OYDiCpaykEkuX3NXKjyJdXRtou5afZyaseK/RJJI6kN0EZ1c5ySbnXX8DDC620Xmo9zuWSsE+J5LKKgkMkOQCWZ2FGFTW/OILnTVHZP2lABNOoauwqzR3wnDUMxQLAgCuXMfsg6D7R0FLkQbF4NSuI+6XJJ4Aa1CHqEc2+MSwS7jXxbqda+F1YgAVyqb6wQhI8wlz0D9oFJmzZnDLcPtTzP3PDEjw8zVOWShIufdAayUk13qQKEnUx7GeJZRklBv1rk9TvyoBsIKcEThYAT7BSw+AAV7JBzTDRShZINGG6jbvuYexGFHCke7l4dXCQxV3Ch5R3w6SJWGt+lmux1SFMm+4QVHqsfZiKFErmmwlSQW2zcQ+KwO0KVke9znEg5e/Cek2CS8HmlKgdEjPZx3GoBZTbBW8OLwZKCwdnzyzViPryldGfehIINFp0oomjKbKYbOr2jAjUW84fTiU5ksCEzhmQHZiPelZtC4OVWhyvyEXlWVqhMFnXXoJ9O9ZgpuZSbKOj8MwUsKsq1g55CJ+KSEoIKswcUzJzdnLKHZvhDXi3hyMxbhUGDkZUk+9lmJ/wCmoioUOFT6EGFVTFKTMl1y0UEHcgpLPYhQDEc94KLXBxD25cRr9dUnM8SmEZStRQfqFRKeoex5/OE5qg/CSz0e/wAPz0jqA8dKR/b80hwAF0hDbQuLnFRBUz2J1L6nfreCy5hKdxsKAdTCxFYIi0EoOaIRJa7gs3LQ8t46qXXLbffp/TpcwVCQhAVro346q+CerRPCS8uaYaZA/dxlT5kE9ICpLokjRSc1LP1Yff8Ad8YsMIsGUQokJBKlkMFFmCUJ2D9g5OkKYtGUJTqxfd7n4v5QbDB0jmCfIsfgYhyUfvMB80VeLSc6SGSoBgLAuC48iO7xxMlKiClTK1qA/PKqhcXrod4B7MAmWr90mnY7HR94HLmZXcZgKEH3h5/npAhKGW3VYysUtIyHKUKoy0lnuyVfVq1jzhLxBCQE5aEioIDjuL+Xc6MTJi5fDxBJs7kA7FJdj+qX5bwPGrzLCmDiha1LECFi8oUzB8igqkEKy0HM+W24Mab1dSm8SwBdx9JZ6ahAigwyczb0++vz+Maj0Ekn/EMAWZsSC/JQl+e0GUxqwYKd9ZktvEcWof8AfAPX2QPZ2buO2c+lZkKGoZQGuZLkHyKj1EaX1lzQfEcTLLcc8F0+8AmWlKSd6lQ7CMiCErUt6OMoSbuqldvjQwqxuEkzzsmcYcyQkDQ0GwcfIue8Rw3giAApbsagKevRKQCrvlHWH8CAB7RgA2XU9co1DgXd3GxEDxWKKXmEcKRwpduuY3L7fK4gKzio/wDBltZKUtSUjMUIlkURmJLblkjgHxu50hdC0LJMyYqdrRPs0KbVX11gUALDQBzSKWdMmTlZlObtokMLbCAqQUC9VCrEEM7VI5/msPC1t2UcXb2uOascf4i7hIZILlrGtEBrgXO5GrJhPCyM60jc1Ow1I6ByTygEvEkBr1e/b8fOHMDOSkqKgQWZtWaoBa6qJHJSoMQtODwmENC0MychKE0slCVcvaOoAdJQV0ZMJ4RWeRiZr1MhLjn7ZQ+SQYW8SnlMpP2ioFZ0JXLIp0A/mgPhc9KZU8EtnCU3Z3U2uwJPaFiywNoxTxDOW/In04pnxWazLFwZCwP/AInPxUIHMmpCilVUZs/P2c5lBQ5pJH8ahqYH4jiAQkj7CHHIBaWO3CU+cJ/SeFFHKQUnYoJdjtUq8xtBWinSOAa4a7q+n4oFDLICgmihUHK1RuGKV5dUzFMxoavG4oFXA4JDgULOAsZVXZ9DbuYQEokNVr6NSj36wY71LC4DM34dYEQmZQbTOcqGPIzkiymV/EAot3JhcCJoVzb4gxMZTuD5jy0hslsbuiOSBEj848SbAA9qxJUrLQ1OoFW5HeCmJCmkmYQCWCQ1iwAuWFy9e8O4NDrH2AoMncg6jU3JgPhyQVi1ARsKvfzIeLI4FpiFAMXqDcOSCGs4J+LwhKxVqgBw5WXV+E/8QEqByKKkhVmcKCSPtFgktr3gQwC5Ki5A+jzak1dKsgdtU1SeYVGmkS8yULcUJ4vsrAJTmezpPQt2iBkgTa0HukGvCQEEfuEg/s5ITEuUNsdMHll0P2Le6U8Q9HQAgpr+kSBSuUL1OrJmSwf2DtFTgJT4dJ1KpYJ1Zc7LXf8Aym7xspMx5iU1ZQC3Nsz5VAbAnIr987RQKwiglQmHKoKlGwZxMnEJS1NR0FtoAKrobS4twvN5afe6U8alJ+mqCHabNLi4rNKT0sTAPEcDlWSr3lqUo6gZ1kJBAqHY7w9ky48lR90Ek8vakn4ExeYTDOudiCHAWlEkGw9mkozfukqI510iTCsdtBohv/UepyA+/RZqd4KuRNSCRmIdNmzBnQeYcDZ40PoKh8ZgyKezxdBqEqygpP7Kj8YTxJZSlzSpKluiWWJCB9vnVWV9VLWRpD3ocSjG4PMzqxKA+ivcGYHVx8jElO2q54E56mPjuo+sKSf8Wxi3BKVnKNj7NIDmwa/kYzM/CBKZUtN2zLY6kUA24Q/7xjSes/FgeJYtwWTOBrqr2SQAOQ66nlGVTImKBYcUxxdgkO5JJoH228oshbSCHEk218TKmmZ7RYSFMhI02SKk/q6Aa01MTmTFFwlKQGYBT7ah2JblEsJLSlJAUDV1zDRIagAF1VsKOd6MXEkoAKyES2JShYSqYsnVQNAWqwLBwNXIVRcMUD01rnZKBQolQlLozBWUtq1aF9x2MDxEmUwzomy6M7OmlqqZ+28DnpSviyJlJc3USD0DfFmhY41Usn2S1Je7EgX+yKNyrDBamUyfxz11Hsg4mWhJGRRWDunKRyIcvA0zTp+Wgk/FlfvBPUJSk98oDwF4dbWgxva9gje2URlJcO/O2piJmUYMzv8AkmBtHR90SEcIRSrMSdmFOQb7oPhMPmuCx10Y0vyNe0ClgBYBDg3a9a07fMxaYM5XQDU2o6VA2LbjUavvdSs1Z+FtkTAI4VS1Bylj2zZVJ8lKECGHGSbawa/1gRBxiQf0ljlyqFalNQX1eFvaAUuDlP8AC5HwhFjGIknp/UpjJDLIFK0bq3xr5QKdKykCgrU6af1h+VxFSzUCg3JAuPM+cBUoFWUihHlqK6VcQQVqa85ckoJCirIaHMEnq7V3jqUHMEuxeh5vSH5ZH6JWrgOLukj3vJJ89IBOQMyq0eh62rpY1gymFQkxrknVykqlhaKLRwkUBbY/ceTaBjSsQFBJNwb6tSvUMB2EKT0kLdNHrtRVSDyBf4RFJY1FCCb8jYwqylkjPp+lqcLOMohQ4kkW94LSA1PtKTTmRzeDz1BPEGIAB3DEMHOoIGV9Rl1TFJgE5kUJIDFn403q3LcbkawRGOIOUkEV6F9uR23rqYrhcp1DeMZ8VaJxJAKGVXiD7ANXqD5uYX8cnmYoBDsoptdgXJ5UNT1ELSMUcrD6rgdCLdAa9zAVTSpIANRSlPrA32YQUWUcL8XJWOJlJM+aQHJRlf8A1JiiwG+UGsW66hKdLkDm/CB0+XOKeVMAObVx5gMKb1PnBDiaC5KifnXqLBtejwpWaowugcv0oeIYhLFSqg7FnAFG6OAk6kvzIPQ+a2MwQ+r9LlsNnUhr7WhTxOalVVe6k0S5dZqHJFQkGj66cp+jKirG4Raj/wDdyRyopFKUtSHaF1dlpQ1XPrRwr+JY03/TS8o6yHJ5B9YosLgFrq4YUUssEJfQLVRPzO2sfVvWd6DLVNnYqXUzDLISEZiVJl+zA70PYR82Ho3PWrjTiKbgFQ6BQAQOkNKfaKuFxa4gRzQcYqRJypQcyhZnqo0cA1fmRTnc1IxhSpSlqFf+mwWKWBRZJG5LiNHM9DcgdSMQrQDKlz2SFE/mkVcz0emuMmDnrA+2MiT1SgA06xJCq2erRNpnzMfcKln4iWpTqzdL9g5oO5MKzcU4IAYGrf2+94scZgcSRk+jLlpvlTKUBTUqYqV3JhIeET3b2M19sin+UWNAXZpgQJ+UpHoZV4XOAcypgG+RTebRNPg882kzf4FfhDK6QlIlLTf83h7/ANOYm/0ed/8ArX+ETT4Hib/R5vN5a/jT8vEKUuHAoKpAWqi0g6OWtrUBvOGkoIDqqR9YEH4j3r9fmCSfBJxNcLMtoiZqebxYJ9GpyQ4w6lospOVaVCtuL52islYarw2AT8fKr5shSgpQb6qjW4zFGb+YPs8LYvDqQSDsCO4b4Fx1BjQS/RyfKP8AlzPZLdLlJstO1wRtoUxZeGeCKmSgmZJVnRmY5SC6akV0UwDbrWYTEsbtrbSGLMa+Iv1WXwqEgS0/aXkPTgc9anzgHiHhy5Zys5UVAbsk/M7cjFjN8DmIyDLMb2jg5DUEIKXpFvi/CVzJqQEKH+fXIqn6Qjbm4iTCY7SKbg6bGfaVnsRhSnKhnUQlb9UuT8NYQWfl/X7o1/iHhy1TP8tT+xWRw1vkSOwMVeG9HJgGZcpZqAUsQopKalNLgFJ5NZgYgchR2tmGXFVmGnNlBALJLu7tem9FfCBhYUo00Jp82PJyRFl/hCuJJJLglC8qrKL1GUtYgjQ5u5J3ovMQUzEkCj1TMLEByCyC4NT8IMhX+NTxZ3OShg5dQuUSFOxDsTqMppsaX6xGdjgTxgBQdyBc7tv0g+D8GaYeIZCC3DMcB2Nclwfg28RneDEMFzBmDgnLNJppRBfZ+UKqdzHBP70FBGIykJPb8+RjuduKjO3wr2tE5fhVMxW9WAyza1Ffc5xxXhobKZgax4Zr70/R3gIbkrmGnZi5LJA++/yiwRiPkw6adB82iQ8LSkOqahILPmEx+rezsI6cEhf/AFUJFalM0GzD/p76QFncWuPkqvGpKwwShZYVBq4vxCh2s0P+iGFPtsIWtjpINbVTS1yx8ojh/BpSicmLkiUi9JzXpmCZRUp7x9S9W/q6lhCFTJvtjKnJnJUgKSglIonjSCoAsbac4ccluo/8B249l9YMdj0ei1dZcj2sej0RFdj0ej0RBDne6YJHo9EQXo9Ho9ERXo9Ho9EUXoiY9HoihXFRyPR6FSISo6bGPR6FVaj/AEjibRyPQSg5emWj2sej0RD/AOkFX3QtvHo9AVTslBXumBTtfzqI5HoCpdwSsj3k/naNPg/d7x6PQRmr6P8A7HL/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38" name="Picture 14" descr="http://www.peterromanelli.com/pics/pinus_rigda.jpg">
            <a:hlinkClick r:id="rId5"/>
          </p:cNvPr>
          <p:cNvPicPr>
            <a:picLocks noChangeAspect="1" noChangeArrowheads="1"/>
          </p:cNvPicPr>
          <p:nvPr/>
        </p:nvPicPr>
        <p:blipFill>
          <a:blip r:embed="rId6" cstate="print"/>
          <a:srcRect/>
          <a:stretch>
            <a:fillRect/>
          </a:stretch>
        </p:blipFill>
        <p:spPr bwMode="auto">
          <a:xfrm>
            <a:off x="2819400" y="3200400"/>
            <a:ext cx="2924175" cy="2933701"/>
          </a:xfrm>
          <a:prstGeom prst="rect">
            <a:avLst/>
          </a:prstGeom>
          <a:noFill/>
        </p:spPr>
      </p:pic>
      <p:pic>
        <p:nvPicPr>
          <p:cNvPr id="1040" name="Picture 16" descr="http://t0.gstatic.com/images?q=tbn:ANd9GcTZCQ4AcoxhBNi9E8FZKa-bHKES6xByW_RA8436egER8GA2FLER"/>
          <p:cNvPicPr>
            <a:picLocks noChangeAspect="1" noChangeArrowheads="1"/>
          </p:cNvPicPr>
          <p:nvPr/>
        </p:nvPicPr>
        <p:blipFill>
          <a:blip r:embed="rId7" cstate="print"/>
          <a:srcRect/>
          <a:stretch>
            <a:fillRect/>
          </a:stretch>
        </p:blipFill>
        <p:spPr bwMode="auto">
          <a:xfrm>
            <a:off x="6477000" y="3124200"/>
            <a:ext cx="1981200" cy="2971800"/>
          </a:xfrm>
          <a:prstGeom prst="rect">
            <a:avLst/>
          </a:prstGeom>
          <a:noFill/>
        </p:spPr>
      </p:pic>
      <p:pic>
        <p:nvPicPr>
          <p:cNvPr id="1042" name="Picture 18" descr="http://t1.gstatic.com/images?q=tbn:ANd9GcTdSImFPE-PbWL8odSKLs47RcmyjDl5I4cF2znumexjGUu83JIZXA"/>
          <p:cNvPicPr>
            <a:picLocks noChangeAspect="1" noChangeArrowheads="1"/>
          </p:cNvPicPr>
          <p:nvPr/>
        </p:nvPicPr>
        <p:blipFill>
          <a:blip r:embed="rId8" cstate="print"/>
          <a:srcRect/>
          <a:stretch>
            <a:fillRect/>
          </a:stretch>
        </p:blipFill>
        <p:spPr bwMode="auto">
          <a:xfrm>
            <a:off x="152400" y="3429000"/>
            <a:ext cx="2628900" cy="25908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4038600" cy="6400800"/>
          </a:xfrm>
        </p:spPr>
        <p:txBody>
          <a:bodyPr>
            <a:normAutofit fontScale="92500" lnSpcReduction="20000"/>
          </a:bodyPr>
          <a:lstStyle/>
          <a:p>
            <a:r>
              <a:rPr lang="en-IN" dirty="0" smtClean="0"/>
              <a:t>One fascinating fact about gymnosperms is that this group includes the oldest and largest trees known. </a:t>
            </a:r>
          </a:p>
          <a:p>
            <a:r>
              <a:rPr lang="en-IN" dirty="0" smtClean="0"/>
              <a:t>The Bristle Cone Pine, some of which are over 4,000 years old, are the oldest living plants. The Giant Redwood, which can reach over 300 feet tall, are the tallest plants known. Both these plants are native to California.</a:t>
            </a:r>
          </a:p>
          <a:p>
            <a:endParaRPr lang="en-IN" dirty="0"/>
          </a:p>
        </p:txBody>
      </p:sp>
      <p:pic>
        <p:nvPicPr>
          <p:cNvPr id="4" name="Picture 3" descr="http://www.cavehill.uwi.edu/bio_courses/bl14apl/19bris.jpg"/>
          <p:cNvPicPr/>
          <p:nvPr/>
        </p:nvPicPr>
        <p:blipFill>
          <a:blip r:embed="rId2" cstate="print"/>
          <a:srcRect/>
          <a:stretch>
            <a:fillRect/>
          </a:stretch>
        </p:blipFill>
        <p:spPr bwMode="auto">
          <a:xfrm>
            <a:off x="5029200" y="381000"/>
            <a:ext cx="2895600" cy="3048000"/>
          </a:xfrm>
          <a:prstGeom prst="rect">
            <a:avLst/>
          </a:prstGeom>
          <a:noFill/>
          <a:ln w="9525">
            <a:noFill/>
            <a:miter lim="800000"/>
            <a:headEnd/>
            <a:tailEnd/>
          </a:ln>
        </p:spPr>
      </p:pic>
      <p:pic>
        <p:nvPicPr>
          <p:cNvPr id="5" name="Picture 4" descr="http://www.cavehill.uwi.edu/bio_courses/bl14apl/sequ2.JPG"/>
          <p:cNvPicPr/>
          <p:nvPr/>
        </p:nvPicPr>
        <p:blipFill>
          <a:blip r:embed="rId3" cstate="print"/>
          <a:srcRect/>
          <a:stretch>
            <a:fillRect/>
          </a:stretch>
        </p:blipFill>
        <p:spPr bwMode="auto">
          <a:xfrm>
            <a:off x="4953000" y="3581400"/>
            <a:ext cx="2971800" cy="3048000"/>
          </a:xfrm>
          <a:prstGeom prst="rect">
            <a:avLst/>
          </a:prstGeom>
          <a:noFill/>
          <a:ln w="9525">
            <a:noFill/>
            <a:miter lim="800000"/>
            <a:headEnd/>
            <a:tailEnd/>
          </a:ln>
        </p:spPr>
      </p:pic>
      <p:sp>
        <p:nvSpPr>
          <p:cNvPr id="6" name="TextBox 5"/>
          <p:cNvSpPr txBox="1"/>
          <p:nvPr/>
        </p:nvSpPr>
        <p:spPr>
          <a:xfrm>
            <a:off x="5334000" y="2971800"/>
            <a:ext cx="2209800" cy="369332"/>
          </a:xfrm>
          <a:prstGeom prst="rect">
            <a:avLst/>
          </a:prstGeom>
          <a:solidFill>
            <a:srgbClr val="FFFF00"/>
          </a:solidFill>
        </p:spPr>
        <p:txBody>
          <a:bodyPr wrap="square" rtlCol="0">
            <a:spAutoFit/>
          </a:bodyPr>
          <a:lstStyle/>
          <a:p>
            <a:pPr algn="ctr"/>
            <a:r>
              <a:rPr lang="en-IN" b="1" dirty="0" smtClean="0"/>
              <a:t>Bristle Cone Pine</a:t>
            </a:r>
            <a:endParaRPr lang="en-IN" b="1" dirty="0"/>
          </a:p>
        </p:txBody>
      </p:sp>
      <p:sp>
        <p:nvSpPr>
          <p:cNvPr id="7" name="TextBox 6"/>
          <p:cNvSpPr txBox="1"/>
          <p:nvPr/>
        </p:nvSpPr>
        <p:spPr>
          <a:xfrm>
            <a:off x="5410200" y="6324600"/>
            <a:ext cx="2209800" cy="369332"/>
          </a:xfrm>
          <a:prstGeom prst="rect">
            <a:avLst/>
          </a:prstGeom>
          <a:solidFill>
            <a:srgbClr val="FFFF00"/>
          </a:solidFill>
        </p:spPr>
        <p:txBody>
          <a:bodyPr wrap="square" rtlCol="0">
            <a:spAutoFit/>
          </a:bodyPr>
          <a:lstStyle/>
          <a:p>
            <a:pPr algn="ctr"/>
            <a:r>
              <a:rPr lang="en-IN" b="1" dirty="0" smtClean="0"/>
              <a:t>Giant Redwood</a:t>
            </a:r>
            <a:endParaRPr lang="en-IN"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57200"/>
            <a:ext cx="5791200" cy="6400800"/>
          </a:xfrm>
        </p:spPr>
        <p:txBody>
          <a:bodyPr>
            <a:normAutofit fontScale="85000" lnSpcReduction="10000"/>
          </a:bodyPr>
          <a:lstStyle/>
          <a:p>
            <a:r>
              <a:rPr lang="en-GB" dirty="0" smtClean="0"/>
              <a:t>The main plant body is a well differentiated </a:t>
            </a:r>
            <a:r>
              <a:rPr lang="en-GB" dirty="0" err="1" smtClean="0"/>
              <a:t>sporophyte</a:t>
            </a:r>
            <a:r>
              <a:rPr lang="en-GB" dirty="0" smtClean="0"/>
              <a:t> consisting of roots, stem and leaves.  </a:t>
            </a:r>
          </a:p>
          <a:p>
            <a:r>
              <a:rPr lang="en-GB" dirty="0" smtClean="0"/>
              <a:t>Plants possess well developed tap root system.</a:t>
            </a:r>
            <a:r>
              <a:rPr lang="en-US" dirty="0" smtClean="0"/>
              <a:t> The coralloid roots present in </a:t>
            </a:r>
            <a:r>
              <a:rPr lang="en-US" dirty="0" err="1" smtClean="0"/>
              <a:t>Cycas</a:t>
            </a:r>
            <a:r>
              <a:rPr lang="en-US" dirty="0" smtClean="0"/>
              <a:t> are associated with nitrogen-fixing </a:t>
            </a:r>
            <a:r>
              <a:rPr lang="en-US" dirty="0" err="1" smtClean="0"/>
              <a:t>cyanobacteria</a:t>
            </a:r>
            <a:r>
              <a:rPr lang="en-US" dirty="0" smtClean="0"/>
              <a:t>. </a:t>
            </a:r>
          </a:p>
          <a:p>
            <a:r>
              <a:rPr lang="en-US" dirty="0" smtClean="0"/>
              <a:t>They are produced in clusters at the base of the stem and protrude out over the ground. </a:t>
            </a:r>
          </a:p>
          <a:p>
            <a:r>
              <a:rPr lang="en-US" dirty="0" smtClean="0"/>
              <a:t>They are greenish brown and dichotomously branched.  The root cortex contains an algal zone of blue green algae (</a:t>
            </a:r>
            <a:r>
              <a:rPr lang="en-US" dirty="0" err="1" smtClean="0"/>
              <a:t>Nostoc</a:t>
            </a:r>
            <a:r>
              <a:rPr lang="en-US" dirty="0" smtClean="0"/>
              <a:t> and Anabaena) which grow in symbiotic association with coralloid root.</a:t>
            </a:r>
            <a:endParaRPr lang="en-IN" dirty="0" smtClean="0"/>
          </a:p>
          <a:p>
            <a:endParaRPr lang="en-IN" dirty="0"/>
          </a:p>
        </p:txBody>
      </p:sp>
      <p:sp>
        <p:nvSpPr>
          <p:cNvPr id="11266" name="AutoShape 2" descr="data:image/jpeg;base64,/9j/4AAQSkZJRgABAQAAAQABAAD/2wCEAAkGBhMSERUTExQWFRUWGRgaGRgYGCAeIBwgHx0fHSAhIB8bGyYgIBwkIR4dHy8gIycpLCwtHSIxNTAqNSYrLCkBCQoKDgwOGg8PGiwlHyQsLCwsLCosLCwsLCwpLCwsLCwsLCwsLCwsLCwsLCwsLCwsLCwsLCwsLCwsLCwsLCwsLP/AABEIAMIBAwMBIgACEQEDEQH/xAAcAAACAgMBAQAAAAAAAAAAAAAEBQMGAAIHAQj/xAA9EAACAQIFAwMDAQYEBgIDAQABAhEDIQAEEjFBBSJRBhNhMnGBkRQjQlKhsQdiwdEVM3Lh8PEkghY0skP/xAAZAQADAQEBAAAAAAAAAAAAAAABAgMABAX/xAAmEQACAgICAwACAgMBAAAAAAAAAQIREiExUQNBYRMiMnFSgfAE/9oADAMBAAIRAxEAPwBF07pz1KVYzpFNSzEncjZfucB5JCXUEO9MtqKie4gGfNxP6eJw36dlqo1EElD7jVNMmFsh2nypuI54ww6RUakqMr0hpRqiA7KzIiyZaLhGkXvNoNh43k0zg+lSzLlVNK6qtRiAZsdr3iYHMn+sz9NzRBlUUkDTBvfa3+YibXuftiLqNcsYaGBZjqVSBLCbbfpGIC49mYg1GB8bKA34LT82w8ovseiwdP6hQFEhv3dVgWVohdQJBpmLoZGpWFpMGLHFnq+satBUFRi6OfqdgRJUakbUJUEGQ0aZMEFTqHOzmiyAN9asTrN5m3dIN7CDzcG+Gv8Axb9ppgNGikveiAKyiNKkFplFLaQDJAtMGVVQxeS5fIVEdZlkQKrtrR11UXWCVE/SwB7oJg0zcbi5tN0yt7bLUo9jKZdgdeoSSAAYsTAIEDbY4W9EybigW006ifQUqbg2Ei4YRGkGLbE7EM6r97mkFpse55plYZYn6WIRiRBIWCOLxjk8kFlYso0IPWVd/wBvzOuo1QagVJmwK6oANxpmBgPLdQCFGjuWSSLm8BWA2aNmQ2ZSfuIPVD1fdZqtPSe0SDKkRYqR/DER8YN6RkKftaqp0uAd+F0wLfzkzz+LHCygpuzqUFJIAz1JmUqoWACYn6dQMATwG2/GBX6sFUUxfSsRsRb4nEydSAdoUEMCBePj7wf+/GNGzFOmKgIZlmykiVmOY/8APjFlFNUx2kiHJZA/szwpKggs/FhYWFtzudyMR5LMrTsyMzRc+Cfvbxf4tj3M11QKAsGdVtvIm0FoIt9vGIgW7nAImJm5J3/Hj/1h9m9h2azrQPbqyRxa4/ItbggHET0DUUtUaDxEf338DAcwVZlYam3I/JgD58Y2bUXNObb23I3F/wDb+uFxS4DtujdmFlWwO8j/AL7nET2ZQJkQLC/jEdbJlASpJnjmRxiZajEMxEsLybTETabbRgqvQZJ3s8q5Bq1dmBkCwPECw/8AN8MqXSmpkaRLXInmBf8Av/XGvTc0QsIoGkRvcn5JETzxaMPOlZ6m6ValYSVEIRaPkfpviM7T29HR4mscYrfYP0ykwzSlwRC98GZMRCz5kHiN7YP6p6SzFf3SlJmAGpNIHchE37gRIEQJMiNPOM6ZUWpRJpwCGOsA3CzAYHbwP0xOXr0aIzVGro0NpYqQLkeL6gYllawYkwdU4qotu3SPMnK5ldyOXZXqIoD6yAOfP0i0mST9/OK9XBSqVB1KDb9f/NsW3M9UNfMa3ChnWDpEDtWx5HAFo2PJwlzWQElh/Dc/P68nx/tjoxtWGLpgnR65WugU6X1rpadN57e6RH3m2GvVmfUxqd1WoSZgEMpkapETMHj5wopGGBibb/22/wDP7Ftl6xRGpqx0vp1WAuL3Gx7ib77RG2FdJbGbFi5fTj2jS1t/lBAgmJJ/8/Fhiauy9y2JUwRIH6eQI4/2xpXzkadgSDbbzviLbZl2MMxkUIDFQoVQGh9V5JnwsiBH+X5OE2f0O/7vVpiJJ3+1tvvjXOu/8ZK3IhoBERwb8jjnAi5Que1wd9zt+k4KVbbMl7GFJgDveI/1wdlKlMsPcBIJvEThNkMlW91QF+ASe0k/O18eZgsxFmH8RHjgGfG+BLx2K42y30+nahqSjUKmYOk+fk49xWKWcMCaj/g2xmDTB+N9nVm9PVEzICksyklinbp55iftEER98T5j05p0NQZWKyWVr2/i40yATyCQYid5qfqotUTKU6VF6Z0aRVMqrxqsRBEmdyYMR4w5yfWwa+l6dGiKghFVgy1QQoIZrDWpiCBsCMVxmpOUeH/1go5566qJ7coGU02CsBKmYaZmR22ExMEYqvV6ukUqejTpQTeSTufxMi/z5x2L1F0alURVVlNN4VWZSVQ9znT/ADM5mJgkyWJOnHLKtRcxWdqqqo2OkEaeFMbcTwDBG8Yd+grWgTKyxEFBqsGcgCGtDTsBNzxvtBB9HoxCCvSMwBrSRqRiLgiZamRzteNxGPDlXpVNAXscjVTMNDDbTcW7jBnYm+8XHJ9Gp09NQHWhXuKyNAGkkfBhtJptMjUOQDVK+TX0VXoL0XqQ9R6auQukKCI3KyxOkmNMwbkcCDYugZ4q7nNa1pulQ0QJZmVTdpK9q2gsxHAHwx6T6PygqK9daoUOGDl1AYQIBVA31EEQGBInxhx6nz1BKCpSGpRoYa1lSNI7dRYfUoJgzdRFwMcrT2UlC0UT1dUpLTSrRfWkgFXuyqpghuJP+nnC/wBVZpCaeXpfRuzAnvZha55Nh+Zwp6rX1MTOlWJIUbC+34wLQb94gm6sNMHkbR9zA/OJrx1sfxrDR7m+i1aNRQylbDmR5idiePHiRiZSEqCZdSb7GRcfrH9cXTqGaLZdffpqCo7jpN52O0jx9xacU9suNa6WBkSsHcRftI3BMfocFOyso9Ea5XXUS+xJBPxqmQPxfnBOa1CnqvvExAH3PM+PjE3TaNMsBVqLTE6dR2k/MWvySANpvgr1c60jTy6jUqjWT5JFr/YEzhHbkJj7YmajqCkEQoPO8mNid/jnfENVxqBQ7QRAvItvF4H+uJ6aKQWCuNyV3gyedUxAn84hrZG3awMkbHzc2PHk/IxUxLkc2XbUv0wNSzu0jgj8T9tjiLI5YEVNRizEzN4BETEHfziXpo9uSyFkllnVALAgkHkxPHMeIx7TUGdKjW86uRvJIWLH9fxhWujN2CNIUaTcSYMC3G/A++GmSo+4gogxMTH9B9/jG9DIkLUYE6wHQ7fyDTxxqP8A5ON+kmmmkM4VtyYmeDH5/tiPleTSR1eJYJt+y2dOyFKkGCojPCSBUljCyygExJ8jYjTOH2W65m6Ssv7C1NUH7s+3qvIUliGg9pJtuSL84p1HO1jUZqalYJg0zOkzzAmODMEEjmxuPTfWOaMkNRNNQZOorJCxHdBJsTAuY8Xw0P8AzW8pbOCcIp3ZUup9c96shfKLlqyhhUZFKipJW6qQIazLqv8AUL2wNnujq510qVRkYAMXnQDOky3apEgRp2H/AE47Nkc8mZoaqqqfquVVlHP1FYAi1xxud8G0ekUVE06VMzcRAHzHHz8/nHWqQMLZ815jKQ73Un+WmLEC3bAj5kf3xDVzYQXIDWgXk2neN8d/T0F05aktSRWeewuwkk2ga9txAF8SZ30l0wFRVSkWGkDWdR7jYQxJudj8feSnFbDj2cX6R6PXMrqo1HetqHuIygBAxIBnV3HmAP0tNU6n0Fw7rr1MpYfeCRb7xaLY+mP/AMA6fM/s6BhEkEj5FgYxF1P/AA/ytY6nLljEd9jExNvECBwojzicEk3bMotHzxk2UEU6lIMQIcsLzF9zcj4wvz/TAjhvcsb6hYgz/fY2x3X1l6I6LSGqsf2d3BIFJmk8dqCbfYAfOKa1XoiK8U8zVUMNIkagAN5eDc3gf2xRyTVG4ZScjVJKkFoVtXcN502/oTMY96pSbQtNd6janYcmIH4/3+cXXKZPpea0plTmhUOrscKSSASWOncKIMCLfJxHkuhpUc5ap/8AHr0yxVWpswqAHdDNzYx9MiIk4m0rSROSp2ikURpULG3kYzEubrkOwVdSgkBgpWQDEwYI+xGMw9R7LYou9fq71dCVKtUqEAIYlghIAMrz5AMbxOGHTkFNmryJFNwgBEgnYwF7YBBuD+cVo7wSp1RExbzyYPH2wWczI0CSHHdpMliDzJ2Pidtrzi0LrglS7LTmaWvKFnbSpFFnrEfS7v28yFVDJAHyeMVbqWSdat1L1hCVEMFamshrspgrLDS9oJTzOHxrD/hkVAf/ANikgVRMKm5M+PciTvCjnCklGzDZmjSihKU1UjUoICkqCG8rYEglT+VD2wcbG/ROk/QW7k+qi5H1aQDpYAEoRBRlMRIIkYnGUegTUVglMnWwDRpa2kaCQDpYaBYmCfyhp9cqIHoi6xrAAm8d0yJHz4jwcO6WUqGnQSu8iuTbsqEAECRqIIJY8GbgXjDPaoETXIVKgrVew1WqKBTcLpE6tRY7W38kx84A9WdOzuZT9oK6gsSFUgkMdtJVWJWRxt9sdL6d6dXLFTTMOIVRqCg3lgBe5AALGfFjhy2fCFmqFhpJAUX/ALXM7xFsc01FezpTctUfMeaDgmnUXSwtpYEEGPG84zp9KqlRGpzqBEHxeJ3/AEPnHY3oZbPGpna1PUinTJPa0WAi0kA7yBtM4hfM5WoFXK5dkGYNqjrAkC0FQfwBMnbE8lQ2LTEdTqlaklRc0qqSpUshkdwhTtETbja874oNfJrTbUoIgebC0fpjoHqJarUSaAat7x9swFJtPAmBv8g/ris+nPSyXqZquvtqJ030yLQzEiw8Dn+s065KNttCumzVNV10kgFWsPi4/v8AH4xL1LMlxT7RFJdAC/yj5O8GTc/xHzgrP18oZ/Zkqh2ktIOjSJuAxLb8/ecLaecZZB+lrAiLiZIvsbD5jDJ7IvklyeZYzSB0KSGGoRJEwD+p2tJB+BHWqoogqRUWZ0ibWPHmPtg/KJTFSWN1FjEjf9b22B3vvgs9PFaoDTKmygjYDUfJ4/3vbY5bHpY/RNSqllLEGBIg8T5PEn/tvhnmaiUkpaG2QgkDYkiYJEyYtv8A1nAuRp5YVXNV20U7qqKSakGN+BZTeBfBrur1lCqAKjKVDEECCORaR9XxgS2CMqA+m9RvVDDUheQxNzYif6D+mFVSg4ZGQgGSkj4axn7GcNeq5amrxT/i3+OYseCDvH9MBZmjFJNUagZF9pJv5ja/2wI1d9mlN1TLh0s1aNZWcsxIKncI0jgqREqVgjYEHYWIWkKp+sIQHYK97A6YECdfF9yu0mw56nppJcMpUWPB0lpAN4sRN4uNmufT6zRq5fTo9uoswwIt3GY1A6ppiOASeTiymno4nIsnS/eWmoNQGidMhmaAF+odzERcgrsSI3EYG6l6mNDQcvFEtPanfSuViREJzJEAeJwh6TWrKhWg0oJgTewJ+mI3DGTa42NsCZvOVKrRVpGSNU0tOtge4GQGJEAt4UA7AYCn8DGQb1P1rVWpqrIG1AFCjMQBdCyzVsSVJBDbwb2xH1P1NRqMajVmcAdiVlioLyO+mNOncHuDCeSIwqr0hWX3WEmNHfUZixuDGxgC0zH9sIatImoxB0hdUDUAFjiZAPEQL+L4P6T4Q6eRdU9auqporWUKGBdyFm8ACmAYiCSWiRE3OLVQ/wAU6TEpVokqRDMhVonypaYgnaf7gckoakIqKJKNMkAwZgSLgknYXm9sbPmZ1tUtUedQOoX3BJ1agZMbRtbfFXGIybRr6u6yMzm61UMSpbTTA20LZLEyo0wfufnFZRtTb2G/+2LAuZBVwQJKwTHEg8eCAdrb8W1r9IYgMQyyBc02A5Eao3NuI+2Fx6HTRplepigXFNAPdX23pxrDKdxDSRwZEEecHZKpQp0dWmoarIywWDBbEahYQSIEXid/Kuj010YizXjVNv12/wB8ZWZwARceR/3jE3ZmrEeYdtR7H35nGYYnMDz/AFx5jaGLKFBDAbjzNl8kxPO3zghcwtjuALjXpBM8RECOP98Gt0wgLoW9f6dyxElTz5giN4Pg4wemyrtTKszSINhBG4IgR9p+cdrVHOj3O1CuReCVAf2wqfQQwR2me4EwgmdwPnEXTs37VB0LdlQ05Hlg0qRazA7xFica9cyLLVFHuVHh9RU3Vhqva8MtM/EHDVfRdatSIFKajaG9xnTTdokAH6SNRMTcCJnEIu1YaoU0s2DU1lLHuCiQIYEMJBmPF+MXHotGnRrKzH22ZdSrYlS0ALcSJmb2F7eGXQPTOVWoJRmKSdLmRaRqdWtBO1gBf4g+p0vLZqq1Wp2+1Ieor6R8hp2J8g4k/Nv9S8fF2E5zLitSDClVV1HapZpJW9+7vErvzjzMdV9jQrlhU0gvophmEkCBvEah8cwdsT0+poaeXSmkipGkLaAu3cOBYHgiZ3wZ1NxQpaxS91iw1DSC0Tv/APUeMQcnLaZVJIrOQyoCtlKKhqFIsztVAfU8yUhQAbkNPwQRFsDdQ64ooszNBSCaWkaSNoHaDtYbQeMPchUfXSdVZKDh2XaAzktfTMAk/wDSZEcYQ5snTXWvTV2oM1UKwBDqTqA2vBEH/XEpSDVAH/HcvRpjL03AYln7RIViSVWOWMhfxOKtn+oNSbTUXUgZg2pT3TEyp/zFjcfwiMW3oTFy+mhTSXLGlrGogxDhl7YJkeTE8Xhz7Zetm9WZNVRoKaCtmUWBsLy0kEWthU1Yz4KPlSrl6i02eAZUD+EvrErH0gDbbbe+E/U81JZ1ULSdjpKg6ImQAYADDxjp/TekUX/lpIjlZdGQk6RKuQQJvab2GIei+kKVOBWYVmIZqVNVDIJc3AnkHexUzvIxRSitknGym5P0tmWpM/twCpYa2GyXbcyCZt584j6LmwMvq1fVV1Ec6aa6h53a35OLVTyYzFTNLUPtJDUzDtqpKv8AlkDuALHcX+ZwDn/RPt5FDQCK+m7BidcdxEGRqMDb7eMFT7C49Fdy3VHQQgAkXYhTHnTJsbQTE74yjnRqNR/qBO3+YcAWB2GwF8LcvmVERp8A8fc/+HEiExqCkqDcidM8T84riia1wTORrLHUFMkQYi5/Pn9PviDLuARpAALadJEmT+JneMEmulZYYj6oCAGTPxbtE+RPjjAbUoqeNIiy7X+No5ON8AWABiiiNQG1zdWF4vEqdxP4sMSZBNKM090CLeZ4/p+Z4udk+rO9CklRWXSEUGw1abDiSoWNwfseR3qGFQ3mINrBRAAtIGm/HE4lOSiccqQ76JnlpMVAli1onVIIgCDGgz4uSbjEPV+oHtVFOlSRqI3vqaYJBUkaoNjB4iRf2slxZRp7AQoue7uPydUzxHEY8bK1DUUGJYKC28DkW3Npi/iZtgLy3pGi0aZXNV8wSKlKkU7rgHWTG2+rSoAIFlBAkE2IebyFKm2sLUIvaRb7GBMcgRPztjMzmnVdnWkrRqLAhidh3Kf5eGG225wFnswHmQy8KJBk+SSoI/6iTERcG1Vk/hdOyTI9RPuLTp0yxZpWFkghSBYnSVAveAInjGdRzpouUKoAQCCFgMDsw1iQCBvIIkxG2AyVYhyPpVgwDAEEMw+kEk9sGSSxJIJOIcxUm1VQzoNJUs8QNlB1xA8Aze2LxfopWgmpmaTDtZlMy07CPAM+d58yL4HNJ2F3JIN2FyABA/EWj8YFqZpZJCIoJG0mPm5Iv8fkY9OZI7tQv9/BFthzh7F4NHqtTMSb25v9htH35xIldiQZB0WH+WCTYyYvPP8ApgjNdSmi1Jwv161qR3L26SF2JDCCTJus7ycA+0QNxEC9v7g+eJGA0EIY0/H9v9RjMa03YCyNHwoP9SMe4FMx09uiqyGqqEKUQMzW91i8NAIJKDUhNhdeCDiPp/QjU9sKCIfub2joBDaO0tyoOq6+YO+CafVcqhpUM7SZdH0ZdWMJq3arLfVpg6ATyYlsb1vU37VUShl6TCmqSwpGCyqJCkMI3AEkn6reTdyJpbFtKk757V2PUCuAG1KgCi2osQYVQDvx9wLv1RQioLICyFNICoNUEnsuTJMtMEczOKb6sr5WlUp+3TZa4BDosRdTyVbV4BM2Ai+HvofOVquXA1CmBJVmhphoGoWO8i3AG3MPJWOykOSyZjOe0rIqEKqqXYo1xyZNp33JxVvU/VqT5B8vlqlJdTCWZgIIZSZk6gx8FZi+2JeuCsTbM1gGYAmkjmF1AsbEkTpgabjkbjAXR/8AD16z1mrVamkEGkbM2vcM3bBVdhaWv4xw25S0zo4G1br9PJZahSrFUHsqpKliFOkTJIlZIMMYMzibp/V6i5erUq1lquhKoii5kDSDpuXJOkQN/mcSdPpkVXzDKG913QUwC0CYVjfTcA2gfUZNjisPROWqOa4CLRcsul3KqH1sqEpJA27VAF2BNwSsn75GRa6vWKFenFEllQlGIldJESCCJBHIiBinZusK5KUnqFNYQsxJIJMQNTGYv+p84s+QegMsqQlE1iA4UBSrEaRpGkbwoBi0+cIPT/TqtDNVaKJVIUDS4KlSJnuViO626+MTu2agno3Rgafu+4Hq020nSoaog5WwFwVk2Ejbg4NqZSrUb9oot36RRamQSVllYqrNBsL3HNsA9LzlWmMytVSlSpUj3UAARGF2DHdyZsCbxG2N+o1KlavSqZamxWlr1nXpdmAW7nyFMgG5uLXgcBRoeuq9WtRaixqoGqPuII06DExMaYMcn5x50l0qVBKhCaSkmjUh0qtJYlQZk287czgyjmq9Z69ahR0ukoYs1VZU04Z10kxq53YXGA8vppoun3PbOt6tOP3gk6iTUEENra8tImxjDBM9Rtk0pMzu5bRdFJLVGHdLji4uWgROIsh1Og6mvUdVepSZVEjt0jtOiO1vmTM/IiHM+nqTV11qNft6XbUzidYIEpeYBYMCrEK198MU6clKqlWk1Kq6IkM9iFIiW0jvjSv1MCLxF5yZjlfWfRba9dGlU9pVUuCSRM6SVI3Vmkjncb2AKZRTWK0wxXSS6/yACdvg/wCn2x1jJs7qgWtTV191YWg5IWCQCC5VBPkDfm+KdnfT9dGqtUOunV7TVHaWW5UCQADAvuLRcYup2iU4FWXSHamGOoEXG/yBP8W4va2+2C6PSggWqGLAES0k6RIH3kbGY+w2wT1v08KZFSlUQFQP3eo1Dz3Fgo8/SAeb4F6RmWBMlS3F7VAeCGgkkE3EEzfwS5fraIyVD3LQaqaxF9S241kuDBgAaiJ8pjSpTYPfcAEnYSFJne0yMQV31D21BBMsjgbiwmeGBntBjxcAEfJVppqTMkab+F2v/wDYD/6nHPLizllEYhiBABPnyT+fvzYfOCKlMRZgY4JI8xEC/wBpG/m5EFlO5JEeJPaBEbTcWvbg2xLTog0pYgBStrEHxzEbmDBm0XwfGq2xUif3A1NoRiFOrkhZFyBqNu0fUOMA5rJq2kFoH0makXjhRT+qDME4OydUEMpMI4iA1rTJYTcSdgBuY2jAXVMjA+kFCYJVhbi4IgAGdrwZi+KReXseIDmSKbFQqsxvLlmHkxJVW2/lB++FGbDl2Jklrm/xJ/3/AL4Z5aqtTtWWaDBa1gN97x4j/U4HSiuppK7xqKSL7QV1Da8nxEcjsimuSyYPRUEgSSogwbSbiN7+bY1emt3JIi8gRE/dr4KUdrae4wTYgqALTMDkqY3vxgWpRAWDp7rbWGxtadv6kzhqGs2o5oarOUUggnk+Y8T/ANpxHr0izXJF/C/ad/74I9lWBsFAUg8Tbjgm8C3jGUqSCBpgmBG4O3JMA3uAMEwJXzcsZcEzuFMfiDEYzEjuikrpBgkSWP8AoTjzBMWSpmS3fUepU0h2k3JkyWJJu5IAvtgdMxBd02dvpsTxc6vtx9tsbtUp01DquiNhY6STBJgghY5tJP2wdk+gsyHMKpWmpEtM7iZuZI2H5ucJ5ZOKtCpBPpeu/u1KtGiWrLqemkCSY7zAFtQMagRHFzjoWXFRXFSuuiSANRLSxF+3hZMS2/gADHNOndRqo0UCVMySDuOd/I8+NjGOliszPSVSdAqdwIBFQRIa8W1aTI48iMcP5c1bLQ4F/XMyKVNcxULItLXqpqxAYk8Qbg73mzeRZt6X60lbIGtURlDFhYaSwmQQwiYmJFpBxRs96mJq18vXq1GqM+mmpiIcidPae/6hfg2iMNOieo6y1aWVNMVMsre2Ai90RpSTqC6Z3Jj74EdFLCuk0Gpe/wC05rPVZ7AgBViZuQNWq5I5OEfROtMWq0avCsCztcEEwCJgtAIPkDe2HHqNfZYvTpMlao4RClQghmOlYHAPI5n4st9S9IqNVL5GkaYpgmos3Zv4SQZDc33k84m1YbLhl8xTq00qFO+RKoI9tSbtDbSp1eb2xlPK0aZavrY+86qmkkxBIGkC4P1T9/jFX9Peoqp6YlQMs+4w0x+8ILGNPm1yYMAHxgr071plRStIFGlpKkkkyYJER9P8UEyLScK/15G5Nw37xveptVb3Q1BKpO4EsdLHSDAJFpNgIJw4z+XRRVZiU90Bf4ToCgu7BTYuS2mBM23vhH1j9qGap5mhBpBSZiEXVpYbmDI5IEWOHGTzrM8+17yLL06hBkrCzOoQWliLXIAtzjewgvRco1J9VLMPVoMjD2mpgaAAO/TCkPqtBF9W3OD6mRqE/VpIVFerIErJKhkABX+XWt5n4wqzHWAoinTdqdd3prpZZljB7Ae3TDCeLTjfOdObXLu9KrUR6SS7MjKq7ETC/wA/+bu4xnbNwF0+n0KzS4BKlyaYqwDKgAtyXvpAYCYngYgXpYSq9TS4oey1M04IWoEBLSoMh7kDeb2vOI+n5ZadJ1pUGVV9qr7jSZIOoj6f4bDt4ItODMtQy1amKtORDNJYTquGOswTEiSCSbxbhkbkSdA6HUyxJy9UmnVgMWEC6ytmEypOm+8/BxL6goVHFDUyBh21AvbcjtkQZkwR8GIvZ5k6Kim4LE62JqKYiZAKhd9IHbb8zBwL12pTNOaxZqNtSi9rhJUAmPJbYgHziblYGjn2Q6bGYI9lGEsGkqp5IjtnSQJ+kg+cH9S6QHZqtZC4p6aZVHYODAgQpmACDJ+bed850/8AZilQjUaqgqVYkAgWP8xHk3/IA0rK/V3Lajp11qfuakN1KmLHlrAj43+C75RBqiXK9DRwaFV2NaFFGqWMz3tDAGOQCxM3GxxnWvT/ALFMDXOYQliogDQSV1AXMs3dHCidonX0zki9XVUe+rWxJ52Jnm5BP24xauvtWFIvk1SpOoO3IWI7JO15knx84fJPQMVKNlLrusLIIFl7bTEfr/cSMF9Jzqqw1KpSwIYA+eSp++xvheHimAaZpuNUrJNxKmd4tvG/Aicb5JiXCklWbxIN/wDqttzJ3/OJuMo8HI40M6TgSoMjVKyRtcXETz/CY/rjZ8sxVlAU9pv2gsL2Ckg/23NsQ1MqVswKqwsCPtfeSD5nc/rA3TattNTt+rvAbQQRfdot4jcHfG8auW2BLYgrZFkVzDaUMSASBvE7gTHmf74jp1iolO0OJg32+RYjaCdv64eZPoFStq9jQ41nUXZVk7EqpJMDYtH+oAee9OVMuT+0KyGe1gREA3ETttseecesvIlps6KIq2aJ/wCZSV5s1hxEEhIMsI7t7D5xJluqsjWARkYMoMEKRMRJMWNrxHIicSv0V+0rUBQ/TLTP+Xskjg+fvOF7ZKHC6SrAi4kAm15bYR/3OK3e0Cg7p+WSs5AGkFS7AdzNyYBqQswZK8XiBA1oZPLlCadBqoqGF/e6mp3gEIrAkkkCTb7b4XVNQZpESCFb6pIP95m2JcxXc1AraSSFAJaxAvJYWnyxMiJO2Nl8NX0k/wCHtwX/ACtQf/ypH9f64zDFaH8xpowsVao6kRa4VwJ+QL784zGxBZ7mqFNv3SnWVbcCWsNhcEi+m52neb3bIe4lGgn7NL0V9qpTIs2piZjkQNUcE35modJoftGbKQ2kFpNFBJgEBjJA/hBuYvNyAMdDzPRVfJq1KrUR10nUZ1PAuDeRN7gxM8Y5fLKy3jRWOjrQpZoq2nW7qSKiEqg3sJ7jafF/GOiezl6TgNT1NGpWYaoAmAB/CRwABP3wi9PZfLItXMuFqsFQs7Xgqdg7CAdXEzIGDup1KRb3KwqUm2XRUaSCLyEYCzc7SAcc9pIrXop3X/RlU1mzCCnWWFYajcEXGw3kAXxp6H9UlczUpNlnIqmLFSVYAmSoAhSJJMng+cWiXq09RqGnTbQV1gzEWLurWBI5N/i4xU+sekK9SpUzSpVoVaR1+5SdNJgR2qQrAjxJG97nCp9m44Lo/t5tdRDUzlqgeSQCStwZv2jcz/vgTO9QX3FU13pZmuhCBFJRgpm4hlU3ksYi8HjEuZ6vRdBTqoq0nUAhwdQdrkRfaSYjcj5gDMdGpl2q0qwSkihEDEuSNPDEyB9Nt7X3jCUN/QmyHXFNNsnTKqnu1Ep1HM6BJYQVAbn7iRc2GFeR9TVqbE1KyMBV0rUpgw2kLA0kTpbmYIJm+2GXS/8AD8LRdkqPVqCvqCUyCFEr5MzAm52A/I/qPpWXq1aNLJipSZS0+5IGogDbfUIg3i4wzSejbGXpb1b2ijU1E1KrU6bM0QCTCtIKdqwLbSABF8W9MwqMjCsWFqMBgQCBLG1tZ31fYWBwv6T6Ko0MsiMzPUW7unbLGYmOBYXkQPviZq2XRmrBkLmUBQ2aqttKi8AeT+dhhXzoaPGwP9hp5IQlUezWY9wjWHIILMXkX7WJtOmebxjqdehrepSerSJFPUpTSWt3k7rMwYJBIm04Lq5qtVenRr0g9NNNSqzjc2NM2EGYYkRaPjG1UstWpTr0qbJWM0wlSdMWJYGAADBJibwJjGRgGj14aEIqVGdgAaRBdPq0wH4JlZkm2Dj0tHqFoenchAnausLDgAEapiDNzFrCcI+kFCQ5onSHFQVWKhdXcRUUz9FgsGAVMXgYMyHWKTvVAqURILkGGBc3J8NqUiGERtxhf9BsnOeFGk7VVY0igT3VK2LQsaZBAmLi8xgyiwzSk09LKFVAC7QQo5QWmTzcQPGFWezNEPLrRVqbB1QAaz2MO60r9R4N9JmDiWjnEeuy0SCymA1PSwkxImBFo53JsIsn9GAia7VAGZIKulQQRBYTA1HtII488AHAPUejB1REqCUYgIGXSuqzHtGxEk2kldRjbBGc/wD2dLWqidPaAQTuLA/Bja+CaNGolFoC6/cQMSdpBLP4MCDxcjxeak06JveisP6Qr6mVCe1VM7g6lW17g3HzOxGCuhem/bWo/fRWnZi7sC5XcLfSDwVAvBjzi0Mi6C3vTpMEoTJYG3dAAIIBKm/cJtbANaAadNqz03DLKGkaiEmZYuEhiCSuqTcjfFYSfAFBIU570QpcFCKtSrJb2iSOJbWzSrXtNzBjnG+a9JOjBqgZlVFLlrg83E/VA1Xgfbh7legMtVwMwSrEtqP7s0izEABWiVN9o/Ow8yORrGn7Y70lrwwkBiJLaiWgAmD+t4w7dqgOCZVeoZFqVSDMMFMEBpsYN4IJ3vM+TE4myfUFRO2JkFg4HkxGoEAbm221pxYusZZEyr1DSY1EJ7VWQFsttRkpPdJ87CcAnoBbLs1p0hghBDAcwSdYYfH28DEJJp0QfiaehFn2bMByID0wHAZpBHBUSRAkCCB9UjnDL0j6ppZnRls5SDsnb7hMFZMARbYxa58bAYX0ekmmjFaS1A40tNVxrUw2mVkjVpIJW4gG143y+ZytOqKmXp16deoBSCU6yPSJEGHLrrX+YOZ2OO3xRhONXY1OiyVqJyFZagq1FpMx1iSdQ8jUZDi0gz5FjgzrfTmqUvdoBQXHfRVQ2pWmHILadLDgKbne9q76k9TBkUOP3qtLg3DWibEgsII3O+AP/wAjzEroqMNKwoAlgDFgQNWmQo34MzubQi/G+QAPqf0p+zgSQJ+pNvbuYMg/b5IIwj1qxY63BCgPAiRAOqDcA3kDk7XE2KrXd591jUY/UGiJ5Ec+MVmrTanW0HuC2BAvBuATyADbnHTdg4DD1xxYMpAAH1U/Hys/rjMLqrUwexk02I/eJzflp/XGYffYNdBQzzb6mWZHaSP7XM4svpHqFZ8vmVXUDTRFFSQNClmOmIuCSxv4Pxin1UIBBBgEjn+3k+MT5npGqkneJqF+yYkKLb8lpF/j8ceFqkUTou1TrFPL0kq02Gtqi60DsNQ+qUUwQu91B3O0YtuVzFLqILguE0kQ0qQZBKnzHjkjHAqA1s1JpLEqNTWYaZlRLQBeT/0jaMdA9PdWVUTJjKvrqkS5LA6WmSBHgHTxsZvhJ+OkPlZbuuU6BpunuK4Bpe53RHcRp0g3EDTC+cUqp6nObyzZNabLVnRSZX06U30t/MY2G0Wi13XXek0c1SSrXptRqA1FUKTDhCUWpEQBad/O4wuzPTKRpuuWhqtifcMMWPdbfVa/keeMTjS5BlRfugdU9+kKfufvKYAPbBYhbksfnxBkG5jFA9YDNNnAKpdaTGndRO5kBQba4vBN7YiyHrrPpSXK6VLKuhWKAsNJ4uAbH+KbfN8XTpvqbJ5iktZvdZqOgCgFZxTcEjUAqklRtJsAPJEjFxdlOdjP9nFKp7VOr7ddjUqg6FGsEAXIB2JB0n5+Iq3VfUVOs9Om1SmyU2SstUUSusrqDgzbSpKtqsDBBPlz1TI0syUqpUHuv2P7ZIiVm0EEL/mF735xXD0JshSenVqg0WY61bVEETCincahpMT3ERBiCqCEdN/xAZCAgFWYFQLY0wgAIUH5ixJmZnBf7OmdGs0UXMO7DS7OIcRpKlHgACO+CdVo4wNUyGTb2alNBpo6mMCHaaalAdIBIHJI7TwLjEnTupBa4qhUAFMhWkSzR/GbEKSoWALE34GB8RiwVm1VEfMCnT0e0EIMt7qlg0sYD0oAAJAu3mcQeoKDDLrVqL+/XUlNqUsqazJd4AaZiwmDe++IPUeXRdVXL0w9cCmpDGWHdYhHA1KpntFtvOJcrVqotWkyGmzU1kswZdRsGIjUXaIkGwF9pObG+CujnqtU0g7IPbpKcwfb1Bp1dqhY1CpqUlR/JYrGI+l596LVGo0f2lKj6Wq1ZQoxMsWXSTpH8o2AW/AMpUDTc1FHsozCzOaa1AE0MtwNLi7qIuCYJ4io9RqrmQdJqA02KHQRdbBdWkkpBILMBNjO4OsDGC52ll2Wki0a9RtOqezSWsoHaS2oz84X9H6TozOaq1su1JTD+2jduoiCV0ArJ0wAfBJvAwVmeiVDXXOl0ARk0QxLBVMTpEKbk7qTfDvMo4SvWYmq5MLTEgOFWywAZhi3cBbnbAbpUjUV1ulZoFqxVFLX7DZR9Z3se0DxLbRuGHQ6KMiu61Cw72BOokAGF8a/pbcREg4Zig66AlNbggEuTT2uABG4FrcRgXP0lqVFZgamplARDABuCziwsICk/Mb458dho1zfRx+1JmDmGRFUacul0ZySo1K0guZABhT2jxhrqZTpCp7pAlWbWEBnkQbtNv8AKfyvyVZQ2mQwdqh1tqNRiTzbsAUm/IFoi5+U6pS1OKbh2orD6ACNUSQxBHdI2HzOH2AGzTrUTU4o1HVu6xUAje5mAAZ52gm5OCf+FM7hjVqqkIfakaTuAQBO1u0kqd4JM4HrPRQ08s5KBpqgETqYNFpsDJmDF9tsG5nKuygUmRGCg6t5sYF+JM/2w0ewo0zOXqVKbL7hTUCoZdwRG02uJ2HO83wFRd2qAqQXRGFSmGUre0zuTYLPAwN1HqZp0rVVNRNFRi5GqBC6bxJa8cWFriROndGRqxLaKhJNSpoA7NcsAQbbQfztjXtGaF/qrpXsq1ZRoRGCuPvfXIIi8AkHfSR8VE1aQBqAn3GDglWWZ0yAyqAWH9NiQJx031D0KlUFd31EmkQyA76VJVgQYGntj5GOF5PNBkYbmQdrSRYWuBNpkfffHT4Ul+yITWLLb071PlvbFLTSpSQbqWKm4KszdxXkF53MzAAb5Zskye6KQYhQZoVCjx5NNiVEcgL87XxWcpppZWkwy37QzMajA8C4kgCWiFAtAhjzjKfqJWdqopUhVZ1aFpIEWB3cajtttvI8dewZIgr9WoioVpMSJ7dRE/mABMzsB9htgLOsrl2YqoA0q5M+AQRvE7EXHIPHQ831fp9SmlWrkKLAyKmhFVlYf/USGAJEneRxiKj/AMNzNNoySwCSie4tPVF5nRAIkSNUEajeILoHJz1Mq0CWU/IaQcZi/jJ9Ot2VFsLLmyQLbfT/AOHGYpi+hNdlZHp90qe5UIKrcokQTE3MklfgteNhsRugen1zeYZCzIIZkKoCAQf4uQL/AJMDxiwZeiv7I6E3CtqYWGqJ53Gw/OKp0bqD03LAlSbSJEzYiR8cfGOaTcYWBS9llp5CnQpoaVGnUZQEJFJWBI/iAYTrIP8AETf7DD/M9UoUKzZgNUQ6VVle7MFiADOlYIAMfaBiH010MU6Ar1y1f3tTBS9kBYqvZtxJM27R5xTuq5xqPdUU6mcggFgAn8qjaSOSb+Occ7uWi1nQMjnBUoUGcj/5GpEZbmmKt9JP8TB97CDMWtiudQ9KNRqLTp1CH1UiWK2hiUJAB7lWCDEeMVk+oj+znLhCKWv3FAM6eDM8kwTEXG1ziTJZfN0Kgp6WVcwgljFlkOCGg6T/AFv+cb8bXsFlu6h0hEzTLmKrJA1oyIxkRHANgDv4+2K/0SomUz4DuWpV0IkNAUuRDEg2EgHe298S9d9XFgmVqEVSAqGswBaJtsRLDk2nkycVLqgZdWt9UlpI+Tf8xEj5wYQb59jWkXTLZeqM4Z1NSBlhUTSA03JP8TCCbiL7Rh30zM08wKj1CKzNqnXTY6YhQIEJpZTZdzDE/FQyfVUp5bSzVaha1h2nSdQBbUPN7NOLp0/raHp6ZpwTLBCq8dxBYHeYmePud1nBpD2M8y0ZSk1ZIHbq0KCAGLMGIgjQSIKAEqXMSYxX8nkqldDVKhKTFAyg9zyzyBMnSCtybnu3BOJ+pZpaeVSqAO4IwSoS4YdzXuSwBBAU6RvO2Gx6VWamVyi0n+mpBaaaE30K1yVElwDqHdAsZxzq0EK/bsuzBT7nahZWLaiNJGtVKsZMMDpv2zE8Q5CprrU681G0VGRC0gVdwQAIjSIOszMEcYVVcvRyH711L6qc11oqXIqxpUAtMKx1CSQDe3jzrHUM3SqpSRXTLLSUDTLU01F9JJETIhdVreMUx0GwrrGVz1X33CUSDNUA1GJZVnSoEAafmCQSRIDRhh0OpmELJScKuXKErUWXCNBKE8xcgqd7fA0yaOaNNu2s/uDUlMGnNIhpjVJ1TeBCkiLYC9Vhsu2XemTUCIQAVknVHaY7r6QJa8gb3wr3oHGx1Up06rvl3ealOKYVQRKudXA/kG07J9zgnqNQrmKaUHo02Wz6xcBh2+CRI8g3AHzmXVab1Ki05rFFZ1c9zfwmBOkkX8cbCMeHpDB6lVQoUmTTe5qG9y07ztA/h54RbGsLChnNQK/0aSmklXIP1INQEi41HcMvAtotBlQU3rGoWRtgpMDYOv0wBIsFk7g4Wo1XL6KlSo5Z1KGkCdNIsZGkKDCg2DHcR4wZVZWpIlb2dahTMnukEBgDdSTMyW/ODRiTO5oCuKQqqCKYYlgQFYFdJJEAz3QpPB3jCzp6UAWPs0izaVqaHWG1WDMWIMnV3KQYHm2FVakSopgFSrFyzVAAQLAM03kyBMgcYZZSnUqksr02plVpk9uo6u2A5UzB08XM+RGS0AfUNA0MHRu0hCxFwd0LfEWJv98A1slQZGRlFIa4BSYnTJEqLCdXwY+YwS/S9Zo6ihNNgTCggwGBsPG8zycLfUvqL9kCzpUVuxKhHZSNyDBM6okxta54OS3QQXKUcjqetSJzJiOzvJaSSfAmCfvtuBgqlXNGlS0IK1StrYyAhM3l+Tc7EDnxispmsxUR6OVzBsQwrCiBFou/06QBuB+t8BdEo5qs1V/2vXUEq1RYdlAkyFXS14sAPFuA2GgWPq3WFoUM6zhadUH2lUsHMlAVEtuOSD9IEXxyLMr3EKGjTcA2v8ckDx95w+630vL+29ShWrZjMB/cqTSZe3uLOx0yIIi/nbFby71EbUyBfq3AIANiIIMfUIPFouMdnhgo8EZPsMyOdqVmo0h3FA2gGe6WnRb5Bj7mCJw1qdPpMHWmpJVHABdQyvuDIP7y4ImxIbkgYSZKhqeBqgMgLcifEG0D/wDm22GvTs01JmDAgso8W8f7fnjFZOmTbNaPWaisFUBrKrIwBEmFG/gmL+fGLH0PLUa1amjM9NWJSqoBcAwRIvq0mI5jzbCzNZXtp5hQA4u0jabX/wCk/PzbA+S6g6vOXTXV1K0so0ypmINv1A3wyfoZnW8p0/N0UWnlM1kvYUfu/cktG/cTJmZ5x5imdMr5d6Ssoy95J92gzvqk6pbVfumBwIHGMxWhLFa5uMstOWIbUSfzsPi2/wB/wMco9avSpUADWe2k2BABksTawAv4B3tjylVVkXeVUrH4veNpvY+PGHHphqS5im/t1WqrJBpSWbtaQQL3mLDY44r/ACpa4AkJPXHWqtBKWWp1UApBgzUm3cw7QBELqJA+FGxnC70nnPfzNKlmc26UGBUksI2JAlgQoJABYj/tffX3p+jmaVKs0ZaooZadCohV2MHsgXN76jIub3jFByeUStRalUpGlXpDsqrAVguymOfmb+cMqiiqLB6y/wAO2yTe7ltVSn27kT54ABEj84E9Sep2dVKFm9wyQAP3dgSgBE2IJ/Fvlx6U/wASKik066GuWIFIR3Am2mDw3BExeYnGn+LeUp1XotRQJYlza1toBnVPG9rYR7aUg10UvoXVlpVKjVqIrBk03NwTcESIm0eYJ8XFrOGosC1wSRF7m+++03+L4H6hlWouyVEamwghWFzyJ8W44x7pcwYi0WMSABaB4F5+cXrdik/TirABqgprqWXIkr3Xa1zaTbxi4VBWyTE0293KNYVRGm4M2k8kSRuPvioZBAlMMRJO8m15I+Zj/XfEuc6zXbKfsysRl1bVogASSed4mTBO+NONoKZa+kdZyLUiqqEepUUMHvadYYGSoQMYCW+1zh/0TMoKNYmoijLA+z7h1HU1iQLSy6QoIB3Nr45p0WrTRdGiajbOx7UEDuIAOrkb/YEm17p+iq/UqFOtTCUCFVZ3LFbap3AMc778jHLPxpPkKfRc+p9XqhqWXhXLDXXZh2GnfuBg9p7t4vtPLPLBVLfvFqUagommmkggbEG17ebjkXvzCl6ZzFCqTXBqosLCuQXE3DHcKIsBzhz0DqGZzmbrCR2ldNMmQywfqYgHUNyB+h3xNx/xKKXZZspl6dVw+WDKpZ1LDUqDVfSNLKzgtDBh2rBjfAmbza1K6e7TbLrS1olSoU0VHUGwGuSpgETuQNohsX1Hll0pmmem0MpppZVYEROnxpIUn584TdKoa6NUuSWpFjTeoG7hJKyYBpgCF1N4mN8JjYbLP07P1NDVFzDZqrpp6RpRQC5AIEaSR2yZJgDnAlXoT1MzQzBZ6KOxJVqgLa4LCx1IAq6hAJ+4nC7pPQspVppUTMhhTs7vU+l2+qJgcwDtBMHHuT61kaNSppNao1A6VdIhlbSCqd4D9xAkCDAOwnBwfoxZKOeUM2YR2ITUlVgQ2plOlRBJEL3XBH1eJhJ031goFajmcvVQuWLAU2qJBtYqCYiBcDnaCMA57KZnMq37NVihUVVghAxILOdWkAx3DnzhiGztD2XqrT9unZ6hk6hEEsLBb3lSdvxg46NYyo5B1zK1KIpNlynZSFtIjgi8Ez8biLYLOYNMMKlMUyG7faWQBEgSY5tfz4vgPJVqCVHzXv5dalWwhwVYKFtBIOoDkefmMe9Tz7ujU0rfvqgH7vTEKWgtsTxEyR4GBXYUS1PWFH3qdJXDVXaIAkJ2qZbT5B7QOcVClkM3XFZStPM0WZvbqVGYFAWLalCgi87Aj9LYWZbo1fL55qNSqiV681FqSADLltmBA2YfcC8YJ6N6jORpKr0zToVWamtcN9LSYbQsz23H25w+FcC2XjKVK4cUTQREVAtRw06wbGO2w2388b4oPWfXNEOUydJ6LUmYLpUHUFIkFlf/AJfa3DcebK/VXWnrvoXMe7QQaRUJ+okDVrvDkcMQAR+Sa/Uz6NRWn7SGp3TUJJDi2mFtoKjn5xTx+P2wSkW4f4ohqDUzQTWVZGMHSUK7wCGLfVaY+b2pVXKVAgUlpXkrFvF7cf38HBCNJUwzsRGieOBIjtG1z54MYiTMAAHV3AkBTePNwY3iN/vbF4xx4Jtt8m+Qy1aknv6X9sgHVxJBAbf8X2PPGLT0mlRfKI+rVXcv7h/iUWAHETuI+YjCav6mZsr+ysNZ0hJW3trMoDEh4EyBG0XucTdGOligjsBlogN8+AQPvsBh59oRjLMutKi5J7dMKSRF7AE3G36x+MIqSsWYGyBl7jqEEEEbEDXI3+TE439VdVWqKdKmqxYtbSLiLSZg35OHnUOlmrRpsqzrdoKzplXYSe9bwQLq08ETgwWxvRB03NtTphFDaQWjSlNhGomxLSfzjzC85zL/AMWtT4Q9o8RKnjGYrQl/A+v6PzVMkuyI0nSoKMCTt9LnSTtB5O2Ll6d9AZmiqu7qHYQTJMAiNC6SAWMm5MfpJE6N0dqdJauZd6laXZ6gYH25SYJ1Adh0LH8xaNsE5TruZ1sAVAUMNQ1aYEAA6BMgrGwuw4tjnwp4v30C+gLrX+GdR3Jo1jqhZV3XUpI12EnSw8EzExMyKT6o6fmMq6l29xWB0ksCYXe6swgcdxtGLZm/VmYVCK1VyCQVKkSZJkavqHbY/BK2xT6OfJlTFQSSgqH6PntIExF48z4wqxj7Gsj6VmT71HNJoJpNqKAnVpn+KbfaLDFlynWhnc4aMEDUrktcaQQxgcEwBvinGsQ7mmfbYqRO4IPBnz/tHwy9ABhmSSdMUKkud9Ri4JBhtrgbSOcLKN/sOmG/4n5Ou3UZZY1LC6bkgfgXg84qtdYEMdyrFSt1NhyIiw5OO9+n/wDDsf8ANrVKmqAlPUwba0w2oQYsBHOOW+qejOKlQuV1yVYAEARYxc7m1/6WxWKa0xbKiM5o7T3aWsWHEXEckYaem1Naq6qP/wDNotsJB2/PzvhVW1M7M5lmM2kxP338Y36PX9uuk1NCzBYbgRtfyYxmugouPpP0pTAGYzZT9nYVAihr6lJA1cRYwJNyMD9D6zm2NGll69SitVzMNtaLD+aBxvbiMK+pezQBWmWeW1dzT95AgWvxyd7YV0aTB7HSwIIExtsZX7/ofnE8HJh4Os+nci1KrmKuczNSstxpcEgRpbVaxMSIUbceGHTOrU8tQzdTRXXLmr7tFwoAMogFj3/Us90CCI8YRemsn1FMgtSmaNWkzOfbaSVEw1xzILRHPM43zXXqnVP/AIlR0ywDU1amDOsliJkkEgRYWEkTPEMWnTKoD9H+nBXrVc2Q6q5Z4BGoDUSxk7HYx97jDDN/4i5anVehQoe5Shld2f25kQwhlPYeZN4JgWOKv64zj5ZqnT0emaM02JUTpIGxb9CV328kFZ0mqqsM0wUkSNLGwgi9/vYcxttiihe5CXWjXqmdprVqezQCU2gqtQhiFPhuQSSRfB/+Hud05tahp1KmgQCgJNOZEmByJXzewMYQZzO+65qGJYn6AIF5/TgDEidVq0jNF9BZYYAxqneYPg+cXcbjQt0y7f8AGxTzWYNI1Hp13maZAYASZQkgk6y1hEiZjYydY/xRdkoJTV9SN+9FWweLabX3vf8ATFDp52bAaRb9R45HH/vDzplJXpsQC76anuawDwAgF5F5uYvGJ/jiHJlyyHUBn1rV6+XAoUhb2zqcFRe8KQLzaCL2wo9TddzLLlajp7IprIfuLOTEmQvaO2wP/qv9Tq5zIP7HuGmtUDWu4Y7NIgGCd/gx8YeZbq1bMtTNSutZCml0RYNNVBJ0rcsdtxJvAIEhcKY12IetZ45kmpU901rKWLEiPtBtsLEbjGjdcqtl6eWdWakD7iqwOoEkgdwvEE/13sAZlauR/fe4XRomkqHUrnYBtQt/b+kq8vUAqa9ejuAYAWgmJBPa3/fFaVcCm/S6jUqgC02YOO9VBJIP8Jt2n7xacWPqPo9Wp+7lFHbMKJkgGGDA2Vpm1vB3wKPWddppU8xXoaRvrFRDFu/UutZ5gtf+EDEyescxQeo1R1Z4Q6SAs8C6KuradzxhL3YdVQm6t0VqFRqOpC1JgWZWlRIVlAJ3NzNvGFwy5l1212kz53AG1wLEHDDr3V2zWYRtCIpAUKDfc3cmBMzewj8nEOcpPRqMlX924gRYwItEGIIM284svojIa+UakxVwptZqbagQDEhh+l4IIuBhg7Uh7br2vYypIuP4oUyGAMyIEifutp5xiQFQkiN7AT5JNgbbxbG1NUV+6qGqIZil3pAuZaYt/lnbnDWBoi6rm1qEnVtsYPyYIG5P+n3xZ8nVqPlAjK9RVYwFMR+7vOwC7z8/fAWa6cco5re0GoVtQhgDMi8LMwCZVoG33w/9RZsVszTTLQiOiatR0AMoCk2DRsTO3JwrtzoaNYsrSZbUJ0lvkv8A7WjGYLrdGqaj/wDHqPf6kUlT9oX8Ha848w2DJ5F36H6jVlUMJpsC5gQWkDSNWoEEAjbSY8C2I/UHqJcz+7RWWkp06C2ldO7cxcDc3ubxM12p1VQ7aQafadMqVkyZH8pEg32nnxL+2EpIG+km6xq8jkEDiY/tikpWIkCVqbLTARbKQLndSdzPI7pvcH9FWZysF40gXaZ2/wCq52/tj3qOcBYajCqYItvcCOSYMWGIT6hRdhIFhBiPsvkTYnHNJZFEQVVIUDgg3sJG1o33n8Yb+isxRprV94qSQNDE3lL6Yg2MzMR2jzdB1HreuFU8W2Bnkk7T8489PFv2hBJYMsNI+mSN4nnzgNVEPqz6U6D1oHL05AVoQaSwtItaZUnwRjn3rT0Nm62d9/L0S61QHMFVAOx1FmG+9pBF8G5GqErUGooJqimo17GAZIlY3tIYSTzvh1mfWYosyKC9RINRZlYsCVJAvJJtaBtuR01aERyBPRefLuFytXtOkll0gEf5mtHMzHzjTqnoHO5Wn7uYpBEkCdaNJO1lYmLb/GO9ZTqlLMJ2GznSZfabgi5G5Nhin/4n9KC5FQj+4tOoCYMse2JIW0Cw2ESOMK4pLYxxrM1iDdBMyGMyf0MEYjaqXlkMOFi+7CbxxIEbXj7Ynr5UXgG4mJ248fE4gyuRIGomI45P/rEFNDI6N6M9G1suj5mszI7CFQ3XSYgNFgzeSY4OBs70HKZWiz5rS+YrKTTXSQUiYMSZFQedojzIdf1w7ZZkLVKnuItNkeSEiIZSB5JkG8/a9c6mVCrVd9XdpYar7TtJNrf2wig3K2x21RvS6BUrqzKfbYksFLTI8b/VsI3xD04WZbgKpU/1k/eYxplnZtTUyUVVks7FQPAHkngCZ+2DKOVcIFBgzeI35P8A5b84u64RPfsQtTKTI03ta5/HP2xJRoMTF5JubQJi3zOH2Y6ONXdOoWgcCJMzbxeRAk35Jy+UVCuom0GObQYnVJFv7bHC7CD5Ho4ZS7LZQDe9pItB3BH/AKjEOYzL5esGpPGoEGwPbI3mZmMXHMMCh0AFSCLDwDcbcg77k4rlRFZiXF1Nh4g7Rzv841GRYafX6eeo+0yJVA2RzpI4lH+pbXEz4PkBdV9D5nKqXyxNRZ1qyD94sbXUzb4B3wHmOjkAVZCltPbHwO6ZsZJt9h5xr031Rn6jk064ppwgAMfEtMD7n9MK070MmvYgq5xqrvUqOQ5+okAExYhiIP67/c40yTOxIoo7ObAIhb+GLACbnn/vh91DNVa1VhVamzDSVqBIqC8qVKlZn5n+2I856ozdJoes4TYGTJMDzNiPzv4w+xVRvm/SwRffzrmnYwjN3OYECAbD4AnzGImzOs0acIQLpb6JEAeNP+U3BGwuML+pk1X92qxBZE0jcssfP8ZmSZjnbD7pS0lCogltoMTO99rwMauwt9Hn/wCOrI1EtqO4sPmI/P6YM690latOmqqpdICyAbXsSd/ixi/knAue6wy1VBdTFoSGjYT2iP8AyMb5fOVAj1QNag6WvJFuebReR5+YGe6QqFHU8hVqiaSlVsfauACTpB0iBMRNp3OBcx6frqAX0qagMm0QLTqH3i8bYe1+oU69aiaVSoxqKZChjDKzWKxfsAYkEj9Ma9O6yGoH3qeuXiVMm7QLNaPsY87nFFXJnZH01Jy9MVWkmCkkyWuAfGgTYxuBfjBdDIlCGdlddQWoG2I0wTeDpIIBxHnc7RFQrUoGk7aRoi21tOkxBmYFvAws/wCFVatc0ldVJuGE34udyvF9vGCo7sDeqL+mU6RAiqFH8oDNHxIUg/qcZim5HJUNA1ZkIwkFYFiCRx+uMxfL4TpDmqgrdUzQqgVAh0qH7tIBsBMwB4GK/mTFSuosocAAbRExHjGYzHP5eBkdC9KdAyztTL5eixj+Kmp4+Rihf4qZKnS6m6UkSmvtr2ooUf8ALnYCN74zGYkuSiKNQ+ofnFk9FKIqnkE3+wtjzGY3k/iwS4Oo9UXVm8mDcdiwdokCPtAAjFi9QZRBTDBFBUtBCiR3NseMe4zHYifsrPSUBrVSQCQtSJ4gmP0wn6jXbRSXUYKCRJgzqmR8wP0xmMxx+fhD+ijau0nmd/ziHO/SfzjMZiEeQkGZH7hPsT+dRwblqYNIEgTqW/64zGY64BYLmv8Al0hxrb+iiMOemHup/NQT8wtv0k4zGYVGPc0bg8lAT95f/Yfpgd6hlbn6zz/049xmGMWvJMfaB501P7YrNOq1zJkzJnewxmMwphnmGIpEixKpJ+5af1wv9PD9zPM7/gYzGY0eTMYdLPa/wzR8XOFXqb6J50kzzZxH6YzGYcT2IsmNVRNV7tvfgn+98WLI0lPvtA1K1jFx9jxjMZgegsWM591mkyA5nmREGfPzix5O3THYfUS0nnjnGYzAQzDaR05Wky9rBjDCxFwNxfa2CMvlUPVSpRSv7MzQQI1aV7o/m+d8ZjMVnyhV/Bib0ydWZrs3cwKQTciNoJwq9RL3ueYUzzJucZjMZ8CL+QJ7CmCVGw4+MZjMZibLn//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1268" name="Picture 4" descr="http://t0.gstatic.com/images?q=tbn:ANd9GcT6bt1eXzBrhEkGVk6es_wi8cetnnXpJuRMCRHFkkFbgbGfoavX">
            <a:hlinkClick r:id="rId2"/>
          </p:cNvPr>
          <p:cNvPicPr>
            <a:picLocks noChangeAspect="1" noChangeArrowheads="1"/>
          </p:cNvPicPr>
          <p:nvPr/>
        </p:nvPicPr>
        <p:blipFill>
          <a:blip r:embed="rId3" cstate="print"/>
          <a:srcRect/>
          <a:stretch>
            <a:fillRect/>
          </a:stretch>
        </p:blipFill>
        <p:spPr bwMode="auto">
          <a:xfrm>
            <a:off x="5334000" y="152400"/>
            <a:ext cx="3609728" cy="2705101"/>
          </a:xfrm>
          <a:prstGeom prst="rect">
            <a:avLst/>
          </a:prstGeom>
          <a:noFill/>
        </p:spPr>
      </p:pic>
      <p:sp>
        <p:nvSpPr>
          <p:cNvPr id="11270" name="AutoShape 6" descr="data:image/jpeg;base64,/9j/4AAQSkZJRgABAQAAAQABAAD/2wCEAAkGBhQSERUUExQUFBUVFxsXGBgXFRcXFxgYFxYWFhcXFxcXHCYeGBkjGhQYHy8gIycpLCwsFx4xNTAqNSYrLCkBCQoKDgwOGg8PGiwkHyUsLCwpLCwsLCwsLCwsLCwsLCwsLCwsLCwsLCwsLCwsLCwsLCwsLCwsLCwsLCwpLCwsLP/AABEIANUA7QMBIgACEQEDEQH/xAAbAAACAwEBAQAAAAAAAAAAAAAEBQIDBgEAB//EADcQAAEDAgUCBQMDAwQDAQEAAAEAAhEDIQQFEjFBUWEicYGRoQax8BMywRRC0SNS4fFicrKiFf/EABoBAAIDAQEAAAAAAAAAAAAAAAIDAQQFAAb/xAAlEQACAgICAQQCAwAAAAAAAAAAAQIRAyESMQQiQVFhQnETIzL/2gAMAwEAAhEDEQA/APkGXYbTDjadufjuourOFWZnS73PPpwnuNpNY17tuGi1jED1SKkxUoT53Ibnlwioo0WExjGOpuMxUJvFm7AifO/sm+GwsnSbDcGw7368rPYCqW8NcOjhIkbGOqfYSXAkiSZMXAv/ABdZ2ZcdoPHlUtB9SpJjVYAAHsPyEFiBqNrkCbdPJHU6AAu6DcgwTeLD3VdDCX1AiSY343MdlUWtlmEuLsopgkRdSzGkRTa31KYYigR3UswpQ0T0TcC5SYXlSuGjN0lN2y7puo1tkbeyhF6A6jroeqVc9C13KzBCJMoqVITHLcTdJnborDOhWGqVoRy2atuIiE5wrjpDo7eh59FmMsrahBT/AC7EOHg3Cr+RcoWXfHlUh7hS4PFwA4AOmbH+0j0kL2NGkkTY9ATcwARHZV4TUR1km3tsjHYoE6DLX3ggFokC1xsVS5OrNWO1QneZBgk2g2gW2MdpASetUcx8EzI6J4xsVNLrcnknrp9I90LisOC7u37Wj4SpP3IWtAtDEggl0i1u56ITWQS7iYjoEwp4aTBXcfXp0+hdGyFNvVBOfDZRRJA1ajPRWUszh+x2hRZWa4SPABuOqExGYX8IFtkXFgfzxSs0GAztrpDpHSEypZu0N0meixuFc5xJkBG/10fuEdwjePIlaIXkY32X4nD6njTYie4Q+Z4eo5ob+6CCRtyN0Rh8zYXNEjp0R+JxbWarRP5ukptPY+NS2hDjKNQ2LdMfbbdDOA5JmP8AqfZM8ZiddibboWiAQLcefa3spUjpJe5ls1pktYyOdRPx+eSHZgITzGUYcPIKlzJWljyNxSRi5knJtlWGoJ7gGx62QOFoQmuGYicOSaAi62WYeiANTySCYjuSrs0woAcbCI2tuFx1E1H6A8NbBInaR1RuFofrUi0kSJ07AloPfeb+ypVqjQXyBYTYSSZ7fyvZgZaSuZZUAOiZIJHYX2CjmToaU/x4pKTFZ5OkhMxklexVKynhwq8XUS32KS9IprBUuYj20pKsr4SytRurK7Rn6ggrzaqMxGFQLqasRaYhqhngK97LY5G3UHHlYXLzBlbPInEUy87OMD0VbO1GLLXjK5IbMxGkxJAPTz/PdN30/wBRnhs60T1E/wAW8llMRjY34TXKM6NUQTdv26j84WfjetmtVbRfi8NzEEA9OkEdCdoQWGcTLojT4XSDJPBE7/xJTelUa9pFjpNxMOHcduCOEDXa5rpaYIJ//VifIjnupaS7GP1ddgn9Npkm8/t7dkgr4Yh3iN1pmVA4REDr5enH2SjMKBnuEyHHjopZk72L3GyhFpVj0Tln6eqH7d0yKVlaQNRk22RX9I51pCNxmCpzqYbJRiHumxKt0khXXYDXpkOvwr25rUAA1EgcG6iASb8q2rhACkuCfZKk1tFzM6cQAYt2TfAv1s2ZYxe3ksw6iZsinl1OxMT0KBwXQyOWSdsLzGkJbHTzQ7KIlF4lsuU6NEFWsEPQhWZ/2M7RpBG0YQxsIV+Cam9HLZficGSWlrZJkxMfKT5i14EQWmb+KCBsR8rUav7ZggSPPlJMwgFxOkzc2i5H+Vlyrs0I2gDLaFRhIBdULXAtgf2mJF+YRma1CPCRBRuS1minAPiB8XWBEFL/AKpxYc9oFyBdW40ov7K2W2B0alkK9jnuhoLieAJPwjcqy59YhrRY7uiw/Oi+hZN9NsotgC/LuXHv/jhV3p2w4QckfPMPlb2nxMc3zCOfhhC32My8EGwWUzbLi2425T8OdL0SR2Tx2lyiZTHYGCqMN9OVawcabZDd7x6DuneIpyIT/KYp4VscyT5zumZf605FbHDm6MA/Iq1ONTYkwLib+S0GGENbTGzd/PlPKLmOkmCT8JLntXQ4GmwkD93nPys6eSWVUaGLAsbtEMdgCWSDCp+lmkPdqOwKbZVldeqwuc0U2cav3EGdh/lcZkJoF1QuBbpJEdeJUxTiuLHctNDLAYgOOpsF0eJu1/beyZ4vBaxYCeLDbkD/AAsJgsxNN88Hf/K1uDzppIB2kNnbSSAQfWR7opLi6YGHJzX2LMbRewy2SB+5o/um1p2MkKOa0ZbqHEBw6A7e23sn1emHTeJsdjvyfZL6GHh5YXatTdzYEgOBB6mzfX4FKmHk9SMq7dcfSIgkb7K3EMgkHi3qLIepiSfROijNkd1EdV4v6qynU7KjE7+adGSFyVHarCL+yFq4gq51QxBVbhPCZVi7PU8SAe6pr1HOMkq8sE2XcVhSwieRKBxoK9DnEN8VlFjSCoNqXRtFsq9CNRSFzdybLH0NTZC9QbcK/DvgxwUTWwcEOGyVkWrHQKajg1wPMoTNKDbGHaYJtGxneeAR90TX8RJizUbQZLGzEQW323J/lZUYt2acqUUZzMMsJpu0O0ujnby7CU4+kvpYOpNqYhrXOd4gJ1NAIsTwSqK2E0tJk7W54JEz5ALW5C8GjTIsNIEdC0aSPQgpqdJi6vsKoZeBsITGnHsqv1Oy6aloIhKsekRqOA3SHM2Ajj87J1XeCAIiO/XtwgcW6xi49OfNBJWMWjJuwoaS6CY2HdEVsaGsl0cCB/hE1qH5+d0LWwQdIN/WPZRLJKWpMBYoxdxKsNVpinLwA6/SZHKFtUrsLG6i06nNtp09fNepZfoJ4i4mTP8Ayp5biIrwN3wP+UEXsOjbugUotsCPX8Cy+PxjHh1IkjXt2AutBjML/paQSXO56bSlDPpJodqa52oz+4yLbAWTpOTehfFVsx7cof8AqGnABAku4g7Gf4TXA5S6nVZqgsiHOuAIfYmDP9w2PCdYGsN3xG09zYC/Mq7+op69B0yBqAI8UzYx1F9uqmU+VfAOLDGCbXZJmCdIbrBGwdENgcnoNvbZC3a4tcBvF7hp49IP2TrAupkkcSfM9J91PMMG1oIEe1yPw/8AC5bQ2jJ57lfiJ7S712d/lZ00oW4ps1yHOk7bb8cbyPeQslnmXOpuMA6TsfmE2EvkpZ8XHaAWFdrUpQ1MFGU2yjp2Ve1ReMO0sBO6HNBo3Nl19IjlUG6sp6FSOVKYGyrxVYuIkmwRDMOS0nohSJ4UtWANQxH4RVNpq5jYVrojtlzGXTSlivDpPRLaD7oukNyq2aVRZZxq2izJ/wBMVCawmmNx1VrXMcw6Ww3WdI6CbfdU0X6XSI9U0fRGkAW5VKD0i/NCk0i86N53948lV9M5gadapQdOkPJG1i4zxx9p9EzpYXTLoG/T4/OiWNpBmLf1Pa0G9ut0NU9hRqmbXDgn+USWWQGAxIKYh6GkEmC16dpFvy6W1X3TLEv9koxD72+Et6HR2C1L/kcRwoOpXVxb2VbcS0lwB8TQJBnYkxfvCB7JZVhsA2o8tLosYAbcTHi1bdoVlTKCwsYHO3kxEuvv2TnK8KGtDrFx29RYfdEYyg5jdQ0lxFh8blMSpC29iDE13DSSZI3A/aDbrFj3RGW/UTCzU794/sggkmwN+Nig61J1U72c0OOgj9wn+7eLbRuFJ+DDWw1pAIAc8TJkGROw9Fy07Ia1RiPqfFHUKbXlzQJPPiJm553RmFxZrNaWN8VMNbuXOkWF4FjvupY76PuTTcR2dB3PBtqsoYXJq1Iyx5p2LXOAJnxE+kCOdwUb4ONWV4LJGfKh3gcW5plwcOg0iPVxuUzo5sKtjIOwGxny/lJKv07VqaSaz6hO8/29xeD6J9lP08GGSS4i97X9OfPugqn2W1OT7VBWEbq6XbOyEzrK2lh1EaXD1F7HzBj8KMqZVpb4DETaSQZFwUGNTmgG7gDbqJiD1JjfsislpSR8/wAXhXU3lrtwfQjgjsd1zD1lo8/y8OZrbu0e7eR5t38iVlyYT4ytGVkhwkHuqyEE58FTo1ZXa1OUUZNPYuStEf19+6iIQ5C4XKxZXaNRRariFXhzKJDFbZ0SrDt8SKc6w81M0oAhRqiICo+T1RcwL1FrWEtmG9B1smuGcC252CX09MCDxdVYHF/6xb/uVS6NBq0OKT+DBvY9CHfHW6U4nKy6v+o23hkg+f3Tg0RqE25O3TeD3hCuxIGJptuNbC1s7kaQQT6hdMCHwUuxhpDUL8kdesd0bhfqVhbeR2IS6rSlwaZ54k23MdLKFTCN0zb09UqWlY2PdB+N+oabTGtvvOw3KHo5ow3BY71mDbYA3Pok2Nphv57LK5gdNUOE6t7WQw26GfR9KZWGwIKvoUZOw72HHf1+Ul+n8b+o0atxYrWVWMZAYS6QJkbOi4Ebjhco6sFz3QRgAGw0unSNz53UM0xJkAEcEEHa5uemyFfUtMGJLdjHO/TZeJEcbb+yndUQuwahg9LfLr5cKTqV4v1HqrXAybASB6/kKYIiLdfKAbeV/hdxJsXV6EbCPUxH8b/Kty7AhwMja3aVdWoSD0/j+Exw9CBIkcjpt2XUEDnBRPf8Pb/pE0aJA9fy6vpMm5i90WyijjGwJMTV3RYpM8lj7c/e/wDx8rQ5lTEFJMQy1vRQ9M6LAcQIJJbAcSYPcXHkYWJzTB/p1HNGwNv/AFIlvwV9ExeE1lp3b26EWWU+pcH4WP6eB3y5h/8Ar4TIWmI8iNqzOUxCNotkISEZhSnNGegavhtPqg30yneLpSEteE1C5KjQ4ZqJcYQ+FKL0yrrYMS7DOnfhVsYSSVf+xl+d1QahAkcrPytTkX8K4xskXQOqhltIvxLSNhcqmtVIEFHfTLgC/rMKs16i5yuI4xZcC0gSJIPadifsgc5Eta4N8YfLXbmADG52meJTqmAR5oPMfDcN1ew5HJ29BwVPtTAXYtzesRpqCAXiTHWfEP5VOEqy2T5Rc89FZi/HRLWEAg27ckeyTZU79WnpILQ6ReZ1AkHy+yU1Y1OkEZtTLaett27dC09wsnUp6iSTeYE8rX18KKVPQb6yJE9Bc+eyR0sGQ8yBAMf8+oKC6eg72M8jolm52j1/AthhMYCb3536cE9FlcOyLny/wtBhqWm+3I9UUboGdBT68nYRze3ST7hV0cYDPbkdrSk2c1i3YkDg9yB+Qk+VZ/ofocZBtJ7mbfK690TGOrNzh6eowLnueFJouQR2PHypZa0gCpwbe6IxVMh0jY7xwePf+ESOo42hc/8Af3V1J1o2+Phdw9ja35dSbQvwP8KSAikyNo4sLDaOOVc51kOWwhcbidKhtoirKsxrjafRKMXiQ1t+SAPX8JQWb5+2nuZd/tG/n29Ukw2amq4/qeYiYG/+d+yKMW9gSnFPia/B1oa0bidPkJtJ80oz6lqp1QQZ0l3qx+rf/wBQ75TXLPE1rjsRNrzz91Ri8OTLtO5vxMETbydt5o3omSuLPnVSyswRkozMMCGuc3/aSPY/4QNIQU6jMapjh9OWpK9t05oPlqAxNHxFMWyJoeYSir3MhX4ZoXcSBxyrj7FLojXoF4aYloE+qBqvsR0VdbOqYdoD7i0eSsLC52mwJ9rXlZqfJ6NBJpbFWPxESZiAiMqzYMeL2dAPYoPO8qe1wfqDmSNUCL8W6J59N4GgWvNSZ0+EDbV3skSTjKh8acbNFhsWI3VlesCJ/OxWG+oc1fhi0tNiYI4Qp+oKj2b3+6632c9I19KiWuc7SdJcCTEwT4QO0/wr8HhxqMaW2mTzwfi6XZFjnV6fjj9QcRE2ER3TLWLbevdE9ErYBnWDlodtB69v+kuqUTYm0jpzx91oMS3Wwi0i4nzSgnw7bQkSVKx8WewTdu0H1t7JvhKoi+w26/CUU2npKMpNPHN48xNvQo4PQEkRzym0sMEW487E9uPZZ3LsA2vWDHN/8bWneD8BaDNq2umNVzAv2AAhKPp7w1KjjHgpude1wChl/oKLqLNX9HZjqwrRpOkF7WzcljXuaCZ5hqfVGSZHS9/g/Fkq+k8v0Yai0zIptmeukE/JKeilFo9k2tkWQbTj8tsrf04A/Pyyjew/6UwZ7LgWyuo37JHnryyjUe2NQbIkA9ATHYSfRaCq220+SWY6iC0yLEEEdWmxQNbOvVHymrLnEkySZJ6k7qbHab9PwonGYA03uYb6TE9RwfUQqGuvsrdeijP6lZvsozNhZYQJERxIBGyY4igDcWImIMbrI/TeM00mHefCNgCQXCP4v0K19KpqbM8Dz2P+Ei7NCtGLz2h4tRH7hB822PxBWefTutl9RsBpMcP9xBERuP8ALD7rIVWXVyCuJl5NSD8C2y5i6N1fltPqr8VTuuTohq0dpYlEN8X52QtFqa4HCyC48bK7lrg7KmO3JUY+rk9Snr/09RNg6Rbup4bHvp6C+5Eg9dJsnOcYuJidlmsrOqTUl1/ZYak47XsbXfYxzfNQ6nophzi8gTFgJn1KMyim5rb2RVCg3QC0Cy810SJiBK6cnPbDi1BcUIfqYtN3GwGyzNHM3l7WsFimWNoGvVdq/aNlc3ACkA5ouEUJRiqe2yJul+jTZbIYODHl9kyqVZMjbp0PP3SbL82a5ovB6JlSJNMnbxH2gLuLqmLhNN2g1leHX223+ULDTMW4t5q2sBBAPiiRJj09kDTcWv2MP36CLSgnEsQlYRSHr19lcwfn57rumN+Pbv8AZSovkfCFBsX5pVhsR+R/wqcn8QqDq3TYdbevumWLwuoQb8BA5XSLDUHJaYB6xb5Xfkd+Jv8AKhLGmNNtvn0TENsk2TZgKlNpB4v58po6qITlQtkaruqix97oPFY4DbzI5QVPNb2Bibc+f2hBeyfYel/fshMaRCHp5m08/wAIPMc0AbLjYcDcx0EorvQDdGT+oB/ru8m//ISp1NF4uoXvc47uM+Xb02VLW9VZXVFR7dkclqmXU5NnGI7nUPufdbrL7yC7+2R6f9/C+fYXw4gxN4IjfYhb3CvLW6xAAkH2t91VWmy8txFuaiaLwTOioAOkeIW9D8LMVmha/NsFDKpDpBaHAdNLm38olZCuxX8O4mZ5GpBeAfCIr1LoHCkyjixc40wU7ROiU0y+pq/09iUnpFMMDV0u7wVdy1wdlPG2pKhVnNI+IDe4WXyTNWNqPY83kiFqsQxzmuje/ugvpv6TbTJfVAdUcTPbyWRgxfycl9GvkmoJFuHzdoGlnNvRKsVmBfXIbMCx7rR4nIQ0ywb/AAgX5CKZ1E3KWsc36WuiXkj2VU8ODeIv8L1fCybbGyNewNAk2KdZBlwDQ83k+Hy6oXjCUtCDJvolznaqp0t4aP3HzPC0WbYUU6bQBbgeRHP8p/SpoTM22nofujbbeyIQUVoylepDm33HO6kasOBG0dFzMCA6/CqovkCOqFjYEsNmobiv03GNQkTtt142Ts4pk+IDzFkjxWUiq5rg7SW7HyujThXFulzrttOyBNVQ1/KGDWA3aZHz7KD6IJB5H26JTSpvpvF7dePVPcO9rxwHcrq90RyXQJSa6i46TA+DPZHtzlxEGPddq4HUIPoen/CSfqFri11iDBBUVL8QXJe43q4ku7dlBuIDGl7jACBGL6lLM0xZqeEWaPlNjF9sVOarQCcQalVz73Pwi3VZMkyeSbn3UaNAQu1aB4T4orNnC9UVKisbTKFxDU9REykw7AUg5wfa38Tb5T91QummHCC63X9o+BCQ5DLpG3Hvf88lpaFJrQHRMgx5zDT2hVJKpM0sEriizFUxLqfWnp3noLesLIinPF1snAfqjpMyJEibbrMZhRNOq4EReR5Ey34IVjBLtFPyFuyFXBmmRMXCIpmyAfii90kzwj6LbJjtdiY17A4Ktp1LoEVEVRcr/wCyhYxLGllrFRfW90ODC8ZcUqONQb49DpZXNUxph6shLM3qq2k7SELiRqRSidyIYdgq0i0uhw28lpcmbooUmzJawCepBIP2WVosgp1luO0jSbXkH7j4VTLg05RLGLPtRZoxUVOMuLcoL+sHVWUa+vbi9xus5s0UI8bhQ519whGUC26d5rgr6ogEfPISRrodEqZdEJ0wvDwBAEc+qJALjPVCB1rIrL60mElosRlssbh7XFioCiaZ1NEjkI95tEQu02oonS2UNzQi8S079kD9RPBrAjmm0/cetgEzbgASN9+Fn8zxAfiHQZAhoPZoj7yrOFbKmZ6OAIaqbo7RZA1W+JMYkJoBXPYqKK9XrqEczhCFxV7qX9QqnVJT4iZHcqq6SY3Pft3Wo/qGzuOkRzb89VmKGGMSATJueg/JVmU5gTJmPE4X2EEi/aAFTyyXN0XsEWobNVRc4lu9unSdikn1M4frvIMghv8A8AH5C6MW8i5BsY6/Cjn1OHUyZh1MfBcPtB9U3A9ivJWhXhmXTai+yUz0mERSrQFamU4OgegJKOa3Sl9BXGtwrVlQIe+VbQfDboP9RWl8riUW/qKAMKQaq3KSSxkbqRqKgFXMUnHmytVkuHApA8uJJJ7Etgdre5Kzif5NiP8ATDZu0m3QG4j1lVvIVwLPjupjHG4XWyPbzXz76kxBoESNzpPYr6GK5SD6r+nRiqcizxcdLbLLZqLuzF/T9UvedbyRJEdPVPcrxjXvcxpnTN0Fl30lVIh40Ef3A2Kc0siFJ2tpg/3d0qnf0NlKIPgcxqa3NcNUGxHT1TkYiNwR0nb/AJQbGiSeq7jashrf9s/KZixOToTky0j2KzcNadP7+Og7+fZZ3DjxI/ENBQ7WQVeWNRVIpSm5O2HN2Qj2+JXh9kO56BxYVo5iKmlLcRi5VuKqkggpeMRpm0yghb70DkaT7JDEpzgMNpcGvjU4gf8Arus0HmU/p1zVGppH6p3ExcHdqnLyUdA4XHlsbvLWNLQQbEjoOSSeiV0sEdTdEjZx4LhHA4spgNZTh51ExIHQSSLb7BOqNEgCrFrzBvFpIt0uqPZrwWhY2gR+6Qfz4siqlPWwMc4f+DuJAAAPpZH16M+IbdPefhLP6c6y0kwTaeL9fJ3yEcZOL0KywUlsUV3lst26hQZXTj6gwIfTFcbg6X+VgD7/AA4dFmnOWnGSkrMiScXQcHwF5nVUtlWturRVL6TZMq42KrpOgQrCLLgkTfWsqt142UqbCRIUkMtOGI3UyyAuf1Z5Uf1JUkl1KpwraeJLXW/7CEBhS/UlQ9qgloaMz0iwH8ounngiTHlf8KQaVxrZVZ+NB9aLC8iaHeLzwH9on4H+Utq4tztyetrfCHdsrdVhZEsEEqoh5pt3ZZTrX/yvVXx6odz+i7rJiUSxqKpEfyN9ljqghB1KkKzEPEoeuV3E5zOurKipXXQbK6ng2ubM3UNJEW2K61SUFUTKvSDZ5QLjZKaohkHNHCOyqAXOm7WEttPilrRaR1S8KykTNkNXo5Sp2an/APj1G1Gaz5732i3+209ytKHjSA7c2Nvfy2QTq4qP1sJ0kWsTEAl1uwBKnRqW3m+/ss2UadHoMT5RTJvp2O8dBbolz6gdxcW7HifjZH4hx0nyWfFYglwN52i0EXv1uLBR+zpq0M8Lh/C9rp8bS3TPJaQJ9YWOAI3WuY4aZafFtMzc3EdLCUsxWFDnS6xO8QQYtO4v1/hWsU0tMzM2NvaFNB0oymIXl5aplolUKuYZXF5ciTlZSpOIC4vKTiuVMFeXlxB4lTory8uCRY9yp/UK8vLiSVFyvaV5eUMJEv011rJXl5QyUCPYoPFl5eUEAjxCscIaury44GexDVmwvLyCSO9ilzV2k6CvLyX7kGvyK9O/Dre0/nmmdNlvn5I/hcXlnZ/9s3PEfoRdUZY/nZY+oS19SHG8/Ae4++y8vJD7RYl0w7ImTDf9xb4v7vFxJ4AsJmLI2oCDALhvsd4JE/C8vI11YiXZ/9k="/>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1274" name="AutoShape 10" descr="data:image/jpeg;base64,/9j/4AAQSkZJRgABAQAAAQABAAD/2wCEAAkGBhQSERQUExQWFRUVGB8XGRgYGBgYFxgYGBkXGBgaHBcaGyceGBkjHBccHy8gIycpLCwsFx4xNTAqNSYsLCkBCQoKDgwOGg8PGiwkHyQtLCwsLCwsKS8uLCwsLCwsLCwsLCwsLCwsLCwpLCwsKSwsLCwsLCwsLCksLCwsLCwsKf/AABEIALABAAMBIgACEQEDEQH/xAAbAAABBQEBAAAAAAAAAAAAAAAFAAIDBAYBB//EAEUQAAECAwUDCAcHBAECBwAAAAECEQADIQQFEjFBIlFhBhMWVXGBpNMHMjN0kaGzFCNCscHR8BVS4fFiZJMkc4KSoqPD/8QAGgEAAgMBAQAAAAAAAAAAAAAAAgMAAQQFBv/EADERAAICAQMCBQEHBAMAAAAAAAABAhEDEiExBEEFEyJRYcEUI3GRofDxcoGx0RUyQ//aAAwDAQACEQMRAD8A825OcnTazNHOy5KZMvnVrmY8ITiSj8CSXdY0gl0KldZWLxHkx3kR7K8vcz9eRAxohTYS6FSusrF4jyYXQqV1lYvEeTA3DCaKsqwl0LldZWLxHkxzoXK6ysXiPJgdhhrRZLCfQuV1lYvEeTC6GSusrF4jyYFkQmirJYU6GSusrF4jyYXQyV1lYvEeTAoJhYIlouwr0Nk9ZWLxHkxzobJ6zsXiPJgXhg5brAj7HLmJQysTYks1MwqrvrCp5owaXu6LSbK/Q2T1nYvEeTC6Gyes7F4jyYqWSyIUF41FLJJSwd1aA8IptDFNNtEphfobJ6zsXiPJhdDpPWdi8R5MCI40FsVuGOhsnrOxeI8mF0Ok9Z2LxHkwKnSFIUUqBSRoYjiKnuiBnodJ6zsXiPJhdDpPWdi8R5MBoTRZVhnodJ6zsXiPJhdDpPWdi8R5MBYUQuw10Ok9Z2LxHkwuh0nrOxeI8mAsKISw10Ok9Z2LxHkwuh0nrOxeI8mAkKISw30Ok9Z2LxHkwuh0nrOxeI8mAkKISw30Ok9Z2LxHkwuh0nrOxeI8mAkKJRVhvodJ6zsXiPJgfyi5PGyGV97LnJnS+dQuXjwlOJSPxpSXdB0ipBvll7C7Pcx9efELTH8iPZXl7mfryIHQR5D+yvL3M/XkQPaBZTOQjHY4YooaY5Do6hDkD+fCJdEJrFdypp2WpmSeO7MngKxp7HyGmrKiZaUywlgau5NDnmw+cHeQvJhKJfPzNDRxl8/WavCLl78qXBkyRgdQq7k6iPPdT12SeRww9u/saceOzPWrkXZwCEEkimIr/EACQ26OWPkTLWGchWJnfEBwb9Yim4wtWJQJYqoHqWBq1Naw+zW3Cs1JcaOliBVx2QGrPp2m2aHjjE1Nu5N2Wwy0TAmq6AFIUVEB6E0EZO9rTImlIQnClTYglOF2OoeKd737zw2lzCUeqlTMK1ZsqV7YpWm8EYAlKeL6ngexvnDOn6XJGpTbchdwNLZbusCixQqjZ4gK72MHpXI27JpDIIJyaYpNdaExhrtvEOouXYM9XAOT5O35QYu+8ZaJjti1ABZLmEZ8WaLemUvzL0wfc1S/Rfd2Z5wcBMoB2tEM/wBE1hWFGXMmJYU2gQDpmN8dk24qWUEsFgkNq43E0HaYai1jC0tRcHWlI532jqV/6MLy4gKd6LJ3NrSQlSgNlQyYaNmC3bHn1osakEhSSCNCG/OPcrHyjmJw4zs8aN8IlvWVY7YRz8nGUgbYNQnSo04GNvTeK5cTfmq18ATxM8CKY40e6SfRtYucxyyMnCFbSRxIJrFC3+h6SAVS1KWonIkJSM3OyMuEdOPjWF8pifLPJbddE2SEKmIKUzAFJOhBD6atpFJo9M9I1w4ZMo1RzYwBNSFMA54AZOeEecKlRt6PqlnxqbBlCiKE0SGWRHMMbLAoY0KH4YWGJZKGQjE0qRidtA8TWO7VTFhAoTveBeSK5ZellKFE9qsxlrUgkEpLUyiFoNSTVoqjkG+WPsLs9zH158BGg3yy9hdnuY+vPiyIfyH9leXuZ+vIgfBDkP7K8vcz9eRA8wDKYo5ChRChJDx6Dya5DJYLmkUAUS9B+9IyHJzD9qk4ssYej67o9FvO8wkqloUSkEuB/KiOJ4nnyKSxQ2tWaMMNW5Zt19LxLRKl7Cd4o1N2rMXjH3rIEoArIDu2H4gE/rF+321MkgKJBUC4GoIDHsJcNGOvC3GYamjuBoOA4Rl6Lpm3a2X+TQ5qKpF603+VSwjCxGSg4LVod4rAxVqUWL1iZCVFKTkB/MtTWLsuwJS2JKgwc4ksQQdqjuRlm2cdReXi2SF6XLdglcslW8mvxh6LEo50z+WY7YLWaQl9lQY7SdTsvQt6u9uMOs8gzAWZ0nEB+NZLDCCPWYVaI+ooLykDrPZiaaZl+Dn9YISZCSrZJcnZOSU6OrMgP8oupmy8JxIAJIqQSzUUHJekELqkOThlhT7IYEktVykVZvzjHl6h020XLA1wyrYJiUpUVpcpfaBU5JYBgD3jfDrNPXjJWmhDbqD1abzE6p6kzRMQnaYgJOQH8rXfEkla+cTjSN6QA70ZIAFAeO+Mzknba5+f8CnGceCObfBSraD4aDXLcYsWe9QTjTQGnHsrFe8Uy0l1y1IUdpYALYsgHzCRUk6kwOsK6Y1ErJUVEBjkKKbccoryIThaRayyRr5NuKlFlEKOho0Gv61NRLDEhALBRBqTmCcxvjz9U6aFYndgFKU2SiHFdDoBFuRfRIJNX9V3zpu/OMk+jfKDWVPk2ar6CyszUghtQGro2Zhtu5IWK1IADIUmoUAAQABsn+4ftGTk3sE+uSnC44kgUDb6wVsd7lRSfuwCh6FssxvfhCfKyYvVHYNpS4BvKf0asEmQHLsSVZg5UyHdGQncmJ8kqxy20dQcd1PnHsEi9iUkhQwnKj1Gm+LnOAp+9Dqo9XTXUiG4vEs2NaXuvnkW4e55PYeTFmRiTOViUpDIILbZ3At8DDrVybs6bHLWcXOrWQAHKuxVGFK/7j0i8LjkzgoAMfwqo6S9M9IrS+S/PSyqaC+LIGlKOGpUQS8RlalJvnff97F+XFnnlhCEjmil1LDApIo29w78IN8sOTos8mROlpO2kIUcWUw5k7wR+UW75sMuSqWEJZSSVVBKWb1SdXh95WhdrShMwsgI2QhxhVk5BzLQ1dRco5Fx3+S3DsebS7nmTFGmWZempgnZeSS5wYzJaRLQS53Z95rFm0XRgnttYQQC2a/7mbIFs4MzLuQk/cy1VooKJZI4DWkdHL1jpaX+n+2B5aMB9hAUxVlwgjy3Q0q7R/0Y+vPjTW/k2kIUoVUA+EpZXGgPfGe9ISAE3eAXAsYH/wB8+N/S9Ss90LnFJbEXIf2V5e5n68iBxgjyH9leXuZ+vIgfGxiGchQ+VKKiEgOSWA4mNncHIP112n1U0AS9W1PCMvUdVj6eNzf9u4UIOTpGZuhGFYWaNURqZk/7lU3/AG5/PKGWyzJxkJQlKJY2QKt/yJ1MDb5tS0oTLJowPEPWu7PKOZKX2mcX+6NdaFSKt43yuY7ttDCSBpT50gdKkEs+X8/WLdgwpSqYupySGcEnN91C8SfaFKwl2ZgGDDZFMszXONq9HpgtgYxsuTprYMiyUjaDJSWo57ofPmAg0ClrSCoglkgE7Nc6NrEFovIGUmUxYEF31rp3wxM/AThJzFTUN+RjKoOuNzZFE09UtmQyGFC52nZ8R+OURIlZFJbhirxI4GHC1GmynVNAKjX5RZkJWEqA2UFsWRzLhPa8Vbiv9sJxofIlkhABf+3Nn1LHWnfBOxLWAuZjSFLDUooHLZA10pk8Qy5FK7SiGDuEpbVxQ/5i9YZeFAKqhzRjVhm7xz8uTYuijLdjQBx6xzBFaHeYN3ZZgAkk7WGjcC4zyiSzzpZSy0hwKFiSRp2GH2eekoAUd9aGgyDRiy5ZSVVRdbESpYmYjMUpSqEM4Ci4o/dEQsqVTFOgVTs0yaumkSqtCVgJclQLMaJw6EnN4uCdTbDk7AYM4G4vn3QvVKIEooBruYlKpaV4XLscmr+XGILNdc2UpnTk6SNHqSzGjawYkTl4sSWIQaOn9IvJUHqxCqmgDO7s+r5CH/aJrZiZ4lyZmXdKFLBU7EHMkMd2XeTDLalaFCaUpUkgjC+ywo41FVAgswpGqkSAhbE+sMjoM6nUx2bYgtYUohVXc0ASMmr8oJdXv6t0JeKuDN2S282RzLqoVLaoG8AZnP8AznB2wX+lRJXQqoxBodfn2tEVouog7JGFK8TAFyWYhtzaQPF3KSrEU4g54jcE8GzO+Kn5WRX3BuSNLKXjGJ6ipyYatFiw3kpBdNR8jGZss5UsBC8gctAP0rBiyW9OFNNS2ppqrcN0Yp43F7DlJNbhufMlTQRMBB0ydPxyiOTciTMLKGAADN1awMsdpxFbeqEhSiwbu3kQvthSQKqBB4M/4mGvCFpNbF17BK03CGxBiQXGXf8AKKiOT6QVKJ/w/wCbRXs1uUqahFS/CoHHsziwu/RUYAo+qDveCSktgXq4I7LdyErKl7SlU9V84829MslKJ9kSmiRZQ3/enR6F9vAoSSSeO/Lsjz70zF7RZPdR9adHd8Gvzpf0/VCcl1uB+Q/sry9zP15ED4Ich/ZXl7mfryIotHpmZmbX0VXSmZaitbfdpxAcTQHueNVylvULWqXLfCGBYUUa0/m6H8g7mTZ7Fzp9daTMJ4AbIrABcorWtbkD41jx/U5I5+plLstkbcEaVlK2TuZUxQFBRJZRDEAuaO4akZu8FGbNUQBtHFQGnCLd5zKqBFd7v3dkQWdZSkskuoZ8NewR2MEPLjq7krUyPmHYUoCT/N8WbHJxjC4FCQVGgyJ7XA/KO2dQZynEQXNdnJglgM9Xh1nQkaYgQMvjBTk6aGwQ5BxbLABNHaorn/OyI59nbaKtWw7xDhJUuYSBTMtmAOGlGhtpnPRm+VP2gFzsPiVJs4k8MotWW0lOsUxLBMWCRsjdDJJNUMRobFOBSx7TxiwpZLgAAYW1114dkC7CSG3RoLINn5szh9I4uf0OwpUSSgEAMSF0qwI4nuhGXWgqO7vYxLOmpKKhQU+YbDl8XeFYlITLWThxA0zcg8NRGO3VgI5NWV0oMOjBmMVrWhdFBKghgHoa7xwMTqkrmMyW7My/GCBQlgxxYWHZ3sw/xFa9BEgbKtYyIGXHPR66RasCVZEPoQqgcPk0TiQCaIcn+YiWyiBdowqwmmmfy7Hhblq2SC0liakg4Qdk97nt4ZRMhSsgzDMAVJDj5RUm2svoQBQhszoNQRvi1KtDEulzwoA2bAfykLadbgSjSOoViBBfeANd0OXLA3/CgiwPVxMz011B1LtEJJwsAMsyW/3TSBsTSIBYgXBZhR+wn/cQWi7lJAYKDg5NtVYjFubWCKrUAagDTI1YZtHRPmTXyYhnIYADTsg1NrkU490Bk2kolKYj9wKEfMRHYbUtazhOYLuWKUJcq3A6Q+fY3Ki7HOpevd+UC1ymYVrQ1y7/ANI1wUZAFnnVArwmrM4oA5FX4RakrKVbYCiQwAeqswo/8o4hKBLUDhC5dRvNQADvVX4CIJV9FziQA5wlQcLFGcDSJTfCLsuJKUqBqvViNN5I4xifTCt51jP/AEo+tOjZpmmYQQ+EbIxfh+GQEY30xF59jq//AIUV3/fTo6nhC++f4fVC8vCBPIf2V5e5n68iGXTYeenS5btjUA+5zuh/If2V5e5n68iNF6O7OhM1U+Z6stLClMSv1b847fV5fKxOX7szVbPSb1wybOmUglmEsccOcZi9JoYy0JQzVJJNaPQfrGhtgVNCZ4ACEp2U0djq++MlabRgUCcwaYRv36MOMeLwLVL5+pv2jBGcvmzYVAANWvEmtYbPlEJTtUP4Rn8YJXxgXOG0Cs1JTv3MMuyK14WjnV6hKUgJDBLMGanfXM6x38c24xv8WVDcH2gKYAiiaCg1/OHCaANARkBv/ekWTKIUGLKA734bjwhslyVYXKnO0+YOeepeGa1Q+KJJEpSZS1BTAsCN+uekDJqc40E1ZMlaAWwkH9C8BJtnUnMZ/lAYZ2237joqyKVLpEqkVyh5Qw7Ys2JNQ2X6dsMlOtxqRYsUsYU5U3ltchxjSWGbhRXV8926M8iU7GtKAQesiQMOOozIJYHgTujkdTuVNbE0pimqmH81iNASkigU+lX/ANxZXaXFACBQUo3DsiSXKBQ5AfRs+3jGHVXItE8i0pwjBsnLNyAeL50yiCfa1IqwAUGAapejxTSvmyDxOYplEiSCCCHBb1S3dwEVoSdhrYuWEJc4u4EsKVZqfD5RBbLDjUTh7nFBXu+Eds1lQRqSM83+J/OHk4Cy6gbtN1d8BbUriw3JXZBIsoFFADtO18mi1JsgBABNC7Dd+sJSUZAcRvrp2xbuqWl6ZkEDMU14E0iSk2LnkVFiakFNDRxV6gbm3fGOSZQmTAkEIBrUuK6PoY7NtDKwoIXplQdh+UMROUFKJSyS4LUy+Ou6BSrZmS/YsW+woBEtCRiBqoGjmrcIqAsQk1AFWPwr3xWk2suogg0qdBpUbzHUuAxJcF3DnPeN/GLa3BrY7bsIBApi4MSddIAGViOEJJAD9jOAS7b4t3jOCq4tkbzvzikm8CjbSCQFAJyIJrQg5g5RqxQdbCmRTpS2xKVkBlUkHFnokgjWpjkqzALxFRVLNXokqYVAftiQ2EmaRRKlMVAslKVLIy3Nx3GJVWI4RizRiOm0cmHwjQ5Jdy0WTLUmWUpZVcRYsz5VOb/pGL9Ky3XYSwH/AIQZf+bOjeycJ2qqJDkAhnYfk0Yb0vg87Ynz+yh+3np0b/CH97L8PqheXgF8hvZXl7mfryIO8lHWoSAHSpTntprAPkN7K8vcz9eRB30eS1fakK/Ck1fL/JMdTxBfct+wqLpnovKGYJeCUxCAKtlk3dGYWtZGJJISCUigJYZFtY1fKOx84Qti38zaMfeAwJIwniGyGldBwjyXTLhdzVNpxpARQwkl2IriAw57v8RZ+zYkhTvTFXtyiO2zSouX3bwe6Ll0BJwgMCGZ/Vzdy8dbJJqKkVjZDOsyVrGDFhYAlQw4latr8d0dnol4GomrE4SCdX/m6Lttt5mzCyWAdziLLXoQNN1I4ZgdWKWkkIwhNeO070UIRre1j4v3BiAlBLEsrOjOO/IxHPsgSo4XUCKF4OWWUgJClJBJoCagd8NmpwLLJBBL0GGneMoiz77fyPjIzyUYwAQSB+uUXbJZVAEJLjJiAWb8oNSLLLQlUwviejA4W1BOQIi3YVuClIBWrPJgM6EQOXqXWy2J5iB1ku3CnEstWgaCXNjmyyi2oFQeHHfDp6vujLZ1O7uWPBtTFEy1ISoGlciDnu4FoyNue7fcpyvknSdkEM2ZORr20PdE0uZsVbZqd7GB9mnhbJWpgMqA1iwklNAlSn1Io76NoOMDKHYvVSontFqGPHhBSP7tQ2TPlEEidhOJgRu0PBtRwjkxJUplMQpicyexm03RZlYZTGikiobUnXhFbJURtLZj5iygAAYSQ5pXflp3bo4VEqZTH4OdctT+0NnXkwDpJJ1IzJ04xBapScUtCg2KhxMA71rv7YqMW+QNRNItCecSUqKQK4qODwbWLSZ2CYWU4BLKNKb+0xVFmwrxYQZYNBoTruLb2hfaAWAIxF+ISNBEkr4AckEJE1JTxzCshxaGzVlgCWBOQzbNyN3ygNLtXNlyBQvU/pEa79qWd9K0A1eCWGTewqTSYWtc3CohPqGgJHrDsiCfbwMQcUAqDmCBQnU1y4QBtN8LKkAFyGYE0rrTLjDrJZsSvvXCS5oCxJfCzQ9dMoq5CtbfBYnDGlRAZJpiLgJ/SpEW7JLB5sYHSmqgrZJJdgD36RaRZEpSGJ2WSpKi4Oooza/HdE8ixAzBjVq9SWTnmBpxhcsiSpFpWVJNkAVtBQxF3Ldzl3zyiG3TkqKUoSU4RtYsid/AtF2dKABqSznWgJBz35xHZ7C55xadgDJ2BbVvzPCBjNcsZVbjFKKlJGISkKHB2G8/FoxfpbCedsWAun7KGOb/AH06Nmtf2sy0GU0tyMTAGmT13CMd6XrJzU2xops2UCmXtpxjs+E0srXevqJyqkgZyG9leXuZ+vIhlgnrSsKRTDXdkYfyG9leXuZ+vIinzlGq0d3JHUqM10e0XLfYtVnBFFZcQd4gNeFhckKUWzL7xwOesZPkdfQkzkuQEl6nSPRLVLTORzqWKmqc34gx5HqcL6fLtwx8H2ZkJdlC1lBWlPCv5RSkSsCzwJD/AMyi5eVjSmYlYLrA/gNYpzLwWQ2FLAvkH+OgjXC5LZ7P+xE9LoLyZr7KUAkFw2lA+X5mILXPonChKQHxLcurt7NG+cV7PMWjPJWeHMuKh9eyLP2nE4NAMsg3HthGnS75Q+MlyTpOIJdJTQ7VdpW6uusSzXllNcVNAdkjLPP9IHSFFWZyLuo/kN8E12hhRgSMyARTcDCZxp0M1dipawpeJSlhxQioB4hs6atEthvBKHFXKaHKu474fYyWBpi7axF9lClF2BY6v8TpE2acZdg9SWzLM63qotyCjKlH3BoozbXMmKr6x2gT8y5zFOMT2ZRQkgpSR/cVbKX4ZxJzshIxKW6kUBDvvYP29kFFVwr9hTyJFcIQqivWVR0kZ5B+ESrnGWkJWSwBFHB7XGYivOvCRgYqKCDjDCpO7LOsC7deoUlydr/5EaBnoIdDDObqmC8qfJfmWggYgohwwD1z3a9mkFJc+zplJYGap6sRiS+QPDN4yJvcBChhzYBTbmp2EUhtitmErLql4gAydz1zr8IfLo21v2/UpZjT228EKUTTAKBAFAps2enbFNN6y0u5FT6xqQNRXWAKELmnZxFJOepeg7IdMuWYlsSSHLAcePZBLpscdpSBeST4NHauUaJhIlPT8KXFGam8HdAb+vYQShOEvxZgzdpziW57mU5Y7ZALYdC+KuVANIupuSWVqHrsNlIo75En+ZwH3GJtclep7GeFqWtWJRerkb9fhB1HJ+YppixsEOK1L6OM/wBIJ3fdCQk1GNvVZmbNy2ekH7ru2YQAEqIDFiCEuKYq/pCc3WdoKiOHuZu4bqCV4mydj26Npr8YPJsyObQlAISkuoaks+InKC024SgkkhIbPJh+UAp9sKphlIBmHJIDECg1H6xglklllYSS7F1ErZOpDZ0Lu5OHX/cctKQlnGEFux8yx3GLVj5PzVMZhwt+F3UN7mCNo5PomJFTTKp/XhGZzSYykjN2azGcvm5b4Xd+FH+Eam3rRLSmUE0Zqb8s/m0cu27JdmUBLSyVYlGpLqO58ssooX5eTJSohWFSgHAqkvmRmBEfrkkuCarOpkIQCUAIxF3CXLx5Z6ZVEz7I5c/ZR9adHo82+RklYJjzf0xl59kO+zf/ALTo7ngkZLLK/b6oRm3QJ5D+yvL3M/XkRRMXuQ/sry9zP15EUHj1DMrHoJz3RuuR/KMpOBa2STspw07twjD2eaxGfFs+6DM+x80EqSp3JphIKAG/EaEtujndZjjkWiXfgOKs9DtPJ/EoqS5BqE7+HZAO23ccRSAQrUthAO4hmaJOS/KVSpqZKa6Akv8AKNBed5ScZlqWAt2BcD+dhjzjjlwz0tWMfszK2ietICSBuSMy54D84HJmJSCVOp6AOxpmSI2X9MKVDCsKYufwq/8AdAa1XJhnGYUsh3YA5nOsNxZocP8AklVwZoW4B1atQaOMogl3kt6E9/8AKwal3UkzjgIdT5glhvc766RXRcyUqWKqLUoSd5y0bfHRjlxe3Yvcrf1FTHaIPb8oqy7et2xN3waRc0kyQtluPWIq75PomGyrPKNJSkpWP+OIka5uPgIFZcaul+gWlgadaVF6mmcV+dmFmfsEbaRcQwnAXxAApY1auZzrHP6BMSxCSDuA0yzOsCuuxrZL8y/LvkyP2abMLAKJyAMOst0zFKfAVBOZ/D8f0jYrBZKeYOx/x2lVzpBOTc61gAJWnCxDb+OUKl4g4rhE8sxCOT63eYGRUAvQ8BqS9KwZsPJ+WSMeJync7NmRr38IJTbnnKUzLIqATRuLmClm5JhA5yctRCQ5Fctzn9ozZescl/2/IYoRSAtisIkjFKUTTNswTkxy7oktUkWg4sKgfVFdaVOgGkE7FfliSMWBQlgOFKDg1b/01gTffpElGaJcpAQhLuomh7AkfOAhDPkn6Yu/cFyQWsfJtWcxQQkbjl8cg0NkWSxIJKpwUoZOrMcN8Zm7L/TapxExcwyywWkMlwaADVnb4xDypShBQUulB2ACASAksG4unPjnBx6WevRNtN+xWu+GbG3cq7PZ2CZeyzkhq8a1MC7w9KqpbiSEnRy5GT66xnr+vlpctK5RRrjDYFslmZsxu4RnZN4g4WQVLKnyFRoBTQjvjX03Qxcdco/qC6PUk2grlpmXpaRKx1ElISklOjs5ixZuWVmkhP2eUTKALqY4iRoBmp3zjyy2XgyUTXxqLviLl6guNzGnZFex8qJko7ADAkgGoDhiM8jB/wDGvIr5+OF+/lg6q2PWZHLvFOUCQUkOgJd6h8J4htKVi3K5QDCglRYluJdyR2x4snlJMEznNl6sGAAJ1AGRiCffc1SiorIJ3Ehtabop+C29ti/N2PbbNb0YpjzAlKVMQVMaihLxkOU/pLWkqlSGCRTEQCT2cI84mWxSiSpRJOZJiEqjV0/hEIS1TeoXLJYVXymnkglZLb+EWuX1qVMRdy1F1KsYJ/78+M88G+WXsLs9zH158diOKEN4qgLsfyH9leXuZ+vIgfBDkR7K8vcz9eRA54Jgsckxfm3jMmj7xRUGaB4MOM0sz03QqcFJ3RIui/ZbWpJHNhlpLhe6Lsi7pyjzyijaLkqUHU9cs2gbziUYcLKOZ3V0Z8xBearDJQqYC5PqgAU4HdwjDltVpXO3yN5O2SatEwETcJehSSQOGGN9dt/FLItDBZDpIoFdn7cYxEq4koQmcqaHXtYCWIS9KirxorJO56TiDLWksEqAz7THJ6zROmt+18bhRSYdXakTFbaUhuAdoD2i85KZgCZQqpqgueIpAuwJtKudQlAWolgsqOxqw4RclXaJSQq1FSV/h1rGbyoQdN38JhUw9cc/nMSjJQEDsduIjs68JcgLV9nOf4AFE/tAGReuH7qTgAJqkBi+59TEN48pky0qlroAkFiplKL1S+YPGA+zynPZc9t+C7S7mhu7lLLnEMnDwOcEzOClhg9K0+buwjyq28sAh02dLApYrUcS3O48OyAc+/5ym+8XTLaP7xtj4RLI7XpXyBro9gtfK2TJfGAGp6wPe2uUNs/pGkYsKWNaFyxo9X7I8SmTyS5P7w0TSMjGxeCYq3e4PmHuFs9JMlJKCQlbEhw6RRw5/u0748/vb0jT5qtk4U7tab9Ixy5hUXJc7zDXjRg8KwYt2rfyU8jCV4X0qaTonRIJb/MD1Lhjwo6cIRgqigHJsemYRkWh8y1rUAFKUQMnJLPnEMKCpFBM34taUomkrlpyG59xiaVeMpB2cRGFqhi+/PtgNHIS8EHstvwCU2i5b7UlbYQ2/L9IqPHIUNjFRVIps68chQoIoTwoUKIQUG+WXsLs9zH158BIN8svYXZ7mPrz4hEP5EeyvL3M/XkQMMLk5yjNkVNIlS5yZ0vmlomY8JTiSv8AApJd0DWCXTWV1bYvEedFFtA2ETBLprK6tsXiPOhdNZXVti8R50UVQNC4K2zlAZkqVKwgCWKkZqhnTWV1bYvEedHOmkrq2xeI86AlijNpyXHBatFr+voRKKUI+8Vms6cAImujlYmQKS8RJc4jTu/tgf0zldW2LxHnQumcnqyxeI86EPo8Uk4tc/IWqRobN6SVS8ZTLS6jQH1UjtFVGO8ovSMLVZkIVL+9BqqgTTNgKl4zvTOT1ZYvEedHOmUnq2xeI86Frw7p1JSUd0TVL3DFnvlAlYUYMSiDiUWUlhX/AHAW97wxgAqxEl9dnh26w7plJ6ssXiPOhdMpPVli8R50Nx9LCEtRLYIeGvBnpjJ6ssXiPOhdMZPVli8R50awaAzwoM9MZPVli8R50LpjJ6ssXiPOiWVQFhQa6YyerLF4jzoXTGT1ZYvEedEsugLCg10xk9WWLxHnQumMnqyxeI86JZKAscg30xk9WWLxHnQumMnqyxeI86JZKAkKDfTGT1ZYvEedC6YyerLF4jzohKAkKDfTGT1ZYvEedC6YyerLF4jzollUBIUG+mMnqyxeI86F0xk9WWLxHnRLJQEhQa6YSerLF4jzoXTCT1ZYvEedEslAWDfLH2F2e5j68+F0xk9WWLxHnQP5RcoTazK+6lyUyZfNIRLx4QnEpf41KLus6xRaR//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1278" name="Picture 14" descr="http://t2.gstatic.com/images?q=tbn:ANd9GcRVJReywcYZHk_aohxCvGVVDYXqmIIJn_OCvlU-qvur6bP-b2OYSg">
            <a:hlinkClick r:id="rId4"/>
          </p:cNvPr>
          <p:cNvPicPr>
            <a:picLocks noChangeAspect="1" noChangeArrowheads="1"/>
          </p:cNvPicPr>
          <p:nvPr/>
        </p:nvPicPr>
        <p:blipFill>
          <a:blip r:embed="rId5" cstate="print"/>
          <a:srcRect/>
          <a:stretch>
            <a:fillRect/>
          </a:stretch>
        </p:blipFill>
        <p:spPr bwMode="auto">
          <a:xfrm>
            <a:off x="5368099" y="3200400"/>
            <a:ext cx="3775901" cy="3429000"/>
          </a:xfrm>
          <a:prstGeom prst="rect">
            <a:avLst/>
          </a:prstGeom>
          <a:noFill/>
        </p:spPr>
      </p:pic>
      <p:pic>
        <p:nvPicPr>
          <p:cNvPr id="11280" name="Picture 16" descr="http://t1.gstatic.com/images?q=tbn:ANd9GcR2e8lJmO5u74nensJnxTd_uW8fxpmhikiVsPiazRrjU7_oH_pxUA"/>
          <p:cNvPicPr>
            <a:picLocks noChangeAspect="1" noChangeArrowheads="1"/>
          </p:cNvPicPr>
          <p:nvPr/>
        </p:nvPicPr>
        <p:blipFill>
          <a:blip r:embed="rId6" cstate="print"/>
          <a:srcRect/>
          <a:stretch>
            <a:fillRect/>
          </a:stretch>
        </p:blipFill>
        <p:spPr bwMode="auto">
          <a:xfrm>
            <a:off x="6677025" y="990600"/>
            <a:ext cx="2466975" cy="1847851"/>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4953000" cy="3733800"/>
          </a:xfrm>
        </p:spPr>
        <p:txBody>
          <a:bodyPr>
            <a:normAutofit fontScale="77500" lnSpcReduction="20000"/>
          </a:bodyPr>
          <a:lstStyle/>
          <a:p>
            <a:r>
              <a:rPr lang="en-GB" dirty="0" smtClean="0"/>
              <a:t>Leaves are of two types i.e. foliage leaves and scale leaves</a:t>
            </a:r>
            <a:r>
              <a:rPr lang="en-US" dirty="0" smtClean="0"/>
              <a:t> and  can be simple (as in </a:t>
            </a:r>
            <a:r>
              <a:rPr lang="en-US" dirty="0" err="1" smtClean="0"/>
              <a:t>Pinus</a:t>
            </a:r>
            <a:r>
              <a:rPr lang="en-US" dirty="0" smtClean="0"/>
              <a:t>) or compound (pinnate in </a:t>
            </a:r>
            <a:r>
              <a:rPr lang="en-US" dirty="0" err="1" smtClean="0"/>
              <a:t>Cycas</a:t>
            </a:r>
            <a:r>
              <a:rPr lang="en-US" dirty="0" smtClean="0"/>
              <a:t>)</a:t>
            </a:r>
            <a:r>
              <a:rPr lang="en-GB" dirty="0" smtClean="0"/>
              <a:t>. </a:t>
            </a:r>
            <a:r>
              <a:rPr lang="en-IN" dirty="0" smtClean="0"/>
              <a:t> </a:t>
            </a:r>
          </a:p>
          <a:p>
            <a:r>
              <a:rPr lang="en-IN" dirty="0" smtClean="0"/>
              <a:t>To help conserve water the leaves of few species are needle like ( flat leaves) </a:t>
            </a:r>
            <a:r>
              <a:rPr lang="en-US" dirty="0" smtClean="0"/>
              <a:t>with a </a:t>
            </a:r>
            <a:r>
              <a:rPr lang="en-IN" dirty="0" smtClean="0"/>
              <a:t>waxy coating,</a:t>
            </a:r>
            <a:r>
              <a:rPr lang="en-US" dirty="0" smtClean="0"/>
              <a:t> thick cuticle and sunken stomata. These help in preventing water loss. </a:t>
            </a:r>
          </a:p>
          <a:p>
            <a:endParaRPr lang="en-IN" dirty="0"/>
          </a:p>
        </p:txBody>
      </p:sp>
      <p:pic>
        <p:nvPicPr>
          <p:cNvPr id="10242" name="Picture 2" descr="http://t3.gstatic.com/images?q=tbn:ANd9GcSwo28-pQu1Y9NwiEnkMQN_BzV8iHYI_zgLXRWQQu6etpIJdppn-w"/>
          <p:cNvPicPr>
            <a:picLocks noChangeAspect="1" noChangeArrowheads="1"/>
          </p:cNvPicPr>
          <p:nvPr/>
        </p:nvPicPr>
        <p:blipFill>
          <a:blip r:embed="rId2" cstate="print"/>
          <a:srcRect/>
          <a:stretch>
            <a:fillRect/>
          </a:stretch>
        </p:blipFill>
        <p:spPr bwMode="auto">
          <a:xfrm>
            <a:off x="4267200" y="3048000"/>
            <a:ext cx="2457450" cy="1857375"/>
          </a:xfrm>
          <a:prstGeom prst="rect">
            <a:avLst/>
          </a:prstGeom>
          <a:noFill/>
        </p:spPr>
      </p:pic>
      <p:pic>
        <p:nvPicPr>
          <p:cNvPr id="10246" name="Picture 6" descr="http://t3.gstatic.com/images?q=tbn:ANd9GcQsZh6-8G9La9knyr1WVDcFEUukePm768cG9U-Nwixn5z59rUBpZg"/>
          <p:cNvPicPr>
            <a:picLocks noChangeAspect="1" noChangeArrowheads="1"/>
          </p:cNvPicPr>
          <p:nvPr/>
        </p:nvPicPr>
        <p:blipFill>
          <a:blip r:embed="rId3" cstate="print"/>
          <a:srcRect/>
          <a:stretch>
            <a:fillRect/>
          </a:stretch>
        </p:blipFill>
        <p:spPr bwMode="auto">
          <a:xfrm>
            <a:off x="5562600" y="533400"/>
            <a:ext cx="2466975" cy="1857375"/>
          </a:xfrm>
          <a:prstGeom prst="rect">
            <a:avLst/>
          </a:prstGeom>
          <a:noFill/>
        </p:spPr>
      </p:pic>
      <p:pic>
        <p:nvPicPr>
          <p:cNvPr id="10248" name="Picture 8" descr="http://t3.gstatic.com/images?q=tbn:ANd9GcQNA0JMVllCvymTHiebvFUaVpGPPtE7FiEvuRME9nELAAW4ytp9wA"/>
          <p:cNvPicPr>
            <a:picLocks noChangeAspect="1" noChangeArrowheads="1"/>
          </p:cNvPicPr>
          <p:nvPr/>
        </p:nvPicPr>
        <p:blipFill>
          <a:blip r:embed="rId4" cstate="print"/>
          <a:srcRect/>
          <a:stretch>
            <a:fillRect/>
          </a:stretch>
        </p:blipFill>
        <p:spPr bwMode="auto">
          <a:xfrm>
            <a:off x="5029200" y="4953000"/>
            <a:ext cx="2619375" cy="1743076"/>
          </a:xfrm>
          <a:prstGeom prst="rect">
            <a:avLst/>
          </a:prstGeom>
          <a:noFill/>
        </p:spPr>
      </p:pic>
      <p:pic>
        <p:nvPicPr>
          <p:cNvPr id="10250" name="Picture 10" descr="http://t0.gstatic.com/images?q=tbn:ANd9GcR_ZuJhyh6usg19dLXgrPoSWpdcA1g6u26isuvKXOZnr-yzaHWMAw"/>
          <p:cNvPicPr>
            <a:picLocks noChangeAspect="1" noChangeArrowheads="1"/>
          </p:cNvPicPr>
          <p:nvPr/>
        </p:nvPicPr>
        <p:blipFill>
          <a:blip r:embed="rId5" cstate="print"/>
          <a:srcRect/>
          <a:stretch>
            <a:fillRect/>
          </a:stretch>
        </p:blipFill>
        <p:spPr bwMode="auto">
          <a:xfrm>
            <a:off x="7010400" y="2514600"/>
            <a:ext cx="1704975" cy="2286001"/>
          </a:xfrm>
          <a:prstGeom prst="rect">
            <a:avLst/>
          </a:prstGeom>
          <a:noFill/>
        </p:spPr>
      </p:pic>
      <p:sp>
        <p:nvSpPr>
          <p:cNvPr id="10252" name="AutoShape 12" descr="data:image/jpeg;base64,/9j/4AAQSkZJRgABAQAAAQABAAD/2wCEAAkGBhEQDw8PEA8PDQwPDQ0MDQ8PEA8NDQ0NFBAVFBQQEhIXGyYeFxkjGRISHy8gIycpLCwsFR4xNTAqNSYrLCkBCQoKDgwOFA8PGi4gHBwpKSkpKSksKSkpKSkpKSwpLCksKSkpLCkpLCkpLCwsKSwsLCwpKSw1KSwpKSkpKSwsKf/AABEIALcBEwMBIgACEQEDEQH/xAAbAAABBQEBAAAAAAAAAAAAAAAAAQMEBQYCB//EAEIQAAIBAgQDBAUJBgQHAAAAAAABAgMRBAUGQSExURIycZETFGGBoQciQlJykrHB0RZDYoLh8BUjM1QXRFODssLx/8QAGgEAAwEBAQEAAAAAAAAAAAAAAAECAwQFBv/EAC8RAAIBAwIFAwMDBQEAAAAAAAABAgMEERIxEyEyQVEUIkIFYZFSgaEkcbHh8CP/2gAMAwEAAhEDEQA/ALrFaHjJ3Sa8Dl6TlBfNckbO4XLlQhPdC4kjCTy/EU+UmxFmeIp84tm6lBPmkMVMvhLZHO7NLpbQa/JlKOrGu8mizw+rIvmyTiNOU5bIq8To9fR4eBPDrw2eR5iy9oZ5CW6JdPGxe5ha2n60O7JjPrGIpc02kL1FWHXEelPZnoyqJ7nVzA4fVE48JJotsLqqL5s0jeU3vyJcGag6uVVDPIS3RMp46L3OlVIvZk4ZIcU+aI9XLoS5pD0aie52mVyYFLitNQlySKfE6Ua4xujZ3C5jO3pz3RSm0eezwFenybYQzqtT7yZvp4eMuaRCxGSU5bI5XZY6G0XxPJQYXVnUt8NqSMt0QMXpKL5Ip8RpypDjFsn+op/cPazcUsyhLdEiNZPc82VSvS5pkvDallHhK5SvccprAOn4PQbgZXC6pT5staGdwlujqhcU57MzcWi1EGKeMi9x1TT3Nk0xHQCAUIAAAAAAQAAAAAAAABEYAAYBcLiCiAW4tzkLgMVxT5oYq4CEuaH7hcWAKjE6bpy2RUYnSG8brwNfcLmMqEJbopSaPP6uR14d1tjccTiKfNM9DlBPmkMVMvhLZHNKyj8XgvX5MbR1LOPeuWWG1Yt2WWI07TlsiqxOkF9Hh4EcGvDplkeYstqGooS3RPpZnB7ow9bTtWHdbI7WIp7N+AuPWh1RFpT2PSI4iL3HFI84pZ/Vh3rrxJ+H1b1LjfQ+SwLhs3NxJQT5ozWH1VF7lhRz6D3R0RuKctmTpaJlbLYS2RWYvS8Jckiyp5lB7ofjiYvctqEg5oxmK0k1xjdFdUy6vT5XZ6P2k+jOJ4WEuaRzTsqctuRSmzzunm1Wn3kyywuqXuaXEZFTlsioxekYvkvIxdtVh0SK1J7kjDali9yyo5vCW6MdiNMVI91siSoYin1fgHHr0+qOQ0xex6NDFRe44prqecU87qw5pon4fVT3NI30PlyJdM3IhmsPqiL3J9LPoPdHTG4py2ZLiy1AiwzKD3Ho4iL3NlJMnA6Bz211AeQGRDoQoQgAAgAACwDAAAAAAAQBcW4gAAtxTkLgArinsM1MHCXNIeuFxYGVtfIqctkVuI0jB8l5GkuKZypxluhpsxFbSMl3W0Q6mSV4cnc9DOZQT5pHPKzpvsVrZ50pYiGzHYZ5WjzUvJm7ngoP6KI9TJqb2Rk7LHTJj1+TLUdVyXMn0NXLcnVtL03sivr6OW3DwFwa8dpZDMWWdDVMHuPvUUOqMrW0pUj3ZMr8Xgq9JcbyQnVuIrmhpRZvv8cptcbDfr9CbtwPMp572eEk0/ehqnnV3eLaCF3OTxKJvGgmeqTySlUV1YrsTpCL5IrMl1ZaKUnxNBh9SQlujfiUZ8mc7TTM9X0lJd1tEKpkteHJs3dPM4S3Q72qcuhLtKMtha2jzxTxENmOwz2rHmn5M3ksBTlsiNVyCm9kR6Nrpkx6zKx1TIQ0EtLQ6IBenrfqHqj4LcQ6sIeqYCAKFhDEAAAACwAABYQ6EEAgChYAEAAAAAAABQEAQxQAAAAAAALi3EAAFuM18FCfNIdC4AZ7M9H0qifzV5GfXyfJS4Xt0PQbhch04s0jUlHYxj0VaPC6ZAradrQ7rbPQu0JKKfNIwna05dha2ebuWIp7S9w7S1DVjzv77m8qYCEtkQa+nqctkc7s2uiTHr8lDh9WvcsqGrYvmxjEaPi+S8itraSku62TouYbPIe1mkWp4dUKZB6erdWAcW58DxE9IEKqjqSnLvRlHwtJE6lmNKXKpG/Rvsv4noQuKU+mSMnFofsAqCxsScgKFgGIAtgsACAKAAIAoggEAWwAAlgsKAgOQFsAAIAoAMQBRAAAAAAAuIAAKIIFwAULiXC4ALcO0c3EADrtA2cgAC9ldEIAgAeYU8ytu/fsS6WZ+0t/XqNX/VpU5+1xTfnzElkOEqd3t0X/AAT7S8pXPm1RUumSOrV5RGoZzKPdlKPg7FnQ1PUXOakv4kitqaLnzpYiE+iqJwfmrkKtkOMpXvQlNdaTVReUXf4FqFen05/YXsZr6OqU+9Bfyu3wZOo57Rl9Jx+0vzR5p69KDtJShJbSTi/LgPwzT2/qaRvq8d+f9xOkj1GlXjLuyjLwaZ00ea0s3XXj/e5Y4bUlSPKo7e13XxOmP1JfKP4IdJm5sFjMUNXS+lGMl1V4v80WNDU1GXNSh5SXw4/A6oXtGXfH9yHBotrCEenmlGXKpH3/ADfxJMJJ8U017Hc6YzjLZ5JwIFhZySTbaSXFt8EveC67Pk9mUAgWOuyJYQhLCWO7CWADmwWOrCWABBDqwlgGcgdWCwAciHVhLAByIdCWADkBRGACBcAABLhcAABbgJYAA88q4Cceo3HETjzujcVcAnsV2JyVPY8+pYRfTyNFU8lLh86kty3wmo+rKzE5E1yK+pgpw6nK6Nel0vJeYs20M1p1VacYVF0nGM18RmtpvA1v3Spt70pOn8OXwMbDFSj1JuHzqS3D1T2qxFo8MssR8nMedDEyj/DVipr70bP4FXidFY2n3Y06y605rteUrMuMLqLqy3w2fRe5olbVfsGqaPPMRSr0eFWlVpe2UJJfet+ZxTzN9b/l+J6tTzKLXNWI2IyrB1v9ShRk3v2VGX3o2YnYxfTIFU8o86hmbXlYl0s8ad79l+zgafEaDwUu66tJ/wAFS68pJlfX+TT/AKWLfsVSnf4xf5GTsqq25la4jFLU9RLhVbVt/nfiQ3im22mld3tFukl4KPBeQYn5PsZC7jOhUSV+E3F2X2omZxVStQ41YVYR2k4yUJeDZEoVo75Lg2uk0VfH4lRajUvL6KleS58lZ9OHFEaOf4iF7t06qa+dBtWe6kv75lL/AI5G3fjxV9rkCWJ9JTqN9p/V8N3w9isbUZSedR0Jtrmj1nKNYxnQpyqq9XsrtuNuzJ9V7rE5apofxL7r/M8jw2ZOMUlKUVbgtrD6zaX17kO7rp8mcmhM9YjqOg/pSXjEehnVB/vF71L9DyRZrLqtmOLN2unuvwGr6suy/wC/cXDR65HMqL5VYedvxHY4iD5Tg/5onkcc5ft8zuGevhxfmWvqE+8ULho9cTT5NMLHlNPUD2bJNLU0l+8kve1+Ba+o+Yfz/oXD+56ZYSx5/T1bV4f5r+8SIayq/XT8ey/yKX1Kn3T/AIFw2bjsnLiZKnrOe/YfuJEdZdYR+KNF9Qovz+A4bNI4iWKOOr4bw8pf0HoaoovaS+6zRXtB/L/ItDLWwWIMc/oP6TXuHY5tRf7xe9NfkaK4pP5L8k6WSOyFhtY+k+VSHnY7VeD5Ti/5kaKpF7NCwxbCHXaXVeaArKAzjz5dQWfx5XMdOhVhu2iPUxc727LuefGpWj1HYqUH3PSKOIhNbHFXBwl0MZg8zqRXJk+nn0lzuP1qXUjncPBa4jJYsrMRkTXIfp6gJEc4ixO4oT3DTJFDUwE49RpVpx6mkeLhLoMVaEJdDCVKhLpeClJ9yphnMkubOVqOpF8+BIr5WnyK7FZS7EqEodMsmsJpbosoaul1+JoMq1TGS4s82qZZUT4XsT8Hhai6m7qVIr28xz0NHqVLOoPdEpZhCSs7NPmnxT8UeXKrVj1HIZvVj1Erua6omOhdjX5lojL8Q3JU/QVHx7VB9jj9nu/Ar6XyXYftLt4irUo/SpdmEO37HJcvdYq6Opprncm0dWvcFd03uh+9bM21LLqMacKUaVNUqcVCEHGMoxilZJXI9bTuEn3sLh3/ANqC/BGfpasXUm0tTRe50K5pSM9MkO1dDYCX/LRj9mVSH4SIlX5OME+UasPs1X/7JljTz2L3RIhmkXuV/wCMuyFmSM3V+S7Dvu168PHsT/JESr8lj+hi3/NS/SRtY42L3HFXXUPT0X2Hrked1PkwxC7uIoS8VUj+TIdT5PMdHkqM/s1Ev/JI9S7a6i9ol2dJhxGeQ1NHY+PPDSl9mUJfgyJWyTGR72FxC48f8uTXwR7TcS5DsIdmx8Rnhs4VI96nVjbrGS/E59da3aPdGxirg6cu9Spy+1CEvxRm/p6/V/A+L9jxWGZP6zHY5pLqmes1dNYSXPC0H4U4x/Aqs10xltKDnUoqHTszqRb8Fcyl9PflFKafIwMM1fsHo5s//juS6eAwVSTUY1acbXT9In+KG6uRUL/NrTXS6i/0PPqU1B4Zq01ucxzp9WORzv2siSyWK5V174/1GXlj2q0395GelAWyz59QKb1Gf1ofe/oKGhAegVsCnsQZ5VG97GhkkxqVBH1WlHJqZR+ox6CPLIvYuvVRPVSXTTDUUU8mQxPJXtc0bw5y6LMpW8HuitTMzLLZrk2c+iqx9ppnSOJUl0OeVlTew9bM56xUXNM6WP6pl7LDRew1LL4vYydj+mRWsqFiYMep14ewlzyiLI9TJOhn6WtHpY9SZ0pwfQJYeD6ESeVTXJsbdCrH2k5uI7rIciVPLIPoR55Mtjn1iouaZ1HMmuaZDrP5xHjwMTydrk2NPA1FybLGOZodjjosWujLdYDmVH+bHqdxzGrHqXCqQfQHRg+hXDpPplgMsrqefTXUl09TyW53LL4PoNTyiLKVKS6ZhleCbS1UTKOqV1M9PJegzLKJLk2V/UR2eRYibOnqOL3JVPO4vdHnzwdRbiKVWPUpXNeO6FoR6VDM4vcdji4vc8zjmdSPUfhqGa6lq/a6kLhnpCqrqV+b5DSxdvS9pqKdlGTivgZKjqh7k+jqpdTVXtOXJiUZLmiJL5Np+klKOI9HTsowilfh7Wcz+TuvtiIvxj/UuqWp4vcmUs/i90PFvU5sblMyj+TrE/7iHk/1Of8AhtX/ANxHyf6m2hm0Xuh2ONi9y1b0H2J1yMF/w2xH+4j5P9QPQPWF1AfpaPgNcjDwzqa5pkmln3Unyy6D2GJ5JF9DB21aPTIrXF7o7pZ3HqS6eaxe6Kipp/o2iPPJ6i5Nk5uofceIM00cZB7nalF7mRdGtHa4scxqR5ph6ypHrgHDT2Zr/Ro4lQM3Sz5rmTaWfrqaRv6b35EukyzdA4lQG6ebxe6H44yD3OmNenLZkuLQy6Jy4MmKcXuL2EaLD2EQXE5cF0J7onDoDwGSBLDRewzPLYPZFk6Jw6JDgmPJTVcji+RFnkT2bNC4MSzMZW1OW6HqZmZZZUjyY24VY7XNS/A5dOL2MJWNN7Fa2ZdYyoucWORzR73NDLBwewzPKYPoZOxa6WPWVUM2Q9DMU+g/UyCL2Is9PdLmbtq0dmPUh9YqL6CucGQJ5JUXJsbeX1luTi4j2H7SxeHg+g1PLYPoQ/RVlsJ6SqvosTnV7xDCO6+URs2VUqFpWuWDxVTl2WVuM7fF2d/AS9z9yN6Sj3JDhZcGOU6cvrMpIV6jklZ38GXdHDVnFBUoP4IdTSiXRnNfSZLpYuS+kVvqVbqc+oVurIVGstjH2l2syfUCm/wur9ZgXw7gn2mzsKmPumcOme+cwiZ0hOyFgA6dNPZDc8DB7HURxMnCYECrkdOWyIVbTK24eBfJnVzOVGEt0UptGSqZDVj3ZMZdCvDa5szl0k9kc8rGm9uRaqsx8cxqR5qSH6eftczSTwEHsRa2RU5bIxdlOPRIriJ7ohUs+XUlU85iyLV0vHbh4EOrp2ou7Jk6bqGzyP2MvoZhB7ocVaL3MrPAV4+049ZrR5xfuD1VeHVENEXszXcOojpmWhnUlzuvFEmlqD2lr6hH5LAuEy+lSG/R3K6Gep7nCzPjdM0V7SYKkyzdI57BTYjOZcePIk5dm6lH5zNfUU92xujJLJYB2jhY6D3QvrEXuNV6b2ZnpZ32g4dEc9uPUW66lqUX3Fhi+jj0QerwewgqKwgE9Sh0OJ5XB7IduL2g0oMsiRyWmneyJKw0UuSO+0LcMIMjDoLoc+hJInZDAEb0YEjsgGBEyU0uY1WxUIptvh4MACU2mOMUxqnmFOSum7eDGK2bwXV+4APPuLqpDpNOGslRjtYwp7cduDK79u2n85cH0T4ABlCrUnHnI66dGDjnBPoap7ce0r28Dp6hl1ADgnVqJtan+TNwS7CftDLqH7RPqwAjiz/U/wAi0o6/aKXVji1HLqIBSrVF8n+Q0odjqJ/2h6Gob7ABXqqy+TFoj4Ho51F84jkcZSlzj8AA3p3tVvD5kuCOng6M9vgNT09SlsvIAPXp4muaMXyI9TSsNuHvsVc8in2moStbqwAipb03jkaQk+ZVZlkWJT+bKLXjYscp03VcLynaXsfAAD09NrDRTqyaJU8iqrlMaeX1o7p+8AMZWdLwSqjOJKtHp5nPr9Rc18UAHHUt4w2bLUsnUM4ftJNPOGAHE6s4Pk2aaUx+GbokQzCLFA6KV5V8mbgh6FdMdTAD2qM3NczCSwdIVsANyRBAABH/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254" name="Picture 14" descr="http://t3.gstatic.com/images?q=tbn:ANd9GcQK7HaDmNj0mHqW15wk5VexvxGVI4KVUXt0zqKtHfdl699o7LYb">
            <a:hlinkClick r:id="rId6"/>
          </p:cNvPr>
          <p:cNvPicPr>
            <a:picLocks noChangeAspect="1" noChangeArrowheads="1"/>
          </p:cNvPicPr>
          <p:nvPr/>
        </p:nvPicPr>
        <p:blipFill>
          <a:blip r:embed="rId7" cstate="print"/>
          <a:srcRect/>
          <a:stretch>
            <a:fillRect/>
          </a:stretch>
        </p:blipFill>
        <p:spPr bwMode="auto">
          <a:xfrm>
            <a:off x="1371600" y="3810000"/>
            <a:ext cx="2695575" cy="1800225"/>
          </a:xfrm>
          <a:prstGeom prst="rect">
            <a:avLst/>
          </a:prstGeom>
          <a:noFill/>
        </p:spPr>
      </p:pic>
      <p:pic>
        <p:nvPicPr>
          <p:cNvPr id="10256" name="Picture 16" descr="http://t1.gstatic.com/images?q=tbn:ANd9GcRaEEYO2JcY6MtP9wrhjxSF8_PMTdeSKr7gOgjzeojBL6W2iZRy"/>
          <p:cNvPicPr>
            <a:picLocks noChangeAspect="1" noChangeArrowheads="1"/>
          </p:cNvPicPr>
          <p:nvPr/>
        </p:nvPicPr>
        <p:blipFill>
          <a:blip r:embed="rId8" cstate="print"/>
          <a:srcRect/>
          <a:stretch>
            <a:fillRect/>
          </a:stretch>
        </p:blipFill>
        <p:spPr bwMode="auto">
          <a:xfrm>
            <a:off x="152400" y="3657600"/>
            <a:ext cx="1744393" cy="2362200"/>
          </a:xfrm>
          <a:prstGeom prst="rect">
            <a:avLst/>
          </a:prstGeom>
          <a:noFill/>
        </p:spPr>
      </p:pic>
      <p:sp>
        <p:nvSpPr>
          <p:cNvPr id="11" name="TextBox 10"/>
          <p:cNvSpPr txBox="1"/>
          <p:nvPr/>
        </p:nvSpPr>
        <p:spPr>
          <a:xfrm>
            <a:off x="6096000" y="2286000"/>
            <a:ext cx="1676400" cy="369332"/>
          </a:xfrm>
          <a:prstGeom prst="rect">
            <a:avLst/>
          </a:prstGeom>
          <a:solidFill>
            <a:srgbClr val="FFFF00"/>
          </a:solidFill>
        </p:spPr>
        <p:txBody>
          <a:bodyPr wrap="square" rtlCol="0">
            <a:spAutoFit/>
          </a:bodyPr>
          <a:lstStyle/>
          <a:p>
            <a:r>
              <a:rPr lang="en-US" b="1" dirty="0" smtClean="0"/>
              <a:t>Foliage leaves</a:t>
            </a:r>
            <a:endParaRPr lang="en-IN" b="1" dirty="0"/>
          </a:p>
        </p:txBody>
      </p:sp>
      <p:sp>
        <p:nvSpPr>
          <p:cNvPr id="12" name="TextBox 11"/>
          <p:cNvSpPr txBox="1"/>
          <p:nvPr/>
        </p:nvSpPr>
        <p:spPr>
          <a:xfrm>
            <a:off x="4648200" y="4876800"/>
            <a:ext cx="1981200" cy="369332"/>
          </a:xfrm>
          <a:prstGeom prst="rect">
            <a:avLst/>
          </a:prstGeom>
          <a:solidFill>
            <a:srgbClr val="FFFF00"/>
          </a:solidFill>
        </p:spPr>
        <p:txBody>
          <a:bodyPr wrap="square" rtlCol="0">
            <a:spAutoFit/>
          </a:bodyPr>
          <a:lstStyle/>
          <a:p>
            <a:r>
              <a:rPr lang="en-US" b="1" dirty="0" smtClean="0"/>
              <a:t>Needle like leaves</a:t>
            </a:r>
            <a:endParaRPr lang="en-IN" b="1" dirty="0"/>
          </a:p>
        </p:txBody>
      </p:sp>
      <p:sp>
        <p:nvSpPr>
          <p:cNvPr id="13" name="TextBox 12"/>
          <p:cNvSpPr txBox="1"/>
          <p:nvPr/>
        </p:nvSpPr>
        <p:spPr>
          <a:xfrm>
            <a:off x="1219200" y="5410200"/>
            <a:ext cx="1752600" cy="369332"/>
          </a:xfrm>
          <a:prstGeom prst="rect">
            <a:avLst/>
          </a:prstGeom>
          <a:solidFill>
            <a:srgbClr val="FFFF00"/>
          </a:solidFill>
        </p:spPr>
        <p:txBody>
          <a:bodyPr wrap="square" rtlCol="0">
            <a:spAutoFit/>
          </a:bodyPr>
          <a:lstStyle/>
          <a:p>
            <a:pPr algn="ctr"/>
            <a:r>
              <a:rPr lang="en-US" b="1" dirty="0" smtClean="0"/>
              <a:t>Scale leaves</a:t>
            </a:r>
            <a:endParaRPr lang="en-IN"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276600" cy="6172200"/>
          </a:xfrm>
        </p:spPr>
        <p:txBody>
          <a:bodyPr>
            <a:normAutofit fontScale="85000" lnSpcReduction="10000"/>
          </a:bodyPr>
          <a:lstStyle/>
          <a:p>
            <a:r>
              <a:rPr lang="en-US" dirty="0" smtClean="0"/>
              <a:t>The stem can be branched (as in </a:t>
            </a:r>
            <a:r>
              <a:rPr lang="en-US" dirty="0" err="1" smtClean="0"/>
              <a:t>Pinus</a:t>
            </a:r>
            <a:r>
              <a:rPr lang="en-US" dirty="0" smtClean="0"/>
              <a:t> and </a:t>
            </a:r>
            <a:r>
              <a:rPr lang="en-US" dirty="0" err="1" smtClean="0"/>
              <a:t>Cedrus</a:t>
            </a:r>
            <a:r>
              <a:rPr lang="en-US" dirty="0" smtClean="0"/>
              <a:t>) or un-branched (as in </a:t>
            </a:r>
            <a:r>
              <a:rPr lang="en-US" dirty="0" err="1" smtClean="0"/>
              <a:t>Cycas</a:t>
            </a:r>
            <a:r>
              <a:rPr lang="en-US" dirty="0" smtClean="0"/>
              <a:t>).</a:t>
            </a:r>
            <a:r>
              <a:rPr lang="en-GB" dirty="0" smtClean="0"/>
              <a:t> </a:t>
            </a:r>
          </a:p>
          <a:p>
            <a:r>
              <a:rPr lang="en-GB" dirty="0" smtClean="0"/>
              <a:t>Secondary growth takes place both in roots and stems.</a:t>
            </a:r>
            <a:r>
              <a:rPr lang="en-IN" dirty="0" smtClean="0"/>
              <a:t> The xylem form the wood if a tree and the phloem tissues are part of the bark (along with cork).</a:t>
            </a:r>
          </a:p>
          <a:p>
            <a:endParaRPr lang="en-IN" dirty="0"/>
          </a:p>
        </p:txBody>
      </p:sp>
      <p:pic>
        <p:nvPicPr>
          <p:cNvPr id="27650" name="Picture 2" descr="http://t2.gstatic.com/images?q=tbn:ANd9GcQooMUER0sng6AtGG-nt8_ZbVZZqsUuvAwPnET1RaNH-YaUio3y"/>
          <p:cNvPicPr>
            <a:picLocks noChangeAspect="1" noChangeArrowheads="1"/>
          </p:cNvPicPr>
          <p:nvPr/>
        </p:nvPicPr>
        <p:blipFill>
          <a:blip r:embed="rId2" cstate="print"/>
          <a:srcRect/>
          <a:stretch>
            <a:fillRect/>
          </a:stretch>
        </p:blipFill>
        <p:spPr bwMode="auto">
          <a:xfrm>
            <a:off x="4038600" y="381000"/>
            <a:ext cx="3200400" cy="3186177"/>
          </a:xfrm>
          <a:prstGeom prst="rect">
            <a:avLst/>
          </a:prstGeom>
          <a:noFill/>
        </p:spPr>
      </p:pic>
      <p:pic>
        <p:nvPicPr>
          <p:cNvPr id="27652" name="Picture 4" descr="http://t0.gstatic.com/images?q=tbn:ANd9GcRDnEJiAictOqCurybsaO21XWrmstFByYvp6G2-PJv00b8yFPtifQ"/>
          <p:cNvPicPr>
            <a:picLocks noChangeAspect="1" noChangeArrowheads="1"/>
          </p:cNvPicPr>
          <p:nvPr/>
        </p:nvPicPr>
        <p:blipFill>
          <a:blip r:embed="rId3" cstate="print"/>
          <a:srcRect/>
          <a:stretch>
            <a:fillRect/>
          </a:stretch>
        </p:blipFill>
        <p:spPr bwMode="auto">
          <a:xfrm>
            <a:off x="4038600" y="3810000"/>
            <a:ext cx="3505200" cy="2625518"/>
          </a:xfrm>
          <a:prstGeom prst="rect">
            <a:avLst/>
          </a:prstGeom>
          <a:noFill/>
        </p:spPr>
      </p:pic>
      <p:sp>
        <p:nvSpPr>
          <p:cNvPr id="6" name="TextBox 5"/>
          <p:cNvSpPr txBox="1"/>
          <p:nvPr/>
        </p:nvSpPr>
        <p:spPr>
          <a:xfrm>
            <a:off x="6096000" y="3200400"/>
            <a:ext cx="2438400" cy="381000"/>
          </a:xfrm>
          <a:prstGeom prst="rect">
            <a:avLst/>
          </a:prstGeom>
          <a:solidFill>
            <a:srgbClr val="FFFF00"/>
          </a:solidFill>
        </p:spPr>
        <p:txBody>
          <a:bodyPr wrap="square" rtlCol="0">
            <a:spAutoFit/>
          </a:bodyPr>
          <a:lstStyle/>
          <a:p>
            <a:r>
              <a:rPr lang="en-US" b="1" dirty="0" smtClean="0"/>
              <a:t>Branched gymnosperm</a:t>
            </a:r>
            <a:endParaRPr lang="en-IN" b="1" dirty="0"/>
          </a:p>
        </p:txBody>
      </p:sp>
      <p:sp>
        <p:nvSpPr>
          <p:cNvPr id="7" name="TextBox 6"/>
          <p:cNvSpPr txBox="1"/>
          <p:nvPr/>
        </p:nvSpPr>
        <p:spPr>
          <a:xfrm>
            <a:off x="6172200" y="6096000"/>
            <a:ext cx="2743200" cy="369332"/>
          </a:xfrm>
          <a:prstGeom prst="rect">
            <a:avLst/>
          </a:prstGeom>
          <a:solidFill>
            <a:srgbClr val="FFFF00"/>
          </a:solidFill>
        </p:spPr>
        <p:txBody>
          <a:bodyPr wrap="square" rtlCol="0">
            <a:spAutoFit/>
          </a:bodyPr>
          <a:lstStyle/>
          <a:p>
            <a:r>
              <a:rPr lang="en-US" b="1" dirty="0" err="1" smtClean="0"/>
              <a:t>Unbranched</a:t>
            </a:r>
            <a:r>
              <a:rPr lang="en-US" b="1" dirty="0" smtClean="0"/>
              <a:t> gymnosperm</a:t>
            </a:r>
            <a:endParaRPr lang="en-IN"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Groups of Gymnosperm</a:t>
            </a:r>
            <a:endParaRPr lang="en-IN" dirty="0"/>
          </a:p>
        </p:txBody>
      </p:sp>
      <p:sp>
        <p:nvSpPr>
          <p:cNvPr id="3" name="Content Placeholder 2"/>
          <p:cNvSpPr>
            <a:spLocks noGrp="1"/>
          </p:cNvSpPr>
          <p:nvPr>
            <p:ph idx="1"/>
          </p:nvPr>
        </p:nvSpPr>
        <p:spPr/>
        <p:txBody>
          <a:bodyPr/>
          <a:lstStyle/>
          <a:p>
            <a:r>
              <a:rPr lang="en-IN" dirty="0" smtClean="0"/>
              <a:t>The Gymnosperm are divided in four different groups/divisions: </a:t>
            </a:r>
            <a:r>
              <a:rPr lang="en-IN" dirty="0" err="1" smtClean="0"/>
              <a:t>Cycadophyta</a:t>
            </a:r>
            <a:r>
              <a:rPr lang="en-IN" dirty="0" smtClean="0"/>
              <a:t>, </a:t>
            </a:r>
            <a:r>
              <a:rPr lang="en-IN" dirty="0" err="1" smtClean="0"/>
              <a:t>Ginkgophyta</a:t>
            </a:r>
            <a:r>
              <a:rPr lang="en-IN" dirty="0" smtClean="0"/>
              <a:t>, </a:t>
            </a:r>
            <a:r>
              <a:rPr lang="en-IN" dirty="0" err="1" smtClean="0"/>
              <a:t>Pinophyta</a:t>
            </a:r>
            <a:r>
              <a:rPr lang="en-IN" dirty="0" smtClean="0"/>
              <a:t>, and </a:t>
            </a:r>
            <a:r>
              <a:rPr lang="en-IN" dirty="0" err="1" smtClean="0"/>
              <a:t>Gnetophyta</a:t>
            </a:r>
            <a:r>
              <a:rPr lang="en-IN" dirty="0" smtClean="0"/>
              <a:t>. </a:t>
            </a:r>
          </a:p>
          <a:p>
            <a:r>
              <a:rPr lang="en-IN" dirty="0" smtClean="0"/>
              <a:t>Among the gymnosperms are plants with stems that may barely project above the ground and others that develop into the largest of trees. </a:t>
            </a:r>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5410200" cy="6400800"/>
          </a:xfrm>
        </p:spPr>
        <p:txBody>
          <a:bodyPr>
            <a:normAutofit/>
          </a:bodyPr>
          <a:lstStyle/>
          <a:p>
            <a:r>
              <a:rPr lang="en-IN" dirty="0" smtClean="0"/>
              <a:t>Cycads resemble palm trees, with fleshy stems and leathery, featherlike leaves. The tallest cycads reach 19 metres (62 feet). </a:t>
            </a:r>
          </a:p>
          <a:p>
            <a:r>
              <a:rPr lang="en-IN" i="1" dirty="0" smtClean="0"/>
              <a:t>Zamia </a:t>
            </a:r>
            <a:r>
              <a:rPr lang="en-IN" i="1" dirty="0" err="1" smtClean="0"/>
              <a:t>integrifolia</a:t>
            </a:r>
            <a:r>
              <a:rPr lang="en-IN" dirty="0" smtClean="0"/>
              <a:t>, a cycad native to Florida, Georgia, and the West Indies, has a short underground stem with the leaf-bearing tip, at most, exposed. </a:t>
            </a:r>
          </a:p>
          <a:p>
            <a:endParaRPr lang="en-IN" dirty="0"/>
          </a:p>
        </p:txBody>
      </p:sp>
      <p:pic>
        <p:nvPicPr>
          <p:cNvPr id="8194" name="Picture 2" descr="http://www.cactusplaza.com/media/catalog/product/cache/1/image/9df78eab33525d08d6e5fb8d27136e95/c/y/cycas-revoluta-sago-seeds_2.jpg">
            <a:hlinkClick r:id="rId2"/>
          </p:cNvPr>
          <p:cNvPicPr>
            <a:picLocks noChangeAspect="1" noChangeArrowheads="1"/>
          </p:cNvPicPr>
          <p:nvPr/>
        </p:nvPicPr>
        <p:blipFill>
          <a:blip r:embed="rId3" cstate="print"/>
          <a:srcRect/>
          <a:stretch>
            <a:fillRect/>
          </a:stretch>
        </p:blipFill>
        <p:spPr bwMode="auto">
          <a:xfrm>
            <a:off x="5181600" y="228600"/>
            <a:ext cx="3352800" cy="3352800"/>
          </a:xfrm>
          <a:prstGeom prst="rect">
            <a:avLst/>
          </a:prstGeom>
          <a:noFill/>
        </p:spPr>
      </p:pic>
      <p:pic>
        <p:nvPicPr>
          <p:cNvPr id="8198" name="Picture 6" descr="http://www.bihrmann.com/caudiciforms/DIFO/zam-pum-sm2.JPG"/>
          <p:cNvPicPr>
            <a:picLocks noChangeAspect="1" noChangeArrowheads="1"/>
          </p:cNvPicPr>
          <p:nvPr/>
        </p:nvPicPr>
        <p:blipFill>
          <a:blip r:embed="rId4" cstate="print"/>
          <a:srcRect/>
          <a:stretch>
            <a:fillRect/>
          </a:stretch>
        </p:blipFill>
        <p:spPr bwMode="auto">
          <a:xfrm>
            <a:off x="5181600" y="3733800"/>
            <a:ext cx="3810000" cy="2867025"/>
          </a:xfrm>
          <a:prstGeom prst="rect">
            <a:avLst/>
          </a:prstGeom>
          <a:noFill/>
        </p:spPr>
      </p:pic>
      <p:sp>
        <p:nvSpPr>
          <p:cNvPr id="6" name="TextBox 5"/>
          <p:cNvSpPr txBox="1"/>
          <p:nvPr/>
        </p:nvSpPr>
        <p:spPr>
          <a:xfrm>
            <a:off x="7086600" y="3200400"/>
            <a:ext cx="1905000" cy="369332"/>
          </a:xfrm>
          <a:prstGeom prst="rect">
            <a:avLst/>
          </a:prstGeom>
          <a:solidFill>
            <a:srgbClr val="FFFF00"/>
          </a:solidFill>
        </p:spPr>
        <p:txBody>
          <a:bodyPr wrap="square" rtlCol="0">
            <a:spAutoFit/>
          </a:bodyPr>
          <a:lstStyle/>
          <a:p>
            <a:pPr algn="ctr"/>
            <a:r>
              <a:rPr lang="en-US" b="1" dirty="0" err="1" smtClean="0"/>
              <a:t>Cycas</a:t>
            </a:r>
            <a:endParaRPr lang="en-IN" b="1" dirty="0"/>
          </a:p>
        </p:txBody>
      </p:sp>
      <p:sp>
        <p:nvSpPr>
          <p:cNvPr id="7" name="TextBox 6"/>
          <p:cNvSpPr txBox="1"/>
          <p:nvPr/>
        </p:nvSpPr>
        <p:spPr>
          <a:xfrm>
            <a:off x="3962400" y="6248400"/>
            <a:ext cx="2057400" cy="369332"/>
          </a:xfrm>
          <a:prstGeom prst="rect">
            <a:avLst/>
          </a:prstGeom>
          <a:solidFill>
            <a:srgbClr val="FFFF00"/>
          </a:solidFill>
        </p:spPr>
        <p:txBody>
          <a:bodyPr wrap="square" rtlCol="0">
            <a:spAutoFit/>
          </a:bodyPr>
          <a:lstStyle/>
          <a:p>
            <a:pPr algn="ctr"/>
            <a:r>
              <a:rPr lang="en-US" b="1" dirty="0" smtClean="0"/>
              <a:t>Zamia</a:t>
            </a:r>
            <a:endParaRPr lang="en-IN"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4191000" cy="6324600"/>
          </a:xfrm>
        </p:spPr>
        <p:txBody>
          <a:bodyPr>
            <a:normAutofit fontScale="85000" lnSpcReduction="20000"/>
          </a:bodyPr>
          <a:lstStyle/>
          <a:p>
            <a:r>
              <a:rPr lang="en-IN" dirty="0" smtClean="0"/>
              <a:t>Of the </a:t>
            </a:r>
            <a:r>
              <a:rPr lang="en-IN" dirty="0" err="1" smtClean="0"/>
              <a:t>gnetophytes</a:t>
            </a:r>
            <a:r>
              <a:rPr lang="en-IN" dirty="0" smtClean="0"/>
              <a:t>, </a:t>
            </a:r>
            <a:r>
              <a:rPr lang="en-IN" i="1" dirty="0" err="1" smtClean="0"/>
              <a:t>Ephedra</a:t>
            </a:r>
            <a:r>
              <a:rPr lang="en-IN" dirty="0" smtClean="0"/>
              <a:t> (joint fir) is a shrub and some species of </a:t>
            </a:r>
            <a:r>
              <a:rPr lang="en-IN" i="1" dirty="0" err="1" smtClean="0"/>
              <a:t>Gnetum</a:t>
            </a:r>
            <a:r>
              <a:rPr lang="en-IN" dirty="0" smtClean="0"/>
              <a:t> are vines, while the unusual </a:t>
            </a:r>
            <a:r>
              <a:rPr lang="en-IN" i="1" dirty="0" smtClean="0"/>
              <a:t>Welwitschia</a:t>
            </a:r>
            <a:r>
              <a:rPr lang="en-IN" dirty="0" smtClean="0"/>
              <a:t> has a massive, squat stem that rises a short distance above the ground. The apex is about 60 centimetres in diameter. From the edge of the disk-shaped stem apex arise two leathery, straplike leaves that grow from the base and survive for the life of the plant. </a:t>
            </a:r>
          </a:p>
          <a:p>
            <a:endParaRPr lang="en-IN" dirty="0"/>
          </a:p>
        </p:txBody>
      </p:sp>
      <p:pic>
        <p:nvPicPr>
          <p:cNvPr id="7170" name="Picture 2" descr="http://upload.wikimedia.org/wikipedia/commons/thumb/8/84/Ephedra_viridis_2.jpg/240px-Ephedra_viridis_2.jpg">
            <a:hlinkClick r:id="rId2"/>
          </p:cNvPr>
          <p:cNvPicPr>
            <a:picLocks noChangeAspect="1" noChangeArrowheads="1"/>
          </p:cNvPicPr>
          <p:nvPr/>
        </p:nvPicPr>
        <p:blipFill>
          <a:blip r:embed="rId3" cstate="print"/>
          <a:srcRect/>
          <a:stretch>
            <a:fillRect/>
          </a:stretch>
        </p:blipFill>
        <p:spPr bwMode="auto">
          <a:xfrm>
            <a:off x="3886200" y="152401"/>
            <a:ext cx="2590800" cy="2286000"/>
          </a:xfrm>
          <a:prstGeom prst="rect">
            <a:avLst/>
          </a:prstGeom>
          <a:noFill/>
        </p:spPr>
      </p:pic>
      <p:pic>
        <p:nvPicPr>
          <p:cNvPr id="7172" name="Picture 4" descr="http://t2.gstatic.com/images?q=tbn:ANd9GcSXWZbctTor5yrfbrR8eseNN22aCVMsadhj-f3shDwyxGiY7sxeuQ"/>
          <p:cNvPicPr>
            <a:picLocks noChangeAspect="1" noChangeArrowheads="1"/>
          </p:cNvPicPr>
          <p:nvPr/>
        </p:nvPicPr>
        <p:blipFill>
          <a:blip r:embed="rId4" cstate="print"/>
          <a:srcRect/>
          <a:stretch>
            <a:fillRect/>
          </a:stretch>
        </p:blipFill>
        <p:spPr bwMode="auto">
          <a:xfrm>
            <a:off x="6477000" y="228600"/>
            <a:ext cx="2181225" cy="2095500"/>
          </a:xfrm>
          <a:prstGeom prst="rect">
            <a:avLst/>
          </a:prstGeom>
          <a:noFill/>
        </p:spPr>
      </p:pic>
      <p:sp>
        <p:nvSpPr>
          <p:cNvPr id="7174" name="AutoShape 6" descr="data:image/jpeg;base64,/9j/4AAQSkZJRgABAQAAAQABAAD/2wCEAAkGBhQSERQUExQWFBQWFRgWGRcWGBUVFRgXGBgVFhUVGBgXGyYfFx8kGRgXHy8gIycpLSwsFx4xNTAqNSYrLCkBCQoKDgwOGg8PGiwkHyQpLCwpLCksLCwsLCwsLCwsLC0sLCwsLCwsLCwsLCksLCksKSwpLCwsLCksLCwsLCwsLP/AABEIAMIBAwMBIgACEQEDEQH/xAAbAAABBQEBAAAAAAAAAAAAAAADAAECBAUGB//EAD8QAAECBQIDBgQFAgYCAQUAAAECEQADEiExBEEFUWEGEyJxgZEyobHwQlLB0eFicgcUFSOS8TOCsiQ0Q3Oi/8QAGgEAAwEBAQEAAAAAAAAAAAAAAAECAwQFBv/EACkRAAICAQMEAQQCAwAAAAAAAAABAhESAyExBBNBUWEUIjJxgaEjkbH/2gAMAwEAAhEDEQA/ANIIiQRBQiJBEfT2eECCIkEQUIiQRBYAgiJBEFCIcIgsQIIiVEFoh6IVgCohUQaiFRBYgVEPRBaIeiCxgaIeiDUQqIVhQGiHog1MKmCwoDRCog1EPRBYUBohUQaiFRBYUBohUQaiFRBkFAaIVEHohUQZBQCiFRB6IVEGQUV6IVEHohiiCwor0Q1EWKIaiCwor0REoiyUREogsCvRDRYohQWMGERIIgoREgiJsdAgiJBEFCIkEQWFAgiHogwRDhEKwoEEQ9EFoh6IWQAaIeiDUQqIMgBUQ9EFoh6YWQUBoh6ILTD0wZBQGiHog1EKiDIKA0QqINRD0QZBQCiHog1EKmDIKA0QqINRD0QZBQCiFRBqIVELIKA0QqINRCogsKA0Q1EHohUQZDor0Q1EWKIamDIKK5RESiLBRESiHkACiFBqIUGQUQCIkEQQJiQTEOQ8QYRDhESKwN4j332YzerFeTWOhOXCJBMPTAlTTEk6rmIha8WaPpZoIEQ9EMJ4h1TmhvWj7Eunn6HphUQ6ZwMMZ0D1YryJaE34HohUxE6iIGZGM+pS/E6NPpG/y2CgiESIqqXCCzGf1Mq4Nfo43yW0kGJUxTqhwq8UupflEvo14ZbphBoqTVGlTfFSW82LfOPL+EcKnStXImGbUvvZaSlKqlzAojviQSCwBLvhjEy6unwC6JvyeuUwqYADe0SqivqfgX0fyGohUwMTSIp8bJXp5qQopKkEVJdwC1RG70vF/URoy+lldBdPxOTMWpCJsta05SlaVKDWLgHYxbojhpmjlS5mmmSAZKZRDgJpMxIS4IBYqCnAdgDVu0doriEoFjNlg8itIN7izxOh1K1E72L6jpHoteQlEKmCRBcxo3eokrZzR03J0hqYamIKmGI19YxfUI6F0svISmGpgJWYdM5swLqFYPpWkEKYiUxILBhlLAjXuLmzHtO6ohTCiYhQ80TgyieIdIgdSTv+0ZX+c6Qv8yobDyjjcpPlnpxhCPCNNMyJ97GYjiI5GLaJ4P8ANoho0sspmwiYrrmN/EI6gtg/WJGWkrhKn+UZitao/CP1hu+VufeCmFo0TOiPeHnFVM0xJMyJGmi13piffPFcLhiuEUW64dKopjU8xEkzIKBNFx4YwFEyJqXbLdYy1J9uLk/Bppw7klFeTleP9qp8mf3aUJQGqQVCrvKRUoFnABYi1wWuHjmNZ2snSNQmcJYKErI7kqS6StPNIq+FVllwWG4Ii52v14naiVKExKKVlSphIASlIY+6gbblAG8aKeESO5JZCQGQmauiZ4ixSEqyUJqpYsSAXFr59PN6sFKa3H1UOzqOEX6O24Zr0zpKJyHpmJCgDkOHY9RcHyg4VGJ2RATopAdwlBD82UoPGjM1gGA/yjoRiy3Cqikdefyj3/iK83iSnYN9YpEnG8c1pOv7rTIUpKFArdyDMz3cvchyHA3cBhGbxhczxKW9RJJNncGkuNmIZrYg2n4jUmc48feFVVSg1yUkswIU3oQIbXyiqSqwKQq6nQHFRykUlSXWliU5KhYBozxV2KU5NU2afYrtb3X+1NU0tXwqJsg+Zwk/I35x6CVR5H2W4dKVOKJstKwv/wAZU5oUkFTBOC+fRo9FRrFLSDgnPng/N4albxKUajkaKp8QOoaMTi/Ee4lKmLNgw9yBjfyHKAcG7QS9R/4/ipqKSA9Ls9iRm2eXMRpQskb51QhxNBxGDL49LXOVKCnUlNRbAFrvtkBzZyBGgEHrBQrsvGZDd7FLxPd4cqMOgsuhcKMwr6wodCsz0TQfxj3vBC35vpGSJQ8KgtIF6qqrebC5flDDikoZJDFmIUHO92s3Jtsxz99mvbRqGXu/6Q4n8yPcRl/6ihSgELKrJJNLM/w74L2v+rTK5hNI2D7m3vB35egWkvZqjVDmB1f6Q4mhX/5B7g/SMkzSbCYCWx9mHQpdTHbIKQfe/pC7z9D7a9m0JNrH5QlocM4+UYa5q0OT3bXw4g3+YcOUXtYAPfG36wd5i7aNRyN/nBUTjux9Q8Z2nlBVwk8mpIv7vBDw4nAJ9v1Ageu/QdtezQ70nEMQYpp0ShjbrjziaZaxkn0b6fzB3vgeHyGLgfrDuYCCftv3iakq6Hyv9IffQu2ywjUc7H3/AJhuKpUZQTLUBMmLTLS7UkqIDEmweKatTSWNvdh1PKLHH+Czly0oWUBC0EoKSVKDgfEhQABZRwd/WOfXktRKK4tX+jo6eXbk5N706/ZwPEtEiRqFqlAES1BiSmYgslKTdyVkmq4Fyos1oNpO9mzSU6fu1pKa5lAmUuLFiyHpwRkA73Lazg2qE8SUIM1k1IYhCAMAlSiyWUeuesXePcA1Oi09MiYSiakJnJAcCYwKijdKVEF25B3DN2RVrJcHBKVSqXJq9ldUDp5Muo1hBdL3yTjyIPrG2qU+8cR2F08wLVOWhXdrlsVrVclJSABk/hu/KO3dLb5I32fp0iO4kb4ttjCV9mENP1hijr8jDUgb/KF3l7DB+jluKdnf8q+okTZiUAiXNDmyFAkKtcgKYNf4vbK1uul47tyQCCClKcfFSxUPKoDpHacVQ+mmot43HiLYT4Xz+JtjiOW4d2CmzE1KmBCCcS0krV6rACfJjEwmpXujPVqNUU+CK/8AqJZS6iFJZApc3u1RGzjIGY7mQGF0lKqleFViPETkRU0/ZqVopRnyZBXMTeouuY25dXR7AB+UB1HFNR3aZ6UJSkpMwlYCnDFnCjTYAHBc9I1lHGV/HI9Oalp/N8GTxfg8zUk95qUhMorPdrISwpExKypyLpLbWHUxyfBOOd2qahIfvAEW+IpcuEnActsccnfVndoZ+plr1MyVIIkTEFKlS/FMWFBpR/MKSHGfClrlRNntXpV6YyjM0yJJWRMQSy1KCkkTEkEYuks7OWteDKzJovcP41OmqJkrUT4ZdU2UhaEAsAy0ME3JclBUdgCI6Ds3xebqZZmTSlBqosSSaLKWS+SXDC3g6kxy/FOPAJky6FocpFKpXdywlThAISHKQkuKQ3iJFy563SoEtCUBCWSGsGHoBiJnOty9KNltU0v8XtETNVzgRnD8oiPff0iI7xtgFMxX2IUB748h7GFD7wYGP/p+mFJQFqS9P4il75/FcYLEfKCf6ZKWrwqAIZqcBiTaoMcl/wC4wWXqFqAKFJOdsjZgkmlvtmgswVCksz+K5Y2xYW9459y6AaXUylKCUETA7GmVMKFEbBSUkZfc+cOvUDTTCkLSUqSaqyTMCqrAlIKSM5D2u+YsyVUIUlIAUC4oSlKS6iBna12zeMnVcNmTiFK7kBmITUxJJ8dJAqsMEsCRtmbk2TXsvzeLJKXKHlggKICHqJACQ7fJy20Em6hK094gyghgliqlQt+YUn4gRn2gA0smSlZMgqqpAMllKKgoqQpRqDMCkhZ5HDiqvw7T0CpE1agUg0Kk0zQ7+F6gkMT8vYtku0XNLIK6nSCmohxNJBFmDC4ISSbqdjgvGlJloT8KVc2d7OL3PUGM0iYAg95QVm6fCtuRUxpcC9i+wJgKZWrE2rvxNQE/C3dBKySEBdQJpA5XviEnZSbS4OgnSvJKmJ+FKrbZuL9YlKXbIJZzYjm5YPGTI1xdIWaVlNgVIW4tVQyiSAWyx94sGbs6ut2HyhYGpa1WrcEp2Dk0kt6ZMVl6hYS6UFZaz2BZw4c4xZ+fKGmagkb2cAPsSCxf794InVECxu4fqzQYgNojqFEJWlDKBLpLFLcwfaw82g6NEQsTPjUlw3huPzENcjYDrl4rqnFmc+b8sQxJc3yz77Ab9B9ecNR9k0Hn90VOJZBOcgP1e0XtfxwzSk/lSzFgl3yG6AZjIMRmzwkEmwAJfyv5fPm7Q8Uh7EeJcRKF6dctBVMKzLWkWFCgkhgAz+ElzyGHi9xrUiZJWkWdBKVqISkKDtfYuBbzxGEJ9akTkoMxCTW1kg+EgKdZA2Sof2iGlS585bBARp3L95dRcF6AXKA5fbnu0dMNaMYVZxTjlOzF7PcXVLQJRADlTlTJd6UhNQuC4N+pGwjf4fPqW5mUJNNTl1D4mLE8qXxnlFXiHZ9CC5VUs1KD+FKQ/iUoh3uWxdxhnjDPaqTKEySoFdZYLCgkJYMCCQS4/SOZtS/E68qVHoMjWyz4QhSiMqwktv0Biq/j8QGSz5HIgXyMYzHNf6p/t1JIt4ksbm6vC6vi3JIYEBrOWrT+MzAkrBBUzpcABRFYSqx/MGvZvK+b05SJfG5ucW44tKzL08lU5aWCqQClJOEk4BYE+0c3q1cR1C6KFoBuRVQPVT/KLvZXUqlIImr8Sl1EqSa3KQFhzYqKwnns0bek7Ryu8SBZJKgSQXcBxfGLv9LQOtNVFWzJxbYdXCZlSZkvu5UwM5AJBT+JKrh/OD67hEyalSSolCjeWomnIUnA5sftohqOMAzKQHGwJIJLgVdUh8Zf5XJWqIT8PsQXPmwjn72rBUVjGzH4z2QVPnIEkplSZYKko+EGZlwkMEuRVk/E3N7HF+wMzUTJc9eoJnpIKiUgIVQ6kkJ2NVIU5ZySG+GLOp4ymWCqYaB6knyAufSAcK7YyJ6qJU4KV+RQUlVr2SsAnfEdGl1MmvuX+gcY+wmo7OapU0rXOC0MQ1ArmqV4QCfwAE/hAHh9rkjRrlJSg+JQA8QDgixdz9/roydY6gVO4s7j9RGkZjg4LsDsQH+uYb6uM9naNI6bW63OcmTSGHUu4iCl9B7bc2jbmyEqBdgcOwdzv8xFFfDkgMFu1zUzHf0jSvKGpezNMxrFgfIfzCgwlNZ1FibpAUM82hQqKyRz61WZyHB+E0q52NjFpKGDXqAxawAd1HItzgOnnFA2ff2Y+W8C1UhMxVSwSp3LFSdmbwkBms28aUItKAd77eRu31EOFscPz+3EAAszbN6con8oQEwpXMNfncHAF9i94mFGBpVfeJVZ+V4ACS1NeCHUKO558hv+59zAVfYhmf7MABfjVfxK5m/m0HOlt/1FeWtjd26RCZc5J8yfo8AE6b/9NBBlhAQImgjzgGTEyzQqjE5OlKrsw+Z8op6zUrTO7qSitQS6jgJCjapRw7Fhmx9MZaqWy3Ym6LOolsAKyhRvYJJHTxOB6xQ1WqkIRTNXWMnvUlTnIYJSEsOo6vaNSTw4s8xVauQcIHoC6vUxV1CpaHdCVOoIdKUOKrMfCLXZnJjlU5Se5DTMvT9ppCZlImyTLwKfAkOQQS/hy4yMx1+lmhXtHC8c4dph+BCagQTSxByCSACoHkecdFwXUBMvxEgCVLWCrNFGT1dCn9I01IrC0JbclXtGEHvFzCe7QCFUliQhIND8ypSh6iPMtDw4rUVLAShRrHh8JesBrE0i7Pax847gzUz9KUK+ObVqKf6VTStKfMhCh5JMcnoJLupRFalklQLgAhkJBTZqbADD+kdOisYkpZSNLQpqUmWNmazECkgDndza1wMvdhoFV0kKJNvGqhL52dr45EM0aHZrgyv8yhxTSZiyHJceGlmd3Kkrd28Nsx3c+SgCpTAAOVGzNcqJ2bnBPVUXSK3PNVqpASkpcWqBYfiAd84S9rttcmzwnh9ZqINtwUh+SyzpP9uSyuQfJ12sk6jULXJT4CQKT4AyE2JSnLkPzuBu0dPwTs6tLEzFywMIQopsWJrIPMF6T6xc5KMdzNuzqNMpJDPcdGYczYN/MZ3G+00nTDxGpRwnKj1vgdT84yuPdqpenQpEtvDmndWyfqT6x5r38zUzvEXmLLByAH2Dk28o5YaGW7DOuD03hvaKZPZSQEXcXcjkbRt61CpiHUlM1YFisB3GAFEEpvg/MZjldBre5TILVImOlyUgoUkF01WCg6VC7YzHV8P1gUHBBH28Q547oFbZS7Odpu9K5awpE2UaSlbBTbEtYnqM53jppGqGCbfSOT45ohWnUIYTJfxbVSndQP8Abcj1G8W5GveWFJOQ4N25Eeh3jOWmpfcjSE3FnTSdSfEFOMgHf+4fe0ZM5aysoWoKP4WBDguLX9IZOvJSGDGzlz7j1f0in/rJTqEhKSQ7V2aks6ugY7jrG2mpRdeDpk4yV+TdlKLBvCMM6gzWwBChTNde4Y7ilCmO9xkwo7KXs57fo5QN9/xEknkG+nyiCZZxY72IP/xJNuoEFGnFqloSTzcs2ygkEp+8Q6Y7GS+5iQx+7/IQ4lOoB0m/5rb8v1gytIoJc4diAQfJwCWhDsFjA/SJA+ln6WhkyibJybMB+0OlcrvESlLqmKJ8KGUEhIUSVF22x8wxiXJIdCSDty5RIJttt5+8WtZozLx4h6jOzXb5xTGoC1FKCCcgBiWHkPm0JST3CmSCR9iEWZ/S/wDEPQR0O4u8Sk6cqUAEk3uRgDdybQ20uQDabSlZt6vce2Ynr+KSdPSkoKiTY+D6qU/sIqa7VHToKcC5UbJLD8r/AP8ANz9TFfgWmSV96oErUGdTFgFEJAL3zn+lo5NR57vj/onKtjc0ElZUZk0gOkAIBJCRkm+Sf0baK3BpP+2Fq+OZ/uqPVdwPRNKf/WLc/WBKFE4TLKutkkmK2nWUSkA5CUg+YABjkctrEmrswP8AEXtEdPpqJZaZOJSCLFKA1ahyNwkf3HlHmPCkamX/AL0qpKAbqcJQehKiEq8rx2evk/6jr5sukd3JKEKmXdKUlRWEl8qW6R0vtbW7RcCkrQgTJiJEuXdCVFk4YOlLGwsPM2vHfpyjpRUXy92ZSbk7MPTauZqikFJVMS+1KQGKXLHw3vY+m0bHbieuSZEiXmbI7gjDiuWB5XCh/wCxiz2W4gmZNVLSmUqXLdS5yErRKDXSylqNR9AAAS9o57Xa4cQ4qikvJSQlLOHSgKWVuLh1OR0pg3lPjZIbdQNPQaEp10tIVV3QaaUglAmKQUCUDsJcuhIfckliTDcY4CZSlGXLqR8TAgG5qYcrj2Hv1Wn0iUJpQkIA6AXO7YfrvE9RSsXuRtzEStV5CTrgxOxoSVqNyUyyzpppTMmVUM+xSBgY2gnbXVViTprtPWQpix7tAqIfZ1FP/EwuDzkI1HhLJWmlutiljvgsNntZmze0nGJUjiGmVOcITKmXAqYqJSCRlm5XxFYvuWvRUpXEraLsWmQorlTCp6fAvwlLHxF0tUySWAYvzjN7Tf4gZladwMKXueif3j0CXKlT0BSClaDhSC6fcYPs0cdxr/DmqYpaA4LmxYueaSwJ/qBS+4NySGrGUv8AIZNOjzrU60rYDAv5qOSfp6R0/ZDhAM4pmJqCtKpRDORWU0gbhVBBcX8UdPwbsJp5SXXLM6YwtNHhfdkomU/8ni/I7cK0y1CZolSUAOpSEoS4cISxAZSsMKtukaz1cljpotQT3bBaDsbM/wAmrTqFQ71RSpVSVd2oAvgsoKKuh9Y57h07VcOnGTPSSikplpADLLigoIF3J5nJ3Eej8P45KnuqTNC2AJuy0g4qTtny6xU4jrkTFBMwpKpbrS5FYLEVAZGWfrHOm91Jc7m0tKKVplbTBYlvMArUHIGASwCXzuBFTh3GpU1JoAoFgWpBxTanPlyg3FuNplS1KUNiXvY2CSTt4lD18jGPwqbKSqmSlN03HifwqY1PtYkFuUbaUbjbMkb63WCFAEKBBD4yCLFs7/YU5CyEhLIdkgg+w+G1v+4lpkgbMcs+G36+flFmTMOSbE4cEBt3u3yiqNC2UpTYBwALqKnNsllQof8AzksfEQ+90woRdmEmayqgEg7AJBA8nJPLeId4S6lEks16QPQJAAgSzvk+Ytys8TR6H5N7xsQEC+TjyFv29YsK162Z7MBck77XYH0u8UnvyH1iYbJHMX+UKhjz1LWUollMsEkLWQqtjYBNwAepzUeUH0/ZyTpXmTpylKuSVsjLpvRlklmx9IiXyzBndz9NocTNioqY2e7F88h5xlLTvgq/ZLivGUTimVpio1Uhc1QMqWhNgqlUxiokctngGm4zpOGoCVTkqmZV3fjWom5JCPhHKprAQRSSbElrEgGxLm56594PInUE0oTdhhONncMYXaj7Jt+Cir/FVE1Ro0s6ckD4ky0k9bBJbzeM6f8A4lTJjqlIRJQEgPNdSgqpQsEs5IHw7MSbO2/M1KlEObhmIADNi6fveMftlwoavu1gJRM8QWuoISUsVPcMTU+4+I5vFPTh5/sn7jPncVXqZK+9mAuRMFILhKKVKGeRwGxE+LcXXppqim4ShfdiwBWVpDtv4O9I9DvAJPZFSJaVadZnjxpVdISoEMUpUCQkuz+fMMdHScDmam0xNCpApCspS58Bf8ZopDAk5e6ozain8ejNqRqcTmllpdgpJS/J0lIMZUrtgFTTJUkhbeE2Iqpdjyu98NmNPW8GUpJSCTbJZPWwu1+ZMZcnTHTKMydp1rsE1y6VkJBKmI8JFznoOUc0VGq5DFlbgMuZpJIQ1c6cslI+GtTOqasm4Qkc252eNfQ9iELPe6o99MVclThI/pQjYdVewjGR2306Z653dTVqUKQSpACUgvSlIcC4BJcmw5RU4p/iPOm+DTy+7qtU/eTC/wCWwAPoTyjZw1G7WzfLH9qW7LXb/icuUhOh0wCKiFTRLAD4olmnJNifJA3aLfY7s6dMkzZo/wB1YYJ/Ik3L/wBRYPyxl4H2T7K9ye/1HinG6UkuUvlRO6jz2f1HUd05dXoIU54xwj/L9kN5OyMxa1Cx9dh+8Bl6QoNQUomzvgjdNO3nzaLyGAJJAADknAAyXNh5xyy+0o1UxcvShNEsOqfNSVJclkiXL3JuxVyNomCb4HRq8W4MVp7yVdjcOQWDXRyOQ39RaOcmIHEKUzU93qpQWllgMsBiXH4TgnlUWtjoNHp5ksTEqUu4bxpCUlkEmYAhqWZizfCm2I0Nbw1epkkJQuVNQQqVNWBZSTZSVfFSWYmkOFbjO0W1t/ZTWx5ZM0+p0M49wZktWVJANLX/ADWmJtljHYdn/wDEALKUahkKUAygCA5LX26vYXaNVfE5iD3Op04mgJBVMkkKlf8AFbMp7M/UWgH+n8NmMyU1ulkK71BBUQGpJDOQByJO7mDUqS++P8rcaidASFJqSQRzSXEcl2o1BpCUkhSlMMm+XYXOORjotJJkoQtMlDIC1KUEiY9ZKq7sGFmDNSeUZHGNHO1Uzu0DuJBS6li65r3KclRGbFhuXDCI09LGVjlDY5zshwgpUuYogrumoXCeaU8zhz6c3PxTsosTkTpa0uT8CyXUQQSAryJPRvbptPohKSiXLSQBbxOG6kgFzv1eLatGCHUxLNcYH9Act55tksI2Tk5WxRh7MbTcEmqVTNpVIU1SU+IBnIDLAJTV+G7bU2axJ4KiWFCWyCfi8KpnhuHCQ55lucbcnUlIAZJIDCpzjF9/laFM1hJLW6Xb2hq0aYo56bLNSjLXMUlAprUAl2dykAuEs43uMbxZ0etUUuPGxLpIKiAcOXu98iNVeqV9/wA9ecVNQKrglKg7FyqxDEEEsQffd4e46LkqQWBYXD7wojL1KmGD7D5QoipGlQMBBJOGA6tf9YK4vSPN8P8Ar5wyS7g7buBttDiaNube33tG5iSRLG/p/I9IJKG+H6P9btA0zRUzX32+cQQo7Bg1ibP+vygAsd79jpDJTc3vndv3gZdj05XPqBBTJY23ffF9xtCGMhRLP67bZHT94ID6bfbQMG+w/WLCJRCcEknq7DJvgP8AQwAMkEnkGhGxI/X1GYgmZdkt5u49Dj06Q4zCGaPB5JMyzBw6iWskZJ58h5xf1GrT0SkY/c84zNNqAhJqUBUQOpZywGTdvaKXF+1MmUkVKCDkAh1HrSHJfmzRhOLk9i1Vbs1jrkpFSmSnmrwj549WjJ492mEhIKZUyco4pFgepyPQGPPOLdqCqaiZLUoqS5eYEqAJZglJFIZjcBOejmcvX8Q1HwGaAbOlIlp/5MG94tdMluzGU4vZCTqFa/VoTNCUAqNQSAggAEmpRDk239o7Ph/CdPJU8qWAWyolSz1LvQOm++wPJ6DslORNClziJhdRCHmLbBJUqwd8l/lG9o+CLUkk6mYgEkgEyEuNsocljk/zBqad8PYyUGdPJ5m567ROfPShKlLUEpSHUpRYN1O3lGRJ0SkpTTOUSNwZSgT1Hd2tyP6Q/EuCKmUmcQpCTZOEuH8ZSWzsbN6xh2Xe7KWmzF1M6ZxYrlSZgkaVBZSlAlc1WQAgXKRlrbPdgL3DezcvSJolqUpSiFKUoNVQQB4QfD4lgJuSSerRspnJky1JEtC/wggAUlwfCTZIZnJLNB5Gkdip3LgA3CQ/wgvcWDk9LCOlUlS4LUS5oeIJroKklQeqkHoQXUp8WuB8o1ClpZqNvi3JcfhH2YzJZCGKWcWZmSBezDDdeUQXxMqsw5e25Jf5NGbi/BqWJejlpF0pUsKepSCtYPQvb0Y+kZuvCKgQDc3L/ES9i17Od9j625mqJSztYDnZ3tZ4AhFmBthgOf1MWkIUjjMoTKQhSlpASQEk0lVi6iQMb5zzu5ICmQgjY3TMNgwwWQnmzl783Yjb6xFR6/WHQgyZjptSXLPt5dDb5QOYhvu3viIE7Yb+ecJamPP3iqAi58/QQrGElD9buHh5qApizKByLbuxayh0POzG8ACMqBmW2/zgiiXx7QKazdYQx6fL5Q0CMyFDAyaySPkPO+9t/rBQ4USRjzvaK8q6rBth8usW/wDLkqL3I2Bs3QD2tFkAhKSSCUuXD23w/wDPWJlgWJPkGBJ28/KIoSWbZtrebcsfOHIcggOQ79PPn99YQFjTs6cEW6bt6fzvECm5cODcMLc7wRMwqS96kuQSx8wCNt2b6w81ZVcOFM5GW/cNCGJAvjJb9j7mLk1aykFRpQ1hvsHpOXZ36xASiikgOVp9EuxVc45Z+kXjMSizNh7e193zEydFJWU9HoCpqmQHuXYXIwB8Tu9hGTxDWTkyllEopKFUVSx3hUojdTCgOwwXLAO4e5xzi6UhIZQdYpCfiJZTbHqW5gYyMxXHZ01Sky5dlH4QUVrv/UFBIuAVFf0i4q1uZTdPYqS+zGvW84TES1gK+MhwgUlRDJYBgP8Ak1nuLgnZgVDULmieo+JLA0knCqlOVEX5NGrwhZrMyichapZlE1pUkJU4NgslLNZwprWtGlop4kJKJSEGlNEsEmgMzVFibbixLesD2VIErdso8F4NLQta1pSFrWpVQAUUgswdrXBNvzRprHiUzUWAL1KNnUSGYXsL9YDp1TFOqaupRLsgUoTlgkG581ObdIKlyWSCbEjYW/qNh894k02QytOndIcgB2DkB82uzn3MERKAwGHt9/fpJIsDvu3PGTgQZQDYJOS9genOFYcAkrIUwSSWq3DC4z6H2MESSlV0jJICVEgOMklN88xfyhpcoC7OSz5Zh62yT92JKSmpyk+rZAtzflf/ALAsU9BKj5u5IPiYEKVfmc3ZjDaUEvUoegKjbkSH6/pBO9tcqJDWfwsOQwB0ForzNWhJZrnCTdR5sLdNmEAF2emWEghVSi48Q3/tIt69IruVHYC7fh2vDIUF0kpuUhxY+I3PMM74gi1l7/fvCodkVE+Z5Xvb0g0uSKmBJDOVUkgZdxluvn61+6Kna6gMH4X2c+cOrW6kMmnTLYu4rRMpv4XY5scWgAsT9HQl3qB3AcEbEH9Ge0V3AHmOTthiMRbmSO8Kl4cJHiJZNgCtIAZ2T1N7NvUTY+EgFiLDZmOejw1uICoN6Qyj6QWXLd2uM77ZL4Gfu0DKiOgLEB7N0igIjrE6et4H6xEzCN/nCAsy5R3BZ2e9ubNDr0ilBRF7ixLFmVfG1MRTqmAupxzw18Hb+YabxJTEBOSlSnY1hlIpe2Hf0iUN2Zp0BN6vatvKFBJMycUjwp9c9d4aFmx4/JjpmkH9rP5+X6wTTg3rNVyb3YH7EU5lQNJBp/XaLSEYzv8Ab4jYzLcmck2yzXwRdzixDcz1iMrTgOQSoO5I2HMO0UTNGAbuHt9vn59IvyUKLsgkAMbWD2FTi3SEBfl6aYClXO6SGSrN3b9XwC0FWUhbhIWS2NtnIG2DgfpFaQsskJpB5oCS+29iLC2OsaPFNLNlyu9lS1TVDKHvT4iSg4JBazXHlC/QcGJq9YkTHWsLpBADPcl6Tz+y2Xqa3jalKEtFJWRUQVAhIsHszgE9HZuoNOnIUAWLKHwrK/ioUopoSpsJU6efJ76Gk4gpKQAEJFIpFALJd71X3xgdYuvZNvhGPP4MaSZxrUkm63CQ+Um1trAG21gI0NBp27zuq7ju0iWlYUmp1TVkEblKADffF2sq4jVYj1AloPkPAQIlNMtQYyypsVzVrAP5gmyAf/WGmkTi2Vxoj3aApMyWyQKSFJJb8yiAtT5ynNwYlp5ASrwpuzWG2WDC1y8SfHy/b75xJK/eIbs1SosJ0SyCUh2Ybb43vtEpgB5AjOMNdhYRWQvLPyyb+cSK2S22Pm+PPnE0MJWU4+Lq/O/0bO8ILuT88xBLP1/i/k/6tDAF836D+fWACyNRcY6wSXqTsLXu9rX/AH94qpDl/TBP6j7MMqZS1bMxcmwuzOLuST8oKAkvX1ulJAF787MSl84zcXhafThGA53JuTtct/GbQaUuWoKLpUkbWYEEkkDPLDQOooTdTsCQy6iwYXWzkvapskNch3iLIOqcXpR4S7lYKXH9KHt5nD9XEPppRwG9VFyCxyr1vu5jOn8SINIpdyA5UoC5vZLO4NnexD7xdkaQp3ySVE5JO5glsKO5dQlLBmKn/KWA5+LN+kPPBouphV+EAC5AAcl3wB5xVVf4Sx/pb3LhvWArlgqBKAVZG53IYlz5QiqDqm1fFn188E2vtEDN+yS3PECqf1/i8SCXgAn3mQCzhy1yz/PMQAJzZzmzesRmGwD/AH+sDUet/OGBIp5/t8oZ4Za3f+YjVAAjiG748/1eIlX394iXeevXAbpAAMUflf8A5foYUTYcj84UFBZikXV0S46QyvhP9j/L+T7woUUSBkDB3vfeztHU8ElA6eeSATWA5AJZiW9wDChQPgAemUQtBBvHS8X/APtJn/6lf/G8KFCiN8HFBAASwAYEejkN5MAPQQ8u6lPyT+sKFDYkQEGQLQoUSUN+L3ia8en6woUIBJwfOLSRYf8Av9EfufeFChiGHxephkXIhQoQzqOGaRBkIJQkm9ykPvGXxOQlj4R8XIcgYaFFPgzXIDQoDJsP/K3o4EUNVMNQub6gpzslikeQIDDZoUKKXAmWtQqlYa2cW/CmJadZMxIJJHLbAh4UZGy4K9WP7f0iUvB8zChRQEj9/OIE+E/e8KFAgGV9+5hagM3r9YUKASIoPhHp+sTli/3+YQoUAgChZPr9Iij9vpDwoYCVChQoQH//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7176" name="AutoShape 8" descr="data:image/jpeg;base64,/9j/4AAQSkZJRgABAQAAAQABAAD/2wCEAAkGBhQSERQUExQWFBQWFRgWGRcWGBUVFRgXGBgVFhUVGBgXGyYfFx8kGRgXHy8gIycpLSwsFx4xNTAqNSYrLCkBCQoKDgwOGg8PGiwkHyQpLCwpLCksLCwsLCwsLCwsLC0sLCwsLCwsLCwsLCksLCksKSwpLCwsLCksLCwsLCwsLP/AABEIAMIBAwMBIgACEQEDEQH/xAAbAAABBQEBAAAAAAAAAAAAAAADAAECBAUGB//EAD8QAAECBQIDBgQFAgYCAQUAAAECEQADEiExBEEFUWEGEyJxgZEyobHwQlLB0eFicgcUFSOS8TOCsiQ0Q3Oi/8QAGgEAAwEBAQEAAAAAAAAAAAAAAAECAwQFBv/EACkRAAICAQMEAQQCAwAAAAAAAAABAhESAyExBBNBUWEUIjJxgaEjkbH/2gAMAwEAAhEDEQA/ANIIiQRBQiJBEfT2eECCIkEQUIiQRBYAgiJBEFCIcIgsQIIiVEFoh6IVgCohUQaiFRBYgVEPRBaIeiCxgaIeiDUQqIVhQGiHog1MKmCwoDRCog1EPRBYUBohUQaiFRBYUBohUQaiFRBkFAaIVEHohUQZBQCiFRB6IVEGQUV6IVEHohiiCwor0Q1EWKIaiCwor0REoiyUREogsCvRDRYohQWMGERIIgoREgiJsdAgiJBEFCIkEQWFAgiHogwRDhEKwoEEQ9EFoh6IWQAaIeiDUQqIMgBUQ9EFoh6YWQUBoh6ILTD0wZBQGiHog1EKiDIKA0QqINRD0QZBQCiHog1EKmDIKA0QqINRD0QZBQCiFRBqIVELIKA0QqINRCogsKA0Q1EHohUQZDor0Q1EWKIamDIKK5RESiLBRESiHkACiFBqIUGQUQCIkEQQJiQTEOQ8QYRDhESKwN4j332YzerFeTWOhOXCJBMPTAlTTEk6rmIha8WaPpZoIEQ9EMJ4h1TmhvWj7Eunn6HphUQ6ZwMMZ0D1YryJaE34HohUxE6iIGZGM+pS/E6NPpG/y2CgiESIqqXCCzGf1Mq4Nfo43yW0kGJUxTqhwq8UupflEvo14ZbphBoqTVGlTfFSW82LfOPL+EcKnStXImGbUvvZaSlKqlzAojviQSCwBLvhjEy6unwC6JvyeuUwqYADe0SqivqfgX0fyGohUwMTSIp8bJXp5qQopKkEVJdwC1RG70vF/URoy+lldBdPxOTMWpCJsta05SlaVKDWLgHYxbojhpmjlS5mmmSAZKZRDgJpMxIS4IBYqCnAdgDVu0doriEoFjNlg8itIN7izxOh1K1E72L6jpHoteQlEKmCRBcxo3eokrZzR03J0hqYamIKmGI19YxfUI6F0svISmGpgJWYdM5swLqFYPpWkEKYiUxILBhlLAjXuLmzHtO6ohTCiYhQ80TgyieIdIgdSTv+0ZX+c6Qv8yobDyjjcpPlnpxhCPCNNMyJ97GYjiI5GLaJ4P8ANoho0sspmwiYrrmN/EI6gtg/WJGWkrhKn+UZitao/CP1hu+VufeCmFo0TOiPeHnFVM0xJMyJGmi13piffPFcLhiuEUW64dKopjU8xEkzIKBNFx4YwFEyJqXbLdYy1J9uLk/Bppw7klFeTleP9qp8mf3aUJQGqQVCrvKRUoFnABYi1wWuHjmNZ2snSNQmcJYKErI7kqS6StPNIq+FVllwWG4Ii52v14naiVKExKKVlSphIASlIY+6gbblAG8aKeESO5JZCQGQmauiZ4ixSEqyUJqpYsSAXFr59PN6sFKa3H1UOzqOEX6O24Zr0zpKJyHpmJCgDkOHY9RcHyg4VGJ2RATopAdwlBD82UoPGjM1gGA/yjoRiy3Cqikdefyj3/iK83iSnYN9YpEnG8c1pOv7rTIUpKFArdyDMz3cvchyHA3cBhGbxhczxKW9RJJNncGkuNmIZrYg2n4jUmc48feFVVSg1yUkswIU3oQIbXyiqSqwKQq6nQHFRykUlSXWliU5KhYBozxV2KU5NU2afYrtb3X+1NU0tXwqJsg+Zwk/I35x6CVR5H2W4dKVOKJstKwv/wAZU5oUkFTBOC+fRo9FRrFLSDgnPng/N4albxKUajkaKp8QOoaMTi/Ee4lKmLNgw9yBjfyHKAcG7QS9R/4/ipqKSA9Ls9iRm2eXMRpQskb51QhxNBxGDL49LXOVKCnUlNRbAFrvtkBzZyBGgEHrBQrsvGZDd7FLxPd4cqMOgsuhcKMwr6wodCsz0TQfxj3vBC35vpGSJQ8KgtIF6qqrebC5flDDikoZJDFmIUHO92s3Jtsxz99mvbRqGXu/6Q4n8yPcRl/6ihSgELKrJJNLM/w74L2v+rTK5hNI2D7m3vB35egWkvZqjVDmB1f6Q4mhX/5B7g/SMkzSbCYCWx9mHQpdTHbIKQfe/pC7z9D7a9m0JNrH5QlocM4+UYa5q0OT3bXw4g3+YcOUXtYAPfG36wd5i7aNRyN/nBUTjux9Q8Z2nlBVwk8mpIv7vBDw4nAJ9v1Ageu/QdtezQ70nEMQYpp0ShjbrjziaZaxkn0b6fzB3vgeHyGLgfrDuYCCftv3iakq6Hyv9IffQu2ywjUc7H3/AJhuKpUZQTLUBMmLTLS7UkqIDEmweKatTSWNvdh1PKLHH+Czly0oWUBC0EoKSVKDgfEhQABZRwd/WOfXktRKK4tX+jo6eXbk5N706/ZwPEtEiRqFqlAES1BiSmYgslKTdyVkmq4Fyos1oNpO9mzSU6fu1pKa5lAmUuLFiyHpwRkA73Lazg2qE8SUIM1k1IYhCAMAlSiyWUeuesXePcA1Oi09MiYSiakJnJAcCYwKijdKVEF25B3DN2RVrJcHBKVSqXJq9ldUDp5Muo1hBdL3yTjyIPrG2qU+8cR2F08wLVOWhXdrlsVrVclJSABk/hu/KO3dLb5I32fp0iO4kb4ttjCV9mENP1hijr8jDUgb/KF3l7DB+jluKdnf8q+okTZiUAiXNDmyFAkKtcgKYNf4vbK1uul47tyQCCClKcfFSxUPKoDpHacVQ+mmot43HiLYT4Xz+JtjiOW4d2CmzE1KmBCCcS0krV6rACfJjEwmpXujPVqNUU+CK/8AqJZS6iFJZApc3u1RGzjIGY7mQGF0lKqleFViPETkRU0/ZqVopRnyZBXMTeouuY25dXR7AB+UB1HFNR3aZ6UJSkpMwlYCnDFnCjTYAHBc9I1lHGV/HI9Oalp/N8GTxfg8zUk95qUhMorPdrISwpExKypyLpLbWHUxyfBOOd2qahIfvAEW+IpcuEnActsccnfVndoZ+plr1MyVIIkTEFKlS/FMWFBpR/MKSHGfClrlRNntXpV6YyjM0yJJWRMQSy1KCkkTEkEYuks7OWteDKzJovcP41OmqJkrUT4ZdU2UhaEAsAy0ME3JclBUdgCI6Ds3xebqZZmTSlBqosSSaLKWS+SXDC3g6kxy/FOPAJky6FocpFKpXdywlThAISHKQkuKQ3iJFy563SoEtCUBCWSGsGHoBiJnOty9KNltU0v8XtETNVzgRnD8oiPff0iI7xtgFMxX2IUB748h7GFD7wYGP/p+mFJQFqS9P4il75/FcYLEfKCf6ZKWrwqAIZqcBiTaoMcl/wC4wWXqFqAKFJOdsjZgkmlvtmgswVCksz+K5Y2xYW9459y6AaXUylKCUETA7GmVMKFEbBSUkZfc+cOvUDTTCkLSUqSaqyTMCqrAlIKSM5D2u+YsyVUIUlIAUC4oSlKS6iBna12zeMnVcNmTiFK7kBmITUxJJ8dJAqsMEsCRtmbk2TXsvzeLJKXKHlggKICHqJACQ7fJy20Em6hK094gyghgliqlQt+YUn4gRn2gA0smSlZMgqqpAMllKKgoqQpRqDMCkhZ5HDiqvw7T0CpE1agUg0Kk0zQ7+F6gkMT8vYtku0XNLIK6nSCmohxNJBFmDC4ISSbqdjgvGlJloT8KVc2d7OL3PUGM0iYAg95QVm6fCtuRUxpcC9i+wJgKZWrE2rvxNQE/C3dBKySEBdQJpA5XviEnZSbS4OgnSvJKmJ+FKrbZuL9YlKXbIJZzYjm5YPGTI1xdIWaVlNgVIW4tVQyiSAWyx94sGbs6ut2HyhYGpa1WrcEp2Dk0kt6ZMVl6hYS6UFZaz2BZw4c4xZ+fKGmagkb2cAPsSCxf794InVECxu4fqzQYgNojqFEJWlDKBLpLFLcwfaw82g6NEQsTPjUlw3huPzENcjYDrl4rqnFmc+b8sQxJc3yz77Ab9B9ecNR9k0Hn90VOJZBOcgP1e0XtfxwzSk/lSzFgl3yG6AZjIMRmzwkEmwAJfyv5fPm7Q8Uh7EeJcRKF6dctBVMKzLWkWFCgkhgAz+ElzyGHi9xrUiZJWkWdBKVqISkKDtfYuBbzxGEJ9akTkoMxCTW1kg+EgKdZA2Sof2iGlS585bBARp3L95dRcF6AXKA5fbnu0dMNaMYVZxTjlOzF7PcXVLQJRADlTlTJd6UhNQuC4N+pGwjf4fPqW5mUJNNTl1D4mLE8qXxnlFXiHZ9CC5VUs1KD+FKQ/iUoh3uWxdxhnjDPaqTKEySoFdZYLCgkJYMCCQS4/SOZtS/E68qVHoMjWyz4QhSiMqwktv0Biq/j8QGSz5HIgXyMYzHNf6p/t1JIt4ksbm6vC6vi3JIYEBrOWrT+MzAkrBBUzpcABRFYSqx/MGvZvK+b05SJfG5ucW44tKzL08lU5aWCqQClJOEk4BYE+0c3q1cR1C6KFoBuRVQPVT/KLvZXUqlIImr8Sl1EqSa3KQFhzYqKwnns0bek7Ryu8SBZJKgSQXcBxfGLv9LQOtNVFWzJxbYdXCZlSZkvu5UwM5AJBT+JKrh/OD67hEyalSSolCjeWomnIUnA5sftohqOMAzKQHGwJIJLgVdUh8Zf5XJWqIT8PsQXPmwjn72rBUVjGzH4z2QVPnIEkplSZYKko+EGZlwkMEuRVk/E3N7HF+wMzUTJc9eoJnpIKiUgIVQ6kkJ2NVIU5ZySG+GLOp4ymWCqYaB6knyAufSAcK7YyJ6qJU4KV+RQUlVr2SsAnfEdGl1MmvuX+gcY+wmo7OapU0rXOC0MQ1ArmqV4QCfwAE/hAHh9rkjRrlJSg+JQA8QDgixdz9/roydY6gVO4s7j9RGkZjg4LsDsQH+uYb6uM9naNI6bW63OcmTSGHUu4iCl9B7bc2jbmyEqBdgcOwdzv8xFFfDkgMFu1zUzHf0jSvKGpezNMxrFgfIfzCgwlNZ1FibpAUM82hQqKyRz61WZyHB+E0q52NjFpKGDXqAxawAd1HItzgOnnFA2ff2Y+W8C1UhMxVSwSp3LFSdmbwkBms28aUItKAd77eRu31EOFscPz+3EAAszbN6con8oQEwpXMNfncHAF9i94mFGBpVfeJVZ+V4ACS1NeCHUKO558hv+59zAVfYhmf7MABfjVfxK5m/m0HOlt/1FeWtjd26RCZc5J8yfo8AE6b/9NBBlhAQImgjzgGTEyzQqjE5OlKrsw+Z8op6zUrTO7qSitQS6jgJCjapRw7Fhmx9MZaqWy3Ym6LOolsAKyhRvYJJHTxOB6xQ1WqkIRTNXWMnvUlTnIYJSEsOo6vaNSTw4s8xVauQcIHoC6vUxV1CpaHdCVOoIdKUOKrMfCLXZnJjlU5Se5DTMvT9ppCZlImyTLwKfAkOQQS/hy4yMx1+lmhXtHC8c4dph+BCagQTSxByCSACoHkecdFwXUBMvxEgCVLWCrNFGT1dCn9I01IrC0JbclXtGEHvFzCe7QCFUliQhIND8ypSh6iPMtDw4rUVLAShRrHh8JesBrE0i7Pax847gzUz9KUK+ObVqKf6VTStKfMhCh5JMcnoJLupRFalklQLgAhkJBTZqbADD+kdOisYkpZSNLQpqUmWNmazECkgDndza1wMvdhoFV0kKJNvGqhL52dr45EM0aHZrgyv8yhxTSZiyHJceGlmd3Kkrd28Nsx3c+SgCpTAAOVGzNcqJ2bnBPVUXSK3PNVqpASkpcWqBYfiAd84S9rttcmzwnh9ZqINtwUh+SyzpP9uSyuQfJ12sk6jULXJT4CQKT4AyE2JSnLkPzuBu0dPwTs6tLEzFywMIQopsWJrIPMF6T6xc5KMdzNuzqNMpJDPcdGYczYN/MZ3G+00nTDxGpRwnKj1vgdT84yuPdqpenQpEtvDmndWyfqT6x5r38zUzvEXmLLByAH2Dk28o5YaGW7DOuD03hvaKZPZSQEXcXcjkbRt61CpiHUlM1YFisB3GAFEEpvg/MZjldBre5TILVImOlyUgoUkF01WCg6VC7YzHV8P1gUHBBH28Q547oFbZS7Odpu9K5awpE2UaSlbBTbEtYnqM53jppGqGCbfSOT45ohWnUIYTJfxbVSndQP8Abcj1G8W5GveWFJOQ4N25Eeh3jOWmpfcjSE3FnTSdSfEFOMgHf+4fe0ZM5aysoWoKP4WBDguLX9IZOvJSGDGzlz7j1f0in/rJTqEhKSQ7V2aks6ugY7jrG2mpRdeDpk4yV+TdlKLBvCMM6gzWwBChTNde4Y7ilCmO9xkwo7KXs57fo5QN9/xEknkG+nyiCZZxY72IP/xJNuoEFGnFqloSTzcs2ygkEp+8Q6Y7GS+5iQx+7/IQ4lOoB0m/5rb8v1gytIoJc4diAQfJwCWhDsFjA/SJA+ln6WhkyibJybMB+0OlcrvESlLqmKJ8KGUEhIUSVF22x8wxiXJIdCSDty5RIJttt5+8WtZozLx4h6jOzXb5xTGoC1FKCCcgBiWHkPm0JST3CmSCR9iEWZ/S/wDEPQR0O4u8Sk6cqUAEk3uRgDdybQ20uQDabSlZt6vce2Ynr+KSdPSkoKiTY+D6qU/sIqa7VHToKcC5UbJLD8r/AP8ANz9TFfgWmSV96oErUGdTFgFEJAL3zn+lo5NR57vj/onKtjc0ElZUZk0gOkAIBJCRkm+Sf0baK3BpP+2Fq+OZ/uqPVdwPRNKf/WLc/WBKFE4TLKutkkmK2nWUSkA5CUg+YABjkctrEmrswP8AEXtEdPpqJZaZOJSCLFKA1ahyNwkf3HlHmPCkamX/AL0qpKAbqcJQehKiEq8rx2evk/6jr5sukd3JKEKmXdKUlRWEl8qW6R0vtbW7RcCkrQgTJiJEuXdCVFk4YOlLGwsPM2vHfpyjpRUXy92ZSbk7MPTauZqikFJVMS+1KQGKXLHw3vY+m0bHbieuSZEiXmbI7gjDiuWB5XCh/wCxiz2W4gmZNVLSmUqXLdS5yErRKDXSylqNR9AAAS9o57Xa4cQ4qikvJSQlLOHSgKWVuLh1OR0pg3lPjZIbdQNPQaEp10tIVV3QaaUglAmKQUCUDsJcuhIfckliTDcY4CZSlGXLqR8TAgG5qYcrj2Hv1Wn0iUJpQkIA6AXO7YfrvE9RSsXuRtzEStV5CTrgxOxoSVqNyUyyzpppTMmVUM+xSBgY2gnbXVViTprtPWQpix7tAqIfZ1FP/EwuDzkI1HhLJWmlutiljvgsNntZmze0nGJUjiGmVOcITKmXAqYqJSCRlm5XxFYvuWvRUpXEraLsWmQorlTCp6fAvwlLHxF0tUySWAYvzjN7Tf4gZladwMKXueif3j0CXKlT0BSClaDhSC6fcYPs0cdxr/DmqYpaA4LmxYueaSwJ/qBS+4NySGrGUv8AIZNOjzrU60rYDAv5qOSfp6R0/ZDhAM4pmJqCtKpRDORWU0gbhVBBcX8UdPwbsJp5SXXLM6YwtNHhfdkomU/8ni/I7cK0y1CZolSUAOpSEoS4cISxAZSsMKtukaz1cljpotQT3bBaDsbM/wAmrTqFQ71RSpVSVd2oAvgsoKKuh9Y57h07VcOnGTPSSikplpADLLigoIF3J5nJ3Eej8P45KnuqTNC2AJuy0g4qTtny6xU4jrkTFBMwpKpbrS5FYLEVAZGWfrHOm91Jc7m0tKKVplbTBYlvMArUHIGASwCXzuBFTh3GpU1JoAoFgWpBxTanPlyg3FuNplS1KUNiXvY2CSTt4lD18jGPwqbKSqmSlN03HifwqY1PtYkFuUbaUbjbMkb63WCFAEKBBD4yCLFs7/YU5CyEhLIdkgg+w+G1v+4lpkgbMcs+G36+flFmTMOSbE4cEBt3u3yiqNC2UpTYBwALqKnNsllQof8AzksfEQ+90woRdmEmayqgEg7AJBA8nJPLeId4S6lEks16QPQJAAgSzvk+Ytys8TR6H5N7xsQEC+TjyFv29YsK162Z7MBck77XYH0u8UnvyH1iYbJHMX+UKhjz1LWUollMsEkLWQqtjYBNwAepzUeUH0/ZyTpXmTpylKuSVsjLpvRlklmx9IiXyzBndz9NocTNioqY2e7F88h5xlLTvgq/ZLivGUTimVpio1Uhc1QMqWhNgqlUxiokctngGm4zpOGoCVTkqmZV3fjWom5JCPhHKprAQRSSbElrEgGxLm56594PInUE0oTdhhONncMYXaj7Jt+Cir/FVE1Ro0s6ckD4ky0k9bBJbzeM6f8A4lTJjqlIRJQEgPNdSgqpQsEs5IHw7MSbO2/M1KlEObhmIADNi6fveMftlwoavu1gJRM8QWuoISUsVPcMTU+4+I5vFPTh5/sn7jPncVXqZK+9mAuRMFILhKKVKGeRwGxE+LcXXppqim4ShfdiwBWVpDtv4O9I9DvAJPZFSJaVadZnjxpVdISoEMUpUCQkuz+fMMdHScDmam0xNCpApCspS58Bf8ZopDAk5e6ozain8ejNqRqcTmllpdgpJS/J0lIMZUrtgFTTJUkhbeE2Iqpdjyu98NmNPW8GUpJSCTbJZPWwu1+ZMZcnTHTKMydp1rsE1y6VkJBKmI8JFznoOUc0VGq5DFlbgMuZpJIQ1c6cslI+GtTOqasm4Qkc252eNfQ9iELPe6o99MVclThI/pQjYdVewjGR2306Z653dTVqUKQSpACUgvSlIcC4BJcmw5RU4p/iPOm+DTy+7qtU/eTC/wCWwAPoTyjZw1G7WzfLH9qW7LXb/icuUhOh0wCKiFTRLAD4olmnJNifJA3aLfY7s6dMkzZo/wB1YYJ/Ik3L/wBRYPyxl4H2T7K9ye/1HinG6UkuUvlRO6jz2f1HUd05dXoIU54xwj/L9kN5OyMxa1Cx9dh+8Bl6QoNQUomzvgjdNO3nzaLyGAJJAADknAAyXNh5xyy+0o1UxcvShNEsOqfNSVJclkiXL3JuxVyNomCb4HRq8W4MVp7yVdjcOQWDXRyOQ39RaOcmIHEKUzU93qpQWllgMsBiXH4TgnlUWtjoNHp5ksTEqUu4bxpCUlkEmYAhqWZizfCm2I0Nbw1epkkJQuVNQQqVNWBZSTZSVfFSWYmkOFbjO0W1t/ZTWx5ZM0+p0M49wZktWVJANLX/ADWmJtljHYdn/wDEALKUahkKUAygCA5LX26vYXaNVfE5iD3Op04mgJBVMkkKlf8AFbMp7M/UWgH+n8NmMyU1ulkK71BBUQGpJDOQByJO7mDUqS++P8rcaidASFJqSQRzSXEcl2o1BpCUkhSlMMm+XYXOORjotJJkoQtMlDIC1KUEiY9ZKq7sGFmDNSeUZHGNHO1Uzu0DuJBS6li65r3KclRGbFhuXDCI09LGVjlDY5zshwgpUuYogrumoXCeaU8zhz6c3PxTsosTkTpa0uT8CyXUQQSAryJPRvbptPohKSiXLSQBbxOG6kgFzv1eLatGCHUxLNcYH9Act55tksI2Tk5WxRh7MbTcEmqVTNpVIU1SU+IBnIDLAJTV+G7bU2axJ4KiWFCWyCfi8KpnhuHCQ55lucbcnUlIAZJIDCpzjF9/laFM1hJLW6Xb2hq0aYo56bLNSjLXMUlAprUAl2dykAuEs43uMbxZ0etUUuPGxLpIKiAcOXu98iNVeqV9/wA9ecVNQKrglKg7FyqxDEEEsQffd4e46LkqQWBYXD7wojL1KmGD7D5QoipGlQMBBJOGA6tf9YK4vSPN8P8Ar5wyS7g7buBttDiaNube33tG5iSRLG/p/I9IJKG+H6P9btA0zRUzX32+cQQo7Bg1ibP+vygAsd79jpDJTc3vndv3gZdj05XPqBBTJY23ffF9xtCGMhRLP67bZHT94ID6bfbQMG+w/WLCJRCcEknq7DJvgP8AQwAMkEnkGhGxI/X1GYgmZdkt5u49Dj06Q4zCGaPB5JMyzBw6iWskZJ58h5xf1GrT0SkY/c84zNNqAhJqUBUQOpZywGTdvaKXF+1MmUkVKCDkAh1HrSHJfmzRhOLk9i1Vbs1jrkpFSmSnmrwj549WjJ492mEhIKZUyco4pFgepyPQGPPOLdqCqaiZLUoqS5eYEqAJZglJFIZjcBOejmcvX8Q1HwGaAbOlIlp/5MG94tdMluzGU4vZCTqFa/VoTNCUAqNQSAggAEmpRDk239o7Ph/CdPJU8qWAWyolSz1LvQOm++wPJ6DslORNClziJhdRCHmLbBJUqwd8l/lG9o+CLUkk6mYgEkgEyEuNsocljk/zBqad8PYyUGdPJ5m567ROfPShKlLUEpSHUpRYN1O3lGRJ0SkpTTOUSNwZSgT1Hd2tyP6Q/EuCKmUmcQpCTZOEuH8ZSWzsbN6xh2Xe7KWmzF1M6ZxYrlSZgkaVBZSlAlc1WQAgXKRlrbPdgL3DezcvSJolqUpSiFKUoNVQQB4QfD4lgJuSSerRspnJky1JEtC/wggAUlwfCTZIZnJLNB5Gkdip3LgA3CQ/wgvcWDk9LCOlUlS4LUS5oeIJroKklQeqkHoQXUp8WuB8o1ClpZqNvi3JcfhH2YzJZCGKWcWZmSBezDDdeUQXxMqsw5e25Jf5NGbi/BqWJejlpF0pUsKepSCtYPQvb0Y+kZuvCKgQDc3L/ES9i17Od9j625mqJSztYDnZ3tZ4AhFmBthgOf1MWkIUjjMoTKQhSlpASQEk0lVi6iQMb5zzu5ICmQgjY3TMNgwwWQnmzl783Yjb6xFR6/WHQgyZjptSXLPt5dDb5QOYhvu3viIE7Yb+ecJamPP3iqAi58/QQrGElD9buHh5qApizKByLbuxayh0POzG8ACMqBmW2/zgiiXx7QKazdYQx6fL5Q0CMyFDAyaySPkPO+9t/rBQ4USRjzvaK8q6rBth8usW/wDLkqL3I2Bs3QD2tFkAhKSSCUuXD23w/wDPWJlgWJPkGBJ28/KIoSWbZtrebcsfOHIcggOQ79PPn99YQFjTs6cEW6bt6fzvECm5cODcMLc7wRMwqS96kuQSx8wCNt2b6w81ZVcOFM5GW/cNCGJAvjJb9j7mLk1aykFRpQ1hvsHpOXZ36xASiikgOVp9EuxVc45Z+kXjMSizNh7e193zEydFJWU9HoCpqmQHuXYXIwB8Tu9hGTxDWTkyllEopKFUVSx3hUojdTCgOwwXLAO4e5xzi6UhIZQdYpCfiJZTbHqW5gYyMxXHZ01Sky5dlH4QUVrv/UFBIuAVFf0i4q1uZTdPYqS+zGvW84TES1gK+MhwgUlRDJYBgP8Ak1nuLgnZgVDULmieo+JLA0knCqlOVEX5NGrwhZrMyichapZlE1pUkJU4NgslLNZwprWtGlop4kJKJSEGlNEsEmgMzVFibbixLesD2VIErdso8F4NLQta1pSFrWpVQAUUgswdrXBNvzRprHiUzUWAL1KNnUSGYXsL9YDp1TFOqaupRLsgUoTlgkG581ObdIKlyWSCbEjYW/qNh894k02QytOndIcgB2DkB82uzn3MERKAwGHt9/fpJIsDvu3PGTgQZQDYJOS9genOFYcAkrIUwSSWq3DC4z6H2MESSlV0jJICVEgOMklN88xfyhpcoC7OSz5Zh62yT92JKSmpyk+rZAtzflf/ALAsU9BKj5u5IPiYEKVfmc3ZjDaUEvUoegKjbkSH6/pBO9tcqJDWfwsOQwB0ForzNWhJZrnCTdR5sLdNmEAF2emWEghVSi48Q3/tIt69IruVHYC7fh2vDIUF0kpuUhxY+I3PMM74gi1l7/fvCodkVE+Z5Xvb0g0uSKmBJDOVUkgZdxluvn61+6Kna6gMH4X2c+cOrW6kMmnTLYu4rRMpv4XY5scWgAsT9HQl3qB3AcEbEH9Ge0V3AHmOTthiMRbmSO8Kl4cJHiJZNgCtIAZ2T1N7NvUTY+EgFiLDZmOejw1uICoN6Qyj6QWXLd2uM77ZL4Gfu0DKiOgLEB7N0igIjrE6et4H6xEzCN/nCAsy5R3BZ2e9ubNDr0ilBRF7ixLFmVfG1MRTqmAupxzw18Hb+YabxJTEBOSlSnY1hlIpe2Hf0iUN2Zp0BN6vatvKFBJMycUjwp9c9d4aFmx4/JjpmkH9rP5+X6wTTg3rNVyb3YH7EU5lQNJBp/XaLSEYzv8Ab4jYzLcmck2yzXwRdzixDcz1iMrTgOQSoO5I2HMO0UTNGAbuHt9vn59IvyUKLsgkAMbWD2FTi3SEBfl6aYClXO6SGSrN3b9XwC0FWUhbhIWS2NtnIG2DgfpFaQsskJpB5oCS+29iLC2OsaPFNLNlyu9lS1TVDKHvT4iSg4JBazXHlC/QcGJq9YkTHWsLpBADPcl6Tz+y2Xqa3jalKEtFJWRUQVAhIsHszgE9HZuoNOnIUAWLKHwrK/ioUopoSpsJU6efJ76Gk4gpKQAEJFIpFALJd71X3xgdYuvZNvhGPP4MaSZxrUkm63CQ+Um1trAG21gI0NBp27zuq7ju0iWlYUmp1TVkEblKADffF2sq4jVYj1AloPkPAQIlNMtQYyypsVzVrAP5gmyAf/WGmkTi2Vxoj3aApMyWyQKSFJJb8yiAtT5ynNwYlp5ASrwpuzWG2WDC1y8SfHy/b75xJK/eIbs1SosJ0SyCUh2Ybb43vtEpgB5AjOMNdhYRWQvLPyyb+cSK2S22Pm+PPnE0MJWU4+Lq/O/0bO8ILuT88xBLP1/i/k/6tDAF836D+fWACyNRcY6wSXqTsLXu9rX/AH94qpDl/TBP6j7MMqZS1bMxcmwuzOLuST8oKAkvX1ulJAF787MSl84zcXhafThGA53JuTtct/GbQaUuWoKLpUkbWYEEkkDPLDQOooTdTsCQy6iwYXWzkvapskNch3iLIOqcXpR4S7lYKXH9KHt5nD9XEPppRwG9VFyCxyr1vu5jOn8SINIpdyA5UoC5vZLO4NnexD7xdkaQp3ySVE5JO5glsKO5dQlLBmKn/KWA5+LN+kPPBouphV+EAC5AAcl3wB5xVVf4Sx/pb3LhvWArlgqBKAVZG53IYlz5QiqDqm1fFn188E2vtEDN+yS3PECqf1/i8SCXgAn3mQCzhy1yz/PMQAJzZzmzesRmGwD/AH+sDUet/OGBIp5/t8oZ4Za3f+YjVAAjiG748/1eIlX394iXeevXAbpAAMUflf8A5foYUTYcj84UFBZikXV0S46QyvhP9j/L+T7woUUSBkDB3vfeztHU8ElA6eeSATWA5AJZiW9wDChQPgAemUQtBBvHS8X/APtJn/6lf/G8KFCiN8HFBAASwAYEejkN5MAPQQ8u6lPyT+sKFDYkQEGQLQoUSUN+L3ia8en6woUIBJwfOLSRYf8Av9EfufeFChiGHxephkXIhQoQzqOGaRBkIJQkm9ykPvGXxOQlj4R8XIcgYaFFPgzXIDQoDJsP/K3o4EUNVMNQub6gpzslikeQIDDZoUKKXAmWtQqlYa2cW/CmJadZMxIJJHLbAh4UZGy4K9WP7f0iUvB8zChRQEj9/OIE+E/e8KFAgGV9+5hagM3r9YUKASIoPhHp+sTli/3+YQoUAgChZPr9Iij9vpDwoYCVChQoQH//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7178" name="AutoShape 10" descr="data:image/jpeg;base64,/9j/4AAQSkZJRgABAQAAAQABAAD/2wCEAAkGBhQSERUTExQWFRUVGBwaGBcYGRgYHBwfHB0aGBscGB0aHyceHxwjGhgaHy8gIygpLC0tFx4xNTAqNSYrLCkBCQoKDgwOGg8PGiokHyQsKSwsLCwsLCwsLCwsKSwsLCwsKSksLCkqLCksKSwsLCwsLCwsLCwsLCwsLCwpLCksLP/AABEIAMMBAgMBIgACEQEDEQH/xAAcAAACAgMBAQAAAAAAAAAAAAAFBgQHAAIDAQj/xABFEAACAQIEBAQDBgQFAwMCBwABAhEDIQAEEjEFBkFREyJhcTKBkQcjQqGx0RRSYsEzcpLh8BaC8RUkU9LiFzRUY6Kywv/EABoBAAIDAQEAAAAAAAAAAAAAAAIDAAEEBQb/xAA1EQACAgEDAgQDBwMEAwAAAAABAgARAxIhMQRBE1FhcSKR8AUUMoGhscEzUtFCYnLhIyQ0/9oADAMBAAIRAxEAPwCouH8denbdexwWyueDGJhWuv8AT3HthVwQ4XUvp77f89cZ8uFSCQN4DLtGrK1GUGLg7j/bEHivD0qjy2qDpG/ocd+GZmLsYI29cGKvEwVDaVJWZt0OOcGKPFCVxVolSQwgjHOMPOTytHNSrjSQdxYgHrgVx/lM5UtLalKyjDr3n2x0kzg7HYxwa4uDBzJ8fZaFam0nWoUfUb+owDAwX4dyxmK4lEOk7MxgH2m5+WDyaKtyJZqBzjMNfCuQKtdyi1ELCx06nUHszAaR9SfTHXiP2W56ipbw1qAbhGk/QxPywB6rCG0lhcuJ2NleMesI36Y1w+SdkqDqME8lm1XdVM+k471eSc2uTGdNI+AfxbGJADQb6STAPpgNlsuXMDCiFccwGSHjlKNTddPqn7bYH8S4eKd0uvc7j36fTELxyreVjbE2lxeVYPckWPr64WFdTd2INMvrJPLCfeNVYnTSUt89h++HPlrKVFZqppku9zcCB0W4O1reg7Yh8M4UKVOlTCA1BFSqW2JMMEIHmIURbuzYbeDV8/UM0KNJSJIZtU/Qbd4vjLlYOxA9pR3aE+F8PM+JWKKl4WkoBJHTWW3v0wL5y5o8OhrI0KLUaPrtrPU7dd4J6YK5ukaSl6lVqr7uwQUk1dkUAEm259TitftCrPVZAbt8RgqVAI8oBEmY3BPywhFBcIeO8ZxEl8yzMWJJJMnHWi6kyzEDsMa/wh7jHF0IscdjY7CSwZKzWaUwKYIHcmScGOX+M0MuDUdDUrfgvZP6h/V+mF5X7jG1SnFwZH/N8UUFVIRG0cQZ6kqyM1UoZJsAZVlYG0g/qMa875irTq01FU6FuiCyqR2XaT3wucPQFoJiTG8ADeZ9CBifXzRchXK1NNg0TbuDvBwsKqdoJ+GEzz4TS0+CuuI1dMc8twLMVl8VaarF4NpwvVciwkgEr3F494w8cP5mC5PSylTEAkbmLxN+x7Xw46W3JlH4RaxJp131m5BJM47UaQmWnSCJj8sTMjlUEu5IBkAt1Y+gG0G/y745rXPjSKa1EpGSj/AYt5rix7ThV2dpdWbntbiumm9NdEPB+ESI9SJk/XAei8NNvnfB3juXoMFq0lqKW+MFURAf/wBvSZC+h+uBFTKwJBBHf+xGCWgIXG05W9fyxmNwy9h+eMwVyXI2N0eCCNxjwDvjwjBQowZLiSv8R0v36H9jg1SzECDBBH/IOEYYcuWuFFF1udxIU7AdCQbT+mMHU4lUar/KJdQN5mR4XW8UmmsKfxMYt+p+QwazHLZqLD1DtfSJ/U4hZ7mynS2+8b0Nvmf2wucQ5mr1CNTQhvpWwI7HqfnjKuLPlII+H95Sgw1XPD8pYKcxUHdpE+seX9cSeMZPO1/4ZQw05mNFOlOlFYgKKjQBP9PQDCNmEXV5djf29MXhyLUJHDmcEAEIZ1m8MqiWMbxYCBthuZfB0t+Ik1Z/iPUCO/LHKiZWjTpqAAg+p6sfVjf8sS85QUBjFxOD7IIIGFvjLQSP5gD/AG/tjj9XhGO2O58/WXKM5z5MrV89mXytLUiotV9MALqEEDYEnSWgX3wA5a4bTbVUrDUvwgbXI3+WLazmS1GsTSV1KJ5nzBoLI8SYA+JgOvSfXCJTyZCBStiCYuRFwvvAA9Dv1x0cHVs2EKfID9JR2FxnyPCUzHD1Apu1IIw8etXdFOgm+kaiiyIgm0TirsxVWmhCCCzNF9QCzG/U9ji1OWyi0RGXao6MQG1KFpgi0KxiRLGAMDcvy1kfE1VKbozMSFqqRqvvNludxFumJg6kIzBtwTf1vIx2BlTHBHgFEPmaKtdTUWfacPPNH2dIymplFZWG9I7H/IT19MInDGNOupIIKHY9x0OOquVcikrKu5ZOS4ggc1ajRLFjEajJuFAM/M2w6cI4g9UGrRoNl8vT+KvUYhn/AMiCLj+aT88VjwWuNSwNTnYQZJ7RiwOM8ccUaWXEB2YItyRrPUj+VBJIFrfPHMG20WkWOc+dW/iqdCgAYdS03vvoM7km7H5YAcycUprWcVB59VwgAAiw9AYAtjz/AKOdaxqGpqBqHwyficyTrboBbUb4h5rk1meRWBU7s0/2BnDwMGoW3b5wmo8wLW4kpPlT/UZ/SMc/FaqQqrJOwUSThkp8pZdAWrV7C+2mfaQSfyxBfjqUSVyiKo/nYS7fXYemNC5FbbGL/QfOVt2Em8I5QrH/ABMu99rf2F8T+OckClRLNSqU2OxggfMb/lgVkftCzlIgh1aOjKP7QcN+V5vocQH3yRWA2Jn5qesdjhOQZVOsn5S7oSqCMHW4P4OUpZtmB8Z2UU+ulfxT2JkRhx4jyjlKqyCabnYpEf8AcNvpfC9x7htdaFLLD71aRZlZJNm6ae4M7d8NGdclAH3lggiCcpxLSwdGZWFwQYI/tgkWGbql6+ZJqGJ1ACw2AvH6YWCCDF5FvX6Y7nKME1kNE6QYtPae+GnH5GUV7RqznLNLUgps0CS7MfLG/lnb6xiLzBxJSEp0yGFog+u9Q7aj0Gyj1OBGW4jVpXUnT1Vrg/LBOjxDK1xpqUxTc/iFh7z++FqGX8W4lV3hLhXLL1RqrsjU1iyOrRP82nALj2QXLV2RTKm4EyfZv7Y5VC2XZvDdoMDWsgH0PTp+WI9bPNUEOwJFwWHm/wBXbGkadOwhcyPqGMx5/DH0+o/fHmKqTTNLR1nHijGuNl3vgoUI8NyoL6j5lQaivVo/CP8Am2JXEuNePpBJSJsPh9IGB9LOaTa0bY1zSCdQIv09cK021n8oFWd5umTmw8xNgF3n2xLqcGKDS1z6dMdOV2UV1JNyCL9CRAOG/OcMkSu4xk6jqTicLFOzDYRRyvCb6lnUNgf1HeO2HHl3NMuU0AjxUYuhFIsQVIYM9RjCrPQDEPL8Oghjbt/viTxPO0yjK1iwPwHr0mOk98ZMmc5aXnf5QVdu8u/lbjf8VllrgiXEkDo2zD5G3tB64j8wAgArqm48umdiRGvynYm+Ky+zrmatSqmdIoFQXSwgiwZR1Ynr1G+2LK41naeYylQ6abKI/wARiiGCIBYbG+/fGbqEBBBO81I1iJKUSRVqALVYqiMpRa1VRcEAAhYJaWIHbAp+SVqUhSFaqJqBoDWWnElQADJ63ECIGCFLMr4bqRlwsEg+I1NFAMFVqLc7jfeRjMkqHLpVLgq7+HC/DYbqWMDsDBn3OMyvkTdTCHa50ocJpUssqrWzSI5C6PMCCSfKxVbswi9t8LtSalZaT1CSK2lzFStU0xYFm8o6Dp3w2Vs5XVCaelaYqNJCGiygCSVVmDGO5Pywg8PqNULFg7hqpJmpIJsZalMvJvAP6Yf09tqZj9fnI9bQ3wfPVdLhKtJlRyrJVbwnUz0nUIIj0mcCc3wBMxVq5kro0giA6uHqgbqy2KgESLSTGE3jlP8A91VUeWW20Gn2/ASSMWlR4WKRSksKtEKJ7xdmP+ZiT9BjpZFGBdS8mJIqb8q8P/h6YrFV1t8JKjVfeJvt29cHMvkvDptVPxmYk7Xvp9fXEfKNqfSoF7Gq/Y9EURE+v0xvzLmQpKj4VEC3Ue3THPynWKliAs7TSpUBBc6VMiLHUYvHt3vN8BuM8XSipOoF9lXUCZ7tBsB/thN4nk83qJqa2kzOrUPyO2BL0WG4M+uN+LoV2Ja68pKBm+azBYmWJHqcb5VacNrJBAlY6nt/viJjMdSqFQqjLzdkqymk9VtWumseamYGkQsIbQO+AFDMFGDAwQZBxyJx5ilWhRkjrw7mxHADkIw9PKfptghX5p0eHVQqSjT5TeOoxXWDvDalJqemoKgjbw0Uz6sxvPptjI3SoDqEHT5Rq5vzmRzWjM0KUVAv3iloFTsSB1HuJ2wk5ziFSowZtlsqxCqOyqNhg9kuXKbAsldhOwIg+zDr9cEsty1RenFRmWoJnS2994ItPaMUuVE2u5C0Wsl5yF0f90yB74JZPlOjVy9WucwKZUEinp2i8Ek9fTE/K5FKLPTQkrcKxi5IEzA+U4X83S+7YTER9Ra/1wWPKpbbiL1m6EKcq1TWoZnLSAKiq0kCAUNj7wSJ9cKdQQSJ2MSPTG1N3WQpI1CLHfE/M8s5mmjO9F1VN2It9eo9RONm2wjuIKnGY8xmJUueYzGYzEkmY9xkYyMSSdsv8QxbHB6gFIVarBUIBBNpMdBivuD5GmAr1j5GBi8RH74aOF5E1wK2aJ8KmsUaROgBBfU8dPzOOZ1yLlG5oD62i3HeFs5xBKw+4XVeCxWxjeB1wDzuVAeI1N/8abD/ADEdfQRji/MfjV1o0VbQSFVUhdZJgAn8Ken1xYHBeWFUqSwZR8SBbE9pmSvrbHNyMOjUatge3eCELRLyGT4gCWpoiLBN0BmNhEH2w8ctcczeZoPSqZdqdQCAatJhSYd2BtbqIvOHCjTnZQB8tscs3m1RT5oAucczN9pa9lQeh+uY8JUT87l/DqO9KqlFWRRVVqQamWFvEChoXrA7bxjQ8JVKKUzWotUFQuNAQEzEaIGsW9YviNxfm4U61RDTUBlVSWKVF6+Z9JKnoNN7Tthf4xxRmpZSmWSXqAn7xfCHnNmVQHUQB12PrGOhjxZcgF7X7SiYfzqku7K7gtTddLO9QamGmWYmbCYiDMHEDg3J6OFVsxS1CTBRgxJtAfULbDfAvjXMr0argCmADZEJdYmNeq5A7CfxemPMlzfl6g8x8NtoaSPeQP1wzwuoVNuPTmLNzhx3kKrk6/j1iTR1gh0DNFxAfVcfMn3wYHGdTsF/mN5A6+uDnAOYih0MRWy7+VkaGEHfTv622OA3OHLKZSqDSM5esNVMm8d1JmdQJAv0I7HDTkOZafkSm3Fwny9ng+YA1aggLmPhEDrPxGewxH47mbPfpv8AT9Mc+TiAapYQopH8yo3/ADtgFzPmilOqpM9jMzPaMLCamAHnIOIxDI0npnwsu0xPi+MAlvoD7b4BtwGVFVigMT0N5229PXCDR4m621GP5Ztht5dz/iKywG0jVDEnT3Im35Y6DYWxCwZCIuca4SadSzB1ckggRudiOmImpVQgfEbT6dYwwcfzACsOp2wqMcbMLF1swxvPDjzHuPMPhSevEWAAUKpiJVVB+Z3nHGpmWb4mY+5OI+NlbFVKjNyPwOpmswUR2phELswXXEbAiRMtA+eJnE8/Vy9Twc1TKMv6d1O8fON8T/s24Sr66pos6gFWdqy0qXQgRGot6TG+AHOpQZl1VQGUmStTxVItAUnt7xfGE1kzlDxXyMsrtcYOEMKqs6GxOkg3nrH/AC+BGdyANOsSWlSICiZJOxvb5A4H8t8eNBirXpuRqHYjYj2w1vw2pUaotJS5Yqwi8LpksT0F97b4U6nC/pEFaaIzcMqKutlgekW9xi0+FcWD5ZqFRRVDqhIYSPMqkx2ud9xhKZ/wnrYgi47yD1wa4TXAWnAgKChj3LD8if8ATgepyMyX3Eovc5tyVl5P+KPSdvyx7hhOfrdBbp7dMZjnfes390rWZVicHJIEi+NKnCHE7WwzZDLFnUeuJ/FeGfi6neBjqHrSrAGUMrGIVbKssalIkSJG42kelsNXNPDw65M0KQBekq+RKg1GAZJcQzb3Fo9sG+ecg/iU0ZCuikoiKdhHUJ9fNgmvEqWXoU2qPTBXLgAB6tR7xYBvKkj+WN94xD1ZYKwG++0eGu4PyHAqWXpKa+klJPcKT72Jn/bCtx7mM5l/DTy05Av+LsWjp6DBxuEZnifmUrTyw2J2nsBbUw6nYd8dqf2X+EDWq118OmNTW0yB0EkmSbQB1xSaVOvKbby8oN9zI/J/L/hVvFJJKqY6CTC26mA2LT4SJjFbcIz7Vcw+lSE0AAROkaliSOpj5knFq8Oy3hUtTEAx12A9f98cP7SD5HBbc1CRrk2rV0iBJPpc+w74AcXy4qeWpVZOumkxFQe+kx/qI9sD+J82FpSlIXqTbV+w9J98RFzZBHV+ixAE9wOvp9cZunxaPjPP7Qy0X+KZOovjVilGqtI+HFZV1jVBRyBCvvpLH13jHuRppK1KK5d8whIFEBRYTchSE8SQxFiIuSMefaLxZcvqokl8y1PTUgwtINBho+NiI8psoPc4rOhv1A6nHp8OIvjBO0r3jLneEEZhwKTF2YnQzwQd4ERqHYiZxAr5NUOmrQZPUMQflqlcTqBDLGygeRv5T/eT9N8F+E5gVW8Ksxk2ViAwb+lvXsf1wZysg86iiTArqMvRSpl6rFy5DWgR0DqbAz8jhg4jzpq4e1GrArUqiFF3VgbNHSNMzjtnOVnyp8fLupH4l2EdQQeh7/kMdKPNFCwq02R+xQMp9iOnyxnyOHIYLqrfyP8A3CBhHk7igQM9ZdHi5ceGhH4S2nUs7jyx3/ukcz1yQR69OuHzm/LU3qU0qP4NWmg8IlalOARdSHOlhsDEYQuZ0qUnplk0sCDI+G2xXuDv+WK6fSzqwFekKt6irgjwriTUXDAxHXqMGszziiqUy+Xp05+KoyhnadyZtB7YVTjrVqFEQyAIZ45nVco6MPMp1LEaT1HscBMdGSAD3xkDT6z+WIqhRQlTnjMZj3BSTMMfJ3B6OYqOlfxj5CUWiupi0gSbGABfC5h7+zbhlUVGqDxgjqV00SFd9jEn8MiflhPUPoxk3JCfJPLNWjUcVKCuYLKlRoAAtrKBT5oNj6nATnTgh8ZQmXWnUqNp0Uy2kkxARGGoT+fbD1Ty9NTVFWnU1AqoQtqKKQTJdHEsYvJ9OuFXMZFWzK1hSq0xTMy7KyWHlVZkkzvJPuLY5mHOTkLk9vrvLPEj8qct5Q1K+Wz4qLUVkC1KZshO4iCSbzMEWPphv5e4StDxAtc1aQQqjVHOUadXw7y3S58ojC9y/wAKziZ3xVdKPi+YsQs6SYCoLwzDpa3XFh8v1Vq1nQVnqvBXzU0UqASSAWpxB3IEk26XwjrMxPDWNr9D/HzhLRqUZneIMtV10iQzDfV1P4uvv1xK4LxSolSWBNNhDARbswH8wP7Y35u4acpnKtJ1NmJBgAMDcEDaIMWtbEbILNWmF1SzACIFybfFb5m2OrSlLA2ImdgQeI86SLSf/wCX7Y8w/mnU/wDjc+pzFGT6nHuPLnP/ALf1heBKVyHN9OnJ8Ji3+Yftjatz4xstNRJ6y3+2OFfkeqD5WRl7zB+n7YI8F5Dg6swbfhRZGr1Y2Kr7XPpj0Lr0i/G0EBBxD/2gcMbMU6VRCRVFMF6RXwyywDqABMmL6O203xM4llP4lcvSqfxC0lpo7JUVApWBpCMt7yDvIH0xIpUoUJ0WCFudrAybzHWcR+I53QUUQNTRPoAbfnjk4+oukUcXUsvzGHKIAoVQFQAAACAB0AjYYg85cO10Eo0x95UqrPmY2gm+wiwPUmLYI5JDTpio1iRK6p2/mM7CL3wGztSlmKWrUzy50spI8wtPsJ67274fq000ACTuHZZMtSCAACQQALswtLSO/wCltsD+L8WasZ1agBKrPlkjcdNrD598L+c4sWqnKeI9RmWC6wGSxlSZhoAv298c+H8DrO/+OWUfiB2HbT0/T1wD4qGvI1f4hE6e0J0JEH8X6Dv7/pgrwlwmurbyCZOxc2Vb+pk+2OtHgyQBf36+7HriBzAPCphQ2oatRMbRZRHoC1/UYwq65GoSuJXnOvmzHiySaqK5J6keT89E/PHPgmQVqLuwmHAPtpJ/tjfmweakf6CB8mJ//wBY6cp8TVPEouRprAQT0Zbg/MEj549QL8AV5Rg3Ei5ykJGg26gfrjErQwBEWgf+cMmhZlQGHywMz9BWqUwZ0sCB/wAF98Z0zatiIqowcv8ANsEJmLqbeJvb+sdR67++CfF+VEGYoqhFWjVIZYGsrEagQDJgXFxI9rp9TJhVVwSZOlvQ/swv9cFOGcZ0hVcFgkhbkRMx8MGxMj0nGfINrSQbczfnDhtSvmmNFBCiNKhk6z8FUkg7TBuOmB3BeLI6HL5nz0W+Eneme6ncDDDluIlp0MCTYtIn/bEHO8nLUUvl4Vxumyn2J2OAx5hXh5NvIwwSdxF7jXAKmX+4ZUZGOpK5BkCJ0yO46X9MLUXxYHBeKaScnnF8jW8/4fp+E9CNtx1wtc2cvHKVyoko10J7dQT3H7Y6WHOS3hvzWx7EQxBecpgNYgiBBHaPyOI0YIcOyQq6kECobpLBVPcEsQBa8k9MN/D+QaKoGq5ihVc/gSqgUe51Bm+UD3xoZwg3kuIMY6Ll2OynDw/LKqZVaTqP5CSR7kH8ziO/LrNemNX9MgH5Tb9MZvvaXQijk8hFzhvB2q1AhZUnq50j/wA4t3ixFCiisoppTCK/guNbTuqkGxMb/PFf/wDolWzGk8AjdZ29Bf8ALDDzpRIWmVVoY7DLtl0JImd5J9O2Mud/FZRe0JXNEwnnKTJQKjLvl0Z5prUdWYsR5j5gzydI8qkG2M4VRXMGhS8RTUtqEvqqDdi0AqCYiCRhOzXHaYpkfftmSfvHZzpABsqjc2iTM45ZDOaQ7pImLTtuTb1ws9OQCT9fvLLyy+IeFSZ2SuGcEQys6BrXEoCQR0BBHTEfhtUU3pN99qKzocFEO4AY2Oub3EHfCbwXibCnXdWYQoB01kpt16MPMPbEbhfHFqGmtRqkgkFySwM7EgXt6e+FfdTpP12hK9TbmziqZnPU0rU/CRXUMab6/K0aik2vuB09cbcucA08RKMyeBRYnVXVjTIjyq21zI7d46YX/wD0o/xOlPvFVwQSYJEjvFzh7ymdenl887aAtSqF8OqljFpZpkQuw9sbsh8PGEQ9q+ZhXZswnU4msn/2/DTffUb/AJYzCIOC8O68QqT1jLtHy822Mwj7qnr8j/mS4S4Xx0ZquKYPhKzQFABYjeC/f2Aw50mXdrE+/XHA8v5ClWapQokEN5DrZgsH4lE7Y65Or07WxzPtApt4fEVpAPMlpR1bX/XHRuG+DUSqaD1ygY6VAaDaJ6f+MHOD5G0kQemJuaq+EhYnTAJLHqOs+2OXjyPjYMBD0iU/zjzTmswSro1JCfhgif8AMevttiFVz75bK06SSHqyzuAfJq6KejkAe098PGbY1MxoYydBbTuJJ8ojr5Q2I1bK0WlWZCY8yzeD3Am2O/j6kGgV9YqiDcQeSWYvUG5CWJ3F4MdrWw15VNEsTcWW/XqcCH4QuTq+NT1NSvqpz5vQz/LPe4viXlnZ6YqGzt0GwHQfSN8F1NZG1rwYTEVGDJ8yLYVRv1HT1I/b6HHj01qMSSLn1/bC5RIDBWuWIAjffc9AP1xHzHMOh5N5Y6h6TZh+nyvjIOktrTmKJJgnn2iqZvQvwqqk+7AE/wBsLvhHeI7YK8UPj5h6hJIJn4YtYKBO1oH740zGVbaNI6SRtj0KHQgX0jroVG7gGRp5mqpcVdDUtUUR5iw8pBMGAWkkx1AwL5m4eaWYIQ1AsjT4kBxI/FHsYsDEYLfZ3WNOo1J2rgMpZGy4JcbahA3QwDPdRiZx2tTp16NVhVrgPDU66kMQJiS0iCTt0icYC5TNQ4qUQCLivlOI+c06otUGkn/+pA9D+pwY5VyCVsx4biVAYsC4pfCDYlgYvGwJ3ww85cpJWp/xNAUw1ITWp0imgACfIZlmURqtfeJwvclZlVzNR3qLSHhmCaZrXtZV6GJM+hwLOHxlk5k00QDInEOErTzDAA6ZOgqwcgbySsSOk9fliXl/EAlK1XQN9StJPYbfmccKhq18/Vp0D4jMJUqmiQFkkJeCL4iLn6nQl+8iD/bFlWIF+QgnmROJ1Nb6yrkmxJMSB6R++Jmc4zTzNCnQrB0amRpq2cxcQwsTaPoMd6yeLl2XrHc2PTC5l86hTQ9Ml7w+o/KRtA+WNGKsgutwZe/NxsofZclajro5xC0SodSqt6avwn3GAWT5IqzNSKYBgzc/L99sGuSVzQRqqU2fL6tD+pgmUncqLm/WOuHZsurgGFIO0n/hHtjJ1HWZcLaLB9e8KzUVMtwoggJq1DYhr++GGlw9wJqLpJiTt+Vr/wCWflggcsaa6gURR8VSwj539hFzhZ4tzJpioiwFcfeVGYFzN9IFxtI3OMQ8TKaAlDHfMKKCkkX0/EPbe3Q9e+NuNZN6tHxqOTeoDPmqZguTvOhAwYCxst/ljBwepWSoQPvatVVpO1OsumwuahYmDN9c7WwTbg+YyLGoAuZpssGqiOKiC066atqK9bG9pwSpRte3vCC1t2idS+zDMuQ7U6eWkRpGpm94JP5nBjL/AGSeGPvHq3vYKNu2/wCuHKtxtammtl6q1QbG0XgSLGxnoR++NuIc0rTp+VvcESqnbykCST/Ko/vjW/UNwT+UvSDE7PfZnl0o6TmD4bHUCBTcg7WldQNogYWaHLFGlWJpVXqeEpMFdRvYGKbSnmMXvPTEnjfO9HMVHpipWparCuygmexTdV9Vv1jpibwDl1MquqzOw81STF7woMW2uRM74jZXxIS5q+B5/nIakfI8qojGo5Ylh8OoeU2kmx67Dpa84M0eCo6il4IZS0+fWxkwLsxuIHtjumZ1WCsx9LD84/IYK5bKaULfjPlA3jv0E2gfPHMy58pGq5Qg7/pzI/8A6ekfXQt/yxmJnh/0j6nGYyfes39x+cOCeJ8WTL0me1rKsfE3QSbR1J6DEjlbJ65ruIWdQmwkiT7AT19MKfFcn/F1Sa1fwVUeSRKKovBM2J3M2JtNhgfxPOVc4xVs34qq0BUXQsG5cIAABfc3Jx2z0i5MX4vc8xAFSyM39oeUy9QK1ZWM3CguB7stvpOPOL/aBQzPky3mWysSNyRa38v998IWVq5bLUjRNJapY3d1lwCR8MWEwYO+Iwy2mo5pGmFK6W0lQAN2ljtAE+8RJOAx9FirSL9z3jDfaFOD1XGqo1RmDkQpNvDUnw1PUiPw9ow1f+nLVCsiT1BgAj0DC4jbfADLU6RphlqypusIQO0XI7bb47FiBpWuyjsUA/uT9JwDMdZJihfea58lapoV2CsBKP8AhYdCY+h9tscqmSKKFUyd5B/O3T1GIuf4Y1VZfMagJiTMfkD0wK4fxVqJg3UdAevp6Yb4YYWkhk+lQ0vMyRLE+wPXCnxHNy9ulh8uv1nBbi/MhMhdisQfXfbp74WmYkydzjd02Jh8TSASVRzrqD5dSky0kgSL7iDOPcpm6rVC4IcnfUAR8wRGOC5BiQYOkiR69LfMHDHy9wStUOlMu9TvAJgWva3bfGl2VR2h32EbOVKNWkRWq1TQoujaZVirWgwSDF79yB2GJnEctr0g1BVFQSPLFup+FQNt16YYMgtZlpulOsQE0qarr4YkRCKnm28s9sRVyVTxQ1XSZc6imoREsAZgi0TEXsLnHm8ubW1+UZo2qbNwcmlpGVoBRINWrUPiMQIJsN+146dMJ/Bc4aWaZ/HTL0npsvi01aohYEMUpyPi+Enbrhl4JXp1qdWr4LVq1OpvrIMsSRpnyggCfNHTHnEWWvQpinlg4pO1T+HbQJ/CQAACWJ/DI9iMMxNptWHO31dwvIiAMoNWdbMLU8amlNyarBEJJUrBG1yRFjO8YVBngGbcidukknt0w6ZHi4zOXzdWp4eWKoEREpsuxLQ+kWXUoBB9ffCtluO0yASN9wQPyIvjagbcEcUIp72kbM5/UbfQWxCo5ak1JnLaHVojoZt0Egj1kH0wwHL5DRqqPVqvU+HwVhqbdiDKsPrPpgKOV6hkmQd1BESOmodCca10oNzUJVJPnLL4IpTL0qVMFKaoCSTuxGpyO1+vYDELKcTFTMikkeGJarWIcgDbyqtzcgajaT2wkZnmXM6dDOSIjTAAjbttg3yzzAWo5lmNNHLIIBCEgzICBSHFhaR/fHOPSMobI1G4bGPXEOPUFWrlnWA6RLlHIPRjoJi4BjCXxPlKtmxWMMn8MiimCGIeq5BgHSRGnrIuRfBLi/G2pEMigio4W+WNGSSIFNQfMI3mfTB/NcT01mDz5K6gM92ECTJc616RClbb4DGz4aYCV5zrw/gPhNlaLtl9cjWwLB9UfhpAwwgDzkSIJvj3mzMNQoMwqpUUOt/OYsYkDoRab/njarxZmzYceHop0hDaYqEPI0BwbCRM7+mBnOWeq5ijHnMEQRbT0juxM3Y9PlialsA95DVThVywWpTqUIpVaoC+GBpFYkDyhNw39fTqcTOB8ZOoQpUN+FtwQzKZ9TE/PCrwDgOap5sZqrVDjQwUiqUYggqoVikAdIET0wy5CmFzJDPLk/DqDNYd7ybE/rGE9Yg06QdRrn+IHHEaM7l6RWXp02J/nRW/XCvnKzFrqlptpW/1+np0GO/H+La1elSJU/CajKwA2J8MMBqaJuPKN5O2I+ZzJIDTOrc+oiZ+f6jvjBhxOi2538vrzls1zahqOyoPcEfmLfljpmc1mKY89IOg6r0+m3uRjhw9lNQRLAYY/BAklibdRH5/vh4G1mVzFr/qYf1/Uf8A1YzB/wD9PX+UfQYzAUP7ZWk+crvhudFdDMTsw99vkf3GOGboDL02alTvcxG/+w3jErgfJ5pkM1TU0QQtlA6hrXH98MFPhYEQxJ/pGr8zb8zjp5CMb/BusqVlluGZmqS606pU/Ex8q3tYmO9hjfmLKPTgBT4SwrOAAGa2o2JtIABO4Ud8OvMvGVp/dqZAkASLnqx/52wo5bOPXrKukONQJUjywCJkbRFsb8Gd3OsqAJWvehMy/FvAyVMKAS9RiQQpECIAYHWDbr/fBCjxDUqtDD+lhMfuPW2N+aqjFlFOnSpgDTFNAnW9h2NifQi8YV/GqTYkx22+uDbGuQWObkajHLmhVTJJmKTkGo4RkmY8pJIMTuPzwipmZJLXY9f3wUq8cqtlzlTDKXDj0YTtFtiRfAcUiWCxJJ26memHYkCrUgnKtVkz16475OkajQAfWOg74Yef+WqWSqUadLXJpDxPEQrLjdhNovEDbTiHyLRpPnqS1tOiSW1MyqdILAErf4gMM8RTj1jiowjtCdDOUw6LFlAVdiQRNjHW+CtfjgobPoI6ifMeojqO/Q44c8IlCuK6UgprB3DapRmkXRT51NzvAMgi2EKtmCxknGVMK5gG7GAFIMvrheZ/iaNPMmlTUOJNapWIYQSrFEssyOg03+WBlfmCkjugJZ2pMbzFyxklkCkm/wCGI62wvfZpDUHUcPqZqoHkOT90otCiSFDTf5jBrK8Oq1DVrOtLKkFkLZmrcmCKnh6Z+7klTFoNrjHNbp1TIwPA+h6zQDA3K2dIoVYqROZ6fEhIgMDt0tbpiLzbXbXl6VKq9QgkhlLMx2BIgA3M7SOuPavFEXLPSCpPjHRVEhXCkXQHpJOpjHTA7jetmp0cqXfVZlW51sSdAC/hAuPSZjG5cX/l1fXEAxmpLVy3C6+oOj1CbCqqtAEKWpkSes9SO2KsSpHSf+dMWZxepSSnSyzZmjTWgBrZ6M1leZZF0/H5iRuBAudpE8X4fkjS/ikpVjQ1BPEULTLPF4EFALdAN+uD6ZtANi7MlXFjhnFzRYug82yk30zuR0mLfPDCecMwKKMdFTUWVvESnuIIgjzzB3sPfAZmyTEBKWZJJ21pf0ELhjpcm+QVFy7s+60nqKfSajAC39I36nfDcrYhXibe9Sb9jBja8y4OneJ8Knqj2A6+5GCGWrNlqNRHaojVGuAQoKgEDUsFg0nv87Y9zfAa2XUVMzVUHZKKGL79ANKjqF3sJE4DVTUrsWEuQJb22+Q6RhXwsPhIqLZiPeHhxrLP/DtVevXqUmRmao0jy/EqLBBBj8XbBnJZ1XqCpqpEGqzlToBhgoFtCkREkbNPvhJoZcONFKm75iZgDVCgbkCbzG9gPXDYn2aMmVNbMMwqOw0AG4X8RfUJuRA22OFZkULuT+8uz3kXPcJzWZNZkqqMujF6jU3QAEwBrIMkAWEwBeOuF/NZDwTIzYaQdiW3tEg9r3jDPRdMtljRSmzsagapCo3kA8sCJImZjv8APEXN84MEFPK0F1bamQM8+ijyxF5IkYJHeqUCvlt+ssURBeXavSo+OjNUFwpJDRH4gkmAP5m+V8FeDcJz1JfEWqKVRwDpkkntr6DfAGpks7WcNVQ7gljCmB6+2DfMHMFSnUqZdmIpkylUAGoKbCwufN21fFY98W4LfCmknv7SozZ7mWo9GVRKkfGq7zYE0/wkBpBXcECDcDCtwjiZWvUpGoXp1/MhMyGH4TOxiRHW2I3AMrVohiGSpRbqrbHtBFie29gemOnFMsSPFpQKgIaxs0X1DpqwkYkQnH5/X6Si2+8fuXGNUswU+QC3of8AxjnzTzXSyQioC1RhK0QYPozdFX6k9O+FjN/aSMvQAy2k1qgliRIpyNgNi0zvb0xXWazr1XZ6jF3YyzMZJJ6k4HD9nByDk4HaGDHFvtezc/BRHppP749wiYzHT+64f7RLuXWvEWXeR7X/AFxJzWeNOk1WoTt5Zsb9fpiJwlAxliBNyTAn+5/LAHnni4LCkh8i3Jtc7D5C/wCuOOmPVtcRdCLPFs74rz06e2HXkTlyl/CtXaqqVajhUnZUBgsY7t+QwnZXl3MVkL06FRlF9Wkhf9Rgfnh34Vl0NFUYNQhQCpYVFJAFwywVk3gzvjZkdcaaQR85S+c7848trKItRSiCHAP3lTrfcATNgSTJOFPN06YBVYBMwBaFHafTfthmr0HHlEv1GkMdvlY4F1eW6lVtXhMD6d/RdyfSDhadSvBMs7mKFWiUIZR8J/S//PfE85FDnaTakFOpUSC5IUSROoi8dTGIXMNbQ3hqX8tmLW+Wnf8A1XxE4NxNqdeixqFRTqKwbSG0wd9JsfbG8KStiGBGH7VKurNiGRho/AXI3O4cyPljX7KFP8eGHieWm5+7QO1xGzAgb74nfahSaqKOZBzD0zK+JWVUBJ8y6FADQRMkyMDvsx//ADbeSu/3T+Wg2g9N+49O8YQv/wAdehhyd9p6lmRiQXkhtSlaomCPGIGmSBYDYRgLluW0/wDTzmmaGer4dMdIUanYxcm4AEYduJ0EzI/hXaspjUiNAFE3Ous1tZj8j1IwC5jytSlw+jQKFHouWKkySjiVqWsVPcWt0wHTZaxqnf8AiSA+F8ebL/d0GdFqQHYsb+sDyj33HfE3nLPu5WAVSkq05JEswGptt7kk9pE74Fcvct1s5UApr5AfO5siDclmNhbpM4O1uN0MqA9NDWzILBDVANKiAx81NPxOd5bY97Y1MqeJfJ+uZN5rw/LNlKYq50JocaqeWdA9Sp2bS3+Ep/mO/QGZxpk+bxSohKZNLUzM3ggAwSdIZviOkbAECIF74Vc5nXqu1SozO7GWZjJJ9TjSjv8ADq3t/wCO2GHEG/FJDvEs3QrjV41bxCYPiqrLHTzLcfQ4tH7JuFJSy9WlWKVaeZYSh86JAOnVPVp1RAtGKi5Z4WcxmqVICdTiR6C7fkDi7WqUn++SabiwcbwNgw2dSbwRHaDfGXqtl0CQGjCNbheVy7FRlMuGWYPhKPnMSR6DEVKIJm/sP9hYYI5IVa4V2ADQVJW4IEXEn12O199yM47mtClVMNsDYx3IA3jf6DHBy42drc+kMmVpzfxI180yUqbVAkqEWWML8bWBPxTfsBhNevLE3UHosmPS5nF58CoUMsmmiugm7O5Gtj3Y7n02A6DCzzhwmjTPjFaKlzcQAT/Uo39zjt4cqY1CqtxR23g/7MKyI4UnQ1SrSbW/lDIrE6QT/XBO/wAIxa/EytSi6LBOu0ydVjcgkNHQe9sVQvMOWSgEVKlQgoShVVp+WCZkkkTNvXAqpzfUqCpT+GmxACTZBMgU5nSJ+mKZTkJapWuTOP1/BrxoFNpuAZEGx2giRNjhefO5miy1BULhSCryHWekzsfQ41zpYtqvUA2DmW9iRBOOnCci7EvRfw7xpaY9p2I98aEVUX0lKQBcZeBc80H8ubBQz8ajUp/zDdflPyx354pUalENS8z07q4ghkO4JHy9ja2I1Xlxq+nx0pq/V08pb1MWP5/LBTJcl0tBUeJpPUNae95E/LGTViVwybH9JRcdogZLNtTNjYiD6z39fXcHbBqjWBIvGrvf/beb22+WO3GeQ6lEF6LeKguViHXvIHxD1H0wLyxD02EAEXA9OsRjRk0uLEFtxM4twxYNRTCmdUC4bpP9JNrYXQ0YcuHBSCreZWGk/P17YUszR0My7wSJ9jGH4GsUe0NGsVOer0GMxpjMaIyfU6cNptY01+gxF4hwrK0B4jUkB6Qg1E9gf+RibmeM0KCklwxHRSGJ+hj6nFO85c9Vq7uxOgCVVQbi9pP5mI2x5DH07ZmpTBJ7Rj5g5qpj/HqhFG1JSWI+Q6+pjCrX5+p6gtCkzSQJb36KJJ+uEB2nG1KoVIIsR1x28f2ZhUfFv+0sKO8s5cpnMy7CnVC05GlhKgiDIMebUpBBB/vho4Z9mtMafFq1arXmLKZ/P85x7yxwA06NKWDEorkjqzgMST13F/TDjk1A/wCDHm+r6x1cpj2A8hCCqSTUBcwfZzk8xoL021KseIHOoj+pjvHQmcIvN/2X0KWXqVsuzhqa6yrMCpA+KDuCBti3c89vpirPtB5+FGq2VWmtQqJZtdRdLESBCEBoBB80i+2J9m9R1eXOFVjQ3q9qhECBOXEr5zLurUKmZLAoKtRl0oLXpamWXAjYmMc8pyRmcpXk0qjp/MjCmSCCNydx2uDG+ImQ45WfTUrGnHw0QadMsSLeQEQiA7tFzYSdmzgfOFRV++OnrqA8p/zrtHt9Meg6g5cV6AKPI3/SKYwBnOWc49QeHSZU0gHVVSSZJl/NuJi3TDjleCZqgoqlHzdVVAXSNNGmAI06h969ugCg9cSv+rsps9TS8TCKzW7lYsPmPbET/wDFOlSb7tajkdwqf74QrtkA1LK1VE3nfmZghyrgmoLtCmjTpzfTSorae7tJM4QCcXtxHi2R4sqLmFKMDZmHmH+WoLx/SbYDcR+yXLq2maqneQysCO4kX+uN+LqMSCj+cLUDKhxOyWWkPBCkKSJMbXYD/t6dcG+Pch1svLLNWmLkgQQO7LvHqJwtI5HzxtVlcWplxg4BUFGqtZz59JKrsdj5m7ek3O+2Hbgdeo9PxGGinJbUxiRYSJ6RaT8sAeSeTvFAzNcHQf8ADT+fpqb+gG3qfTHTnDiTVSUp/wCDTsY/Gw3joVXb6nHLzuMuXw07cny9PeARRuNWX+1ehRoVUgsQwFMARqsQTf4VsN7neOwXJ8yfxbs2shhcKCQCsz5R3HUX7+1b5gHfviXwZX8UaCQVvItGHt0iFb7y723jrxXmkpNOgfP+KpY6f8vr69MLaZYuxd3LuTJLGST6zfExMtoF4Hzx4pRZOr2BE4pQEFCJZpyqZa2/5fr++B+XdFrRU+BrEi+n+r1g/XBmlQZrkjQekX/P9cbZ6nSpjzQpOyxLGdrf3JA98RcoB0gX7SlO851eGsnlsegM+xAJ2IMgg42yvEfBGmsuzQGXdZ7jY/l745ZTiKaRRZokeTromYps35g9LjY484plSykMDrAsfbofl9PbAsu+l+DD00Yy8Mz9vunVwfwzM/8AYb/lgynFAd5VuxNvzFv+bYqPRax82CNHmyuttWtQAIqAORA6E3AmdtsLPRHlD85NPlLVy4d9hbuWUn5XjCXzVkfBrrVAAVj5gLwTYmR+fqcQqHNxsTTt10E/o0gjE3ivMdCvknpqsVtSaYBBIDXkEnp2OLxY3U00qoLp0NFQqCQD0Hr2xAHCDWzbJMLJlt7KJPubYIMSdB6CmNRO43n9MQDzDUp1Q0KYFvKBbaDG9rTh+PXvp5kUHeod/wCkct2f/UP2xmI4+0Q//EP9X+2Mxn09Z9GDWSWPxTIHLZdAzKuuWJP4VXzST8/yxS3GeI+LUYrZZMes9T6nDLzHzlV4gtCgpMsEV56tYR7T5vp2wt8e4K2UrvQdkdk3ZDqU2mxgTvHyONXT4RjO/PYek0V3gzGyRN8a4wY2S5bv2YczFqbZYk/dhSuoyYuCB6AkQOk4s3I1p64oH7Ps4aOYNQ2pldDH1b4B/qAPsDi7+H1PLqPTHjPtbptGcsvBFmWG7TOZeMrlqNWu+yAkDudlUe5Ix8+IfFd8zX8wLExtrc30jsBuT0FtyMWBz/zCKtYZdYKU7uTJAeLzHRR+ZxX3Ec9rMgQoEIOw+VpJlj3OOr9jdMcGIkj4m/btAL2anTJZ4vmkLEbxtYdAANgALACwwz8YzK0FBbtOnqew9O/tGESkdLAnvIPtiVxXiZrVCxJjYD0/5fHWyYtbDylFbhjhubJDOf8AEqGS3YbAR2HbEmjUpKSK5JDsED9V3OuOwMAjscAstniAABNgMZxnMFtIJnT/AHv+kYX4VvvBqzHCjk/4VyKw7Q6kwRuIjvY+204beDcTlQulmpzIDjY/zITt7dcVrwbmKukZd5enFkZNZAiRpkhgOtjhs5Y5m1P4bEhl/C1zHp8vnjl9Z07qCw39v8QgKMdnzdJT8Wn3Df3BGBnFPs+yObEgCnUP46dp9WX4f74OValMZfxgY0RJKkmDAMAeuA55iyRF6wJ9Q4HraP0wnA78g/KWTU4c8ZOtlMjrpUiyhVQOgkIoEFj1Agb998VMKpq006svlPr/AC/kfyxcVfmugkDLVHYn4gJCe17/ACIjFa8Xya065rUlCI3+IgFkJ/Ev9PttcbY39OyraV8XNybGBM3kiqiepv1gftiHl841OdPX/m4wyVaDMdIuCJbC1n8sUcgmR0I2PtjdhcPsZQEnZKutRgCGBPUN+474MZChRB82okdDH6EYVsp8Y94+uDuVzGo+a5QkGTv64DOnlKKL5RhBLSKa7C5AJItvJmLDe2FfheWtWqvcopAJ6sTcz1gSfmMNvLxZxVRRVOtb6KiUxG33hbZb9L4UOJ8VIpjLAIBTlSVvNzJnrNr4z9OG3UekIVAk4Z+B8dVtNKtvYJUiY6AOPxD13HqMLeg7wYG5j9cFsjRqUaP8T4WpWJppVN1RxBJj+aDabX6xjo5FV1oy6uTeNcINJi2mUJsRsD8tp7dMLtY+aRbHehxKokw5v8QJkN/mBscaMwboAew/t+2BxqVFE3KAqS+HZyCAQGHVfT+nsfbDHleCpVHkIg/Cbgj53gg4TCfywX4Nx00n81x1/e3X1wrPjYi05glb3hHO8LqKzqxImADYzHeD3wBr5Zg2hrHpPr/bFolFrUlrU2YwL+aRHrIMRhE5wb/3C7fAP1b8sL6d2JowVsGAv4Ru2Mw5pTBAPh5a4n/A/wDuxmHeOvnGahEzItFRT2Yfrhz+1m+Yo1CSWqUVLEk3MnYbAeggYzGYrJ/XT2MPtEXEjI0wXAIkYzGY0PwZUaOLUQlKiFEDSWj1nfFmcEzrnhocsdQTf2BxmMx5/qt8Yvzmccyq+MH7oN+Jz5j363+d8CK9MeHPr/Y4zGY6uL8IhiQDjxsZjMbI2ScvjbOb/wDccZjMKHMX3hLijE5lJJMqm/tiDn28OqCh0lQCCN57zvjMZik7e0OXTyxnHq5KXYtqUTPW4xgy6sRqUH5YzGY8ymzN7n95TTXjXCKI0RTUe1v0wsPQWTbrjMZhgJ1QTzAvCjdl6LUZQP6RsMQOYKYg22JjGYzHRX+v8oztAWT+LEnh7XbGYzHSfvAMNcr0xUz1Om41J5vKdtjjTndAaxaBJtYQIWAAALCB2xmMxjU/+yB/t/mEOJmZOnhFCLeJmKpf+rQECz7Bj9cSq9VjwWmNTQKreWTG63jab4zGYZk/0/8AOXErGynGYzG2Se1d8bUd8ZjMVJGbk/OutPMqGIBpEEYC8WqEvczAAx5jMZ1/qmB/qjnkR90n+Rf0GMxmMxnMCf/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7180" name="Picture 12" descr="http://1.bp.blogspot.com/_-z5CDZfrG4k/TMl46YJ_kYI/AAAAAAAAAmw/p1K2xR8o2tY/s200/Welwitschia+Mirabilis.jpg">
            <a:hlinkClick r:id="rId5"/>
          </p:cNvPr>
          <p:cNvPicPr>
            <a:picLocks noChangeAspect="1" noChangeArrowheads="1"/>
          </p:cNvPicPr>
          <p:nvPr/>
        </p:nvPicPr>
        <p:blipFill>
          <a:blip r:embed="rId6" cstate="print"/>
          <a:srcRect/>
          <a:stretch>
            <a:fillRect/>
          </a:stretch>
        </p:blipFill>
        <p:spPr bwMode="auto">
          <a:xfrm>
            <a:off x="5791200" y="4495800"/>
            <a:ext cx="3149600" cy="2362200"/>
          </a:xfrm>
          <a:prstGeom prst="rect">
            <a:avLst/>
          </a:prstGeom>
          <a:noFill/>
        </p:spPr>
      </p:pic>
      <p:sp>
        <p:nvSpPr>
          <p:cNvPr id="7182" name="AutoShape 14" descr="data:image/jpeg;base64,/9j/4AAQSkZJRgABAQAAAQABAAD/2wCEAAkGBhQSERUTExQWFRUVGBwaGBcYGRgYHBwfHB0aGBscGB0aHyceHxwjGhgaHy8gIygpLC0tFx4xNTAqNSYrLCkBCQoKDgwOGg8PGiokHyQsKSwsLCwsLCwsLCwsKSwsLCwsKSksLCkqLCksKSwsLCwsLCwsLCwsLCwsLCwpLCksLP/AABEIAMMBAgMBIgACEQEDEQH/xAAcAAACAgMBAQAAAAAAAAAAAAAFBgQHAAIDAQj/xABFEAACAQIEBAQDBgQFAwMCBwABAhEDIQAEEjEFBkFREyJhcTKBkQcjQqGx0RRSYsEzcpLh8BaC8RUkU9LiFzRUY6Kywv/EABoBAAIDAQEAAAAAAAAAAAAAAAIDAAEEBQb/xAA1EQACAgEDAgQDBwMEAwAAAAABAgARAxIhMQRBE1FhcSKR8AUUMoGhscEzUtFCYnLhIyQ0/9oADAMBAAIRAxEAPwCouH8denbdexwWyueDGJhWuv8AT3HthVwQ4XUvp77f89cZ8uFSCQN4DLtGrK1GUGLg7j/bEHivD0qjy2qDpG/ocd+GZmLsYI29cGKvEwVDaVJWZt0OOcGKPFCVxVolSQwgjHOMPOTytHNSrjSQdxYgHrgVx/lM5UtLalKyjDr3n2x0kzg7HYxwa4uDBzJ8fZaFam0nWoUfUb+owDAwX4dyxmK4lEOk7MxgH2m5+WDyaKtyJZqBzjMNfCuQKtdyi1ELCx06nUHszAaR9SfTHXiP2W56ipbw1qAbhGk/QxPywB6rCG0lhcuJ2NleMesI36Y1w+SdkqDqME8lm1XdVM+k471eSc2uTGdNI+AfxbGJADQb6STAPpgNlsuXMDCiFccwGSHjlKNTddPqn7bYH8S4eKd0uvc7j36fTELxyreVjbE2lxeVYPckWPr64WFdTd2INMvrJPLCfeNVYnTSUt89h++HPlrKVFZqppku9zcCB0W4O1reg7Yh8M4UKVOlTCA1BFSqW2JMMEIHmIURbuzYbeDV8/UM0KNJSJIZtU/Qbd4vjLlYOxA9pR3aE+F8PM+JWKKl4WkoBJHTWW3v0wL5y5o8OhrI0KLUaPrtrPU7dd4J6YK5ukaSl6lVqr7uwQUk1dkUAEm259TitftCrPVZAbt8RgqVAI8oBEmY3BPywhFBcIeO8ZxEl8yzMWJJJMnHWi6kyzEDsMa/wh7jHF0IscdjY7CSwZKzWaUwKYIHcmScGOX+M0MuDUdDUrfgvZP6h/V+mF5X7jG1SnFwZH/N8UUFVIRG0cQZ6kqyM1UoZJsAZVlYG0g/qMa875irTq01FU6FuiCyqR2XaT3wucPQFoJiTG8ADeZ9CBifXzRchXK1NNg0TbuDvBwsKqdoJ+GEzz4TS0+CuuI1dMc8twLMVl8VaarF4NpwvVciwkgEr3F494w8cP5mC5PSylTEAkbmLxN+x7Xw46W3JlH4RaxJp131m5BJM47UaQmWnSCJj8sTMjlUEu5IBkAt1Y+gG0G/y745rXPjSKa1EpGSj/AYt5rix7ThV2dpdWbntbiumm9NdEPB+ESI9SJk/XAei8NNvnfB3juXoMFq0lqKW+MFURAf/wBvSZC+h+uBFTKwJBBHf+xGCWgIXG05W9fyxmNwy9h+eMwVyXI2N0eCCNxjwDvjwjBQowZLiSv8R0v36H9jg1SzECDBBH/IOEYYcuWuFFF1udxIU7AdCQbT+mMHU4lUar/KJdQN5mR4XW8UmmsKfxMYt+p+QwazHLZqLD1DtfSJ/U4hZ7mynS2+8b0Nvmf2wucQ5mr1CNTQhvpWwI7HqfnjKuLPlII+H95Sgw1XPD8pYKcxUHdpE+seX9cSeMZPO1/4ZQw05mNFOlOlFYgKKjQBP9PQDCNmEXV5djf29MXhyLUJHDmcEAEIZ1m8MqiWMbxYCBthuZfB0t+Ik1Z/iPUCO/LHKiZWjTpqAAg+p6sfVjf8sS85QUBjFxOD7IIIGFvjLQSP5gD/AG/tjj9XhGO2O58/WXKM5z5MrV89mXytLUiotV9MALqEEDYEnSWgX3wA5a4bTbVUrDUvwgbXI3+WLazmS1GsTSV1KJ5nzBoLI8SYA+JgOvSfXCJTyZCBStiCYuRFwvvAA9Dv1x0cHVs2EKfID9JR2FxnyPCUzHD1Apu1IIw8etXdFOgm+kaiiyIgm0TirsxVWmhCCCzNF9QCzG/U9ji1OWyi0RGXao6MQG1KFpgi0KxiRLGAMDcvy1kfE1VKbozMSFqqRqvvNludxFumJg6kIzBtwTf1vIx2BlTHBHgFEPmaKtdTUWfacPPNH2dIymplFZWG9I7H/IT19MInDGNOupIIKHY9x0OOquVcikrKu5ZOS4ggc1ajRLFjEajJuFAM/M2w6cI4g9UGrRoNl8vT+KvUYhn/AMiCLj+aT88VjwWuNSwNTnYQZJ7RiwOM8ccUaWXEB2YItyRrPUj+VBJIFrfPHMG20WkWOc+dW/iqdCgAYdS03vvoM7km7H5YAcycUprWcVB59VwgAAiw9AYAtjz/AKOdaxqGpqBqHwyficyTrboBbUb4h5rk1meRWBU7s0/2BnDwMGoW3b5wmo8wLW4kpPlT/UZ/SMc/FaqQqrJOwUSThkp8pZdAWrV7C+2mfaQSfyxBfjqUSVyiKo/nYS7fXYemNC5FbbGL/QfOVt2Em8I5QrH/ABMu99rf2F8T+OckClRLNSqU2OxggfMb/lgVkftCzlIgh1aOjKP7QcN+V5vocQH3yRWA2Jn5qesdjhOQZVOsn5S7oSqCMHW4P4OUpZtmB8Z2UU+ulfxT2JkRhx4jyjlKqyCabnYpEf8AcNvpfC9x7htdaFLLD71aRZlZJNm6ae4M7d8NGdclAH3lggiCcpxLSwdGZWFwQYI/tgkWGbql6+ZJqGJ1ACw2AvH6YWCCDF5FvX6Y7nKME1kNE6QYtPae+GnH5GUV7RqznLNLUgps0CS7MfLG/lnb6xiLzBxJSEp0yGFog+u9Q7aj0Gyj1OBGW4jVpXUnT1Vrg/LBOjxDK1xpqUxTc/iFh7z++FqGX8W4lV3hLhXLL1RqrsjU1iyOrRP82nALj2QXLV2RTKm4EyfZv7Y5VC2XZvDdoMDWsgH0PTp+WI9bPNUEOwJFwWHm/wBXbGkadOwhcyPqGMx5/DH0+o/fHmKqTTNLR1nHijGuNl3vgoUI8NyoL6j5lQaivVo/CP8Am2JXEuNePpBJSJsPh9IGB9LOaTa0bY1zSCdQIv09cK021n8oFWd5umTmw8xNgF3n2xLqcGKDS1z6dMdOV2UV1JNyCL9CRAOG/OcMkSu4xk6jqTicLFOzDYRRyvCb6lnUNgf1HeO2HHl3NMuU0AjxUYuhFIsQVIYM9RjCrPQDEPL8Oghjbt/viTxPO0yjK1iwPwHr0mOk98ZMmc5aXnf5QVdu8u/lbjf8VllrgiXEkDo2zD5G3tB64j8wAgArqm48umdiRGvynYm+Ky+zrmatSqmdIoFQXSwgiwZR1Ynr1G+2LK41naeYylQ6abKI/wARiiGCIBYbG+/fGbqEBBBO81I1iJKUSRVqALVYqiMpRa1VRcEAAhYJaWIHbAp+SVqUhSFaqJqBoDWWnElQADJ63ECIGCFLMr4bqRlwsEg+I1NFAMFVqLc7jfeRjMkqHLpVLgq7+HC/DYbqWMDsDBn3OMyvkTdTCHa50ocJpUssqrWzSI5C6PMCCSfKxVbswi9t8LtSalZaT1CSK2lzFStU0xYFm8o6Dp3w2Vs5XVCaelaYqNJCGiygCSVVmDGO5Pywg8PqNULFg7hqpJmpIJsZalMvJvAP6Yf09tqZj9fnI9bQ3wfPVdLhKtJlRyrJVbwnUz0nUIIj0mcCc3wBMxVq5kro0giA6uHqgbqy2KgESLSTGE3jlP8A91VUeWW20Gn2/ASSMWlR4WKRSksKtEKJ7xdmP+ZiT9BjpZFGBdS8mJIqb8q8P/h6YrFV1t8JKjVfeJvt29cHMvkvDptVPxmYk7Xvp9fXEfKNqfSoF7Gq/Y9EURE+v0xvzLmQpKj4VEC3Ue3THPynWKliAs7TSpUBBc6VMiLHUYvHt3vN8BuM8XSipOoF9lXUCZ7tBsB/thN4nk83qJqa2kzOrUPyO2BL0WG4M+uN+LoV2Ja68pKBm+azBYmWJHqcb5VacNrJBAlY6nt/viJjMdSqFQqjLzdkqymk9VtWumseamYGkQsIbQO+AFDMFGDAwQZBxyJx5ilWhRkjrw7mxHADkIw9PKfptghX5p0eHVQqSjT5TeOoxXWDvDalJqemoKgjbw0Uz6sxvPptjI3SoDqEHT5Rq5vzmRzWjM0KUVAv3iloFTsSB1HuJ2wk5ziFSowZtlsqxCqOyqNhg9kuXKbAsldhOwIg+zDr9cEsty1RenFRmWoJnS2994ItPaMUuVE2u5C0Wsl5yF0f90yB74JZPlOjVy9WucwKZUEinp2i8Ek9fTE/K5FKLPTQkrcKxi5IEzA+U4X83S+7YTER9Ra/1wWPKpbbiL1m6EKcq1TWoZnLSAKiq0kCAUNj7wSJ9cKdQQSJ2MSPTG1N3WQpI1CLHfE/M8s5mmjO9F1VN2It9eo9RONm2wjuIKnGY8xmJUueYzGYzEkmY9xkYyMSSdsv8QxbHB6gFIVarBUIBBNpMdBivuD5GmAr1j5GBi8RH74aOF5E1wK2aJ8KmsUaROgBBfU8dPzOOZ1yLlG5oD62i3HeFs5xBKw+4XVeCxWxjeB1wDzuVAeI1N/8abD/ADEdfQRji/MfjV1o0VbQSFVUhdZJgAn8Ken1xYHBeWFUqSwZR8SBbE9pmSvrbHNyMOjUatge3eCELRLyGT4gCWpoiLBN0BmNhEH2w8ctcczeZoPSqZdqdQCAatJhSYd2BtbqIvOHCjTnZQB8tscs3m1RT5oAucczN9pa9lQeh+uY8JUT87l/DqO9KqlFWRRVVqQamWFvEChoXrA7bxjQ8JVKKUzWotUFQuNAQEzEaIGsW9YviNxfm4U61RDTUBlVSWKVF6+Z9JKnoNN7Tthf4xxRmpZSmWSXqAn7xfCHnNmVQHUQB12PrGOhjxZcgF7X7SiYfzqku7K7gtTddLO9QamGmWYmbCYiDMHEDg3J6OFVsxS1CTBRgxJtAfULbDfAvjXMr0argCmADZEJdYmNeq5A7CfxemPMlzfl6g8x8NtoaSPeQP1wzwuoVNuPTmLNzhx3kKrk6/j1iTR1gh0DNFxAfVcfMn3wYHGdTsF/mN5A6+uDnAOYih0MRWy7+VkaGEHfTv622OA3OHLKZSqDSM5esNVMm8d1JmdQJAv0I7HDTkOZafkSm3Fwny9ng+YA1aggLmPhEDrPxGewxH47mbPfpv8AT9Mc+TiAapYQopH8yo3/ADtgFzPmilOqpM9jMzPaMLCamAHnIOIxDI0npnwsu0xPi+MAlvoD7b4BtwGVFVigMT0N5229PXCDR4m621GP5Ztht5dz/iKywG0jVDEnT3Im35Y6DYWxCwZCIuca4SadSzB1ckggRudiOmImpVQgfEbT6dYwwcfzACsOp2wqMcbMLF1swxvPDjzHuPMPhSevEWAAUKpiJVVB+Z3nHGpmWb4mY+5OI+NlbFVKjNyPwOpmswUR2phELswXXEbAiRMtA+eJnE8/Vy9Twc1TKMv6d1O8fON8T/s24Sr66pos6gFWdqy0qXQgRGot6TG+AHOpQZl1VQGUmStTxVItAUnt7xfGE1kzlDxXyMsrtcYOEMKqs6GxOkg3nrH/AC+BGdyANOsSWlSICiZJOxvb5A4H8t8eNBirXpuRqHYjYj2w1vw2pUaotJS5Yqwi8LpksT0F97b4U6nC/pEFaaIzcMqKutlgekW9xi0+FcWD5ZqFRRVDqhIYSPMqkx2ud9xhKZ/wnrYgi47yD1wa4TXAWnAgKChj3LD8if8ATgepyMyX3Eovc5tyVl5P+KPSdvyx7hhOfrdBbp7dMZjnfes390rWZVicHJIEi+NKnCHE7WwzZDLFnUeuJ/FeGfi6neBjqHrSrAGUMrGIVbKssalIkSJG42kelsNXNPDw65M0KQBekq+RKg1GAZJcQzb3Fo9sG+ecg/iU0ZCuikoiKdhHUJ9fNgmvEqWXoU2qPTBXLgAB6tR7xYBvKkj+WN94xD1ZYKwG++0eGu4PyHAqWXpKa+klJPcKT72Jn/bCtx7mM5l/DTy05Av+LsWjp6DBxuEZnifmUrTyw2J2nsBbUw6nYd8dqf2X+EDWq118OmNTW0yB0EkmSbQB1xSaVOvKbby8oN9zI/J/L/hVvFJJKqY6CTC26mA2LT4SJjFbcIz7Vcw+lSE0AAROkaliSOpj5knFq8Oy3hUtTEAx12A9f98cP7SD5HBbc1CRrk2rV0iBJPpc+w74AcXy4qeWpVZOumkxFQe+kx/qI9sD+J82FpSlIXqTbV+w9J98RFzZBHV+ixAE9wOvp9cZunxaPjPP7Qy0X+KZOovjVilGqtI+HFZV1jVBRyBCvvpLH13jHuRppK1KK5d8whIFEBRYTchSE8SQxFiIuSMefaLxZcvqokl8y1PTUgwtINBho+NiI8psoPc4rOhv1A6nHp8OIvjBO0r3jLneEEZhwKTF2YnQzwQd4ERqHYiZxAr5NUOmrQZPUMQflqlcTqBDLGygeRv5T/eT9N8F+E5gVW8Ksxk2ViAwb+lvXsf1wZysg86iiTArqMvRSpl6rFy5DWgR0DqbAz8jhg4jzpq4e1GrArUqiFF3VgbNHSNMzjtnOVnyp8fLupH4l2EdQQeh7/kMdKPNFCwq02R+xQMp9iOnyxnyOHIYLqrfyP8A3CBhHk7igQM9ZdHi5ceGhH4S2nUs7jyx3/ukcz1yQR69OuHzm/LU3qU0qP4NWmg8IlalOARdSHOlhsDEYQuZ0qUnplk0sCDI+G2xXuDv+WK6fSzqwFekKt6irgjwriTUXDAxHXqMGszziiqUy+Xp05+KoyhnadyZtB7YVTjrVqFEQyAIZ45nVco6MPMp1LEaT1HscBMdGSAD3xkDT6z+WIqhRQlTnjMZj3BSTMMfJ3B6OYqOlfxj5CUWiupi0gSbGABfC5h7+zbhlUVGqDxgjqV00SFd9jEn8MiflhPUPoxk3JCfJPLNWjUcVKCuYLKlRoAAtrKBT5oNj6nATnTgh8ZQmXWnUqNp0Uy2kkxARGGoT+fbD1Ty9NTVFWnU1AqoQtqKKQTJdHEsYvJ9OuFXMZFWzK1hSq0xTMy7KyWHlVZkkzvJPuLY5mHOTkLk9vrvLPEj8qct5Q1K+Wz4qLUVkC1KZshO4iCSbzMEWPphv5e4StDxAtc1aQQqjVHOUadXw7y3S58ojC9y/wAKziZ3xVdKPi+YsQs6SYCoLwzDpa3XFh8v1Vq1nQVnqvBXzU0UqASSAWpxB3IEk26XwjrMxPDWNr9D/HzhLRqUZneIMtV10iQzDfV1P4uvv1xK4LxSolSWBNNhDARbswH8wP7Y35u4acpnKtJ1NmJBgAMDcEDaIMWtbEbILNWmF1SzACIFybfFb5m2OrSlLA2ImdgQeI86SLSf/wCX7Y8w/mnU/wDjc+pzFGT6nHuPLnP/ALf1heBKVyHN9OnJ8Ji3+Yftjatz4xstNRJ6y3+2OFfkeqD5WRl7zB+n7YI8F5Dg6swbfhRZGr1Y2Kr7XPpj0Lr0i/G0EBBxD/2gcMbMU6VRCRVFMF6RXwyywDqABMmL6O203xM4llP4lcvSqfxC0lpo7JUVApWBpCMt7yDvIH0xIpUoUJ0WCFudrAybzHWcR+I53QUUQNTRPoAbfnjk4+oukUcXUsvzGHKIAoVQFQAAACAB0AjYYg85cO10Eo0x95UqrPmY2gm+wiwPUmLYI5JDTpio1iRK6p2/mM7CL3wGztSlmKWrUzy50spI8wtPsJ67274fq000ACTuHZZMtSCAACQQALswtLSO/wCltsD+L8WasZ1agBKrPlkjcdNrD598L+c4sWqnKeI9RmWC6wGSxlSZhoAv298c+H8DrO/+OWUfiB2HbT0/T1wD4qGvI1f4hE6e0J0JEH8X6Dv7/pgrwlwmurbyCZOxc2Vb+pk+2OtHgyQBf36+7HriBzAPCphQ2oatRMbRZRHoC1/UYwq65GoSuJXnOvmzHiySaqK5J6keT89E/PHPgmQVqLuwmHAPtpJ/tjfmweakf6CB8mJ//wBY6cp8TVPEouRprAQT0Zbg/MEj549QL8AV5Rg3Ei5ykJGg26gfrjErQwBEWgf+cMmhZlQGHywMz9BWqUwZ0sCB/wAF98Z0zatiIqowcv8ANsEJmLqbeJvb+sdR67++CfF+VEGYoqhFWjVIZYGsrEagQDJgXFxI9rp9TJhVVwSZOlvQ/swv9cFOGcZ0hVcFgkhbkRMx8MGxMj0nGfINrSQbczfnDhtSvmmNFBCiNKhk6z8FUkg7TBuOmB3BeLI6HL5nz0W+Eneme6ncDDDluIlp0MCTYtIn/bEHO8nLUUvl4Vxumyn2J2OAx5hXh5NvIwwSdxF7jXAKmX+4ZUZGOpK5BkCJ0yO46X9MLUXxYHBeKaScnnF8jW8/4fp+E9CNtx1wtc2cvHKVyoko10J7dQT3H7Y6WHOS3hvzWx7EQxBecpgNYgiBBHaPyOI0YIcOyQq6kECobpLBVPcEsQBa8k9MN/D+QaKoGq5ihVc/gSqgUe51Bm+UD3xoZwg3kuIMY6Ll2OynDw/LKqZVaTqP5CSR7kH8ziO/LrNemNX9MgH5Tb9MZvvaXQijk8hFzhvB2q1AhZUnq50j/wA4t3ixFCiisoppTCK/guNbTuqkGxMb/PFf/wDolWzGk8AjdZ29Bf8ALDDzpRIWmVVoY7DLtl0JImd5J9O2Mud/FZRe0JXNEwnnKTJQKjLvl0Z5prUdWYsR5j5gzydI8qkG2M4VRXMGhS8RTUtqEvqqDdi0AqCYiCRhOzXHaYpkfftmSfvHZzpABsqjc2iTM45ZDOaQ7pImLTtuTb1ws9OQCT9fvLLyy+IeFSZ2SuGcEQys6BrXEoCQR0BBHTEfhtUU3pN99qKzocFEO4AY2Oub3EHfCbwXibCnXdWYQoB01kpt16MPMPbEbhfHFqGmtRqkgkFySwM7EgXt6e+FfdTpP12hK9TbmziqZnPU0rU/CRXUMab6/K0aik2vuB09cbcucA08RKMyeBRYnVXVjTIjyq21zI7d46YX/wD0o/xOlPvFVwQSYJEjvFzh7ymdenl887aAtSqF8OqljFpZpkQuw9sbsh8PGEQ9q+ZhXZswnU4msn/2/DTffUb/AJYzCIOC8O68QqT1jLtHy822Mwj7qnr8j/mS4S4Xx0ZquKYPhKzQFABYjeC/f2Aw50mXdrE+/XHA8v5ClWapQokEN5DrZgsH4lE7Y65Or07WxzPtApt4fEVpAPMlpR1bX/XHRuG+DUSqaD1ygY6VAaDaJ6f+MHOD5G0kQemJuaq+EhYnTAJLHqOs+2OXjyPjYMBD0iU/zjzTmswSro1JCfhgif8AMevttiFVz75bK06SSHqyzuAfJq6KejkAe098PGbY1MxoYydBbTuJJ8ojr5Q2I1bK0WlWZCY8yzeD3Am2O/j6kGgV9YqiDcQeSWYvUG5CWJ3F4MdrWw15VNEsTcWW/XqcCH4QuTq+NT1NSvqpz5vQz/LPe4viXlnZ6YqGzt0GwHQfSN8F1NZG1rwYTEVGDJ8yLYVRv1HT1I/b6HHj01qMSSLn1/bC5RIDBWuWIAjffc9AP1xHzHMOh5N5Y6h6TZh+nyvjIOktrTmKJJgnn2iqZvQvwqqk+7AE/wBsLvhHeI7YK8UPj5h6hJIJn4YtYKBO1oH740zGVbaNI6SRtj0KHQgX0jroVG7gGRp5mqpcVdDUtUUR5iw8pBMGAWkkx1AwL5m4eaWYIQ1AsjT4kBxI/FHsYsDEYLfZ3WNOo1J2rgMpZGy4JcbahA3QwDPdRiZx2tTp16NVhVrgPDU66kMQJiS0iCTt0icYC5TNQ4qUQCLivlOI+c06otUGkn/+pA9D+pwY5VyCVsx4biVAYsC4pfCDYlgYvGwJ3ww85cpJWp/xNAUw1ITWp0imgACfIZlmURqtfeJwvclZlVzNR3qLSHhmCaZrXtZV6GJM+hwLOHxlk5k00QDInEOErTzDAA6ZOgqwcgbySsSOk9fliXl/EAlK1XQN9StJPYbfmccKhq18/Vp0D4jMJUqmiQFkkJeCL4iLn6nQl+8iD/bFlWIF+QgnmROJ1Nb6yrkmxJMSB6R++Jmc4zTzNCnQrB0amRpq2cxcQwsTaPoMd6yeLl2XrHc2PTC5l86hTQ9Ml7w+o/KRtA+WNGKsgutwZe/NxsofZclajro5xC0SodSqt6avwn3GAWT5IqzNSKYBgzc/L99sGuSVzQRqqU2fL6tD+pgmUncqLm/WOuHZsurgGFIO0n/hHtjJ1HWZcLaLB9e8KzUVMtwoggJq1DYhr++GGlw9wJqLpJiTt+Vr/wCWflggcsaa6gURR8VSwj539hFzhZ4tzJpioiwFcfeVGYFzN9IFxtI3OMQ8TKaAlDHfMKKCkkX0/EPbe3Q9e+NuNZN6tHxqOTeoDPmqZguTvOhAwYCxst/ljBwepWSoQPvatVVpO1OsumwuahYmDN9c7WwTbg+YyLGoAuZpssGqiOKiC066atqK9bG9pwSpRte3vCC1t2idS+zDMuQ7U6eWkRpGpm94JP5nBjL/AGSeGPvHq3vYKNu2/wCuHKtxtammtl6q1QbG0XgSLGxnoR++NuIc0rTp+VvcESqnbykCST/Ko/vjW/UNwT+UvSDE7PfZnl0o6TmD4bHUCBTcg7WldQNogYWaHLFGlWJpVXqeEpMFdRvYGKbSnmMXvPTEnjfO9HMVHpipWparCuygmexTdV9Vv1jpibwDl1MquqzOw81STF7woMW2uRM74jZXxIS5q+B5/nIakfI8qojGo5Ylh8OoeU2kmx67Dpa84M0eCo6il4IZS0+fWxkwLsxuIHtjumZ1WCsx9LD84/IYK5bKaULfjPlA3jv0E2gfPHMy58pGq5Qg7/pzI/8A6ekfXQt/yxmJnh/0j6nGYyfes39x+cOCeJ8WTL0me1rKsfE3QSbR1J6DEjlbJ65ruIWdQmwkiT7AT19MKfFcn/F1Sa1fwVUeSRKKovBM2J3M2JtNhgfxPOVc4xVs34qq0BUXQsG5cIAABfc3Jx2z0i5MX4vc8xAFSyM39oeUy9QK1ZWM3CguB7stvpOPOL/aBQzPky3mWysSNyRa38v998IWVq5bLUjRNJapY3d1lwCR8MWEwYO+Iwy2mo5pGmFK6W0lQAN2ljtAE+8RJOAx9FirSL9z3jDfaFOD1XGqo1RmDkQpNvDUnw1PUiPw9ow1f+nLVCsiT1BgAj0DC4jbfADLU6RphlqypusIQO0XI7bb47FiBpWuyjsUA/uT9JwDMdZJihfea58lapoV2CsBKP8AhYdCY+h9tscqmSKKFUyd5B/O3T1GIuf4Y1VZfMagJiTMfkD0wK4fxVqJg3UdAevp6Yb4YYWkhk+lQ0vMyRLE+wPXCnxHNy9ulh8uv1nBbi/MhMhdisQfXfbp74WmYkydzjd02Jh8TSASVRzrqD5dSky0kgSL7iDOPcpm6rVC4IcnfUAR8wRGOC5BiQYOkiR69LfMHDHy9wStUOlMu9TvAJgWva3bfGl2VR2h32EbOVKNWkRWq1TQoujaZVirWgwSDF79yB2GJnEctr0g1BVFQSPLFup+FQNt16YYMgtZlpulOsQE0qarr4YkRCKnm28s9sRVyVTxQ1XSZc6imoREsAZgi0TEXsLnHm8ubW1+UZo2qbNwcmlpGVoBRINWrUPiMQIJsN+146dMJ/Bc4aWaZ/HTL0npsvi01aohYEMUpyPi+Enbrhl4JXp1qdWr4LVq1OpvrIMsSRpnyggCfNHTHnEWWvQpinlg4pO1T+HbQJ/CQAACWJ/DI9iMMxNptWHO31dwvIiAMoNWdbMLU8amlNyarBEJJUrBG1yRFjO8YVBngGbcidukknt0w6ZHi4zOXzdWp4eWKoEREpsuxLQ+kWXUoBB9ffCtluO0yASN9wQPyIvjagbcEcUIp72kbM5/UbfQWxCo5ak1JnLaHVojoZt0Egj1kH0wwHL5DRqqPVqvU+HwVhqbdiDKsPrPpgKOV6hkmQd1BESOmodCca10oNzUJVJPnLL4IpTL0qVMFKaoCSTuxGpyO1+vYDELKcTFTMikkeGJarWIcgDbyqtzcgajaT2wkZnmXM6dDOSIjTAAjbttg3yzzAWo5lmNNHLIIBCEgzICBSHFhaR/fHOPSMobI1G4bGPXEOPUFWrlnWA6RLlHIPRjoJi4BjCXxPlKtmxWMMn8MiimCGIeq5BgHSRGnrIuRfBLi/G2pEMigio4W+WNGSSIFNQfMI3mfTB/NcT01mDz5K6gM92ECTJc616RClbb4DGz4aYCV5zrw/gPhNlaLtl9cjWwLB9UfhpAwwgDzkSIJvj3mzMNQoMwqpUUOt/OYsYkDoRab/njarxZmzYceHop0hDaYqEPI0BwbCRM7+mBnOWeq5ijHnMEQRbT0juxM3Y9PlialsA95DVThVywWpTqUIpVaoC+GBpFYkDyhNw39fTqcTOB8ZOoQpUN+FtwQzKZ9TE/PCrwDgOap5sZqrVDjQwUiqUYggqoVikAdIET0wy5CmFzJDPLk/DqDNYd7ybE/rGE9Yg06QdRrn+IHHEaM7l6RWXp02J/nRW/XCvnKzFrqlptpW/1+np0GO/H+La1elSJU/CajKwA2J8MMBqaJuPKN5O2I+ZzJIDTOrc+oiZ+f6jvjBhxOi2538vrzls1zahqOyoPcEfmLfljpmc1mKY89IOg6r0+m3uRjhw9lNQRLAYY/BAklibdRH5/vh4G1mVzFr/qYf1/Uf8A1YzB/wD9PX+UfQYzAUP7ZWk+crvhudFdDMTsw99vkf3GOGboDL02alTvcxG/+w3jErgfJ5pkM1TU0QQtlA6hrXH98MFPhYEQxJ/pGr8zb8zjp5CMb/BusqVlluGZmqS606pU/Ex8q3tYmO9hjfmLKPTgBT4SwrOAAGa2o2JtIABO4Ud8OvMvGVp/dqZAkASLnqx/52wo5bOPXrKukONQJUjywCJkbRFsb8Gd3OsqAJWvehMy/FvAyVMKAS9RiQQpECIAYHWDbr/fBCjxDUqtDD+lhMfuPW2N+aqjFlFOnSpgDTFNAnW9h2NifQi8YV/GqTYkx22+uDbGuQWObkajHLmhVTJJmKTkGo4RkmY8pJIMTuPzwipmZJLXY9f3wUq8cqtlzlTDKXDj0YTtFtiRfAcUiWCxJJ26memHYkCrUgnKtVkz16475OkajQAfWOg74Yef+WqWSqUadLXJpDxPEQrLjdhNovEDbTiHyLRpPnqS1tOiSW1MyqdILAErf4gMM8RTj1jiowjtCdDOUw6LFlAVdiQRNjHW+CtfjgobPoI6ifMeojqO/Q44c8IlCuK6UgprB3DapRmkXRT51NzvAMgi2EKtmCxknGVMK5gG7GAFIMvrheZ/iaNPMmlTUOJNapWIYQSrFEssyOg03+WBlfmCkjugJZ2pMbzFyxklkCkm/wCGI62wvfZpDUHUcPqZqoHkOT90otCiSFDTf5jBrK8Oq1DVrOtLKkFkLZmrcmCKnh6Z+7klTFoNrjHNbp1TIwPA+h6zQDA3K2dIoVYqROZ6fEhIgMDt0tbpiLzbXbXl6VKq9QgkhlLMx2BIgA3M7SOuPavFEXLPSCpPjHRVEhXCkXQHpJOpjHTA7jetmp0cqXfVZlW51sSdAC/hAuPSZjG5cX/l1fXEAxmpLVy3C6+oOj1CbCqqtAEKWpkSes9SO2KsSpHSf+dMWZxepSSnSyzZmjTWgBrZ6M1leZZF0/H5iRuBAudpE8X4fkjS/ikpVjQ1BPEULTLPF4EFALdAN+uD6ZtANi7MlXFjhnFzRYug82yk30zuR0mLfPDCecMwKKMdFTUWVvESnuIIgjzzB3sPfAZmyTEBKWZJJ21pf0ELhjpcm+QVFy7s+60nqKfSajAC39I36nfDcrYhXibe9Sb9jBja8y4OneJ8Knqj2A6+5GCGWrNlqNRHaojVGuAQoKgEDUsFg0nv87Y9zfAa2XUVMzVUHZKKGL79ANKjqF3sJE4DVTUrsWEuQJb22+Q6RhXwsPhIqLZiPeHhxrLP/DtVevXqUmRmao0jy/EqLBBBj8XbBnJZ1XqCpqpEGqzlToBhgoFtCkREkbNPvhJoZcONFKm75iZgDVCgbkCbzG9gPXDYn2aMmVNbMMwqOw0AG4X8RfUJuRA22OFZkULuT+8uz3kXPcJzWZNZkqqMujF6jU3QAEwBrIMkAWEwBeOuF/NZDwTIzYaQdiW3tEg9r3jDPRdMtljRSmzsagapCo3kA8sCJImZjv8APEXN84MEFPK0F1bamQM8+ijyxF5IkYJHeqUCvlt+ssURBeXavSo+OjNUFwpJDRH4gkmAP5m+V8FeDcJz1JfEWqKVRwDpkkntr6DfAGpks7WcNVQ7gljCmB6+2DfMHMFSnUqZdmIpkylUAGoKbCwufN21fFY98W4LfCmknv7SozZ7mWo9GVRKkfGq7zYE0/wkBpBXcECDcDCtwjiZWvUpGoXp1/MhMyGH4TOxiRHW2I3AMrVohiGSpRbqrbHtBFie29gemOnFMsSPFpQKgIaxs0X1DpqwkYkQnH5/X6Si2+8fuXGNUswU+QC3of8AxjnzTzXSyQioC1RhK0QYPozdFX6k9O+FjN/aSMvQAy2k1qgliRIpyNgNi0zvb0xXWazr1XZ6jF3YyzMZJJ6k4HD9nByDk4HaGDHFvtezc/BRHppP749wiYzHT+64f7RLuXWvEWXeR7X/AFxJzWeNOk1WoTt5Zsb9fpiJwlAxliBNyTAn+5/LAHnni4LCkh8i3Jtc7D5C/wCuOOmPVtcRdCLPFs74rz06e2HXkTlyl/CtXaqqVajhUnZUBgsY7t+QwnZXl3MVkL06FRlF9Wkhf9Rgfnh34Vl0NFUYNQhQCpYVFJAFwywVk3gzvjZkdcaaQR85S+c7848trKItRSiCHAP3lTrfcATNgSTJOFPN06YBVYBMwBaFHafTfthmr0HHlEv1GkMdvlY4F1eW6lVtXhMD6d/RdyfSDhadSvBMs7mKFWiUIZR8J/S//PfE85FDnaTakFOpUSC5IUSROoi8dTGIXMNbQ3hqX8tmLW+Wnf8A1XxE4NxNqdeixqFRTqKwbSG0wd9JsfbG8KStiGBGH7VKurNiGRho/AXI3O4cyPljX7KFP8eGHieWm5+7QO1xGzAgb74nfahSaqKOZBzD0zK+JWVUBJ8y6FADQRMkyMDvsx//ADbeSu/3T+Wg2g9N+49O8YQv/wAdehhyd9p6lmRiQXkhtSlaomCPGIGmSBYDYRgLluW0/wDTzmmaGer4dMdIUanYxcm4AEYduJ0EzI/hXaspjUiNAFE3Ous1tZj8j1IwC5jytSlw+jQKFHouWKkySjiVqWsVPcWt0wHTZaxqnf8AiSA+F8ebL/d0GdFqQHYsb+sDyj33HfE3nLPu5WAVSkq05JEswGptt7kk9pE74Fcvct1s5UApr5AfO5siDclmNhbpM4O1uN0MqA9NDWzILBDVANKiAx81NPxOd5bY97Y1MqeJfJ+uZN5rw/LNlKYq50JocaqeWdA9Sp2bS3+Ep/mO/QGZxpk+bxSohKZNLUzM3ggAwSdIZviOkbAECIF74Vc5nXqu1SozO7GWZjJJ9TjSjv8ADq3t/wCO2GHEG/FJDvEs3QrjV41bxCYPiqrLHTzLcfQ4tH7JuFJSy9WlWKVaeZYSh86JAOnVPVp1RAtGKi5Z4WcxmqVICdTiR6C7fkDi7WqUn++SabiwcbwNgw2dSbwRHaDfGXqtl0CQGjCNbheVy7FRlMuGWYPhKPnMSR6DEVKIJm/sP9hYYI5IVa4V2ADQVJW4IEXEn12O199yM47mtClVMNsDYx3IA3jf6DHBy42drc+kMmVpzfxI180yUqbVAkqEWWML8bWBPxTfsBhNevLE3UHosmPS5nF58CoUMsmmiugm7O5Gtj3Y7n02A6DCzzhwmjTPjFaKlzcQAT/Uo39zjt4cqY1CqtxR23g/7MKyI4UnQ1SrSbW/lDIrE6QT/XBO/wAIxa/EytSi6LBOu0ydVjcgkNHQe9sVQvMOWSgEVKlQgoShVVp+WCZkkkTNvXAqpzfUqCpT+GmxACTZBMgU5nSJ+mKZTkJapWuTOP1/BrxoFNpuAZEGx2giRNjhefO5miy1BULhSCryHWekzsfQ41zpYtqvUA2DmW9iRBOOnCci7EvRfw7xpaY9p2I98aEVUX0lKQBcZeBc80H8ubBQz8ajUp/zDdflPyx354pUalENS8z07q4ghkO4JHy9ja2I1Xlxq+nx0pq/V08pb1MWP5/LBTJcl0tBUeJpPUNae95E/LGTViVwybH9JRcdogZLNtTNjYiD6z39fXcHbBqjWBIvGrvf/beb22+WO3GeQ6lEF6LeKguViHXvIHxD1H0wLyxD02EAEXA9OsRjRk0uLEFtxM4twxYNRTCmdUC4bpP9JNrYXQ0YcuHBSCreZWGk/P17YUszR0My7wSJ9jGH4GsUe0NGsVOer0GMxpjMaIyfU6cNptY01+gxF4hwrK0B4jUkB6Qg1E9gf+RibmeM0KCklwxHRSGJ+hj6nFO85c9Vq7uxOgCVVQbi9pP5mI2x5DH07ZmpTBJ7Rj5g5qpj/HqhFG1JSWI+Q6+pjCrX5+p6gtCkzSQJb36KJJ+uEB2nG1KoVIIsR1x28f2ZhUfFv+0sKO8s5cpnMy7CnVC05GlhKgiDIMebUpBBB/vho4Z9mtMafFq1arXmLKZ/P85x7yxwA06NKWDEorkjqzgMST13F/TDjk1A/wCDHm+r6x1cpj2A8hCCqSTUBcwfZzk8xoL021KseIHOoj+pjvHQmcIvN/2X0KWXqVsuzhqa6yrMCpA+KDuCBti3c89vpirPtB5+FGq2VWmtQqJZtdRdLESBCEBoBB80i+2J9m9R1eXOFVjQ3q9qhECBOXEr5zLurUKmZLAoKtRl0oLXpamWXAjYmMc8pyRmcpXk0qjp/MjCmSCCNydx2uDG+ImQ45WfTUrGnHw0QadMsSLeQEQiA7tFzYSdmzgfOFRV++OnrqA8p/zrtHt9Meg6g5cV6AKPI3/SKYwBnOWc49QeHSZU0gHVVSSZJl/NuJi3TDjleCZqgoqlHzdVVAXSNNGmAI06h969ugCg9cSv+rsps9TS8TCKzW7lYsPmPbET/wDFOlSb7tajkdwqf74QrtkA1LK1VE3nfmZghyrgmoLtCmjTpzfTSorae7tJM4QCcXtxHi2R4sqLmFKMDZmHmH+WoLx/SbYDcR+yXLq2maqneQysCO4kX+uN+LqMSCj+cLUDKhxOyWWkPBCkKSJMbXYD/t6dcG+Pch1svLLNWmLkgQQO7LvHqJwtI5HzxtVlcWplxg4BUFGqtZz59JKrsdj5m7ek3O+2Hbgdeo9PxGGinJbUxiRYSJ6RaT8sAeSeTvFAzNcHQf8ADT+fpqb+gG3qfTHTnDiTVSUp/wCDTsY/Gw3joVXb6nHLzuMuXw07cny9PeARRuNWX+1ehRoVUgsQwFMARqsQTf4VsN7neOwXJ8yfxbs2shhcKCQCsz5R3HUX7+1b5gHfviXwZX8UaCQVvItGHt0iFb7y723jrxXmkpNOgfP+KpY6f8vr69MLaZYuxd3LuTJLGST6zfExMtoF4Hzx4pRZOr2BE4pQEFCJZpyqZa2/5fr++B+XdFrRU+BrEi+n+r1g/XBmlQZrkjQekX/P9cbZ6nSpjzQpOyxLGdrf3JA98RcoB0gX7SlO851eGsnlsegM+xAJ2IMgg42yvEfBGmsuzQGXdZ7jY/l745ZTiKaRRZokeTromYps35g9LjY484plSykMDrAsfbofl9PbAsu+l+DD00Yy8Mz9vunVwfwzM/8AYb/lgynFAd5VuxNvzFv+bYqPRax82CNHmyuttWtQAIqAORA6E3AmdtsLPRHlD85NPlLVy4d9hbuWUn5XjCXzVkfBrrVAAVj5gLwTYmR+fqcQqHNxsTTt10E/o0gjE3ivMdCvknpqsVtSaYBBIDXkEnp2OLxY3U00qoLp0NFQqCQD0Hr2xAHCDWzbJMLJlt7KJPubYIMSdB6CmNRO43n9MQDzDUp1Q0KYFvKBbaDG9rTh+PXvp5kUHeod/wCkct2f/UP2xmI4+0Q//EP9X+2Mxn09Z9GDWSWPxTIHLZdAzKuuWJP4VXzST8/yxS3GeI+LUYrZZMes9T6nDLzHzlV4gtCgpMsEV56tYR7T5vp2wt8e4K2UrvQdkdk3ZDqU2mxgTvHyONXT4RjO/PYek0V3gzGyRN8a4wY2S5bv2YczFqbZYk/dhSuoyYuCB6AkQOk4s3I1p64oH7Ps4aOYNQ2pldDH1b4B/qAPsDi7+H1PLqPTHjPtbptGcsvBFmWG7TOZeMrlqNWu+yAkDudlUe5Ix8+IfFd8zX8wLExtrc30jsBuT0FtyMWBz/zCKtYZdYKU7uTJAeLzHRR+ZxX3Ec9rMgQoEIOw+VpJlj3OOr9jdMcGIkj4m/btAL2anTJZ4vmkLEbxtYdAANgALACwwz8YzK0FBbtOnqew9O/tGESkdLAnvIPtiVxXiZrVCxJjYD0/5fHWyYtbDylFbhjhubJDOf8AEqGS3YbAR2HbEmjUpKSK5JDsED9V3OuOwMAjscAstniAABNgMZxnMFtIJnT/AHv+kYX4VvvBqzHCjk/4VyKw7Q6kwRuIjvY+204beDcTlQulmpzIDjY/zITt7dcVrwbmKukZd5enFkZNZAiRpkhgOtjhs5Y5m1P4bEhl/C1zHp8vnjl9Z07qCw39v8QgKMdnzdJT8Wn3Df3BGBnFPs+yObEgCnUP46dp9WX4f74OValMZfxgY0RJKkmDAMAeuA55iyRF6wJ9Q4HraP0wnA78g/KWTU4c8ZOtlMjrpUiyhVQOgkIoEFj1Agb998VMKpq006svlPr/AC/kfyxcVfmugkDLVHYn4gJCe17/ACIjFa8Xya065rUlCI3+IgFkJ/Ev9PttcbY39OyraV8XNybGBM3kiqiepv1gftiHl841OdPX/m4wyVaDMdIuCJbC1n8sUcgmR0I2PtjdhcPsZQEnZKutRgCGBPUN+474MZChRB82okdDH6EYVsp8Y94+uDuVzGo+a5QkGTv64DOnlKKL5RhBLSKa7C5AJItvJmLDe2FfheWtWqvcopAJ6sTcz1gSfmMNvLxZxVRRVOtb6KiUxG33hbZb9L4UOJ8VIpjLAIBTlSVvNzJnrNr4z9OG3UekIVAk4Z+B8dVtNKtvYJUiY6AOPxD13HqMLeg7wYG5j9cFsjRqUaP8T4WpWJppVN1RxBJj+aDabX6xjo5FV1oy6uTeNcINJi2mUJsRsD8tp7dMLtY+aRbHehxKokw5v8QJkN/mBscaMwboAew/t+2BxqVFE3KAqS+HZyCAQGHVfT+nsfbDHleCpVHkIg/Cbgj53gg4TCfywX4Nx00n81x1/e3X1wrPjYi05glb3hHO8LqKzqxImADYzHeD3wBr5Zg2hrHpPr/bFolFrUlrU2YwL+aRHrIMRhE5wb/3C7fAP1b8sL6d2JowVsGAv4Ru2Mw5pTBAPh5a4n/A/wDuxmHeOvnGahEzItFRT2Yfrhz+1m+Yo1CSWqUVLEk3MnYbAeggYzGYrJ/XT2MPtEXEjI0wXAIkYzGY0PwZUaOLUQlKiFEDSWj1nfFmcEzrnhocsdQTf2BxmMx5/qt8Yvzmccyq+MH7oN+Jz5j363+d8CK9MeHPr/Y4zGY6uL8IhiQDjxsZjMbI2ScvjbOb/wDccZjMKHMX3hLijE5lJJMqm/tiDn28OqCh0lQCCN57zvjMZik7e0OXTyxnHq5KXYtqUTPW4xgy6sRqUH5YzGY8ymzN7n95TTXjXCKI0RTUe1v0wsPQWTbrjMZhgJ1QTzAvCjdl6LUZQP6RsMQOYKYg22JjGYzHRX+v8oztAWT+LEnh7XbGYzHSfvAMNcr0xUz1Om41J5vKdtjjTndAaxaBJtYQIWAAALCB2xmMxjU/+yB/t/mEOJmZOnhFCLeJmKpf+rQECz7Bj9cSq9VjwWmNTQKreWTG63jab4zGYZk/0/8AOXErGynGYzG2Se1d8bUd8ZjMVJGbk/OutPMqGIBpEEYC8WqEvczAAx5jMZ1/qmB/qjnkR90n+Rf0GMxmMxnMCf/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7184" name="AutoShape 16" descr="data:image/jpeg;base64,/9j/4AAQSkZJRgABAQAAAQABAAD/2wCEAAkGBhQSERUTExQWFRUVGBwaGBcYGRgYHBwfHB0aGBscGB0aHyceHxwjGhgaHy8gIygpLC0tFx4xNTAqNSYrLCkBCQoKDgwOGg8PGiokHyQsKSwsLCwsLCwsLCwsKSwsLCwsKSksLCkqLCksKSwsLCwsLCwsLCwsLCwsLCwpLCksLP/AABEIAMMBAgMBIgACEQEDEQH/xAAcAAACAgMBAQAAAAAAAAAAAAAFBgQHAAIDAQj/xABFEAACAQIEBAQDBgQFAwMCBwABAhEDIQAEEjEFBkFREyJhcTKBkQcjQqGx0RRSYsEzcpLh8BaC8RUkU9LiFzRUY6Kywv/EABoBAAIDAQEAAAAAAAAAAAAAAAIDAAEEBQb/xAA1EQACAgEDAgQDBwMEAwAAAAABAgARAxIhMQRBE1FhcSKR8AUUMoGhscEzUtFCYnLhIyQ0/9oADAMBAAIRAxEAPwCouH8denbdexwWyueDGJhWuv8AT3HthVwQ4XUvp77f89cZ8uFSCQN4DLtGrK1GUGLg7j/bEHivD0qjy2qDpG/ocd+GZmLsYI29cGKvEwVDaVJWZt0OOcGKPFCVxVolSQwgjHOMPOTytHNSrjSQdxYgHrgVx/lM5UtLalKyjDr3n2x0kzg7HYxwa4uDBzJ8fZaFam0nWoUfUb+owDAwX4dyxmK4lEOk7MxgH2m5+WDyaKtyJZqBzjMNfCuQKtdyi1ELCx06nUHszAaR9SfTHXiP2W56ipbw1qAbhGk/QxPywB6rCG0lhcuJ2NleMesI36Y1w+SdkqDqME8lm1XdVM+k471eSc2uTGdNI+AfxbGJADQb6STAPpgNlsuXMDCiFccwGSHjlKNTddPqn7bYH8S4eKd0uvc7j36fTELxyreVjbE2lxeVYPckWPr64WFdTd2INMvrJPLCfeNVYnTSUt89h++HPlrKVFZqppku9zcCB0W4O1reg7Yh8M4UKVOlTCA1BFSqW2JMMEIHmIURbuzYbeDV8/UM0KNJSJIZtU/Qbd4vjLlYOxA9pR3aE+F8PM+JWKKl4WkoBJHTWW3v0wL5y5o8OhrI0KLUaPrtrPU7dd4J6YK5ukaSl6lVqr7uwQUk1dkUAEm259TitftCrPVZAbt8RgqVAI8oBEmY3BPywhFBcIeO8ZxEl8yzMWJJJMnHWi6kyzEDsMa/wh7jHF0IscdjY7CSwZKzWaUwKYIHcmScGOX+M0MuDUdDUrfgvZP6h/V+mF5X7jG1SnFwZH/N8UUFVIRG0cQZ6kqyM1UoZJsAZVlYG0g/qMa875irTq01FU6FuiCyqR2XaT3wucPQFoJiTG8ADeZ9CBifXzRchXK1NNg0TbuDvBwsKqdoJ+GEzz4TS0+CuuI1dMc8twLMVl8VaarF4NpwvVciwkgEr3F494w8cP5mC5PSylTEAkbmLxN+x7Xw46W3JlH4RaxJp131m5BJM47UaQmWnSCJj8sTMjlUEu5IBkAt1Y+gG0G/y745rXPjSKa1EpGSj/AYt5rix7ThV2dpdWbntbiumm9NdEPB+ESI9SJk/XAei8NNvnfB3juXoMFq0lqKW+MFURAf/wBvSZC+h+uBFTKwJBBHf+xGCWgIXG05W9fyxmNwy9h+eMwVyXI2N0eCCNxjwDvjwjBQowZLiSv8R0v36H9jg1SzECDBBH/IOEYYcuWuFFF1udxIU7AdCQbT+mMHU4lUar/KJdQN5mR4XW8UmmsKfxMYt+p+QwazHLZqLD1DtfSJ/U4hZ7mynS2+8b0Nvmf2wucQ5mr1CNTQhvpWwI7HqfnjKuLPlII+H95Sgw1XPD8pYKcxUHdpE+seX9cSeMZPO1/4ZQw05mNFOlOlFYgKKjQBP9PQDCNmEXV5djf29MXhyLUJHDmcEAEIZ1m8MqiWMbxYCBthuZfB0t+Ik1Z/iPUCO/LHKiZWjTpqAAg+p6sfVjf8sS85QUBjFxOD7IIIGFvjLQSP5gD/AG/tjj9XhGO2O58/WXKM5z5MrV89mXytLUiotV9MALqEEDYEnSWgX3wA5a4bTbVUrDUvwgbXI3+WLazmS1GsTSV1KJ5nzBoLI8SYA+JgOvSfXCJTyZCBStiCYuRFwvvAA9Dv1x0cHVs2EKfID9JR2FxnyPCUzHD1Apu1IIw8etXdFOgm+kaiiyIgm0TirsxVWmhCCCzNF9QCzG/U9ji1OWyi0RGXao6MQG1KFpgi0KxiRLGAMDcvy1kfE1VKbozMSFqqRqvvNludxFumJg6kIzBtwTf1vIx2BlTHBHgFEPmaKtdTUWfacPPNH2dIymplFZWG9I7H/IT19MInDGNOupIIKHY9x0OOquVcikrKu5ZOS4ggc1ajRLFjEajJuFAM/M2w6cI4g9UGrRoNl8vT+KvUYhn/AMiCLj+aT88VjwWuNSwNTnYQZJ7RiwOM8ccUaWXEB2YItyRrPUj+VBJIFrfPHMG20WkWOc+dW/iqdCgAYdS03vvoM7km7H5YAcycUprWcVB59VwgAAiw9AYAtjz/AKOdaxqGpqBqHwyficyTrboBbUb4h5rk1meRWBU7s0/2BnDwMGoW3b5wmo8wLW4kpPlT/UZ/SMc/FaqQqrJOwUSThkp8pZdAWrV7C+2mfaQSfyxBfjqUSVyiKo/nYS7fXYemNC5FbbGL/QfOVt2Em8I5QrH/ABMu99rf2F8T+OckClRLNSqU2OxggfMb/lgVkftCzlIgh1aOjKP7QcN+V5vocQH3yRWA2Jn5qesdjhOQZVOsn5S7oSqCMHW4P4OUpZtmB8Z2UU+ulfxT2JkRhx4jyjlKqyCabnYpEf8AcNvpfC9x7htdaFLLD71aRZlZJNm6ae4M7d8NGdclAH3lggiCcpxLSwdGZWFwQYI/tgkWGbql6+ZJqGJ1ACw2AvH6YWCCDF5FvX6Y7nKME1kNE6QYtPae+GnH5GUV7RqznLNLUgps0CS7MfLG/lnb6xiLzBxJSEp0yGFog+u9Q7aj0Gyj1OBGW4jVpXUnT1Vrg/LBOjxDK1xpqUxTc/iFh7z++FqGX8W4lV3hLhXLL1RqrsjU1iyOrRP82nALj2QXLV2RTKm4EyfZv7Y5VC2XZvDdoMDWsgH0PTp+WI9bPNUEOwJFwWHm/wBXbGkadOwhcyPqGMx5/DH0+o/fHmKqTTNLR1nHijGuNl3vgoUI8NyoL6j5lQaivVo/CP8Am2JXEuNePpBJSJsPh9IGB9LOaTa0bY1zSCdQIv09cK021n8oFWd5umTmw8xNgF3n2xLqcGKDS1z6dMdOV2UV1JNyCL9CRAOG/OcMkSu4xk6jqTicLFOzDYRRyvCb6lnUNgf1HeO2HHl3NMuU0AjxUYuhFIsQVIYM9RjCrPQDEPL8Oghjbt/viTxPO0yjK1iwPwHr0mOk98ZMmc5aXnf5QVdu8u/lbjf8VllrgiXEkDo2zD5G3tB64j8wAgArqm48umdiRGvynYm+Ky+zrmatSqmdIoFQXSwgiwZR1Ynr1G+2LK41naeYylQ6abKI/wARiiGCIBYbG+/fGbqEBBBO81I1iJKUSRVqALVYqiMpRa1VRcEAAhYJaWIHbAp+SVqUhSFaqJqBoDWWnElQADJ63ECIGCFLMr4bqRlwsEg+I1NFAMFVqLc7jfeRjMkqHLpVLgq7+HC/DYbqWMDsDBn3OMyvkTdTCHa50ocJpUssqrWzSI5C6PMCCSfKxVbswi9t8LtSalZaT1CSK2lzFStU0xYFm8o6Dp3w2Vs5XVCaelaYqNJCGiygCSVVmDGO5Pywg8PqNULFg7hqpJmpIJsZalMvJvAP6Yf09tqZj9fnI9bQ3wfPVdLhKtJlRyrJVbwnUz0nUIIj0mcCc3wBMxVq5kro0giA6uHqgbqy2KgESLSTGE3jlP8A91VUeWW20Gn2/ASSMWlR4WKRSksKtEKJ7xdmP+ZiT9BjpZFGBdS8mJIqb8q8P/h6YrFV1t8JKjVfeJvt29cHMvkvDptVPxmYk7Xvp9fXEfKNqfSoF7Gq/Y9EURE+v0xvzLmQpKj4VEC3Ue3THPynWKliAs7TSpUBBc6VMiLHUYvHt3vN8BuM8XSipOoF9lXUCZ7tBsB/thN4nk83qJqa2kzOrUPyO2BL0WG4M+uN+LoV2Ja68pKBm+azBYmWJHqcb5VacNrJBAlY6nt/viJjMdSqFQqjLzdkqymk9VtWumseamYGkQsIbQO+AFDMFGDAwQZBxyJx5ilWhRkjrw7mxHADkIw9PKfptghX5p0eHVQqSjT5TeOoxXWDvDalJqemoKgjbw0Uz6sxvPptjI3SoDqEHT5Rq5vzmRzWjM0KUVAv3iloFTsSB1HuJ2wk5ziFSowZtlsqxCqOyqNhg9kuXKbAsldhOwIg+zDr9cEsty1RenFRmWoJnS2994ItPaMUuVE2u5C0Wsl5yF0f90yB74JZPlOjVy9WucwKZUEinp2i8Ek9fTE/K5FKLPTQkrcKxi5IEzA+U4X83S+7YTER9Ra/1wWPKpbbiL1m6EKcq1TWoZnLSAKiq0kCAUNj7wSJ9cKdQQSJ2MSPTG1N3WQpI1CLHfE/M8s5mmjO9F1VN2It9eo9RONm2wjuIKnGY8xmJUueYzGYzEkmY9xkYyMSSdsv8QxbHB6gFIVarBUIBBNpMdBivuD5GmAr1j5GBi8RH74aOF5E1wK2aJ8KmsUaROgBBfU8dPzOOZ1yLlG5oD62i3HeFs5xBKw+4XVeCxWxjeB1wDzuVAeI1N/8abD/ADEdfQRji/MfjV1o0VbQSFVUhdZJgAn8Ken1xYHBeWFUqSwZR8SBbE9pmSvrbHNyMOjUatge3eCELRLyGT4gCWpoiLBN0BmNhEH2w8ctcczeZoPSqZdqdQCAatJhSYd2BtbqIvOHCjTnZQB8tscs3m1RT5oAucczN9pa9lQeh+uY8JUT87l/DqO9KqlFWRRVVqQamWFvEChoXrA7bxjQ8JVKKUzWotUFQuNAQEzEaIGsW9YviNxfm4U61RDTUBlVSWKVF6+Z9JKnoNN7Tthf4xxRmpZSmWSXqAn7xfCHnNmVQHUQB12PrGOhjxZcgF7X7SiYfzqku7K7gtTddLO9QamGmWYmbCYiDMHEDg3J6OFVsxS1CTBRgxJtAfULbDfAvjXMr0argCmADZEJdYmNeq5A7CfxemPMlzfl6g8x8NtoaSPeQP1wzwuoVNuPTmLNzhx3kKrk6/j1iTR1gh0DNFxAfVcfMn3wYHGdTsF/mN5A6+uDnAOYih0MRWy7+VkaGEHfTv622OA3OHLKZSqDSM5esNVMm8d1JmdQJAv0I7HDTkOZafkSm3Fwny9ng+YA1aggLmPhEDrPxGewxH47mbPfpv8AT9Mc+TiAapYQopH8yo3/ADtgFzPmilOqpM9jMzPaMLCamAHnIOIxDI0npnwsu0xPi+MAlvoD7b4BtwGVFVigMT0N5229PXCDR4m621GP5Ztht5dz/iKywG0jVDEnT3Im35Y6DYWxCwZCIuca4SadSzB1ckggRudiOmImpVQgfEbT6dYwwcfzACsOp2wqMcbMLF1swxvPDjzHuPMPhSevEWAAUKpiJVVB+Z3nHGpmWb4mY+5OI+NlbFVKjNyPwOpmswUR2phELswXXEbAiRMtA+eJnE8/Vy9Twc1TKMv6d1O8fON8T/s24Sr66pos6gFWdqy0qXQgRGot6TG+AHOpQZl1VQGUmStTxVItAUnt7xfGE1kzlDxXyMsrtcYOEMKqs6GxOkg3nrH/AC+BGdyANOsSWlSICiZJOxvb5A4H8t8eNBirXpuRqHYjYj2w1vw2pUaotJS5Yqwi8LpksT0F97b4U6nC/pEFaaIzcMqKutlgekW9xi0+FcWD5ZqFRRVDqhIYSPMqkx2ud9xhKZ/wnrYgi47yD1wa4TXAWnAgKChj3LD8if8ATgepyMyX3Eovc5tyVl5P+KPSdvyx7hhOfrdBbp7dMZjnfes390rWZVicHJIEi+NKnCHE7WwzZDLFnUeuJ/FeGfi6neBjqHrSrAGUMrGIVbKssalIkSJG42kelsNXNPDw65M0KQBekq+RKg1GAZJcQzb3Fo9sG+ecg/iU0ZCuikoiKdhHUJ9fNgmvEqWXoU2qPTBXLgAB6tR7xYBvKkj+WN94xD1ZYKwG++0eGu4PyHAqWXpKa+klJPcKT72Jn/bCtx7mM5l/DTy05Av+LsWjp6DBxuEZnifmUrTyw2J2nsBbUw6nYd8dqf2X+EDWq118OmNTW0yB0EkmSbQB1xSaVOvKbby8oN9zI/J/L/hVvFJJKqY6CTC26mA2LT4SJjFbcIz7Vcw+lSE0AAROkaliSOpj5knFq8Oy3hUtTEAx12A9f98cP7SD5HBbc1CRrk2rV0iBJPpc+w74AcXy4qeWpVZOumkxFQe+kx/qI9sD+J82FpSlIXqTbV+w9J98RFzZBHV+ixAE9wOvp9cZunxaPjPP7Qy0X+KZOovjVilGqtI+HFZV1jVBRyBCvvpLH13jHuRppK1KK5d8whIFEBRYTchSE8SQxFiIuSMefaLxZcvqokl8y1PTUgwtINBho+NiI8psoPc4rOhv1A6nHp8OIvjBO0r3jLneEEZhwKTF2YnQzwQd4ERqHYiZxAr5NUOmrQZPUMQflqlcTqBDLGygeRv5T/eT9N8F+E5gVW8Ksxk2ViAwb+lvXsf1wZysg86iiTArqMvRSpl6rFy5DWgR0DqbAz8jhg4jzpq4e1GrArUqiFF3VgbNHSNMzjtnOVnyp8fLupH4l2EdQQeh7/kMdKPNFCwq02R+xQMp9iOnyxnyOHIYLqrfyP8A3CBhHk7igQM9ZdHi5ceGhH4S2nUs7jyx3/ukcz1yQR69OuHzm/LU3qU0qP4NWmg8IlalOARdSHOlhsDEYQuZ0qUnplk0sCDI+G2xXuDv+WK6fSzqwFekKt6irgjwriTUXDAxHXqMGszziiqUy+Xp05+KoyhnadyZtB7YVTjrVqFEQyAIZ45nVco6MPMp1LEaT1HscBMdGSAD3xkDT6z+WIqhRQlTnjMZj3BSTMMfJ3B6OYqOlfxj5CUWiupi0gSbGABfC5h7+zbhlUVGqDxgjqV00SFd9jEn8MiflhPUPoxk3JCfJPLNWjUcVKCuYLKlRoAAtrKBT5oNj6nATnTgh8ZQmXWnUqNp0Uy2kkxARGGoT+fbD1Ty9NTVFWnU1AqoQtqKKQTJdHEsYvJ9OuFXMZFWzK1hSq0xTMy7KyWHlVZkkzvJPuLY5mHOTkLk9vrvLPEj8qct5Q1K+Wz4qLUVkC1KZshO4iCSbzMEWPphv5e4StDxAtc1aQQqjVHOUadXw7y3S58ojC9y/wAKziZ3xVdKPi+YsQs6SYCoLwzDpa3XFh8v1Vq1nQVnqvBXzU0UqASSAWpxB3IEk26XwjrMxPDWNr9D/HzhLRqUZneIMtV10iQzDfV1P4uvv1xK4LxSolSWBNNhDARbswH8wP7Y35u4acpnKtJ1NmJBgAMDcEDaIMWtbEbILNWmF1SzACIFybfFb5m2OrSlLA2ImdgQeI86SLSf/wCX7Y8w/mnU/wDjc+pzFGT6nHuPLnP/ALf1heBKVyHN9OnJ8Ji3+Yftjatz4xstNRJ6y3+2OFfkeqD5WRl7zB+n7YI8F5Dg6swbfhRZGr1Y2Kr7XPpj0Lr0i/G0EBBxD/2gcMbMU6VRCRVFMF6RXwyywDqABMmL6O203xM4llP4lcvSqfxC0lpo7JUVApWBpCMt7yDvIH0xIpUoUJ0WCFudrAybzHWcR+I53QUUQNTRPoAbfnjk4+oukUcXUsvzGHKIAoVQFQAAACAB0AjYYg85cO10Eo0x95UqrPmY2gm+wiwPUmLYI5JDTpio1iRK6p2/mM7CL3wGztSlmKWrUzy50spI8wtPsJ67274fq000ACTuHZZMtSCAACQQALswtLSO/wCltsD+L8WasZ1agBKrPlkjcdNrD598L+c4sWqnKeI9RmWC6wGSxlSZhoAv298c+H8DrO/+OWUfiB2HbT0/T1wD4qGvI1f4hE6e0J0JEH8X6Dv7/pgrwlwmurbyCZOxc2Vb+pk+2OtHgyQBf36+7HriBzAPCphQ2oatRMbRZRHoC1/UYwq65GoSuJXnOvmzHiySaqK5J6keT89E/PHPgmQVqLuwmHAPtpJ/tjfmweakf6CB8mJ//wBY6cp8TVPEouRprAQT0Zbg/MEj549QL8AV5Rg3Ei5ykJGg26gfrjErQwBEWgf+cMmhZlQGHywMz9BWqUwZ0sCB/wAF98Z0zatiIqowcv8ANsEJmLqbeJvb+sdR67++CfF+VEGYoqhFWjVIZYGsrEagQDJgXFxI9rp9TJhVVwSZOlvQ/swv9cFOGcZ0hVcFgkhbkRMx8MGxMj0nGfINrSQbczfnDhtSvmmNFBCiNKhk6z8FUkg7TBuOmB3BeLI6HL5nz0W+Eneme6ncDDDluIlp0MCTYtIn/bEHO8nLUUvl4Vxumyn2J2OAx5hXh5NvIwwSdxF7jXAKmX+4ZUZGOpK5BkCJ0yO46X9MLUXxYHBeKaScnnF8jW8/4fp+E9CNtx1wtc2cvHKVyoko10J7dQT3H7Y6WHOS3hvzWx7EQxBecpgNYgiBBHaPyOI0YIcOyQq6kECobpLBVPcEsQBa8k9MN/D+QaKoGq5ihVc/gSqgUe51Bm+UD3xoZwg3kuIMY6Ll2OynDw/LKqZVaTqP5CSR7kH8ziO/LrNemNX9MgH5Tb9MZvvaXQijk8hFzhvB2q1AhZUnq50j/wA4t3ixFCiisoppTCK/guNbTuqkGxMb/PFf/wDolWzGk8AjdZ29Bf8ALDDzpRIWmVVoY7DLtl0JImd5J9O2Mud/FZRe0JXNEwnnKTJQKjLvl0Z5prUdWYsR5j5gzydI8qkG2M4VRXMGhS8RTUtqEvqqDdi0AqCYiCRhOzXHaYpkfftmSfvHZzpABsqjc2iTM45ZDOaQ7pImLTtuTb1ws9OQCT9fvLLyy+IeFSZ2SuGcEQys6BrXEoCQR0BBHTEfhtUU3pN99qKzocFEO4AY2Oub3EHfCbwXibCnXdWYQoB01kpt16MPMPbEbhfHFqGmtRqkgkFySwM7EgXt6e+FfdTpP12hK9TbmziqZnPU0rU/CRXUMab6/K0aik2vuB09cbcucA08RKMyeBRYnVXVjTIjyq21zI7d46YX/wD0o/xOlPvFVwQSYJEjvFzh7ymdenl887aAtSqF8OqljFpZpkQuw9sbsh8PGEQ9q+ZhXZswnU4msn/2/DTffUb/AJYzCIOC8O68QqT1jLtHy822Mwj7qnr8j/mS4S4Xx0ZquKYPhKzQFABYjeC/f2Aw50mXdrE+/XHA8v5ClWapQokEN5DrZgsH4lE7Y65Or07WxzPtApt4fEVpAPMlpR1bX/XHRuG+DUSqaD1ygY6VAaDaJ6f+MHOD5G0kQemJuaq+EhYnTAJLHqOs+2OXjyPjYMBD0iU/zjzTmswSro1JCfhgif8AMevttiFVz75bK06SSHqyzuAfJq6KejkAe098PGbY1MxoYydBbTuJJ8ojr5Q2I1bK0WlWZCY8yzeD3Am2O/j6kGgV9YqiDcQeSWYvUG5CWJ3F4MdrWw15VNEsTcWW/XqcCH4QuTq+NT1NSvqpz5vQz/LPe4viXlnZ6YqGzt0GwHQfSN8F1NZG1rwYTEVGDJ8yLYVRv1HT1I/b6HHj01qMSSLn1/bC5RIDBWuWIAjffc9AP1xHzHMOh5N5Y6h6TZh+nyvjIOktrTmKJJgnn2iqZvQvwqqk+7AE/wBsLvhHeI7YK8UPj5h6hJIJn4YtYKBO1oH740zGVbaNI6SRtj0KHQgX0jroVG7gGRp5mqpcVdDUtUUR5iw8pBMGAWkkx1AwL5m4eaWYIQ1AsjT4kBxI/FHsYsDEYLfZ3WNOo1J2rgMpZGy4JcbahA3QwDPdRiZx2tTp16NVhVrgPDU66kMQJiS0iCTt0icYC5TNQ4qUQCLivlOI+c06otUGkn/+pA9D+pwY5VyCVsx4biVAYsC4pfCDYlgYvGwJ3ww85cpJWp/xNAUw1ITWp0imgACfIZlmURqtfeJwvclZlVzNR3qLSHhmCaZrXtZV6GJM+hwLOHxlk5k00QDInEOErTzDAA6ZOgqwcgbySsSOk9fliXl/EAlK1XQN9StJPYbfmccKhq18/Vp0D4jMJUqmiQFkkJeCL4iLn6nQl+8iD/bFlWIF+QgnmROJ1Nb6yrkmxJMSB6R++Jmc4zTzNCnQrB0amRpq2cxcQwsTaPoMd6yeLl2XrHc2PTC5l86hTQ9Ml7w+o/KRtA+WNGKsgutwZe/NxsofZclajro5xC0SodSqt6avwn3GAWT5IqzNSKYBgzc/L99sGuSVzQRqqU2fL6tD+pgmUncqLm/WOuHZsurgGFIO0n/hHtjJ1HWZcLaLB9e8KzUVMtwoggJq1DYhr++GGlw9wJqLpJiTt+Vr/wCWflggcsaa6gURR8VSwj539hFzhZ4tzJpioiwFcfeVGYFzN9IFxtI3OMQ8TKaAlDHfMKKCkkX0/EPbe3Q9e+NuNZN6tHxqOTeoDPmqZguTvOhAwYCxst/ljBwepWSoQPvatVVpO1OsumwuahYmDN9c7WwTbg+YyLGoAuZpssGqiOKiC066atqK9bG9pwSpRte3vCC1t2idS+zDMuQ7U6eWkRpGpm94JP5nBjL/AGSeGPvHq3vYKNu2/wCuHKtxtammtl6q1QbG0XgSLGxnoR++NuIc0rTp+VvcESqnbykCST/Ko/vjW/UNwT+UvSDE7PfZnl0o6TmD4bHUCBTcg7WldQNogYWaHLFGlWJpVXqeEpMFdRvYGKbSnmMXvPTEnjfO9HMVHpipWparCuygmexTdV9Vv1jpibwDl1MquqzOw81STF7woMW2uRM74jZXxIS5q+B5/nIakfI8qojGo5Ylh8OoeU2kmx67Dpa84M0eCo6il4IZS0+fWxkwLsxuIHtjumZ1WCsx9LD84/IYK5bKaULfjPlA3jv0E2gfPHMy58pGq5Qg7/pzI/8A6ekfXQt/yxmJnh/0j6nGYyfes39x+cOCeJ8WTL0me1rKsfE3QSbR1J6DEjlbJ65ruIWdQmwkiT7AT19MKfFcn/F1Sa1fwVUeSRKKovBM2J3M2JtNhgfxPOVc4xVs34qq0BUXQsG5cIAABfc3Jx2z0i5MX4vc8xAFSyM39oeUy9QK1ZWM3CguB7stvpOPOL/aBQzPky3mWysSNyRa38v998IWVq5bLUjRNJapY3d1lwCR8MWEwYO+Iwy2mo5pGmFK6W0lQAN2ljtAE+8RJOAx9FirSL9z3jDfaFOD1XGqo1RmDkQpNvDUnw1PUiPw9ow1f+nLVCsiT1BgAj0DC4jbfADLU6RphlqypusIQO0XI7bb47FiBpWuyjsUA/uT9JwDMdZJihfea58lapoV2CsBKP8AhYdCY+h9tscqmSKKFUyd5B/O3T1GIuf4Y1VZfMagJiTMfkD0wK4fxVqJg3UdAevp6Yb4YYWkhk+lQ0vMyRLE+wPXCnxHNy9ulh8uv1nBbi/MhMhdisQfXfbp74WmYkydzjd02Jh8TSASVRzrqD5dSky0kgSL7iDOPcpm6rVC4IcnfUAR8wRGOC5BiQYOkiR69LfMHDHy9wStUOlMu9TvAJgWva3bfGl2VR2h32EbOVKNWkRWq1TQoujaZVirWgwSDF79yB2GJnEctr0g1BVFQSPLFup+FQNt16YYMgtZlpulOsQE0qarr4YkRCKnm28s9sRVyVTxQ1XSZc6imoREsAZgi0TEXsLnHm8ubW1+UZo2qbNwcmlpGVoBRINWrUPiMQIJsN+146dMJ/Bc4aWaZ/HTL0npsvi01aohYEMUpyPi+Enbrhl4JXp1qdWr4LVq1OpvrIMsSRpnyggCfNHTHnEWWvQpinlg4pO1T+HbQJ/CQAACWJ/DI9iMMxNptWHO31dwvIiAMoNWdbMLU8amlNyarBEJJUrBG1yRFjO8YVBngGbcidukknt0w6ZHi4zOXzdWp4eWKoEREpsuxLQ+kWXUoBB9ffCtluO0yASN9wQPyIvjagbcEcUIp72kbM5/UbfQWxCo5ak1JnLaHVojoZt0Egj1kH0wwHL5DRqqPVqvU+HwVhqbdiDKsPrPpgKOV6hkmQd1BESOmodCca10oNzUJVJPnLL4IpTL0qVMFKaoCSTuxGpyO1+vYDELKcTFTMikkeGJarWIcgDbyqtzcgajaT2wkZnmXM6dDOSIjTAAjbttg3yzzAWo5lmNNHLIIBCEgzICBSHFhaR/fHOPSMobI1G4bGPXEOPUFWrlnWA6RLlHIPRjoJi4BjCXxPlKtmxWMMn8MiimCGIeq5BgHSRGnrIuRfBLi/G2pEMigio4W+WNGSSIFNQfMI3mfTB/NcT01mDz5K6gM92ECTJc616RClbb4DGz4aYCV5zrw/gPhNlaLtl9cjWwLB9UfhpAwwgDzkSIJvj3mzMNQoMwqpUUOt/OYsYkDoRab/njarxZmzYceHop0hDaYqEPI0BwbCRM7+mBnOWeq5ijHnMEQRbT0juxM3Y9PlialsA95DVThVywWpTqUIpVaoC+GBpFYkDyhNw39fTqcTOB8ZOoQpUN+FtwQzKZ9TE/PCrwDgOap5sZqrVDjQwUiqUYggqoVikAdIET0wy5CmFzJDPLk/DqDNYd7ybE/rGE9Yg06QdRrn+IHHEaM7l6RWXp02J/nRW/XCvnKzFrqlptpW/1+np0GO/H+La1elSJU/CajKwA2J8MMBqaJuPKN5O2I+ZzJIDTOrc+oiZ+f6jvjBhxOi2538vrzls1zahqOyoPcEfmLfljpmc1mKY89IOg6r0+m3uRjhw9lNQRLAYY/BAklibdRH5/vh4G1mVzFr/qYf1/Uf8A1YzB/wD9PX+UfQYzAUP7ZWk+crvhudFdDMTsw99vkf3GOGboDL02alTvcxG/+w3jErgfJ5pkM1TU0QQtlA6hrXH98MFPhYEQxJ/pGr8zb8zjp5CMb/BusqVlluGZmqS606pU/Ex8q3tYmO9hjfmLKPTgBT4SwrOAAGa2o2JtIABO4Ud8OvMvGVp/dqZAkASLnqx/52wo5bOPXrKukONQJUjywCJkbRFsb8Gd3OsqAJWvehMy/FvAyVMKAS9RiQQpECIAYHWDbr/fBCjxDUqtDD+lhMfuPW2N+aqjFlFOnSpgDTFNAnW9h2NifQi8YV/GqTYkx22+uDbGuQWObkajHLmhVTJJmKTkGo4RkmY8pJIMTuPzwipmZJLXY9f3wUq8cqtlzlTDKXDj0YTtFtiRfAcUiWCxJJ26memHYkCrUgnKtVkz16475OkajQAfWOg74Yef+WqWSqUadLXJpDxPEQrLjdhNovEDbTiHyLRpPnqS1tOiSW1MyqdILAErf4gMM8RTj1jiowjtCdDOUw6LFlAVdiQRNjHW+CtfjgobPoI6ifMeojqO/Q44c8IlCuK6UgprB3DapRmkXRT51NzvAMgi2EKtmCxknGVMK5gG7GAFIMvrheZ/iaNPMmlTUOJNapWIYQSrFEssyOg03+WBlfmCkjugJZ2pMbzFyxklkCkm/wCGI62wvfZpDUHUcPqZqoHkOT90otCiSFDTf5jBrK8Oq1DVrOtLKkFkLZmrcmCKnh6Z+7klTFoNrjHNbp1TIwPA+h6zQDA3K2dIoVYqROZ6fEhIgMDt0tbpiLzbXbXl6VKq9QgkhlLMx2BIgA3M7SOuPavFEXLPSCpPjHRVEhXCkXQHpJOpjHTA7jetmp0cqXfVZlW51sSdAC/hAuPSZjG5cX/l1fXEAxmpLVy3C6+oOj1CbCqqtAEKWpkSes9SO2KsSpHSf+dMWZxepSSnSyzZmjTWgBrZ6M1leZZF0/H5iRuBAudpE8X4fkjS/ikpVjQ1BPEULTLPF4EFALdAN+uD6ZtANi7MlXFjhnFzRYug82yk30zuR0mLfPDCecMwKKMdFTUWVvESnuIIgjzzB3sPfAZmyTEBKWZJJ21pf0ELhjpcm+QVFy7s+60nqKfSajAC39I36nfDcrYhXibe9Sb9jBja8y4OneJ8Knqj2A6+5GCGWrNlqNRHaojVGuAQoKgEDUsFg0nv87Y9zfAa2XUVMzVUHZKKGL79ANKjqF3sJE4DVTUrsWEuQJb22+Q6RhXwsPhIqLZiPeHhxrLP/DtVevXqUmRmao0jy/EqLBBBj8XbBnJZ1XqCpqpEGqzlToBhgoFtCkREkbNPvhJoZcONFKm75iZgDVCgbkCbzG9gPXDYn2aMmVNbMMwqOw0AG4X8RfUJuRA22OFZkULuT+8uz3kXPcJzWZNZkqqMujF6jU3QAEwBrIMkAWEwBeOuF/NZDwTIzYaQdiW3tEg9r3jDPRdMtljRSmzsagapCo3kA8sCJImZjv8APEXN84MEFPK0F1bamQM8+ijyxF5IkYJHeqUCvlt+ssURBeXavSo+OjNUFwpJDRH4gkmAP5m+V8FeDcJz1JfEWqKVRwDpkkntr6DfAGpks7WcNVQ7gljCmB6+2DfMHMFSnUqZdmIpkylUAGoKbCwufN21fFY98W4LfCmknv7SozZ7mWo9GVRKkfGq7zYE0/wkBpBXcECDcDCtwjiZWvUpGoXp1/MhMyGH4TOxiRHW2I3AMrVohiGSpRbqrbHtBFie29gemOnFMsSPFpQKgIaxs0X1DpqwkYkQnH5/X6Si2+8fuXGNUswU+QC3of8AxjnzTzXSyQioC1RhK0QYPozdFX6k9O+FjN/aSMvQAy2k1qgliRIpyNgNi0zvb0xXWazr1XZ6jF3YyzMZJJ6k4HD9nByDk4HaGDHFvtezc/BRHppP749wiYzHT+64f7RLuXWvEWXeR7X/AFxJzWeNOk1WoTt5Zsb9fpiJwlAxliBNyTAn+5/LAHnni4LCkh8i3Jtc7D5C/wCuOOmPVtcRdCLPFs74rz06e2HXkTlyl/CtXaqqVajhUnZUBgsY7t+QwnZXl3MVkL06FRlF9Wkhf9Rgfnh34Vl0NFUYNQhQCpYVFJAFwywVk3gzvjZkdcaaQR85S+c7848trKItRSiCHAP3lTrfcATNgSTJOFPN06YBVYBMwBaFHafTfthmr0HHlEv1GkMdvlY4F1eW6lVtXhMD6d/RdyfSDhadSvBMs7mKFWiUIZR8J/S//PfE85FDnaTakFOpUSC5IUSROoi8dTGIXMNbQ3hqX8tmLW+Wnf8A1XxE4NxNqdeixqFRTqKwbSG0wd9JsfbG8KStiGBGH7VKurNiGRho/AXI3O4cyPljX7KFP8eGHieWm5+7QO1xGzAgb74nfahSaqKOZBzD0zK+JWVUBJ8y6FADQRMkyMDvsx//ADbeSu/3T+Wg2g9N+49O8YQv/wAdehhyd9p6lmRiQXkhtSlaomCPGIGmSBYDYRgLluW0/wDTzmmaGer4dMdIUanYxcm4AEYduJ0EzI/hXaspjUiNAFE3Ous1tZj8j1IwC5jytSlw+jQKFHouWKkySjiVqWsVPcWt0wHTZaxqnf8AiSA+F8ebL/d0GdFqQHYsb+sDyj33HfE3nLPu5WAVSkq05JEswGptt7kk9pE74Fcvct1s5UApr5AfO5siDclmNhbpM4O1uN0MqA9NDWzILBDVANKiAx81NPxOd5bY97Y1MqeJfJ+uZN5rw/LNlKYq50JocaqeWdA9Sp2bS3+Ep/mO/QGZxpk+bxSohKZNLUzM3ggAwSdIZviOkbAECIF74Vc5nXqu1SozO7GWZjJJ9TjSjv8ADq3t/wCO2GHEG/FJDvEs3QrjV41bxCYPiqrLHTzLcfQ4tH7JuFJSy9WlWKVaeZYSh86JAOnVPVp1RAtGKi5Z4WcxmqVICdTiR6C7fkDi7WqUn++SabiwcbwNgw2dSbwRHaDfGXqtl0CQGjCNbheVy7FRlMuGWYPhKPnMSR6DEVKIJm/sP9hYYI5IVa4V2ADQVJW4IEXEn12O199yM47mtClVMNsDYx3IA3jf6DHBy42drc+kMmVpzfxI180yUqbVAkqEWWML8bWBPxTfsBhNevLE3UHosmPS5nF58CoUMsmmiugm7O5Gtj3Y7n02A6DCzzhwmjTPjFaKlzcQAT/Uo39zjt4cqY1CqtxR23g/7MKyI4UnQ1SrSbW/lDIrE6QT/XBO/wAIxa/EytSi6LBOu0ydVjcgkNHQe9sVQvMOWSgEVKlQgoShVVp+WCZkkkTNvXAqpzfUqCpT+GmxACTZBMgU5nSJ+mKZTkJapWuTOP1/BrxoFNpuAZEGx2giRNjhefO5miy1BULhSCryHWekzsfQ41zpYtqvUA2DmW9iRBOOnCci7EvRfw7xpaY9p2I98aEVUX0lKQBcZeBc80H8ubBQz8ajUp/zDdflPyx354pUalENS8z07q4ghkO4JHy9ja2I1Xlxq+nx0pq/V08pb1MWP5/LBTJcl0tBUeJpPUNae95E/LGTViVwybH9JRcdogZLNtTNjYiD6z39fXcHbBqjWBIvGrvf/beb22+WO3GeQ6lEF6LeKguViHXvIHxD1H0wLyxD02EAEXA9OsRjRk0uLEFtxM4twxYNRTCmdUC4bpP9JNrYXQ0YcuHBSCreZWGk/P17YUszR0My7wSJ9jGH4GsUe0NGsVOer0GMxpjMaIyfU6cNptY01+gxF4hwrK0B4jUkB6Qg1E9gf+RibmeM0KCklwxHRSGJ+hj6nFO85c9Vq7uxOgCVVQbi9pP5mI2x5DH07ZmpTBJ7Rj5g5qpj/HqhFG1JSWI+Q6+pjCrX5+p6gtCkzSQJb36KJJ+uEB2nG1KoVIIsR1x28f2ZhUfFv+0sKO8s5cpnMy7CnVC05GlhKgiDIMebUpBBB/vho4Z9mtMafFq1arXmLKZ/P85x7yxwA06NKWDEorkjqzgMST13F/TDjk1A/wCDHm+r6x1cpj2A8hCCqSTUBcwfZzk8xoL021KseIHOoj+pjvHQmcIvN/2X0KWXqVsuzhqa6yrMCpA+KDuCBti3c89vpirPtB5+FGq2VWmtQqJZtdRdLESBCEBoBB80i+2J9m9R1eXOFVjQ3q9qhECBOXEr5zLurUKmZLAoKtRl0oLXpamWXAjYmMc8pyRmcpXk0qjp/MjCmSCCNydx2uDG+ImQ45WfTUrGnHw0QadMsSLeQEQiA7tFzYSdmzgfOFRV++OnrqA8p/zrtHt9Meg6g5cV6AKPI3/SKYwBnOWc49QeHSZU0gHVVSSZJl/NuJi3TDjleCZqgoqlHzdVVAXSNNGmAI06h969ugCg9cSv+rsps9TS8TCKzW7lYsPmPbET/wDFOlSb7tajkdwqf74QrtkA1LK1VE3nfmZghyrgmoLtCmjTpzfTSorae7tJM4QCcXtxHi2R4sqLmFKMDZmHmH+WoLx/SbYDcR+yXLq2maqneQysCO4kX+uN+LqMSCj+cLUDKhxOyWWkPBCkKSJMbXYD/t6dcG+Pch1svLLNWmLkgQQO7LvHqJwtI5HzxtVlcWplxg4BUFGqtZz59JKrsdj5m7ek3O+2Hbgdeo9PxGGinJbUxiRYSJ6RaT8sAeSeTvFAzNcHQf8ADT+fpqb+gG3qfTHTnDiTVSUp/wCDTsY/Gw3joVXb6nHLzuMuXw07cny9PeARRuNWX+1ehRoVUgsQwFMARqsQTf4VsN7neOwXJ8yfxbs2shhcKCQCsz5R3HUX7+1b5gHfviXwZX8UaCQVvItGHt0iFb7y723jrxXmkpNOgfP+KpY6f8vr69MLaZYuxd3LuTJLGST6zfExMtoF4Hzx4pRZOr2BE4pQEFCJZpyqZa2/5fr++B+XdFrRU+BrEi+n+r1g/XBmlQZrkjQekX/P9cbZ6nSpjzQpOyxLGdrf3JA98RcoB0gX7SlO851eGsnlsegM+xAJ2IMgg42yvEfBGmsuzQGXdZ7jY/l745ZTiKaRRZokeTromYps35g9LjY484plSykMDrAsfbofl9PbAsu+l+DD00Yy8Mz9vunVwfwzM/8AYb/lgynFAd5VuxNvzFv+bYqPRax82CNHmyuttWtQAIqAORA6E3AmdtsLPRHlD85NPlLVy4d9hbuWUn5XjCXzVkfBrrVAAVj5gLwTYmR+fqcQqHNxsTTt10E/o0gjE3ivMdCvknpqsVtSaYBBIDXkEnp2OLxY3U00qoLp0NFQqCQD0Hr2xAHCDWzbJMLJlt7KJPubYIMSdB6CmNRO43n9MQDzDUp1Q0KYFvKBbaDG9rTh+PXvp5kUHeod/wCkct2f/UP2xmI4+0Q//EP9X+2Mxn09Z9GDWSWPxTIHLZdAzKuuWJP4VXzST8/yxS3GeI+LUYrZZMes9T6nDLzHzlV4gtCgpMsEV56tYR7T5vp2wt8e4K2UrvQdkdk3ZDqU2mxgTvHyONXT4RjO/PYek0V3gzGyRN8a4wY2S5bv2YczFqbZYk/dhSuoyYuCB6AkQOk4s3I1p64oH7Ps4aOYNQ2pldDH1b4B/qAPsDi7+H1PLqPTHjPtbptGcsvBFmWG7TOZeMrlqNWu+yAkDudlUe5Ix8+IfFd8zX8wLExtrc30jsBuT0FtyMWBz/zCKtYZdYKU7uTJAeLzHRR+ZxX3Ec9rMgQoEIOw+VpJlj3OOr9jdMcGIkj4m/btAL2anTJZ4vmkLEbxtYdAANgALACwwz8YzK0FBbtOnqew9O/tGESkdLAnvIPtiVxXiZrVCxJjYD0/5fHWyYtbDylFbhjhubJDOf8AEqGS3YbAR2HbEmjUpKSK5JDsED9V3OuOwMAjscAstniAABNgMZxnMFtIJnT/AHv+kYX4VvvBqzHCjk/4VyKw7Q6kwRuIjvY+204beDcTlQulmpzIDjY/zITt7dcVrwbmKukZd5enFkZNZAiRpkhgOtjhs5Y5m1P4bEhl/C1zHp8vnjl9Z07qCw39v8QgKMdnzdJT8Wn3Df3BGBnFPs+yObEgCnUP46dp9WX4f74OValMZfxgY0RJKkmDAMAeuA55iyRF6wJ9Q4HraP0wnA78g/KWTU4c8ZOtlMjrpUiyhVQOgkIoEFj1Agb998VMKpq006svlPr/AC/kfyxcVfmugkDLVHYn4gJCe17/ACIjFa8Xya065rUlCI3+IgFkJ/Ev9PttcbY39OyraV8XNybGBM3kiqiepv1gftiHl841OdPX/m4wyVaDMdIuCJbC1n8sUcgmR0I2PtjdhcPsZQEnZKutRgCGBPUN+474MZChRB82okdDH6EYVsp8Y94+uDuVzGo+a5QkGTv64DOnlKKL5RhBLSKa7C5AJItvJmLDe2FfheWtWqvcopAJ6sTcz1gSfmMNvLxZxVRRVOtb6KiUxG33hbZb9L4UOJ8VIpjLAIBTlSVvNzJnrNr4z9OG3UekIVAk4Z+B8dVtNKtvYJUiY6AOPxD13HqMLeg7wYG5j9cFsjRqUaP8T4WpWJppVN1RxBJj+aDabX6xjo5FV1oy6uTeNcINJi2mUJsRsD8tp7dMLtY+aRbHehxKokw5v8QJkN/mBscaMwboAew/t+2BxqVFE3KAqS+HZyCAQGHVfT+nsfbDHleCpVHkIg/Cbgj53gg4TCfywX4Nx00n81x1/e3X1wrPjYi05glb3hHO8LqKzqxImADYzHeD3wBr5Zg2hrHpPr/bFolFrUlrU2YwL+aRHrIMRhE5wb/3C7fAP1b8sL6d2JowVsGAv4Ru2Mw5pTBAPh5a4n/A/wDuxmHeOvnGahEzItFRT2Yfrhz+1m+Yo1CSWqUVLEk3MnYbAeggYzGYrJ/XT2MPtEXEjI0wXAIkYzGY0PwZUaOLUQlKiFEDSWj1nfFmcEzrnhocsdQTf2BxmMx5/qt8Yvzmccyq+MH7oN+Jz5j363+d8CK9MeHPr/Y4zGY6uL8IhiQDjxsZjMbI2ScvjbOb/wDccZjMKHMX3hLijE5lJJMqm/tiDn28OqCh0lQCCN57zvjMZik7e0OXTyxnHq5KXYtqUTPW4xgy6sRqUH5YzGY8ymzN7n95TTXjXCKI0RTUe1v0wsPQWTbrjMZhgJ1QTzAvCjdl6LUZQP6RsMQOYKYg22JjGYzHRX+v8oztAWT+LEnh7XbGYzHSfvAMNcr0xUz1Om41J5vKdtjjTndAaxaBJtYQIWAAALCB2xmMxjU/+yB/t/mEOJmZOnhFCLeJmKpf+rQECz7Bj9cSq9VjwWmNTQKreWTG63jab4zGYZk/0/8AOXErGynGYzG2Se1d8bUd8ZjMVJGbk/OutPMqGIBpEEYC8WqEvczAAx5jMZ1/qmB/qjnkR90n+Rf0GMxmMxnMCf/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7186" name="AutoShape 18" descr="data:image/jpeg;base64,/9j/4AAQSkZJRgABAQAAAQABAAD/2wCEAAkGBhQSERUTExQWFRUVGBwaGBcYGRgYHBwfHB0aGBscGB0aHyceHxwjGhgaHy8gIygpLC0tFx4xNTAqNSYrLCkBCQoKDgwOGg8PGiokHyQsKSwsLCwsLCwsLCwsKSwsLCwsKSksLCkqLCksKSwsLCwsLCwsLCwsLCwsLCwpLCksLP/AABEIAMMBAgMBIgACEQEDEQH/xAAcAAACAgMBAQAAAAAAAAAAAAAFBgQHAAIDAQj/xABFEAACAQIEBAQDBgQFAwMCBwABAhEDIQAEEjEFBkFREyJhcTKBkQcjQqGx0RRSYsEzcpLh8BaC8RUkU9LiFzRUY6Kywv/EABoBAAIDAQEAAAAAAAAAAAAAAAIDAAEEBQb/xAA1EQACAgEDAgQDBwMEAwAAAAABAgARAxIhMQRBE1FhcSKR8AUUMoGhscEzUtFCYnLhIyQ0/9oADAMBAAIRAxEAPwCouH8denbdexwWyueDGJhWuv8AT3HthVwQ4XUvp77f89cZ8uFSCQN4DLtGrK1GUGLg7j/bEHivD0qjy2qDpG/ocd+GZmLsYI29cGKvEwVDaVJWZt0OOcGKPFCVxVolSQwgjHOMPOTytHNSrjSQdxYgHrgVx/lM5UtLalKyjDr3n2x0kzg7HYxwa4uDBzJ8fZaFam0nWoUfUb+owDAwX4dyxmK4lEOk7MxgH2m5+WDyaKtyJZqBzjMNfCuQKtdyi1ELCx06nUHszAaR9SfTHXiP2W56ipbw1qAbhGk/QxPywB6rCG0lhcuJ2NleMesI36Y1w+SdkqDqME8lm1XdVM+k471eSc2uTGdNI+AfxbGJADQb6STAPpgNlsuXMDCiFccwGSHjlKNTddPqn7bYH8S4eKd0uvc7j36fTELxyreVjbE2lxeVYPckWPr64WFdTd2INMvrJPLCfeNVYnTSUt89h++HPlrKVFZqppku9zcCB0W4O1reg7Yh8M4UKVOlTCA1BFSqW2JMMEIHmIURbuzYbeDV8/UM0KNJSJIZtU/Qbd4vjLlYOxA9pR3aE+F8PM+JWKKl4WkoBJHTWW3v0wL5y5o8OhrI0KLUaPrtrPU7dd4J6YK5ukaSl6lVqr7uwQUk1dkUAEm259TitftCrPVZAbt8RgqVAI8oBEmY3BPywhFBcIeO8ZxEl8yzMWJJJMnHWi6kyzEDsMa/wh7jHF0IscdjY7CSwZKzWaUwKYIHcmScGOX+M0MuDUdDUrfgvZP6h/V+mF5X7jG1SnFwZH/N8UUFVIRG0cQZ6kqyM1UoZJsAZVlYG0g/qMa875irTq01FU6FuiCyqR2XaT3wucPQFoJiTG8ADeZ9CBifXzRchXK1NNg0TbuDvBwsKqdoJ+GEzz4TS0+CuuI1dMc8twLMVl8VaarF4NpwvVciwkgEr3F494w8cP5mC5PSylTEAkbmLxN+x7Xw46W3JlH4RaxJp131m5BJM47UaQmWnSCJj8sTMjlUEu5IBkAt1Y+gG0G/y745rXPjSKa1EpGSj/AYt5rix7ThV2dpdWbntbiumm9NdEPB+ESI9SJk/XAei8NNvnfB3juXoMFq0lqKW+MFURAf/wBvSZC+h+uBFTKwJBBHf+xGCWgIXG05W9fyxmNwy9h+eMwVyXI2N0eCCNxjwDvjwjBQowZLiSv8R0v36H9jg1SzECDBBH/IOEYYcuWuFFF1udxIU7AdCQbT+mMHU4lUar/KJdQN5mR4XW8UmmsKfxMYt+p+QwazHLZqLD1DtfSJ/U4hZ7mynS2+8b0Nvmf2wucQ5mr1CNTQhvpWwI7HqfnjKuLPlII+H95Sgw1XPD8pYKcxUHdpE+seX9cSeMZPO1/4ZQw05mNFOlOlFYgKKjQBP9PQDCNmEXV5djf29MXhyLUJHDmcEAEIZ1m8MqiWMbxYCBthuZfB0t+Ik1Z/iPUCO/LHKiZWjTpqAAg+p6sfVjf8sS85QUBjFxOD7IIIGFvjLQSP5gD/AG/tjj9XhGO2O58/WXKM5z5MrV89mXytLUiotV9MALqEEDYEnSWgX3wA5a4bTbVUrDUvwgbXI3+WLazmS1GsTSV1KJ5nzBoLI8SYA+JgOvSfXCJTyZCBStiCYuRFwvvAA9Dv1x0cHVs2EKfID9JR2FxnyPCUzHD1Apu1IIw8etXdFOgm+kaiiyIgm0TirsxVWmhCCCzNF9QCzG/U9ji1OWyi0RGXao6MQG1KFpgi0KxiRLGAMDcvy1kfE1VKbozMSFqqRqvvNludxFumJg6kIzBtwTf1vIx2BlTHBHgFEPmaKtdTUWfacPPNH2dIymplFZWG9I7H/IT19MInDGNOupIIKHY9x0OOquVcikrKu5ZOS4ggc1ajRLFjEajJuFAM/M2w6cI4g9UGrRoNl8vT+KvUYhn/AMiCLj+aT88VjwWuNSwNTnYQZJ7RiwOM8ccUaWXEB2YItyRrPUj+VBJIFrfPHMG20WkWOc+dW/iqdCgAYdS03vvoM7km7H5YAcycUprWcVB59VwgAAiw9AYAtjz/AKOdaxqGpqBqHwyficyTrboBbUb4h5rk1meRWBU7s0/2BnDwMGoW3b5wmo8wLW4kpPlT/UZ/SMc/FaqQqrJOwUSThkp8pZdAWrV7C+2mfaQSfyxBfjqUSVyiKo/nYS7fXYemNC5FbbGL/QfOVt2Em8I5QrH/ABMu99rf2F8T+OckClRLNSqU2OxggfMb/lgVkftCzlIgh1aOjKP7QcN+V5vocQH3yRWA2Jn5qesdjhOQZVOsn5S7oSqCMHW4P4OUpZtmB8Z2UU+ulfxT2JkRhx4jyjlKqyCabnYpEf8AcNvpfC9x7htdaFLLD71aRZlZJNm6ae4M7d8NGdclAH3lggiCcpxLSwdGZWFwQYI/tgkWGbql6+ZJqGJ1ACw2AvH6YWCCDF5FvX6Y7nKME1kNE6QYtPae+GnH5GUV7RqznLNLUgps0CS7MfLG/lnb6xiLzBxJSEp0yGFog+u9Q7aj0Gyj1OBGW4jVpXUnT1Vrg/LBOjxDK1xpqUxTc/iFh7z++FqGX8W4lV3hLhXLL1RqrsjU1iyOrRP82nALj2QXLV2RTKm4EyfZv7Y5VC2XZvDdoMDWsgH0PTp+WI9bPNUEOwJFwWHm/wBXbGkadOwhcyPqGMx5/DH0+o/fHmKqTTNLR1nHijGuNl3vgoUI8NyoL6j5lQaivVo/CP8Am2JXEuNePpBJSJsPh9IGB9LOaTa0bY1zSCdQIv09cK021n8oFWd5umTmw8xNgF3n2xLqcGKDS1z6dMdOV2UV1JNyCL9CRAOG/OcMkSu4xk6jqTicLFOzDYRRyvCb6lnUNgf1HeO2HHl3NMuU0AjxUYuhFIsQVIYM9RjCrPQDEPL8Oghjbt/viTxPO0yjK1iwPwHr0mOk98ZMmc5aXnf5QVdu8u/lbjf8VllrgiXEkDo2zD5G3tB64j8wAgArqm48umdiRGvynYm+Ky+zrmatSqmdIoFQXSwgiwZR1Ynr1G+2LK41naeYylQ6abKI/wARiiGCIBYbG+/fGbqEBBBO81I1iJKUSRVqALVYqiMpRa1VRcEAAhYJaWIHbAp+SVqUhSFaqJqBoDWWnElQADJ63ECIGCFLMr4bqRlwsEg+I1NFAMFVqLc7jfeRjMkqHLpVLgq7+HC/DYbqWMDsDBn3OMyvkTdTCHa50ocJpUssqrWzSI5C6PMCCSfKxVbswi9t8LtSalZaT1CSK2lzFStU0xYFm8o6Dp3w2Vs5XVCaelaYqNJCGiygCSVVmDGO5Pywg8PqNULFg7hqpJmpIJsZalMvJvAP6Yf09tqZj9fnI9bQ3wfPVdLhKtJlRyrJVbwnUz0nUIIj0mcCc3wBMxVq5kro0giA6uHqgbqy2KgESLSTGE3jlP8A91VUeWW20Gn2/ASSMWlR4WKRSksKtEKJ7xdmP+ZiT9BjpZFGBdS8mJIqb8q8P/h6YrFV1t8JKjVfeJvt29cHMvkvDptVPxmYk7Xvp9fXEfKNqfSoF7Gq/Y9EURE+v0xvzLmQpKj4VEC3Ue3THPynWKliAs7TSpUBBc6VMiLHUYvHt3vN8BuM8XSipOoF9lXUCZ7tBsB/thN4nk83qJqa2kzOrUPyO2BL0WG4M+uN+LoV2Ja68pKBm+azBYmWJHqcb5VacNrJBAlY6nt/viJjMdSqFQqjLzdkqymk9VtWumseamYGkQsIbQO+AFDMFGDAwQZBxyJx5ilWhRkjrw7mxHADkIw9PKfptghX5p0eHVQqSjT5TeOoxXWDvDalJqemoKgjbw0Uz6sxvPptjI3SoDqEHT5Rq5vzmRzWjM0KUVAv3iloFTsSB1HuJ2wk5ziFSowZtlsqxCqOyqNhg9kuXKbAsldhOwIg+zDr9cEsty1RenFRmWoJnS2994ItPaMUuVE2u5C0Wsl5yF0f90yB74JZPlOjVy9WucwKZUEinp2i8Ek9fTE/K5FKLPTQkrcKxi5IEzA+U4X83S+7YTER9Ra/1wWPKpbbiL1m6EKcq1TWoZnLSAKiq0kCAUNj7wSJ9cKdQQSJ2MSPTG1N3WQpI1CLHfE/M8s5mmjO9F1VN2It9eo9RONm2wjuIKnGY8xmJUueYzGYzEkmY9xkYyMSSdsv8QxbHB6gFIVarBUIBBNpMdBivuD5GmAr1j5GBi8RH74aOF5E1wK2aJ8KmsUaROgBBfU8dPzOOZ1yLlG5oD62i3HeFs5xBKw+4XVeCxWxjeB1wDzuVAeI1N/8abD/ADEdfQRji/MfjV1o0VbQSFVUhdZJgAn8Ken1xYHBeWFUqSwZR8SBbE9pmSvrbHNyMOjUatge3eCELRLyGT4gCWpoiLBN0BmNhEH2w8ctcczeZoPSqZdqdQCAatJhSYd2BtbqIvOHCjTnZQB8tscs3m1RT5oAucczN9pa9lQeh+uY8JUT87l/DqO9KqlFWRRVVqQamWFvEChoXrA7bxjQ8JVKKUzWotUFQuNAQEzEaIGsW9YviNxfm4U61RDTUBlVSWKVF6+Z9JKnoNN7Tthf4xxRmpZSmWSXqAn7xfCHnNmVQHUQB12PrGOhjxZcgF7X7SiYfzqku7K7gtTddLO9QamGmWYmbCYiDMHEDg3J6OFVsxS1CTBRgxJtAfULbDfAvjXMr0argCmADZEJdYmNeq5A7CfxemPMlzfl6g8x8NtoaSPeQP1wzwuoVNuPTmLNzhx3kKrk6/j1iTR1gh0DNFxAfVcfMn3wYHGdTsF/mN5A6+uDnAOYih0MRWy7+VkaGEHfTv622OA3OHLKZSqDSM5esNVMm8d1JmdQJAv0I7HDTkOZafkSm3Fwny9ng+YA1aggLmPhEDrPxGewxH47mbPfpv8AT9Mc+TiAapYQopH8yo3/ADtgFzPmilOqpM9jMzPaMLCamAHnIOIxDI0npnwsu0xPi+MAlvoD7b4BtwGVFVigMT0N5229PXCDR4m621GP5Ztht5dz/iKywG0jVDEnT3Im35Y6DYWxCwZCIuca4SadSzB1ckggRudiOmImpVQgfEbT6dYwwcfzACsOp2wqMcbMLF1swxvPDjzHuPMPhSevEWAAUKpiJVVB+Z3nHGpmWb4mY+5OI+NlbFVKjNyPwOpmswUR2phELswXXEbAiRMtA+eJnE8/Vy9Twc1TKMv6d1O8fON8T/s24Sr66pos6gFWdqy0qXQgRGot6TG+AHOpQZl1VQGUmStTxVItAUnt7xfGE1kzlDxXyMsrtcYOEMKqs6GxOkg3nrH/AC+BGdyANOsSWlSICiZJOxvb5A4H8t8eNBirXpuRqHYjYj2w1vw2pUaotJS5Yqwi8LpksT0F97b4U6nC/pEFaaIzcMqKutlgekW9xi0+FcWD5ZqFRRVDqhIYSPMqkx2ud9xhKZ/wnrYgi47yD1wa4TXAWnAgKChj3LD8if8ATgepyMyX3Eovc5tyVl5P+KPSdvyx7hhOfrdBbp7dMZjnfes390rWZVicHJIEi+NKnCHE7WwzZDLFnUeuJ/FeGfi6neBjqHrSrAGUMrGIVbKssalIkSJG42kelsNXNPDw65M0KQBekq+RKg1GAZJcQzb3Fo9sG+ecg/iU0ZCuikoiKdhHUJ9fNgmvEqWXoU2qPTBXLgAB6tR7xYBvKkj+WN94xD1ZYKwG++0eGu4PyHAqWXpKa+klJPcKT72Jn/bCtx7mM5l/DTy05Av+LsWjp6DBxuEZnifmUrTyw2J2nsBbUw6nYd8dqf2X+EDWq118OmNTW0yB0EkmSbQB1xSaVOvKbby8oN9zI/J/L/hVvFJJKqY6CTC26mA2LT4SJjFbcIz7Vcw+lSE0AAROkaliSOpj5knFq8Oy3hUtTEAx12A9f98cP7SD5HBbc1CRrk2rV0iBJPpc+w74AcXy4qeWpVZOumkxFQe+kx/qI9sD+J82FpSlIXqTbV+w9J98RFzZBHV+ixAE9wOvp9cZunxaPjPP7Qy0X+KZOovjVilGqtI+HFZV1jVBRyBCvvpLH13jHuRppK1KK5d8whIFEBRYTchSE8SQxFiIuSMefaLxZcvqokl8y1PTUgwtINBho+NiI8psoPc4rOhv1A6nHp8OIvjBO0r3jLneEEZhwKTF2YnQzwQd4ERqHYiZxAr5NUOmrQZPUMQflqlcTqBDLGygeRv5T/eT9N8F+E5gVW8Ksxk2ViAwb+lvXsf1wZysg86iiTArqMvRSpl6rFy5DWgR0DqbAz8jhg4jzpq4e1GrArUqiFF3VgbNHSNMzjtnOVnyp8fLupH4l2EdQQeh7/kMdKPNFCwq02R+xQMp9iOnyxnyOHIYLqrfyP8A3CBhHk7igQM9ZdHi5ceGhH4S2nUs7jyx3/ukcz1yQR69OuHzm/LU3qU0qP4NWmg8IlalOARdSHOlhsDEYQuZ0qUnplk0sCDI+G2xXuDv+WK6fSzqwFekKt6irgjwriTUXDAxHXqMGszziiqUy+Xp05+KoyhnadyZtB7YVTjrVqFEQyAIZ45nVco6MPMp1LEaT1HscBMdGSAD3xkDT6z+WIqhRQlTnjMZj3BSTMMfJ3B6OYqOlfxj5CUWiupi0gSbGABfC5h7+zbhlUVGqDxgjqV00SFd9jEn8MiflhPUPoxk3JCfJPLNWjUcVKCuYLKlRoAAtrKBT5oNj6nATnTgh8ZQmXWnUqNp0Uy2kkxARGGoT+fbD1Ty9NTVFWnU1AqoQtqKKQTJdHEsYvJ9OuFXMZFWzK1hSq0xTMy7KyWHlVZkkzvJPuLY5mHOTkLk9vrvLPEj8qct5Q1K+Wz4qLUVkC1KZshO4iCSbzMEWPphv5e4StDxAtc1aQQqjVHOUadXw7y3S58ojC9y/wAKziZ3xVdKPi+YsQs6SYCoLwzDpa3XFh8v1Vq1nQVnqvBXzU0UqASSAWpxB3IEk26XwjrMxPDWNr9D/HzhLRqUZneIMtV10iQzDfV1P4uvv1xK4LxSolSWBNNhDARbswH8wP7Y35u4acpnKtJ1NmJBgAMDcEDaIMWtbEbILNWmF1SzACIFybfFb5m2OrSlLA2ImdgQeI86SLSf/wCX7Y8w/mnU/wDjc+pzFGT6nHuPLnP/ALf1heBKVyHN9OnJ8Ji3+Yftjatz4xstNRJ6y3+2OFfkeqD5WRl7zB+n7YI8F5Dg6swbfhRZGr1Y2Kr7XPpj0Lr0i/G0EBBxD/2gcMbMU6VRCRVFMF6RXwyywDqABMmL6O203xM4llP4lcvSqfxC0lpo7JUVApWBpCMt7yDvIH0xIpUoUJ0WCFudrAybzHWcR+I53QUUQNTRPoAbfnjk4+oukUcXUsvzGHKIAoVQFQAAACAB0AjYYg85cO10Eo0x95UqrPmY2gm+wiwPUmLYI5JDTpio1iRK6p2/mM7CL3wGztSlmKWrUzy50spI8wtPsJ67274fq000ACTuHZZMtSCAACQQALswtLSO/wCltsD+L8WasZ1agBKrPlkjcdNrD598L+c4sWqnKeI9RmWC6wGSxlSZhoAv298c+H8DrO/+OWUfiB2HbT0/T1wD4qGvI1f4hE6e0J0JEH8X6Dv7/pgrwlwmurbyCZOxc2Vb+pk+2OtHgyQBf36+7HriBzAPCphQ2oatRMbRZRHoC1/UYwq65GoSuJXnOvmzHiySaqK5J6keT89E/PHPgmQVqLuwmHAPtpJ/tjfmweakf6CB8mJ//wBY6cp8TVPEouRprAQT0Zbg/MEj549QL8AV5Rg3Ei5ykJGg26gfrjErQwBEWgf+cMmhZlQGHywMz9BWqUwZ0sCB/wAF98Z0zatiIqowcv8ANsEJmLqbeJvb+sdR67++CfF+VEGYoqhFWjVIZYGsrEagQDJgXFxI9rp9TJhVVwSZOlvQ/swv9cFOGcZ0hVcFgkhbkRMx8MGxMj0nGfINrSQbczfnDhtSvmmNFBCiNKhk6z8FUkg7TBuOmB3BeLI6HL5nz0W+Eneme6ncDDDluIlp0MCTYtIn/bEHO8nLUUvl4Vxumyn2J2OAx5hXh5NvIwwSdxF7jXAKmX+4ZUZGOpK5BkCJ0yO46X9MLUXxYHBeKaScnnF8jW8/4fp+E9CNtx1wtc2cvHKVyoko10J7dQT3H7Y6WHOS3hvzWx7EQxBecpgNYgiBBHaPyOI0YIcOyQq6kECobpLBVPcEsQBa8k9MN/D+QaKoGq5ihVc/gSqgUe51Bm+UD3xoZwg3kuIMY6Ll2OynDw/LKqZVaTqP5CSR7kH8ziO/LrNemNX9MgH5Tb9MZvvaXQijk8hFzhvB2q1AhZUnq50j/wA4t3ixFCiisoppTCK/guNbTuqkGxMb/PFf/wDolWzGk8AjdZ29Bf8ALDDzpRIWmVVoY7DLtl0JImd5J9O2Mud/FZRe0JXNEwnnKTJQKjLvl0Z5prUdWYsR5j5gzydI8qkG2M4VRXMGhS8RTUtqEvqqDdi0AqCYiCRhOzXHaYpkfftmSfvHZzpABsqjc2iTM45ZDOaQ7pImLTtuTb1ws9OQCT9fvLLyy+IeFSZ2SuGcEQys6BrXEoCQR0BBHTEfhtUU3pN99qKzocFEO4AY2Oub3EHfCbwXibCnXdWYQoB01kpt16MPMPbEbhfHFqGmtRqkgkFySwM7EgXt6e+FfdTpP12hK9TbmziqZnPU0rU/CRXUMab6/K0aik2vuB09cbcucA08RKMyeBRYnVXVjTIjyq21zI7d46YX/wD0o/xOlPvFVwQSYJEjvFzh7ymdenl887aAtSqF8OqljFpZpkQuw9sbsh8PGEQ9q+ZhXZswnU4msn/2/DTffUb/AJYzCIOC8O68QqT1jLtHy822Mwj7qnr8j/mS4S4Xx0ZquKYPhKzQFABYjeC/f2Aw50mXdrE+/XHA8v5ClWapQokEN5DrZgsH4lE7Y65Or07WxzPtApt4fEVpAPMlpR1bX/XHRuG+DUSqaD1ygY6VAaDaJ6f+MHOD5G0kQemJuaq+EhYnTAJLHqOs+2OXjyPjYMBD0iU/zjzTmswSro1JCfhgif8AMevttiFVz75bK06SSHqyzuAfJq6KejkAe098PGbY1MxoYydBbTuJJ8ojr5Q2I1bK0WlWZCY8yzeD3Am2O/j6kGgV9YqiDcQeSWYvUG5CWJ3F4MdrWw15VNEsTcWW/XqcCH4QuTq+NT1NSvqpz5vQz/LPe4viXlnZ6YqGzt0GwHQfSN8F1NZG1rwYTEVGDJ8yLYVRv1HT1I/b6HHj01qMSSLn1/bC5RIDBWuWIAjffc9AP1xHzHMOh5N5Y6h6TZh+nyvjIOktrTmKJJgnn2iqZvQvwqqk+7AE/wBsLvhHeI7YK8UPj5h6hJIJn4YtYKBO1oH740zGVbaNI6SRtj0KHQgX0jroVG7gGRp5mqpcVdDUtUUR5iw8pBMGAWkkx1AwL5m4eaWYIQ1AsjT4kBxI/FHsYsDEYLfZ3WNOo1J2rgMpZGy4JcbahA3QwDPdRiZx2tTp16NVhVrgPDU66kMQJiS0iCTt0icYC5TNQ4qUQCLivlOI+c06otUGkn/+pA9D+pwY5VyCVsx4biVAYsC4pfCDYlgYvGwJ3ww85cpJWp/xNAUw1ITWp0imgACfIZlmURqtfeJwvclZlVzNR3qLSHhmCaZrXtZV6GJM+hwLOHxlk5k00QDInEOErTzDAA6ZOgqwcgbySsSOk9fliXl/EAlK1XQN9StJPYbfmccKhq18/Vp0D4jMJUqmiQFkkJeCL4iLn6nQl+8iD/bFlWIF+QgnmROJ1Nb6yrkmxJMSB6R++Jmc4zTzNCnQrB0amRpq2cxcQwsTaPoMd6yeLl2XrHc2PTC5l86hTQ9Ml7w+o/KRtA+WNGKsgutwZe/NxsofZclajro5xC0SodSqt6avwn3GAWT5IqzNSKYBgzc/L99sGuSVzQRqqU2fL6tD+pgmUncqLm/WOuHZsurgGFIO0n/hHtjJ1HWZcLaLB9e8KzUVMtwoggJq1DYhr++GGlw9wJqLpJiTt+Vr/wCWflggcsaa6gURR8VSwj539hFzhZ4tzJpioiwFcfeVGYFzN9IFxtI3OMQ8TKaAlDHfMKKCkkX0/EPbe3Q9e+NuNZN6tHxqOTeoDPmqZguTvOhAwYCxst/ljBwepWSoQPvatVVpO1OsumwuahYmDN9c7WwTbg+YyLGoAuZpssGqiOKiC066atqK9bG9pwSpRte3vCC1t2idS+zDMuQ7U6eWkRpGpm94JP5nBjL/AGSeGPvHq3vYKNu2/wCuHKtxtammtl6q1QbG0XgSLGxnoR++NuIc0rTp+VvcESqnbykCST/Ko/vjW/UNwT+UvSDE7PfZnl0o6TmD4bHUCBTcg7WldQNogYWaHLFGlWJpVXqeEpMFdRvYGKbSnmMXvPTEnjfO9HMVHpipWparCuygmexTdV9Vv1jpibwDl1MquqzOw81STF7woMW2uRM74jZXxIS5q+B5/nIakfI8qojGo5Ylh8OoeU2kmx67Dpa84M0eCo6il4IZS0+fWxkwLsxuIHtjumZ1WCsx9LD84/IYK5bKaULfjPlA3jv0E2gfPHMy58pGq5Qg7/pzI/8A6ekfXQt/yxmJnh/0j6nGYyfes39x+cOCeJ8WTL0me1rKsfE3QSbR1J6DEjlbJ65ruIWdQmwkiT7AT19MKfFcn/F1Sa1fwVUeSRKKovBM2J3M2JtNhgfxPOVc4xVs34qq0BUXQsG5cIAABfc3Jx2z0i5MX4vc8xAFSyM39oeUy9QK1ZWM3CguB7stvpOPOL/aBQzPky3mWysSNyRa38v998IWVq5bLUjRNJapY3d1lwCR8MWEwYO+Iwy2mo5pGmFK6W0lQAN2ljtAE+8RJOAx9FirSL9z3jDfaFOD1XGqo1RmDkQpNvDUnw1PUiPw9ow1f+nLVCsiT1BgAj0DC4jbfADLU6RphlqypusIQO0XI7bb47FiBpWuyjsUA/uT9JwDMdZJihfea58lapoV2CsBKP8AhYdCY+h9tscqmSKKFUyd5B/O3T1GIuf4Y1VZfMagJiTMfkD0wK4fxVqJg3UdAevp6Yb4YYWkhk+lQ0vMyRLE+wPXCnxHNy9ulh8uv1nBbi/MhMhdisQfXfbp74WmYkydzjd02Jh8TSASVRzrqD5dSky0kgSL7iDOPcpm6rVC4IcnfUAR8wRGOC5BiQYOkiR69LfMHDHy9wStUOlMu9TvAJgWva3bfGl2VR2h32EbOVKNWkRWq1TQoujaZVirWgwSDF79yB2GJnEctr0g1BVFQSPLFup+FQNt16YYMgtZlpulOsQE0qarr4YkRCKnm28s9sRVyVTxQ1XSZc6imoREsAZgi0TEXsLnHm8ubW1+UZo2qbNwcmlpGVoBRINWrUPiMQIJsN+146dMJ/Bc4aWaZ/HTL0npsvi01aohYEMUpyPi+Enbrhl4JXp1qdWr4LVq1OpvrIMsSRpnyggCfNHTHnEWWvQpinlg4pO1T+HbQJ/CQAACWJ/DI9iMMxNptWHO31dwvIiAMoNWdbMLU8amlNyarBEJJUrBG1yRFjO8YVBngGbcidukknt0w6ZHi4zOXzdWp4eWKoEREpsuxLQ+kWXUoBB9ffCtluO0yASN9wQPyIvjagbcEcUIp72kbM5/UbfQWxCo5ak1JnLaHVojoZt0Egj1kH0wwHL5DRqqPVqvU+HwVhqbdiDKsPrPpgKOV6hkmQd1BESOmodCca10oNzUJVJPnLL4IpTL0qVMFKaoCSTuxGpyO1+vYDELKcTFTMikkeGJarWIcgDbyqtzcgajaT2wkZnmXM6dDOSIjTAAjbttg3yzzAWo5lmNNHLIIBCEgzICBSHFhaR/fHOPSMobI1G4bGPXEOPUFWrlnWA6RLlHIPRjoJi4BjCXxPlKtmxWMMn8MiimCGIeq5BgHSRGnrIuRfBLi/G2pEMigio4W+WNGSSIFNQfMI3mfTB/NcT01mDz5K6gM92ECTJc616RClbb4DGz4aYCV5zrw/gPhNlaLtl9cjWwLB9UfhpAwwgDzkSIJvj3mzMNQoMwqpUUOt/OYsYkDoRab/njarxZmzYceHop0hDaYqEPI0BwbCRM7+mBnOWeq5ijHnMEQRbT0juxM3Y9PlialsA95DVThVywWpTqUIpVaoC+GBpFYkDyhNw39fTqcTOB8ZOoQpUN+FtwQzKZ9TE/PCrwDgOap5sZqrVDjQwUiqUYggqoVikAdIET0wy5CmFzJDPLk/DqDNYd7ybE/rGE9Yg06QdRrn+IHHEaM7l6RWXp02J/nRW/XCvnKzFrqlptpW/1+np0GO/H+La1elSJU/CajKwA2J8MMBqaJuPKN5O2I+ZzJIDTOrc+oiZ+f6jvjBhxOi2538vrzls1zahqOyoPcEfmLfljpmc1mKY89IOg6r0+m3uRjhw9lNQRLAYY/BAklibdRH5/vh4G1mVzFr/qYf1/Uf8A1YzB/wD9PX+UfQYzAUP7ZWk+crvhudFdDMTsw99vkf3GOGboDL02alTvcxG/+w3jErgfJ5pkM1TU0QQtlA6hrXH98MFPhYEQxJ/pGr8zb8zjp5CMb/BusqVlluGZmqS606pU/Ex8q3tYmO9hjfmLKPTgBT4SwrOAAGa2o2JtIABO4Ud8OvMvGVp/dqZAkASLnqx/52wo5bOPXrKukONQJUjywCJkbRFsb8Gd3OsqAJWvehMy/FvAyVMKAS9RiQQpECIAYHWDbr/fBCjxDUqtDD+lhMfuPW2N+aqjFlFOnSpgDTFNAnW9h2NifQi8YV/GqTYkx22+uDbGuQWObkajHLmhVTJJmKTkGo4RkmY8pJIMTuPzwipmZJLXY9f3wUq8cqtlzlTDKXDj0YTtFtiRfAcUiWCxJJ26memHYkCrUgnKtVkz16475OkajQAfWOg74Yef+WqWSqUadLXJpDxPEQrLjdhNovEDbTiHyLRpPnqS1tOiSW1MyqdILAErf4gMM8RTj1jiowjtCdDOUw6LFlAVdiQRNjHW+CtfjgobPoI6ifMeojqO/Q44c8IlCuK6UgprB3DapRmkXRT51NzvAMgi2EKtmCxknGVMK5gG7GAFIMvrheZ/iaNPMmlTUOJNapWIYQSrFEssyOg03+WBlfmCkjugJZ2pMbzFyxklkCkm/wCGI62wvfZpDUHUcPqZqoHkOT90otCiSFDTf5jBrK8Oq1DVrOtLKkFkLZmrcmCKnh6Z+7klTFoNrjHNbp1TIwPA+h6zQDA3K2dIoVYqROZ6fEhIgMDt0tbpiLzbXbXl6VKq9QgkhlLMx2BIgA3M7SOuPavFEXLPSCpPjHRVEhXCkXQHpJOpjHTA7jetmp0cqXfVZlW51sSdAC/hAuPSZjG5cX/l1fXEAxmpLVy3C6+oOj1CbCqqtAEKWpkSes9SO2KsSpHSf+dMWZxepSSnSyzZmjTWgBrZ6M1leZZF0/H5iRuBAudpE8X4fkjS/ikpVjQ1BPEULTLPF4EFALdAN+uD6ZtANi7MlXFjhnFzRYug82yk30zuR0mLfPDCecMwKKMdFTUWVvESnuIIgjzzB3sPfAZmyTEBKWZJJ21pf0ELhjpcm+QVFy7s+60nqKfSajAC39I36nfDcrYhXibe9Sb9jBja8y4OneJ8Knqj2A6+5GCGWrNlqNRHaojVGuAQoKgEDUsFg0nv87Y9zfAa2XUVMzVUHZKKGL79ANKjqF3sJE4DVTUrsWEuQJb22+Q6RhXwsPhIqLZiPeHhxrLP/DtVevXqUmRmao0jy/EqLBBBj8XbBnJZ1XqCpqpEGqzlToBhgoFtCkREkbNPvhJoZcONFKm75iZgDVCgbkCbzG9gPXDYn2aMmVNbMMwqOw0AG4X8RfUJuRA22OFZkULuT+8uz3kXPcJzWZNZkqqMujF6jU3QAEwBrIMkAWEwBeOuF/NZDwTIzYaQdiW3tEg9r3jDPRdMtljRSmzsagapCo3kA8sCJImZjv8APEXN84MEFPK0F1bamQM8+ijyxF5IkYJHeqUCvlt+ssURBeXavSo+OjNUFwpJDRH4gkmAP5m+V8FeDcJz1JfEWqKVRwDpkkntr6DfAGpks7WcNVQ7gljCmB6+2DfMHMFSnUqZdmIpkylUAGoKbCwufN21fFY98W4LfCmknv7SozZ7mWo9GVRKkfGq7zYE0/wkBpBXcECDcDCtwjiZWvUpGoXp1/MhMyGH4TOxiRHW2I3AMrVohiGSpRbqrbHtBFie29gemOnFMsSPFpQKgIaxs0X1DpqwkYkQnH5/X6Si2+8fuXGNUswU+QC3of8AxjnzTzXSyQioC1RhK0QYPozdFX6k9O+FjN/aSMvQAy2k1qgliRIpyNgNi0zvb0xXWazr1XZ6jF3YyzMZJJ6k4HD9nByDk4HaGDHFvtezc/BRHppP749wiYzHT+64f7RLuXWvEWXeR7X/AFxJzWeNOk1WoTt5Zsb9fpiJwlAxliBNyTAn+5/LAHnni4LCkh8i3Jtc7D5C/wCuOOmPVtcRdCLPFs74rz06e2HXkTlyl/CtXaqqVajhUnZUBgsY7t+QwnZXl3MVkL06FRlF9Wkhf9Rgfnh34Vl0NFUYNQhQCpYVFJAFwywVk3gzvjZkdcaaQR85S+c7848trKItRSiCHAP3lTrfcATNgSTJOFPN06YBVYBMwBaFHafTfthmr0HHlEv1GkMdvlY4F1eW6lVtXhMD6d/RdyfSDhadSvBMs7mKFWiUIZR8J/S//PfE85FDnaTakFOpUSC5IUSROoi8dTGIXMNbQ3hqX8tmLW+Wnf8A1XxE4NxNqdeixqFRTqKwbSG0wd9JsfbG8KStiGBGH7VKurNiGRho/AXI3O4cyPljX7KFP8eGHieWm5+7QO1xGzAgb74nfahSaqKOZBzD0zK+JWVUBJ8y6FADQRMkyMDvsx//ADbeSu/3T+Wg2g9N+49O8YQv/wAdehhyd9p6lmRiQXkhtSlaomCPGIGmSBYDYRgLluW0/wDTzmmaGer4dMdIUanYxcm4AEYduJ0EzI/hXaspjUiNAFE3Ous1tZj8j1IwC5jytSlw+jQKFHouWKkySjiVqWsVPcWt0wHTZaxqnf8AiSA+F8ebL/d0GdFqQHYsb+sDyj33HfE3nLPu5WAVSkq05JEswGptt7kk9pE74Fcvct1s5UApr5AfO5siDclmNhbpM4O1uN0MqA9NDWzILBDVANKiAx81NPxOd5bY97Y1MqeJfJ+uZN5rw/LNlKYq50JocaqeWdA9Sp2bS3+Ep/mO/QGZxpk+bxSohKZNLUzM3ggAwSdIZviOkbAECIF74Vc5nXqu1SozO7GWZjJJ9TjSjv8ADq3t/wCO2GHEG/FJDvEs3QrjV41bxCYPiqrLHTzLcfQ4tH7JuFJSy9WlWKVaeZYSh86JAOnVPVp1RAtGKi5Z4WcxmqVICdTiR6C7fkDi7WqUn++SabiwcbwNgw2dSbwRHaDfGXqtl0CQGjCNbheVy7FRlMuGWYPhKPnMSR6DEVKIJm/sP9hYYI5IVa4V2ADQVJW4IEXEn12O199yM47mtClVMNsDYx3IA3jf6DHBy42drc+kMmVpzfxI180yUqbVAkqEWWML8bWBPxTfsBhNevLE3UHosmPS5nF58CoUMsmmiugm7O5Gtj3Y7n02A6DCzzhwmjTPjFaKlzcQAT/Uo39zjt4cqY1CqtxR23g/7MKyI4UnQ1SrSbW/lDIrE6QT/XBO/wAIxa/EytSi6LBOu0ydVjcgkNHQe9sVQvMOWSgEVKlQgoShVVp+WCZkkkTNvXAqpzfUqCpT+GmxACTZBMgU5nSJ+mKZTkJapWuTOP1/BrxoFNpuAZEGx2giRNjhefO5miy1BULhSCryHWekzsfQ41zpYtqvUA2DmW9iRBOOnCci7EvRfw7xpaY9p2I98aEVUX0lKQBcZeBc80H8ubBQz8ajUp/zDdflPyx354pUalENS8z07q4ghkO4JHy9ja2I1Xlxq+nx0pq/V08pb1MWP5/LBTJcl0tBUeJpPUNae95E/LGTViVwybH9JRcdogZLNtTNjYiD6z39fXcHbBqjWBIvGrvf/beb22+WO3GeQ6lEF6LeKguViHXvIHxD1H0wLyxD02EAEXA9OsRjRk0uLEFtxM4twxYNRTCmdUC4bpP9JNrYXQ0YcuHBSCreZWGk/P17YUszR0My7wSJ9jGH4GsUe0NGsVOer0GMxpjMaIyfU6cNptY01+gxF4hwrK0B4jUkB6Qg1E9gf+RibmeM0KCklwxHRSGJ+hj6nFO85c9Vq7uxOgCVVQbi9pP5mI2x5DH07ZmpTBJ7Rj5g5qpj/HqhFG1JSWI+Q6+pjCrX5+p6gtCkzSQJb36KJJ+uEB2nG1KoVIIsR1x28f2ZhUfFv+0sKO8s5cpnMy7CnVC05GlhKgiDIMebUpBBB/vho4Z9mtMafFq1arXmLKZ/P85x7yxwA06NKWDEorkjqzgMST13F/TDjk1A/wCDHm+r6x1cpj2A8hCCqSTUBcwfZzk8xoL021KseIHOoj+pjvHQmcIvN/2X0KWXqVsuzhqa6yrMCpA+KDuCBti3c89vpirPtB5+FGq2VWmtQqJZtdRdLESBCEBoBB80i+2J9m9R1eXOFVjQ3q9qhECBOXEr5zLurUKmZLAoKtRl0oLXpamWXAjYmMc8pyRmcpXk0qjp/MjCmSCCNydx2uDG+ImQ45WfTUrGnHw0QadMsSLeQEQiA7tFzYSdmzgfOFRV++OnrqA8p/zrtHt9Meg6g5cV6AKPI3/SKYwBnOWc49QeHSZU0gHVVSSZJl/NuJi3TDjleCZqgoqlHzdVVAXSNNGmAI06h969ugCg9cSv+rsps9TS8TCKzW7lYsPmPbET/wDFOlSb7tajkdwqf74QrtkA1LK1VE3nfmZghyrgmoLtCmjTpzfTSorae7tJM4QCcXtxHi2R4sqLmFKMDZmHmH+WoLx/SbYDcR+yXLq2maqneQysCO4kX+uN+LqMSCj+cLUDKhxOyWWkPBCkKSJMbXYD/t6dcG+Pch1svLLNWmLkgQQO7LvHqJwtI5HzxtVlcWplxg4BUFGqtZz59JKrsdj5m7ek3O+2Hbgdeo9PxGGinJbUxiRYSJ6RaT8sAeSeTvFAzNcHQf8ADT+fpqb+gG3qfTHTnDiTVSUp/wCDTsY/Gw3joVXb6nHLzuMuXw07cny9PeARRuNWX+1ehRoVUgsQwFMARqsQTf4VsN7neOwXJ8yfxbs2shhcKCQCsz5R3HUX7+1b5gHfviXwZX8UaCQVvItGHt0iFb7y723jrxXmkpNOgfP+KpY6f8vr69MLaZYuxd3LuTJLGST6zfExMtoF4Hzx4pRZOr2BE4pQEFCJZpyqZa2/5fr++B+XdFrRU+BrEi+n+r1g/XBmlQZrkjQekX/P9cbZ6nSpjzQpOyxLGdrf3JA98RcoB0gX7SlO851eGsnlsegM+xAJ2IMgg42yvEfBGmsuzQGXdZ7jY/l745ZTiKaRRZokeTromYps35g9LjY484plSykMDrAsfbofl9PbAsu+l+DD00Yy8Mz9vunVwfwzM/8AYb/lgynFAd5VuxNvzFv+bYqPRax82CNHmyuttWtQAIqAORA6E3AmdtsLPRHlD85NPlLVy4d9hbuWUn5XjCXzVkfBrrVAAVj5gLwTYmR+fqcQqHNxsTTt10E/o0gjE3ivMdCvknpqsVtSaYBBIDXkEnp2OLxY3U00qoLp0NFQqCQD0Hr2xAHCDWzbJMLJlt7KJPubYIMSdB6CmNRO43n9MQDzDUp1Q0KYFvKBbaDG9rTh+PXvp5kUHeod/wCkct2f/UP2xmI4+0Q//EP9X+2Mxn09Z9GDWSWPxTIHLZdAzKuuWJP4VXzST8/yxS3GeI+LUYrZZMes9T6nDLzHzlV4gtCgpMsEV56tYR7T5vp2wt8e4K2UrvQdkdk3ZDqU2mxgTvHyONXT4RjO/PYek0V3gzGyRN8a4wY2S5bv2YczFqbZYk/dhSuoyYuCB6AkQOk4s3I1p64oH7Ps4aOYNQ2pldDH1b4B/qAPsDi7+H1PLqPTHjPtbptGcsvBFmWG7TOZeMrlqNWu+yAkDudlUe5Ix8+IfFd8zX8wLExtrc30jsBuT0FtyMWBz/zCKtYZdYKU7uTJAeLzHRR+ZxX3Ec9rMgQoEIOw+VpJlj3OOr9jdMcGIkj4m/btAL2anTJZ4vmkLEbxtYdAANgALACwwz8YzK0FBbtOnqew9O/tGESkdLAnvIPtiVxXiZrVCxJjYD0/5fHWyYtbDylFbhjhubJDOf8AEqGS3YbAR2HbEmjUpKSK5JDsED9V3OuOwMAjscAstniAABNgMZxnMFtIJnT/AHv+kYX4VvvBqzHCjk/4VyKw7Q6kwRuIjvY+204beDcTlQulmpzIDjY/zITt7dcVrwbmKukZd5enFkZNZAiRpkhgOtjhs5Y5m1P4bEhl/C1zHp8vnjl9Z07qCw39v8QgKMdnzdJT8Wn3Df3BGBnFPs+yObEgCnUP46dp9WX4f74OValMZfxgY0RJKkmDAMAeuA55iyRF6wJ9Q4HraP0wnA78g/KWTU4c8ZOtlMjrpUiyhVQOgkIoEFj1Agb998VMKpq006svlPr/AC/kfyxcVfmugkDLVHYn4gJCe17/ACIjFa8Xya065rUlCI3+IgFkJ/Ev9PttcbY39OyraV8XNybGBM3kiqiepv1gftiHl841OdPX/m4wyVaDMdIuCJbC1n8sUcgmR0I2PtjdhcPsZQEnZKutRgCGBPUN+474MZChRB82okdDH6EYVsp8Y94+uDuVzGo+a5QkGTv64DOnlKKL5RhBLSKa7C5AJItvJmLDe2FfheWtWqvcopAJ6sTcz1gSfmMNvLxZxVRRVOtb6KiUxG33hbZb9L4UOJ8VIpjLAIBTlSVvNzJnrNr4z9OG3UekIVAk4Z+B8dVtNKtvYJUiY6AOPxD13HqMLeg7wYG5j9cFsjRqUaP8T4WpWJppVN1RxBJj+aDabX6xjo5FV1oy6uTeNcINJi2mUJsRsD8tp7dMLtY+aRbHehxKokw5v8QJkN/mBscaMwboAew/t+2BxqVFE3KAqS+HZyCAQGHVfT+nsfbDHleCpVHkIg/Cbgj53gg4TCfywX4Nx00n81x1/e3X1wrPjYi05glb3hHO8LqKzqxImADYzHeD3wBr5Zg2hrHpPr/bFolFrUlrU2YwL+aRHrIMRhE5wb/3C7fAP1b8sL6d2JowVsGAv4Ru2Mw5pTBAPh5a4n/A/wDuxmHeOvnGahEzItFRT2Yfrhz+1m+Yo1CSWqUVLEk3MnYbAeggYzGYrJ/XT2MPtEXEjI0wXAIkYzGY0PwZUaOLUQlKiFEDSWj1nfFmcEzrnhocsdQTf2BxmMx5/qt8Yvzmccyq+MH7oN+Jz5j363+d8CK9MeHPr/Y4zGY6uL8IhiQDjxsZjMbI2ScvjbOb/wDccZjMKHMX3hLijE5lJJMqm/tiDn28OqCh0lQCCN57zvjMZik7e0OXTyxnHq5KXYtqUTPW4xgy6sRqUH5YzGY8ymzN7n95TTXjXCKI0RTUe1v0wsPQWTbrjMZhgJ1QTzAvCjdl6LUZQP6RsMQOYKYg22JjGYzHRX+v8oztAWT+LEnh7XbGYzHSfvAMNcr0xUz1Om41J5vKdtjjTndAaxaBJtYQIWAAALCB2xmMxjU/+yB/t/mEOJmZOnhFCLeJmKpf+rQECz7Bj9cSq9VjwWmNTQKreWTG63jab4zGYZk/0/8AOXErGynGYzG2Se1d8bUd8ZjMVJGbk/OutPMqGIBpEEYC8WqEvczAAx5jMZ1/qmB/qjnkR90n+Rf0GMxmMxnMCf/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7188" name="Picture 20" descr="http://t1.gstatic.com/images?q=tbn:ANd9GcTI_tgOUC8_SmXm5pU9G9fmncldupNsTZig9Jw-mjnXDr0KrJiD2g"/>
          <p:cNvPicPr>
            <a:picLocks noChangeAspect="1" noChangeArrowheads="1"/>
          </p:cNvPicPr>
          <p:nvPr/>
        </p:nvPicPr>
        <p:blipFill>
          <a:blip r:embed="rId7" cstate="print"/>
          <a:srcRect/>
          <a:stretch>
            <a:fillRect/>
          </a:stretch>
        </p:blipFill>
        <p:spPr bwMode="auto">
          <a:xfrm>
            <a:off x="4191000" y="4724400"/>
            <a:ext cx="2265655" cy="1905000"/>
          </a:xfrm>
          <a:prstGeom prst="rect">
            <a:avLst/>
          </a:prstGeom>
          <a:noFill/>
        </p:spPr>
      </p:pic>
      <p:pic>
        <p:nvPicPr>
          <p:cNvPr id="7190" name="Picture 22" descr="http://informedfarmers.com/wp-content/uploads/2011/01/picture-77.jpg"/>
          <p:cNvPicPr>
            <a:picLocks noChangeAspect="1" noChangeArrowheads="1"/>
          </p:cNvPicPr>
          <p:nvPr/>
        </p:nvPicPr>
        <p:blipFill>
          <a:blip r:embed="rId8" cstate="print"/>
          <a:srcRect/>
          <a:stretch>
            <a:fillRect/>
          </a:stretch>
        </p:blipFill>
        <p:spPr bwMode="auto">
          <a:xfrm>
            <a:off x="4495800" y="2514600"/>
            <a:ext cx="2640547" cy="1990725"/>
          </a:xfrm>
          <a:prstGeom prst="rect">
            <a:avLst/>
          </a:prstGeom>
          <a:noFill/>
        </p:spPr>
      </p:pic>
      <p:sp>
        <p:nvSpPr>
          <p:cNvPr id="14" name="TextBox 13"/>
          <p:cNvSpPr txBox="1"/>
          <p:nvPr/>
        </p:nvSpPr>
        <p:spPr>
          <a:xfrm>
            <a:off x="5943600" y="1981200"/>
            <a:ext cx="2057400" cy="369332"/>
          </a:xfrm>
          <a:prstGeom prst="rect">
            <a:avLst/>
          </a:prstGeom>
          <a:solidFill>
            <a:srgbClr val="FFFF00"/>
          </a:solidFill>
        </p:spPr>
        <p:txBody>
          <a:bodyPr wrap="square" rtlCol="0">
            <a:spAutoFit/>
          </a:bodyPr>
          <a:lstStyle/>
          <a:p>
            <a:pPr algn="ctr"/>
            <a:r>
              <a:rPr lang="en-US" b="1" dirty="0" err="1" smtClean="0"/>
              <a:t>Ephedra</a:t>
            </a:r>
            <a:endParaRPr lang="en-IN" b="1" dirty="0"/>
          </a:p>
        </p:txBody>
      </p:sp>
      <p:sp>
        <p:nvSpPr>
          <p:cNvPr id="15" name="TextBox 14"/>
          <p:cNvSpPr txBox="1"/>
          <p:nvPr/>
        </p:nvSpPr>
        <p:spPr>
          <a:xfrm>
            <a:off x="6553200" y="3886200"/>
            <a:ext cx="2057400" cy="369332"/>
          </a:xfrm>
          <a:prstGeom prst="rect">
            <a:avLst/>
          </a:prstGeom>
          <a:solidFill>
            <a:srgbClr val="FFFF00"/>
          </a:solidFill>
        </p:spPr>
        <p:txBody>
          <a:bodyPr wrap="square" rtlCol="0">
            <a:spAutoFit/>
          </a:bodyPr>
          <a:lstStyle/>
          <a:p>
            <a:pPr algn="ctr"/>
            <a:r>
              <a:rPr lang="en-US" b="1" dirty="0" err="1" smtClean="0"/>
              <a:t>Gnetum</a:t>
            </a:r>
            <a:endParaRPr lang="en-IN" b="1" dirty="0"/>
          </a:p>
        </p:txBody>
      </p:sp>
      <p:sp>
        <p:nvSpPr>
          <p:cNvPr id="16" name="TextBox 15"/>
          <p:cNvSpPr txBox="1"/>
          <p:nvPr/>
        </p:nvSpPr>
        <p:spPr>
          <a:xfrm>
            <a:off x="5257800" y="6488668"/>
            <a:ext cx="2057400" cy="369332"/>
          </a:xfrm>
          <a:prstGeom prst="rect">
            <a:avLst/>
          </a:prstGeom>
          <a:solidFill>
            <a:srgbClr val="FFFF00"/>
          </a:solidFill>
        </p:spPr>
        <p:txBody>
          <a:bodyPr wrap="square" rtlCol="0">
            <a:spAutoFit/>
          </a:bodyPr>
          <a:lstStyle/>
          <a:p>
            <a:pPr algn="ctr"/>
            <a:r>
              <a:rPr lang="en-US" b="1" dirty="0" err="1" smtClean="0"/>
              <a:t>Welwitschia</a:t>
            </a:r>
            <a:endParaRPr lang="en-IN"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TotalTime>
  <Words>1470</Words>
  <Application>Microsoft Office PowerPoint</Application>
  <PresentationFormat>On-screen Show (4:3)</PresentationFormat>
  <Paragraphs>68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Important features of gymnosperms</vt:lpstr>
      <vt:lpstr>PowerPoint Presentation</vt:lpstr>
      <vt:lpstr>PowerPoint Presentation</vt:lpstr>
      <vt:lpstr>PowerPoint Presentation</vt:lpstr>
      <vt:lpstr>PowerPoint Presentation</vt:lpstr>
      <vt:lpstr>PowerPoint Presentation</vt:lpstr>
      <vt:lpstr>Groups of Gymnosperm</vt:lpstr>
      <vt:lpstr>PowerPoint Presentation</vt:lpstr>
      <vt:lpstr>PowerPoint Presentation</vt:lpstr>
      <vt:lpstr>PowerPoint Presentation</vt:lpstr>
      <vt:lpstr>Reproduction </vt:lpstr>
      <vt:lpstr>PowerPoint Presentation</vt:lpstr>
      <vt:lpstr>PowerPoint Presentation</vt:lpstr>
      <vt:lpstr>PowerPoint Presentation</vt:lpstr>
      <vt:lpstr>PowerPoint Presentation</vt:lpstr>
      <vt:lpstr>Economic importance of Gymnosperms</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Important features of gymnosperms</dc:title>
  <dc:creator>Dr. Mona Sunish</dc:creator>
  <cp:lastModifiedBy>Ewuresi</cp:lastModifiedBy>
  <cp:revision>19</cp:revision>
  <dcterms:created xsi:type="dcterms:W3CDTF">2006-08-16T00:00:00Z</dcterms:created>
  <dcterms:modified xsi:type="dcterms:W3CDTF">2013-02-14T10:55:47Z</dcterms:modified>
</cp:coreProperties>
</file>