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8" r:id="rId3"/>
    <p:sldId id="264" r:id="rId4"/>
    <p:sldId id="265" r:id="rId5"/>
    <p:sldId id="266" r:id="rId6"/>
    <p:sldId id="270" r:id="rId7"/>
    <p:sldId id="269" r:id="rId8"/>
    <p:sldId id="271" r:id="rId9"/>
    <p:sldId id="272" r:id="rId10"/>
    <p:sldId id="273" r:id="rId11"/>
    <p:sldId id="274" r:id="rId12"/>
    <p:sldId id="275" r:id="rId13"/>
    <p:sldId id="267" r:id="rId14"/>
    <p:sldId id="256" r:id="rId15"/>
    <p:sldId id="257" r:id="rId16"/>
    <p:sldId id="262" r:id="rId17"/>
    <p:sldId id="258" r:id="rId18"/>
    <p:sldId id="259" r:id="rId19"/>
    <p:sldId id="260" r:id="rId20"/>
    <p:sldId id="261" r:id="rId21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0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ktorman, Felix" userId="ab25b430-156b-4920-bece-07b617cf31e5" providerId="ADAL" clId="{0DDEF60F-F3AC-4970-AC43-063B3D0C845E}"/>
    <pc:docChg chg="custSel addSld modSld">
      <pc:chgData name="Doktorman, Felix" userId="ab25b430-156b-4920-bece-07b617cf31e5" providerId="ADAL" clId="{0DDEF60F-F3AC-4970-AC43-063B3D0C845E}" dt="2023-02-09T13:22:58.126" v="231" actId="20577"/>
      <pc:docMkLst>
        <pc:docMk/>
      </pc:docMkLst>
      <pc:sldChg chg="modSp mod">
        <pc:chgData name="Doktorman, Felix" userId="ab25b430-156b-4920-bece-07b617cf31e5" providerId="ADAL" clId="{0DDEF60F-F3AC-4970-AC43-063B3D0C845E}" dt="2023-02-09T13:07:58.745" v="32" actId="20577"/>
        <pc:sldMkLst>
          <pc:docMk/>
          <pc:sldMk cId="2541155344" sldId="269"/>
        </pc:sldMkLst>
        <pc:spChg chg="mod">
          <ac:chgData name="Doktorman, Felix" userId="ab25b430-156b-4920-bece-07b617cf31e5" providerId="ADAL" clId="{0DDEF60F-F3AC-4970-AC43-063B3D0C845E}" dt="2023-02-09T13:07:58.745" v="32" actId="20577"/>
          <ac:spMkLst>
            <pc:docMk/>
            <pc:sldMk cId="2541155344" sldId="269"/>
            <ac:spMk id="2" creationId="{ACC956F6-8CFE-1497-217B-DB9A699A6DDF}"/>
          </ac:spMkLst>
        </pc:spChg>
      </pc:sldChg>
      <pc:sldChg chg="addSp delSp modSp new mod modClrScheme chgLayout">
        <pc:chgData name="Doktorman, Felix" userId="ab25b430-156b-4920-bece-07b617cf31e5" providerId="ADAL" clId="{0DDEF60F-F3AC-4970-AC43-063B3D0C845E}" dt="2023-02-09T13:08:52.480" v="62" actId="20577"/>
        <pc:sldMkLst>
          <pc:docMk/>
          <pc:sldMk cId="671783570" sldId="270"/>
        </pc:sldMkLst>
        <pc:spChg chg="del mod ord">
          <ac:chgData name="Doktorman, Felix" userId="ab25b430-156b-4920-bece-07b617cf31e5" providerId="ADAL" clId="{0DDEF60F-F3AC-4970-AC43-063B3D0C845E}" dt="2023-02-09T13:08:39.776" v="34" actId="700"/>
          <ac:spMkLst>
            <pc:docMk/>
            <pc:sldMk cId="671783570" sldId="270"/>
            <ac:spMk id="2" creationId="{91EBF681-7E28-9016-679A-538127D0EC4A}"/>
          </ac:spMkLst>
        </pc:spChg>
        <pc:spChg chg="del mod ord">
          <ac:chgData name="Doktorman, Felix" userId="ab25b430-156b-4920-bece-07b617cf31e5" providerId="ADAL" clId="{0DDEF60F-F3AC-4970-AC43-063B3D0C845E}" dt="2023-02-09T13:08:39.776" v="34" actId="700"/>
          <ac:spMkLst>
            <pc:docMk/>
            <pc:sldMk cId="671783570" sldId="270"/>
            <ac:spMk id="3" creationId="{BDBBB284-1F8B-B6FF-5AAF-C08B247352FE}"/>
          </ac:spMkLst>
        </pc:spChg>
        <pc:spChg chg="add mod ord">
          <ac:chgData name="Doktorman, Felix" userId="ab25b430-156b-4920-bece-07b617cf31e5" providerId="ADAL" clId="{0DDEF60F-F3AC-4970-AC43-063B3D0C845E}" dt="2023-02-09T13:08:52.480" v="62" actId="20577"/>
          <ac:spMkLst>
            <pc:docMk/>
            <pc:sldMk cId="671783570" sldId="270"/>
            <ac:spMk id="4" creationId="{B72D2077-C800-9742-BB0E-1A89E91E0FC5}"/>
          </ac:spMkLst>
        </pc:spChg>
        <pc:spChg chg="add mod ord">
          <ac:chgData name="Doktorman, Felix" userId="ab25b430-156b-4920-bece-07b617cf31e5" providerId="ADAL" clId="{0DDEF60F-F3AC-4970-AC43-063B3D0C845E}" dt="2023-02-09T13:08:39.776" v="34" actId="700"/>
          <ac:spMkLst>
            <pc:docMk/>
            <pc:sldMk cId="671783570" sldId="270"/>
            <ac:spMk id="5" creationId="{720DF7B7-F704-AEB7-63DA-BEF3FEE57310}"/>
          </ac:spMkLst>
        </pc:spChg>
      </pc:sldChg>
      <pc:sldChg chg="addSp delSp modSp new mod">
        <pc:chgData name="Doktorman, Felix" userId="ab25b430-156b-4920-bece-07b617cf31e5" providerId="ADAL" clId="{0DDEF60F-F3AC-4970-AC43-063B3D0C845E}" dt="2023-02-09T13:10:53.991" v="81" actId="14100"/>
        <pc:sldMkLst>
          <pc:docMk/>
          <pc:sldMk cId="2727821806" sldId="271"/>
        </pc:sldMkLst>
        <pc:spChg chg="mod">
          <ac:chgData name="Doktorman, Felix" userId="ab25b430-156b-4920-bece-07b617cf31e5" providerId="ADAL" clId="{0DDEF60F-F3AC-4970-AC43-063B3D0C845E}" dt="2023-02-09T13:09:17.985" v="78" actId="20577"/>
          <ac:spMkLst>
            <pc:docMk/>
            <pc:sldMk cId="2727821806" sldId="271"/>
            <ac:spMk id="2" creationId="{002C6249-CB56-6E51-BF63-5F307006CA44}"/>
          </ac:spMkLst>
        </pc:spChg>
        <pc:spChg chg="del">
          <ac:chgData name="Doktorman, Felix" userId="ab25b430-156b-4920-bece-07b617cf31e5" providerId="ADAL" clId="{0DDEF60F-F3AC-4970-AC43-063B3D0C845E}" dt="2023-02-09T13:09:06.216" v="64" actId="22"/>
          <ac:spMkLst>
            <pc:docMk/>
            <pc:sldMk cId="2727821806" sldId="271"/>
            <ac:spMk id="3" creationId="{B6DF834C-B7E8-4DC2-57A6-6A08A57E0D07}"/>
          </ac:spMkLst>
        </pc:spChg>
        <pc:picChg chg="add mod ord">
          <ac:chgData name="Doktorman, Felix" userId="ab25b430-156b-4920-bece-07b617cf31e5" providerId="ADAL" clId="{0DDEF60F-F3AC-4970-AC43-063B3D0C845E}" dt="2023-02-09T13:10:53.991" v="81" actId="14100"/>
          <ac:picMkLst>
            <pc:docMk/>
            <pc:sldMk cId="2727821806" sldId="271"/>
            <ac:picMk id="5" creationId="{D7DEEB0E-A8FE-799C-A252-2B21589F1A6B}"/>
          </ac:picMkLst>
        </pc:picChg>
      </pc:sldChg>
      <pc:sldChg chg="addSp delSp modSp new mod">
        <pc:chgData name="Doktorman, Felix" userId="ab25b430-156b-4920-bece-07b617cf31e5" providerId="ADAL" clId="{0DDEF60F-F3AC-4970-AC43-063B3D0C845E}" dt="2023-02-09T13:11:37.969" v="94" actId="20577"/>
        <pc:sldMkLst>
          <pc:docMk/>
          <pc:sldMk cId="2306365228" sldId="272"/>
        </pc:sldMkLst>
        <pc:spChg chg="mod">
          <ac:chgData name="Doktorman, Felix" userId="ab25b430-156b-4920-bece-07b617cf31e5" providerId="ADAL" clId="{0DDEF60F-F3AC-4970-AC43-063B3D0C845E}" dt="2023-02-09T13:11:37.969" v="94" actId="20577"/>
          <ac:spMkLst>
            <pc:docMk/>
            <pc:sldMk cId="2306365228" sldId="272"/>
            <ac:spMk id="2" creationId="{29928AC2-CC6E-D4FF-983D-AB4EE2D8FFEC}"/>
          </ac:spMkLst>
        </pc:spChg>
        <pc:spChg chg="del">
          <ac:chgData name="Doktorman, Felix" userId="ab25b430-156b-4920-bece-07b617cf31e5" providerId="ADAL" clId="{0DDEF60F-F3AC-4970-AC43-063B3D0C845E}" dt="2023-02-09T13:11:26.709" v="83" actId="22"/>
          <ac:spMkLst>
            <pc:docMk/>
            <pc:sldMk cId="2306365228" sldId="272"/>
            <ac:spMk id="3" creationId="{A54EC8F3-495E-CE1A-A5C6-344F09678863}"/>
          </ac:spMkLst>
        </pc:spChg>
        <pc:picChg chg="add mod ord">
          <ac:chgData name="Doktorman, Felix" userId="ab25b430-156b-4920-bece-07b617cf31e5" providerId="ADAL" clId="{0DDEF60F-F3AC-4970-AC43-063B3D0C845E}" dt="2023-02-09T13:11:32.458" v="85" actId="14100"/>
          <ac:picMkLst>
            <pc:docMk/>
            <pc:sldMk cId="2306365228" sldId="272"/>
            <ac:picMk id="5" creationId="{EF4D1595-C6DF-C3F4-F62F-F37C3FEE60F3}"/>
          </ac:picMkLst>
        </pc:picChg>
      </pc:sldChg>
      <pc:sldChg chg="addSp delSp modSp new mod">
        <pc:chgData name="Doktorman, Felix" userId="ab25b430-156b-4920-bece-07b617cf31e5" providerId="ADAL" clId="{0DDEF60F-F3AC-4970-AC43-063B3D0C845E}" dt="2023-02-09T13:12:43.961" v="99" actId="14100"/>
        <pc:sldMkLst>
          <pc:docMk/>
          <pc:sldMk cId="1476582539" sldId="273"/>
        </pc:sldMkLst>
        <pc:spChg chg="del">
          <ac:chgData name="Doktorman, Felix" userId="ab25b430-156b-4920-bece-07b617cf31e5" providerId="ADAL" clId="{0DDEF60F-F3AC-4970-AC43-063B3D0C845E}" dt="2023-02-09T13:12:36.281" v="97" actId="478"/>
          <ac:spMkLst>
            <pc:docMk/>
            <pc:sldMk cId="1476582539" sldId="273"/>
            <ac:spMk id="2" creationId="{9DCADDE7-F97D-0DFA-43A6-D6EB5B118063}"/>
          </ac:spMkLst>
        </pc:spChg>
        <pc:spChg chg="del">
          <ac:chgData name="Doktorman, Felix" userId="ab25b430-156b-4920-bece-07b617cf31e5" providerId="ADAL" clId="{0DDEF60F-F3AC-4970-AC43-063B3D0C845E}" dt="2023-02-09T13:12:32.885" v="96" actId="22"/>
          <ac:spMkLst>
            <pc:docMk/>
            <pc:sldMk cId="1476582539" sldId="273"/>
            <ac:spMk id="3" creationId="{9F14744F-CC29-1FF9-C1C3-747A19A3879C}"/>
          </ac:spMkLst>
        </pc:spChg>
        <pc:picChg chg="add mod ord">
          <ac:chgData name="Doktorman, Felix" userId="ab25b430-156b-4920-bece-07b617cf31e5" providerId="ADAL" clId="{0DDEF60F-F3AC-4970-AC43-063B3D0C845E}" dt="2023-02-09T13:12:43.961" v="99" actId="14100"/>
          <ac:picMkLst>
            <pc:docMk/>
            <pc:sldMk cId="1476582539" sldId="273"/>
            <ac:picMk id="5" creationId="{3DA64796-7CF6-A764-BE00-5D9F06CACCBF}"/>
          </ac:picMkLst>
        </pc:picChg>
      </pc:sldChg>
      <pc:sldChg chg="addSp delSp modSp new mod">
        <pc:chgData name="Doktorman, Felix" userId="ab25b430-156b-4920-bece-07b617cf31e5" providerId="ADAL" clId="{0DDEF60F-F3AC-4970-AC43-063B3D0C845E}" dt="2023-02-09T13:19:48.509" v="182" actId="14100"/>
        <pc:sldMkLst>
          <pc:docMk/>
          <pc:sldMk cId="2532886675" sldId="274"/>
        </pc:sldMkLst>
        <pc:spChg chg="mod">
          <ac:chgData name="Doktorman, Felix" userId="ab25b430-156b-4920-bece-07b617cf31e5" providerId="ADAL" clId="{0DDEF60F-F3AC-4970-AC43-063B3D0C845E}" dt="2023-02-09T13:18:09.052" v="175" actId="20577"/>
          <ac:spMkLst>
            <pc:docMk/>
            <pc:sldMk cId="2532886675" sldId="274"/>
            <ac:spMk id="2" creationId="{9FA9E264-B689-8802-7A09-F405ABCCE0F4}"/>
          </ac:spMkLst>
        </pc:spChg>
        <pc:spChg chg="del">
          <ac:chgData name="Doktorman, Felix" userId="ab25b430-156b-4920-bece-07b617cf31e5" providerId="ADAL" clId="{0DDEF60F-F3AC-4970-AC43-063B3D0C845E}" dt="2023-02-09T13:16:55.540" v="101" actId="22"/>
          <ac:spMkLst>
            <pc:docMk/>
            <pc:sldMk cId="2532886675" sldId="274"/>
            <ac:spMk id="3" creationId="{9CBBCE29-BDCF-C88E-F6B5-669F70E86CE5}"/>
          </ac:spMkLst>
        </pc:spChg>
        <pc:spChg chg="add mod">
          <ac:chgData name="Doktorman, Felix" userId="ab25b430-156b-4920-bece-07b617cf31e5" providerId="ADAL" clId="{0DDEF60F-F3AC-4970-AC43-063B3D0C845E}" dt="2023-02-09T13:19:48.509" v="182" actId="14100"/>
          <ac:spMkLst>
            <pc:docMk/>
            <pc:sldMk cId="2532886675" sldId="274"/>
            <ac:spMk id="6" creationId="{21BBF659-077C-BF00-A4FF-61ADEA2EB9F1}"/>
          </ac:spMkLst>
        </pc:spChg>
        <pc:picChg chg="add mod ord">
          <ac:chgData name="Doktorman, Felix" userId="ab25b430-156b-4920-bece-07b617cf31e5" providerId="ADAL" clId="{0DDEF60F-F3AC-4970-AC43-063B3D0C845E}" dt="2023-02-09T13:18:42.764" v="177" actId="14100"/>
          <ac:picMkLst>
            <pc:docMk/>
            <pc:sldMk cId="2532886675" sldId="274"/>
            <ac:picMk id="5" creationId="{BC17801A-750B-7E72-3ABC-2B199A563D9C}"/>
          </ac:picMkLst>
        </pc:picChg>
      </pc:sldChg>
      <pc:sldChg chg="addSp delSp modSp new mod">
        <pc:chgData name="Doktorman, Felix" userId="ab25b430-156b-4920-bece-07b617cf31e5" providerId="ADAL" clId="{0DDEF60F-F3AC-4970-AC43-063B3D0C845E}" dt="2023-02-09T13:22:58.126" v="231" actId="20577"/>
        <pc:sldMkLst>
          <pc:docMk/>
          <pc:sldMk cId="4145221143" sldId="275"/>
        </pc:sldMkLst>
        <pc:spChg chg="mod">
          <ac:chgData name="Doktorman, Felix" userId="ab25b430-156b-4920-bece-07b617cf31e5" providerId="ADAL" clId="{0DDEF60F-F3AC-4970-AC43-063B3D0C845E}" dt="2023-02-09T13:22:58.126" v="231" actId="20577"/>
          <ac:spMkLst>
            <pc:docMk/>
            <pc:sldMk cId="4145221143" sldId="275"/>
            <ac:spMk id="2" creationId="{DB56B6B2-59F0-CFD2-2A9D-D77E0EDB3E02}"/>
          </ac:spMkLst>
        </pc:spChg>
        <pc:spChg chg="del">
          <ac:chgData name="Doktorman, Felix" userId="ab25b430-156b-4920-bece-07b617cf31e5" providerId="ADAL" clId="{0DDEF60F-F3AC-4970-AC43-063B3D0C845E}" dt="2023-02-09T13:22:40.504" v="184" actId="22"/>
          <ac:spMkLst>
            <pc:docMk/>
            <pc:sldMk cId="4145221143" sldId="275"/>
            <ac:spMk id="3" creationId="{5268C153-10E3-C7BE-3D3D-A8273A022C7D}"/>
          </ac:spMkLst>
        </pc:spChg>
        <pc:picChg chg="add mod ord">
          <ac:chgData name="Doktorman, Felix" userId="ab25b430-156b-4920-bece-07b617cf31e5" providerId="ADAL" clId="{0DDEF60F-F3AC-4970-AC43-063B3D0C845E}" dt="2023-02-09T13:22:40.504" v="184" actId="22"/>
          <ac:picMkLst>
            <pc:docMk/>
            <pc:sldMk cId="4145221143" sldId="275"/>
            <ac:picMk id="5" creationId="{8AE6BB00-C474-CD15-E97C-C07790B4A2F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4CA68-A3D9-4EFB-A20E-801C8FB26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17E4F-C012-4D61-B504-2D5EE26DB4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9247F-D82D-41A0-9CE1-980F9C712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AA91-01E8-40B8-A601-34D68385BFB3}" type="datetimeFigureOut">
              <a:rPr lang="LID4096" smtClean="0"/>
              <a:t>02/09/2023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AB480-55C7-4113-AC87-0EC8CE9FA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EFFE3-2744-4E48-ADCB-5427C7839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9381-F1BA-4D38-8C2A-CD7585BBD35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73020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E244D-790C-4024-BC5B-5BA204A05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C61D2F-E8A4-4997-A976-5703937D0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6B16A-FFD5-48F3-8862-A48A7A7B2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AA91-01E8-40B8-A601-34D68385BFB3}" type="datetimeFigureOut">
              <a:rPr lang="LID4096" smtClean="0"/>
              <a:t>02/09/2023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FDEFF-D063-42B1-8271-9400246D2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04709-0A17-4956-961F-312410D5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9381-F1BA-4D38-8C2A-CD7585BBD35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55701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0388A0-AB3B-4684-AFCB-085FE11EBD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6E4CA3-A81E-4002-A842-DD7E14243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1F2A8-B0B9-46B6-BD25-5D610E30A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AA91-01E8-40B8-A601-34D68385BFB3}" type="datetimeFigureOut">
              <a:rPr lang="LID4096" smtClean="0"/>
              <a:t>02/09/2023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72F0B-6320-4066-912F-919B1FC68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790DE-9CCC-49A9-9A96-1D7164CAA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9381-F1BA-4D38-8C2A-CD7585BBD35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45405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BCE261B-F0B8-4B97-8833-4D69F8058BDD}"/>
              </a:ext>
            </a:extLst>
          </p:cNvPr>
          <p:cNvGrpSpPr/>
          <p:nvPr userDrawn="1"/>
        </p:nvGrpSpPr>
        <p:grpSpPr>
          <a:xfrm>
            <a:off x="9383195" y="0"/>
            <a:ext cx="2808805" cy="4371857"/>
            <a:chOff x="9383195" y="0"/>
            <a:chExt cx="2808805" cy="437185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87619C6-142E-4B4D-A9FE-0916B8B4167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alphaModFix amt="60000"/>
            </a:blip>
            <a:stretch>
              <a:fillRect/>
            </a:stretch>
          </p:blipFill>
          <p:spPr>
            <a:xfrm>
              <a:off x="9725025" y="0"/>
              <a:ext cx="2466975" cy="1847850"/>
            </a:xfrm>
            <a:prstGeom prst="rect">
              <a:avLst/>
            </a:prstGeom>
            <a:effectLst>
              <a:glow rad="63500">
                <a:schemeClr val="accent3">
                  <a:satMod val="175000"/>
                  <a:alpha val="40000"/>
                </a:schemeClr>
              </a:glow>
              <a:reflection blurRad="38100" stA="50000" endPos="65000" dist="63500" dir="5400000" sy="-100000" algn="bl" rotWithShape="0"/>
            </a:effectLst>
          </p:spPr>
        </p:pic>
        <p:sp>
          <p:nvSpPr>
            <p:cNvPr id="9" name="Diagonal Stripe 8">
              <a:extLst>
                <a:ext uri="{FF2B5EF4-FFF2-40B4-BE49-F238E27FC236}">
                  <a16:creationId xmlns:a16="http://schemas.microsoft.com/office/drawing/2014/main" id="{4066DACE-3D2C-408D-83CC-08CEC071CA14}"/>
                </a:ext>
              </a:extLst>
            </p:cNvPr>
            <p:cNvSpPr/>
            <p:nvPr userDrawn="1"/>
          </p:nvSpPr>
          <p:spPr>
            <a:xfrm rot="2764031" flipV="1">
              <a:off x="8331352" y="1196933"/>
              <a:ext cx="4226767" cy="2123081"/>
            </a:xfrm>
            <a:prstGeom prst="diagStrip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882D837-1295-460B-B601-6EE8FFE37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73843-151F-44D1-9742-60702400F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018C1-5FD8-4FB6-A652-22FCC37AB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AA91-01E8-40B8-A601-34D68385BFB3}" type="datetimeFigureOut">
              <a:rPr lang="LID4096" smtClean="0"/>
              <a:t>02/09/2023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209FF-B0A5-43D6-990C-CC4C43109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28096-D934-4D2D-BB25-291240CD7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9381-F1BA-4D38-8C2A-CD7585BBD35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828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6FC233B-3EFB-4765-88D8-F786172F3DDB}"/>
              </a:ext>
            </a:extLst>
          </p:cNvPr>
          <p:cNvGrpSpPr/>
          <p:nvPr userDrawn="1"/>
        </p:nvGrpSpPr>
        <p:grpSpPr>
          <a:xfrm>
            <a:off x="3051111" y="0"/>
            <a:ext cx="9140890" cy="6858000"/>
            <a:chOff x="3051111" y="0"/>
            <a:chExt cx="9140890" cy="68580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83A10A0-B503-4BFB-83E3-1F8E4128E6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alphaModFix amt="70000"/>
            </a:blip>
            <a:stretch>
              <a:fillRect/>
            </a:stretch>
          </p:blipFill>
          <p:spPr>
            <a:xfrm>
              <a:off x="3051111" y="0"/>
              <a:ext cx="9140890" cy="6846844"/>
            </a:xfrm>
            <a:prstGeom prst="rect">
              <a:avLst/>
            </a:prstGeom>
          </p:spPr>
        </p:pic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B0ED20F9-F576-456A-97ED-BB8D5B7E6D89}"/>
                </a:ext>
              </a:extLst>
            </p:cNvPr>
            <p:cNvSpPr/>
            <p:nvPr userDrawn="1"/>
          </p:nvSpPr>
          <p:spPr>
            <a:xfrm>
              <a:off x="3051111" y="0"/>
              <a:ext cx="4114800" cy="685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CFFE38B-7E73-4EBB-B956-4BC08D1FC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/>
          <a:lstStyle>
            <a:lvl1pPr>
              <a:defRPr sz="60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3E8DE-2380-4AA5-9870-9544EFB90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03689-83FA-40D8-9F4C-391546732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AA91-01E8-40B8-A601-34D68385BFB3}" type="datetimeFigureOut">
              <a:rPr lang="LID4096" smtClean="0"/>
              <a:t>02/09/2023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1714D-2BC1-4922-9C75-1DD09C3B3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DDC7C-7FF7-4143-993D-2DB46D7F4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9381-F1BA-4D38-8C2A-CD7585BBD35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85354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EA44B-45F5-4710-B087-E3BE4A314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5042A-FCDC-4C02-B9DC-383C09BD7E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96E20A-79D1-45A4-BF6E-37309C7F2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D8CB5F-D9FB-457B-A58A-C90A63496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AA91-01E8-40B8-A601-34D68385BFB3}" type="datetimeFigureOut">
              <a:rPr lang="LID4096" smtClean="0"/>
              <a:t>02/09/2023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46AF66-0188-4578-AF15-574B96D90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3FF3BF-6FF7-4F42-93C8-383D32783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9381-F1BA-4D38-8C2A-CD7585BBD35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4262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6BA2B-47AD-4DCF-A8DC-52D0B5175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26A05-8BC3-4733-A9A4-B24A80615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8E864D-13D4-49EF-AF34-6A296DD05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345F94-513A-4640-A88D-D481564B9D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9501BC-02E0-4E4F-A690-F075677861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46F311-E5FE-4A79-B7EA-EB8863F3D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AA91-01E8-40B8-A601-34D68385BFB3}" type="datetimeFigureOut">
              <a:rPr lang="LID4096" smtClean="0"/>
              <a:t>02/09/2023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CC2A6B-E066-48F0-A618-0940D2C48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0D2B15-87F7-4708-9CAC-7FC2AB275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9381-F1BA-4D38-8C2A-CD7585BBD35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5614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19ED9-407B-4226-ACFD-BE649DD97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D0E93E-395E-45AD-8811-0ED17F9A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AA91-01E8-40B8-A601-34D68385BFB3}" type="datetimeFigureOut">
              <a:rPr lang="LID4096" smtClean="0"/>
              <a:t>02/09/2023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A8FF06-C4C2-4374-989A-F4818EBBC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22333B-5848-4B2F-BEC6-F254CFF8C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9381-F1BA-4D38-8C2A-CD7585BBD35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56894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2D23A0-473C-47D9-88C0-A55E64326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AA91-01E8-40B8-A601-34D68385BFB3}" type="datetimeFigureOut">
              <a:rPr lang="LID4096" smtClean="0"/>
              <a:t>02/09/2023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9323A1-50E4-401B-BA42-2E76114A3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88F01F-4A4F-4581-87ED-90BBBA356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9381-F1BA-4D38-8C2A-CD7585BBD35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22001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86CD-9DF4-4387-9F41-B5E6710B1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E890B-BBE4-42F5-930F-7D5A9000A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5C15E-B871-4BC3-B1F4-A4D5DD0A7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38BDC-860E-4D74-8689-3A271625A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AA91-01E8-40B8-A601-34D68385BFB3}" type="datetimeFigureOut">
              <a:rPr lang="LID4096" smtClean="0"/>
              <a:t>02/09/2023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724722-1C1C-4EFE-929D-01BC650E1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F5FBF-A896-4E34-BA1B-13ACEB197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9381-F1BA-4D38-8C2A-CD7585BBD35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83977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B5A67-99AE-43C9-95A5-5180F9788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9D0CD0-3056-448D-BFA7-CF62442824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7DC28-40D7-4D9E-9171-DB1BF639D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4B47F-A174-4FEB-9CC8-1A2561625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AA91-01E8-40B8-A601-34D68385BFB3}" type="datetimeFigureOut">
              <a:rPr lang="LID4096" smtClean="0"/>
              <a:t>02/09/2023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2944C-B636-4B5A-A077-84382314D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FDFDA-347C-46E4-9FD8-B53718409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9381-F1BA-4D38-8C2A-CD7585BBD35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7846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1AFFF2-CD8C-48C2-9B9D-85C3898F7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078C9-CFD1-4EEC-83C2-DD4450E37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AE120-C19D-4C25-9C3D-1EC15C731D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AAA91-01E8-40B8-A601-34D68385BFB3}" type="datetimeFigureOut">
              <a:rPr lang="LID4096" smtClean="0"/>
              <a:t>02/09/2023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DA589-1205-402F-87FF-EA4FC3ABC7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0FCB9-9B5C-46D2-BA14-33F91CCE8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49381-F1BA-4D38-8C2A-CD7585BBD35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2639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headsortails/covid19-tracking-germany" TargetMode="Externa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gpreda/covid-world-vaccination-progress?select=country_vaccinations_by_manufacturer.csv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98092C-C1B4-48FB-B8EE-DBE0714AB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fontAlgn="base"/>
            <a:r>
              <a:rPr lang="en-US" b="1" i="0" dirty="0">
                <a:effectLst/>
                <a:latin typeface="zeitung"/>
              </a:rPr>
              <a:t>COVID-19 Tracking Germany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F1038C7-7444-4EC9-8C55-DD3525DB2D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https://www.kaggle.com/datasets/headsortails/covid19-tracking-germany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LID4096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199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A64796-7CF6-A764-BE00-5D9F06CACC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873" y="226337"/>
            <a:ext cx="10267559" cy="6502058"/>
          </a:xfrm>
        </p:spPr>
      </p:pic>
    </p:spTree>
    <p:extLst>
      <p:ext uri="{BB962C8B-B14F-4D97-AF65-F5344CB8AC3E}">
        <p14:creationId xmlns:p14="http://schemas.microsoft.com/office/powerpoint/2010/main" val="1476582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9E264-B689-8802-7A09-F405ABCCE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specific age group more vulnerable for infection 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17801A-750B-7E72-3ABC-2B199A563D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587" y="1690689"/>
            <a:ext cx="11947977" cy="4628630"/>
          </a:xfr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1BBF659-077C-BF00-A4FF-61ADEA2EB9F1}"/>
              </a:ext>
            </a:extLst>
          </p:cNvPr>
          <p:cNvSpPr/>
          <p:nvPr/>
        </p:nvSpPr>
        <p:spPr>
          <a:xfrm>
            <a:off x="3376943" y="1982709"/>
            <a:ext cx="2719057" cy="422796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32886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B6B2-59F0-CFD2-2A9D-D77E0EDB3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age can be predictor for recovery success?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E6BB00-C474-CD15-E97C-C07790B4A2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7151"/>
            <a:ext cx="10515600" cy="4168286"/>
          </a:xfrm>
        </p:spPr>
      </p:pic>
    </p:spTree>
    <p:extLst>
      <p:ext uri="{BB962C8B-B14F-4D97-AF65-F5344CB8AC3E}">
        <p14:creationId xmlns:p14="http://schemas.microsoft.com/office/powerpoint/2010/main" val="4145221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DB27F-7826-4BE3-9307-2BE0F1779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main questions we can ask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A545F-C5D1-4B6D-AFA6-C32BEB5A2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9397"/>
            <a:ext cx="10515600" cy="475134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Are there differences between genders in getting sick, recovery ratio, death ratio, vaccination patterns?</a:t>
            </a:r>
          </a:p>
          <a:p>
            <a:r>
              <a:rPr lang="en-US" dirty="0"/>
              <a:t>Are there differences in different age groups ( same parameters as above)?</a:t>
            </a:r>
          </a:p>
          <a:p>
            <a:r>
              <a:rPr lang="en-US" dirty="0"/>
              <a:t>Can we see differences in different regions of the country in the above parameters.</a:t>
            </a:r>
          </a:p>
          <a:p>
            <a:r>
              <a:rPr lang="en-US" dirty="0"/>
              <a:t>% of population fully vaccinated/partially vaccinated/not vaccinated in each region/county(visualization with </a:t>
            </a:r>
            <a:r>
              <a:rPr lang="en-US" dirty="0" err="1"/>
              <a:t>GeoPandas</a:t>
            </a:r>
            <a:r>
              <a:rPr lang="en-US" dirty="0"/>
              <a:t>)</a:t>
            </a:r>
          </a:p>
          <a:p>
            <a:r>
              <a:rPr lang="en-US" dirty="0"/>
              <a:t> Number of cases/ recovery/deaths in each region(visualization with </a:t>
            </a:r>
            <a:r>
              <a:rPr lang="en-US" dirty="0" err="1"/>
              <a:t>GeoPandas</a:t>
            </a:r>
            <a:r>
              <a:rPr lang="en-US" dirty="0"/>
              <a:t>)</a:t>
            </a:r>
          </a:p>
          <a:p>
            <a:r>
              <a:rPr lang="en-US" dirty="0"/>
              <a:t> Spread of vaccination manufacturer in each region (visualization with </a:t>
            </a:r>
            <a:r>
              <a:rPr lang="en-US" dirty="0" err="1"/>
              <a:t>GeoPandas</a:t>
            </a:r>
            <a:r>
              <a:rPr lang="en-US" dirty="0"/>
              <a:t>)</a:t>
            </a:r>
          </a:p>
          <a:p>
            <a:r>
              <a:rPr lang="en-US" dirty="0"/>
              <a:t>Are regions with younger population tend to vaccinate more /less vs older population regions?</a:t>
            </a:r>
          </a:p>
          <a:p>
            <a:r>
              <a:rPr lang="en-US" dirty="0"/>
              <a:t>Is there difference in vaccination pattern in different regions (quick response in the beginning/slow long response/late response e.c.t)?</a:t>
            </a:r>
          </a:p>
          <a:p>
            <a:r>
              <a:rPr lang="en-US" dirty="0"/>
              <a:t>Can we see a decrease in death following vaccination?</a:t>
            </a:r>
          </a:p>
          <a:p>
            <a:r>
              <a:rPr lang="en-US" dirty="0"/>
              <a:t>Are there differences between man and woman in vaccination patterns?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822045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87133-4995-4DB9-BF49-ACF569DD78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Inter"/>
              </a:rPr>
              <a:t>COVID-19 World Vaccination Progress</a:t>
            </a:r>
            <a:br>
              <a:rPr lang="en-US" b="1" i="0" dirty="0">
                <a:solidFill>
                  <a:srgbClr val="202124"/>
                </a:solidFill>
                <a:effectLst/>
                <a:latin typeface="Inter"/>
              </a:rPr>
            </a:b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ACBAA8-C988-4CEF-BD29-1E71C11F73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https://www.kaggle.com/datasets/gpreda/covid-world-vaccination-progress?select=country_vaccinations_by_manufacturer.csv</a:t>
            </a:r>
            <a:endParaRPr lang="he-IL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510531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7F1E8-36D5-4960-B54E-7A28FEA54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information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E840E-757F-4345-BEB9-CA14ED348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 contains 2 tables :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0" dirty="0">
                <a:solidFill>
                  <a:srgbClr val="202124"/>
                </a:solidFill>
                <a:effectLst/>
                <a:latin typeface="Inter"/>
              </a:rPr>
              <a:t>country_vaccinations_by_manufacturer.csv</a:t>
            </a:r>
          </a:p>
          <a:p>
            <a:endParaRPr lang="en-US" b="1" i="0" dirty="0">
              <a:solidFill>
                <a:srgbClr val="202124"/>
              </a:solidFill>
              <a:effectLst/>
              <a:latin typeface="Inter"/>
            </a:endParaRPr>
          </a:p>
          <a:p>
            <a:endParaRPr lang="LID4096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0594278-90CD-46E2-8BEF-A49BC41519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472683"/>
              </p:ext>
            </p:extLst>
          </p:nvPr>
        </p:nvGraphicFramePr>
        <p:xfrm>
          <a:off x="907875" y="2993083"/>
          <a:ext cx="6502400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480">
                  <a:extLst>
                    <a:ext uri="{9D8B030D-6E8A-4147-A177-3AD203B41FA5}">
                      <a16:colId xmlns:a16="http://schemas.microsoft.com/office/drawing/2014/main" val="3621156163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3878471189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476472986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637514418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2338511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 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vaccines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vaccinations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503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ratio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worldwide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4.12.20-30.3.22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manufacturer used in the country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vaccinated per country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46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values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countries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Multiple categories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850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numerical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35585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9ED0FEE-5320-4058-ACE3-0D078587E0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58" t="64220" r="36972" b="9931"/>
          <a:stretch/>
        </p:blipFill>
        <p:spPr>
          <a:xfrm>
            <a:off x="5712902" y="496425"/>
            <a:ext cx="4714613" cy="177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635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3B6D-5410-49E2-8DF0-B563EDD99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vaccines/ manufacturer</a:t>
            </a:r>
            <a:endParaRPr lang="LID4096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8BEC4D-2AC8-4EFA-A1F8-C46DD683BF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8925" y="2020094"/>
            <a:ext cx="653415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658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69EAB-CC45-4A58-9218-41B072248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808" y="291058"/>
            <a:ext cx="10515600" cy="1325563"/>
          </a:xfrm>
        </p:spPr>
        <p:txBody>
          <a:bodyPr/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Inter"/>
              </a:rPr>
              <a:t>country_vaccinations.csv</a:t>
            </a:r>
            <a:br>
              <a:rPr lang="en-US" b="1" i="0" dirty="0">
                <a:solidFill>
                  <a:srgbClr val="202124"/>
                </a:solidFill>
                <a:effectLst/>
                <a:latin typeface="Inter"/>
              </a:rPr>
            </a:b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4168B-23DA-4B6C-9351-4EB991420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Country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- this is the country for which the vaccination information is provided;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Country ISO Code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- ISO code for the country;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Date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- date for the data entry; for some of the dates we have only the daily vaccinations, for others, only the (cumulative) total;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Total number of vaccinations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- this is the absolute number of total immunizations in the country;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Total number of people vaccinated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- a person, depending on the immunization scheme, will receive one or more (typically 2) vaccines; at a certain moment, the number of vaccination might be larger than the number of people;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Total number of people fully vaccinated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- this is the number of people that received the entire set of immunization according to the immunization scheme (typically 2); at a certain moment in time, there might be a certain number of people that received one vaccine and another number (smaller) of people that received all vaccines in the scheme;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Daily vaccinations (raw)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- for a certain data entry, the number of vaccination for that date/country;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Daily vaccinations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- for a certain data entry, the number of vaccination for that date/country;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Total vaccinations per hundred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- ratio (in percent) between vaccination number and total population up to the date in the country;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Total number of people vaccinated per hundred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- ratio (in percent) between population immunized and total population up to the date in the country;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Total number of people fully vaccinated per hundred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- ratio (in percent) between population fully immunized and total population up to the date in the country;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Number of vaccinations per day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- number of daily vaccination for that day and country;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Daily vaccinations per million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- ratio (in ppm) between vaccination number and total population for the current date in the country;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Vaccines used in the country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- total number of vaccines used in the country (up to date);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Source name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- source of the information (national authority, international organization, local organization etc.);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Source website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- website of the source of information;</a:t>
            </a:r>
          </a:p>
          <a:p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735242-2396-40AD-89CE-0E812FCC29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65" t="64220" r="29748" b="7963"/>
          <a:stretch/>
        </p:blipFill>
        <p:spPr>
          <a:xfrm>
            <a:off x="6526636" y="100668"/>
            <a:ext cx="5570289" cy="190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566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4DDA6-8135-4FFE-A5F7-C8E35DE38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Inter"/>
              </a:rPr>
              <a:t>country_vaccinations.csv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740D9-F133-4061-B116-A94E8B300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Columns: </a:t>
            </a:r>
          </a:p>
          <a:p>
            <a:endParaRPr lang="LID4096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D71B67-3D50-4760-BE65-F51A638F2C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85" t="55078" r="46939" b="9931"/>
          <a:stretch/>
        </p:blipFill>
        <p:spPr>
          <a:xfrm>
            <a:off x="948033" y="2426613"/>
            <a:ext cx="4014062" cy="29507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C6082E-0994-4F59-A12E-9025C3FA17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806" t="56974" r="54381" b="18532"/>
          <a:stretch/>
        </p:blipFill>
        <p:spPr>
          <a:xfrm>
            <a:off x="4962095" y="3171038"/>
            <a:ext cx="764908" cy="20553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7D31752-74AB-4DFD-9BA8-D4DB98B99025}"/>
              </a:ext>
            </a:extLst>
          </p:cNvPr>
          <p:cNvSpPr txBox="1"/>
          <p:nvPr/>
        </p:nvSpPr>
        <p:spPr>
          <a:xfrm>
            <a:off x="4997159" y="2801706"/>
            <a:ext cx="1057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Nunique</a:t>
            </a:r>
            <a:endParaRPr lang="en-US" sz="1000" dirty="0"/>
          </a:p>
          <a:p>
            <a:r>
              <a:rPr lang="en-US" sz="1000" dirty="0"/>
              <a:t>…………….</a:t>
            </a:r>
            <a:endParaRPr lang="LID4096" sz="1000" dirty="0"/>
          </a:p>
        </p:txBody>
      </p:sp>
    </p:spTree>
    <p:extLst>
      <p:ext uri="{BB962C8B-B14F-4D97-AF65-F5344CB8AC3E}">
        <p14:creationId xmlns:p14="http://schemas.microsoft.com/office/powerpoint/2010/main" val="565402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BFD99-F175-432A-B2EB-6CA04513A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vaccinations/country</a:t>
            </a:r>
            <a:endParaRPr lang="LID4096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598862-6E79-4ED9-8C42-765F95623F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128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A1E4B-0B51-4A22-AA09-26F2B689D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Background</a:t>
            </a:r>
            <a:endParaRPr lang="LID4096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3D7CA-9B68-4DCB-85A3-351DCBABE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517"/>
            <a:ext cx="10515600" cy="4742446"/>
          </a:xfrm>
        </p:spPr>
        <p:txBody>
          <a:bodyPr>
            <a:normAutofit fontScale="92500" lnSpcReduction="10000"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Coronavirus disease (COVID-19) is an infectious disease caused by the SARS-CoV-2 virus.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The first known case was identified in China Wuhan at December 2019.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The disease quickly spread worldwide, resulting in the COVID-19 pandemic. </a:t>
            </a:r>
            <a:endParaRPr lang="LID4096" dirty="0"/>
          </a:p>
          <a:p>
            <a:endParaRPr lang="en-US" b="0" i="0" dirty="0">
              <a:effectLst/>
              <a:latin typeface="Inter"/>
            </a:endParaRPr>
          </a:p>
          <a:p>
            <a:r>
              <a:rPr lang="en-US" dirty="0">
                <a:latin typeface="Arial" panose="020B0604020202020204" pitchFamily="34" charset="0"/>
              </a:rPr>
              <a:t>This dataset provides daily updated number of reported cases &amp; deaths in Germany on state and county level from January 2020.</a:t>
            </a:r>
          </a:p>
          <a:p>
            <a:r>
              <a:rPr lang="en-US" dirty="0">
                <a:latin typeface="Arial" panose="020B0604020202020204" pitchFamily="34" charset="0"/>
              </a:rPr>
              <a:t>A dataset on vaccination progress from December 2020. </a:t>
            </a:r>
          </a:p>
          <a:p>
            <a:r>
              <a:rPr lang="en-US" dirty="0">
                <a:latin typeface="Arial" panose="020B0604020202020204" pitchFamily="34" charset="0"/>
              </a:rPr>
              <a:t>And a general state-level population demographics.</a:t>
            </a:r>
          </a:p>
        </p:txBody>
      </p:sp>
    </p:spTree>
    <p:extLst>
      <p:ext uri="{BB962C8B-B14F-4D97-AF65-F5344CB8AC3E}">
        <p14:creationId xmlns:p14="http://schemas.microsoft.com/office/powerpoint/2010/main" val="4126798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8A8E9-32D7-4057-B49D-4AF45E42E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main questions we can ask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1AEAF-EBC4-4190-AE70-1B9081B3E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39" y="1825625"/>
            <a:ext cx="11085003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% of population vaccinated in each country(visualization with </a:t>
            </a:r>
            <a:r>
              <a:rPr lang="en-US" dirty="0" err="1"/>
              <a:t>GeoPandas</a:t>
            </a:r>
            <a:r>
              <a:rPr lang="en-US" dirty="0"/>
              <a:t>)</a:t>
            </a:r>
          </a:p>
          <a:p>
            <a:r>
              <a:rPr lang="en-US" dirty="0"/>
              <a:t> % fully vaccinated vs partially vaccinated vs non vaccinated in each country</a:t>
            </a:r>
          </a:p>
          <a:p>
            <a:r>
              <a:rPr lang="en-US" dirty="0"/>
              <a:t>What is the main manufacturer in each country </a:t>
            </a:r>
          </a:p>
          <a:p>
            <a:r>
              <a:rPr lang="en-US" dirty="0"/>
              <a:t>What was the vaccination pattern(quick response in the beginning/slow long response/late response e.c.t)</a:t>
            </a:r>
          </a:p>
          <a:p>
            <a:r>
              <a:rPr lang="en-US" dirty="0"/>
              <a:t>Spread of each manufacturer in the world map(visualization with </a:t>
            </a:r>
            <a:r>
              <a:rPr lang="en-US" dirty="0" err="1"/>
              <a:t>GeoPandas</a:t>
            </a:r>
            <a:r>
              <a:rPr lang="en-US" dirty="0"/>
              <a:t>)</a:t>
            </a:r>
          </a:p>
          <a:p>
            <a:r>
              <a:rPr lang="en-US" dirty="0"/>
              <a:t>Group by regions like Europe, Middle east, Far east </a:t>
            </a:r>
            <a:r>
              <a:rPr lang="en-US" dirty="0" err="1"/>
              <a:t>e.c.t.</a:t>
            </a:r>
            <a:r>
              <a:rPr lang="en-US" dirty="0"/>
              <a:t> Is there a similar pattern of vaccination process in the region? 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895762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D8E3E-0D0E-430F-94BA-6CFF85A63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contains 3 tables: 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37117-C04E-46E2-B3F6-E2A468A45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9397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i="0" dirty="0">
                <a:solidFill>
                  <a:srgbClr val="202124"/>
                </a:solidFill>
                <a:effectLst/>
                <a:latin typeface="Inter"/>
              </a:rPr>
              <a:t>covid_de.csv</a:t>
            </a:r>
          </a:p>
          <a:p>
            <a:pPr marL="0" indent="0">
              <a:buNone/>
            </a:pPr>
            <a:endParaRPr lang="en-US" b="1" i="0" dirty="0">
              <a:solidFill>
                <a:srgbClr val="202124"/>
              </a:solidFill>
              <a:effectLst/>
              <a:latin typeface="Inter"/>
            </a:endParaRPr>
          </a:p>
          <a:p>
            <a:pPr marL="0" indent="0">
              <a:buNone/>
            </a:pPr>
            <a:endParaRPr lang="en-US" b="1" dirty="0">
              <a:solidFill>
                <a:srgbClr val="202124"/>
              </a:solidFill>
              <a:latin typeface="Inter"/>
            </a:endParaRPr>
          </a:p>
          <a:p>
            <a:pPr marL="0" indent="0">
              <a:buNone/>
            </a:pPr>
            <a:endParaRPr lang="en-US" b="1" i="0" dirty="0">
              <a:solidFill>
                <a:srgbClr val="202124"/>
              </a:solidFill>
              <a:effectLst/>
              <a:latin typeface="Inter"/>
            </a:endParaRPr>
          </a:p>
          <a:p>
            <a:pPr marL="0" indent="0">
              <a:buNone/>
            </a:pPr>
            <a:endParaRPr lang="en-US" b="1" dirty="0">
              <a:solidFill>
                <a:srgbClr val="202124"/>
              </a:solidFill>
              <a:latin typeface="Inter"/>
            </a:endParaRPr>
          </a:p>
          <a:p>
            <a:pPr marL="0" indent="0">
              <a:buNone/>
            </a:pPr>
            <a:endParaRPr lang="en-US" b="1" i="0" dirty="0">
              <a:solidFill>
                <a:srgbClr val="202124"/>
              </a:solidFill>
              <a:effectLst/>
              <a:latin typeface="Inter"/>
            </a:endParaRPr>
          </a:p>
          <a:p>
            <a:pPr marL="514350" indent="-514350">
              <a:buFont typeface="+mj-lt"/>
              <a:buAutoNum type="arabicPeriod"/>
            </a:pP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343D00-9140-45E9-84C0-2353C6FCFC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4" t="13456" r="24794" b="54128"/>
          <a:stretch/>
        </p:blipFill>
        <p:spPr>
          <a:xfrm>
            <a:off x="838200" y="1887522"/>
            <a:ext cx="9060110" cy="22230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9E7B83-0E2C-4353-ADE8-C24AAF5C07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872" t="27523" r="53692" b="49419"/>
          <a:stretch/>
        </p:blipFill>
        <p:spPr>
          <a:xfrm>
            <a:off x="838200" y="4307439"/>
            <a:ext cx="3502676" cy="22230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AC119C-C651-4096-9623-BD948F144A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57" t="54496" r="66340" b="32720"/>
          <a:stretch/>
        </p:blipFill>
        <p:spPr>
          <a:xfrm>
            <a:off x="2793534" y="5025006"/>
            <a:ext cx="360727" cy="12331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6A26CF-9C68-4C35-AE82-DEAF3C49D02D}"/>
              </a:ext>
            </a:extLst>
          </p:cNvPr>
          <p:cNvSpPr txBox="1"/>
          <p:nvPr/>
        </p:nvSpPr>
        <p:spPr>
          <a:xfrm>
            <a:off x="2625754" y="4752672"/>
            <a:ext cx="1057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Nunique</a:t>
            </a:r>
            <a:endParaRPr lang="en-US" sz="1000" dirty="0"/>
          </a:p>
          <a:p>
            <a:r>
              <a:rPr lang="en-US" sz="1000" dirty="0"/>
              <a:t>…………….</a:t>
            </a:r>
            <a:endParaRPr lang="LID4096" sz="1000" dirty="0"/>
          </a:p>
        </p:txBody>
      </p:sp>
    </p:spTree>
    <p:extLst>
      <p:ext uri="{BB962C8B-B14F-4D97-AF65-F5344CB8AC3E}">
        <p14:creationId xmlns:p14="http://schemas.microsoft.com/office/powerpoint/2010/main" val="910705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CCC80-ABC9-4439-A6A3-CA3DBC9DD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868" y="218429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b="1" i="0" dirty="0">
                <a:solidFill>
                  <a:srgbClr val="202124"/>
                </a:solidFill>
                <a:effectLst/>
                <a:latin typeface="Inter"/>
              </a:rPr>
              <a:t>covid_de_vaccines.csv</a:t>
            </a:r>
          </a:p>
          <a:p>
            <a:pPr marL="514350" indent="-514350">
              <a:buFont typeface="+mj-lt"/>
              <a:buAutoNum type="arabicPeriod" startAt="2"/>
            </a:pPr>
            <a:endParaRPr lang="en-US" b="1" dirty="0">
              <a:solidFill>
                <a:srgbClr val="202124"/>
              </a:solidFill>
              <a:latin typeface="Inter"/>
            </a:endParaRPr>
          </a:p>
          <a:p>
            <a:pPr marL="514350" indent="-514350">
              <a:buFont typeface="+mj-lt"/>
              <a:buAutoNum type="arabicPeriod" startAt="2"/>
            </a:pPr>
            <a:endParaRPr lang="en-US" b="1" i="0" dirty="0">
              <a:solidFill>
                <a:srgbClr val="202124"/>
              </a:solidFill>
              <a:effectLst/>
              <a:latin typeface="Inter"/>
            </a:endParaRPr>
          </a:p>
          <a:p>
            <a:pPr marL="514350" indent="-514350">
              <a:buFont typeface="+mj-lt"/>
              <a:buAutoNum type="arabicPeriod" startAt="2"/>
            </a:pPr>
            <a:endParaRPr lang="en-US" b="1" dirty="0">
              <a:solidFill>
                <a:srgbClr val="202124"/>
              </a:solidFill>
              <a:latin typeface="Inter"/>
            </a:endParaRPr>
          </a:p>
          <a:p>
            <a:pPr marL="514350" indent="-514350">
              <a:buFont typeface="+mj-lt"/>
              <a:buAutoNum type="arabicPeriod" startAt="2"/>
            </a:pPr>
            <a:endParaRPr lang="en-US" b="1" i="0" dirty="0">
              <a:solidFill>
                <a:srgbClr val="202124"/>
              </a:solidFill>
              <a:effectLst/>
              <a:latin typeface="Inter"/>
            </a:endParaRPr>
          </a:p>
          <a:p>
            <a:pPr marL="514350" indent="-514350">
              <a:buFont typeface="+mj-lt"/>
              <a:buAutoNum type="arabicPeriod" startAt="2"/>
            </a:pPr>
            <a:endParaRPr lang="en-US" b="1" i="0" dirty="0">
              <a:solidFill>
                <a:srgbClr val="202124"/>
              </a:solidFill>
              <a:effectLst/>
              <a:latin typeface="Inter"/>
            </a:endParaRPr>
          </a:p>
          <a:p>
            <a:pPr marL="514350" indent="-514350">
              <a:buFont typeface="+mj-lt"/>
              <a:buAutoNum type="arabicPeriod" startAt="2"/>
            </a:pPr>
            <a:endParaRPr lang="en-US" b="1" i="0" dirty="0">
              <a:solidFill>
                <a:srgbClr val="202124"/>
              </a:solidFill>
              <a:effectLst/>
              <a:latin typeface="Inter"/>
            </a:endParaRPr>
          </a:p>
          <a:p>
            <a:pPr marL="514350" indent="-514350">
              <a:buFont typeface="+mj-lt"/>
              <a:buAutoNum type="arabicPeriod" startAt="2"/>
            </a:pP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2B1197-D26F-4F41-ABDF-C0EFACF010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478" r="16193" b="54984"/>
          <a:stretch/>
        </p:blipFill>
        <p:spPr>
          <a:xfrm>
            <a:off x="209725" y="670054"/>
            <a:ext cx="10217791" cy="22314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317652-C252-4E6F-8E5D-EDC0A23D7F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078" t="39021" r="53692" b="35177"/>
          <a:stretch/>
        </p:blipFill>
        <p:spPr>
          <a:xfrm>
            <a:off x="938868" y="3659033"/>
            <a:ext cx="3530396" cy="25329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85CE63-12E2-4D3F-9B60-851DE9CCC7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817" t="67951" r="62224" b="17187"/>
          <a:stretch/>
        </p:blipFill>
        <p:spPr>
          <a:xfrm>
            <a:off x="4386772" y="4412372"/>
            <a:ext cx="529177" cy="14952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9BE766-5011-46ED-91E4-1052A739B9CE}"/>
              </a:ext>
            </a:extLst>
          </p:cNvPr>
          <p:cNvSpPr txBox="1"/>
          <p:nvPr/>
        </p:nvSpPr>
        <p:spPr>
          <a:xfrm>
            <a:off x="4387442" y="4111262"/>
            <a:ext cx="1057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Nunique</a:t>
            </a:r>
            <a:endParaRPr lang="en-US" sz="1000" dirty="0"/>
          </a:p>
          <a:p>
            <a:r>
              <a:rPr lang="en-US" sz="1000" dirty="0"/>
              <a:t>…………….</a:t>
            </a:r>
            <a:endParaRPr lang="LID4096" sz="1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E40364-4447-4BC1-A19E-77681A0DE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5092" y="3130725"/>
            <a:ext cx="5260596" cy="366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132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89D36-B4C3-4034-A719-69471929A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98" y="516941"/>
            <a:ext cx="10515600" cy="5556687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b="1" i="0" dirty="0">
                <a:solidFill>
                  <a:srgbClr val="202124"/>
                </a:solidFill>
                <a:effectLst/>
                <a:latin typeface="Inter"/>
              </a:rPr>
              <a:t>demographics_de.csv</a:t>
            </a:r>
          </a:p>
          <a:p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B7ED32-0576-4417-9B33-9C47D98C96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8" t="13333" r="62362" b="51682"/>
          <a:stretch/>
        </p:blipFill>
        <p:spPr>
          <a:xfrm>
            <a:off x="4983060" y="516941"/>
            <a:ext cx="4437776" cy="23992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B1E968-B44D-4D73-91F3-501AA3EB2A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53" t="37798" r="57271" b="43340"/>
          <a:stretch/>
        </p:blipFill>
        <p:spPr>
          <a:xfrm>
            <a:off x="611698" y="2321653"/>
            <a:ext cx="2592896" cy="16798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B8ECD8-9D5C-49D7-9CFF-B311FA730B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680" t="60201" r="65459" b="29909"/>
          <a:stretch/>
        </p:blipFill>
        <p:spPr>
          <a:xfrm>
            <a:off x="3204594" y="3022134"/>
            <a:ext cx="453006" cy="8808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B156E6-D137-4863-AF98-30296700103F}"/>
              </a:ext>
            </a:extLst>
          </p:cNvPr>
          <p:cNvSpPr txBox="1"/>
          <p:nvPr/>
        </p:nvSpPr>
        <p:spPr>
          <a:xfrm>
            <a:off x="3129093" y="2716137"/>
            <a:ext cx="1057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Nunique</a:t>
            </a:r>
            <a:endParaRPr lang="en-US" sz="1000" dirty="0"/>
          </a:p>
          <a:p>
            <a:r>
              <a:rPr lang="en-US" sz="1000" dirty="0"/>
              <a:t>…………….</a:t>
            </a:r>
            <a:endParaRPr lang="LID4096" sz="1000" dirty="0"/>
          </a:p>
        </p:txBody>
      </p:sp>
    </p:spTree>
    <p:extLst>
      <p:ext uri="{BB962C8B-B14F-4D97-AF65-F5344CB8AC3E}">
        <p14:creationId xmlns:p14="http://schemas.microsoft.com/office/powerpoint/2010/main" val="3150079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2D2077-C800-9742-BB0E-1A89E91E0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 Proposals</a:t>
            </a:r>
            <a:endParaRPr lang="en-I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0DF7B7-F704-AEB7-63DA-BEF3FEE573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71783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956F6-8CFE-1497-217B-DB9A699A6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Cases time trend blocked by state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4AA35A-3ACA-D4F4-B96E-57EE9FFB59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3397" y="1825625"/>
            <a:ext cx="9885205" cy="4351338"/>
          </a:xfrm>
        </p:spPr>
      </p:pic>
    </p:spTree>
    <p:extLst>
      <p:ext uri="{BB962C8B-B14F-4D97-AF65-F5344CB8AC3E}">
        <p14:creationId xmlns:p14="http://schemas.microsoft.com/office/powerpoint/2010/main" val="2541155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C6249-CB56-6E51-BF63-5F307006C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Deaths trends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DEEB0E-A8FE-799C-A252-2B21589F1A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73933"/>
            <a:ext cx="8918987" cy="4332803"/>
          </a:xfrm>
        </p:spPr>
      </p:pic>
    </p:spTree>
    <p:extLst>
      <p:ext uri="{BB962C8B-B14F-4D97-AF65-F5344CB8AC3E}">
        <p14:creationId xmlns:p14="http://schemas.microsoft.com/office/powerpoint/2010/main" val="2727821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28AC2-CC6E-D4FF-983D-AB4EE2D8F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Summaries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4D1595-C6DF-C3F4-F62F-F37C3FEE60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7688" y="1749967"/>
            <a:ext cx="7604910" cy="4531424"/>
          </a:xfrm>
        </p:spPr>
      </p:pic>
    </p:spTree>
    <p:extLst>
      <p:ext uri="{BB962C8B-B14F-4D97-AF65-F5344CB8AC3E}">
        <p14:creationId xmlns:p14="http://schemas.microsoft.com/office/powerpoint/2010/main" val="2306365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906</Words>
  <Application>Microsoft Office PowerPoint</Application>
  <PresentationFormat>Widescreen</PresentationFormat>
  <Paragraphs>99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Arial</vt:lpstr>
      <vt:lpstr>Calibri</vt:lpstr>
      <vt:lpstr>Calibri Light</vt:lpstr>
      <vt:lpstr>inherit</vt:lpstr>
      <vt:lpstr>Inter</vt:lpstr>
      <vt:lpstr>zeitung</vt:lpstr>
      <vt:lpstr>Office Theme</vt:lpstr>
      <vt:lpstr>COVID-19 Tracking Germany</vt:lpstr>
      <vt:lpstr>Background</vt:lpstr>
      <vt:lpstr>Dataset contains 3 tables: </vt:lpstr>
      <vt:lpstr>PowerPoint Presentation</vt:lpstr>
      <vt:lpstr>PowerPoint Presentation</vt:lpstr>
      <vt:lpstr>Visualizations Proposals</vt:lpstr>
      <vt:lpstr>Cases time trend blocked by state</vt:lpstr>
      <vt:lpstr>Deaths trends</vt:lpstr>
      <vt:lpstr>Summaries</vt:lpstr>
      <vt:lpstr>PowerPoint Presentation</vt:lpstr>
      <vt:lpstr>Is specific age group more vulnerable for infection </vt:lpstr>
      <vt:lpstr>Is age can be predictor for recovery success?</vt:lpstr>
      <vt:lpstr>The main questions we can ask</vt:lpstr>
      <vt:lpstr>COVID-19 World Vaccination Progress </vt:lpstr>
      <vt:lpstr>Basic information</vt:lpstr>
      <vt:lpstr>Number of vaccines/ manufacturer</vt:lpstr>
      <vt:lpstr>country_vaccinations.csv </vt:lpstr>
      <vt:lpstr>country_vaccinations.csv</vt:lpstr>
      <vt:lpstr>Total vaccinations/country</vt:lpstr>
      <vt:lpstr>The main questions we can 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World Vaccination Progress</dc:title>
  <dc:creator>DannyC19</dc:creator>
  <cp:lastModifiedBy>Doktorman, Felix</cp:lastModifiedBy>
  <cp:revision>17</cp:revision>
  <dcterms:created xsi:type="dcterms:W3CDTF">2023-02-08T07:12:57Z</dcterms:created>
  <dcterms:modified xsi:type="dcterms:W3CDTF">2023-02-09T13:24:24Z</dcterms:modified>
</cp:coreProperties>
</file>