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66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81" r:id="rId15"/>
    <p:sldId id="277" r:id="rId16"/>
    <p:sldId id="278" r:id="rId17"/>
    <p:sldId id="279" r:id="rId18"/>
    <p:sldId id="280" r:id="rId19"/>
    <p:sldId id="282" r:id="rId20"/>
    <p:sldId id="283" r:id="rId21"/>
    <p:sldId id="267" r:id="rId22"/>
    <p:sldId id="256" r:id="rId23"/>
    <p:sldId id="257" r:id="rId24"/>
    <p:sldId id="262" r:id="rId25"/>
    <p:sldId id="258" r:id="rId26"/>
    <p:sldId id="259" r:id="rId27"/>
    <p:sldId id="260" r:id="rId28"/>
    <p:sldId id="261" r:id="rId2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CA68-A3D9-4EFB-A20E-801C8FB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7E4F-C012-4D61-B504-2D5EE26D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47F-D82D-41A0-9CE1-980F9C71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B480-55C7-4113-AC87-0EC8CE9F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FE3-2744-4E48-ADCB-5427C78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0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244D-790C-4024-BC5B-5BA204A0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61D2F-E8A4-4997-A976-5703937D0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B16A-FFD5-48F3-8862-A48A7A7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DEFF-D063-42B1-8271-9400246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4709-0A17-4956-961F-312410D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70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388A0-AB3B-4684-AFCB-085FE11EB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E4CA3-A81E-4002-A842-DD7E1424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F2A8-B0B9-46B6-BD25-5D610E30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72F0B-6320-4066-912F-919B1FC6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90DE-9CCC-49A9-9A96-1D7164C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CE261B-F0B8-4B97-8833-4D69F8058BDD}"/>
              </a:ext>
            </a:extLst>
          </p:cNvPr>
          <p:cNvGrpSpPr/>
          <p:nvPr userDrawn="1"/>
        </p:nvGrpSpPr>
        <p:grpSpPr>
          <a:xfrm>
            <a:off x="9383195" y="0"/>
            <a:ext cx="2808805" cy="4371857"/>
            <a:chOff x="9383195" y="0"/>
            <a:chExt cx="2808805" cy="43718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7619C6-142E-4B4D-A9FE-0916B8B416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0000"/>
            </a:blip>
            <a:stretch>
              <a:fillRect/>
            </a:stretch>
          </p:blipFill>
          <p:spPr>
            <a:xfrm>
              <a:off x="9725025" y="0"/>
              <a:ext cx="2466975" cy="1847850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  <a:reflection blurRad="38100" stA="50000" endPos="65000" dist="63500" dir="5400000" sy="-100000" algn="bl" rotWithShape="0"/>
            </a:effectLst>
          </p:spPr>
        </p:pic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4066DACE-3D2C-408D-83CC-08CEC071CA14}"/>
                </a:ext>
              </a:extLst>
            </p:cNvPr>
            <p:cNvSpPr/>
            <p:nvPr userDrawn="1"/>
          </p:nvSpPr>
          <p:spPr>
            <a:xfrm rot="2764031" flipV="1">
              <a:off x="8331352" y="1196933"/>
              <a:ext cx="4226767" cy="2123081"/>
            </a:xfrm>
            <a:prstGeom prst="diagStri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82D837-1295-460B-B601-6EE8FFE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3843-151F-44D1-9742-60702400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8C1-5FD8-4FB6-A652-22FCC37A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09FF-B0A5-43D6-990C-CC4C4310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8096-D934-4D2D-BB25-291240C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FC233B-3EFB-4765-88D8-F786172F3DDB}"/>
              </a:ext>
            </a:extLst>
          </p:cNvPr>
          <p:cNvGrpSpPr/>
          <p:nvPr userDrawn="1"/>
        </p:nvGrpSpPr>
        <p:grpSpPr>
          <a:xfrm>
            <a:off x="3051111" y="0"/>
            <a:ext cx="9140890" cy="6858000"/>
            <a:chOff x="3051111" y="0"/>
            <a:chExt cx="914089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A10A0-B503-4BFB-83E3-1F8E4128E6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051111" y="0"/>
              <a:ext cx="9140890" cy="6846844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B0ED20F9-F576-456A-97ED-BB8D5B7E6D89}"/>
                </a:ext>
              </a:extLst>
            </p:cNvPr>
            <p:cNvSpPr/>
            <p:nvPr userDrawn="1"/>
          </p:nvSpPr>
          <p:spPr>
            <a:xfrm>
              <a:off x="3051111" y="0"/>
              <a:ext cx="4114800" cy="685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FFE38B-7E73-4EBB-B956-4BC08D1F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defRPr sz="60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E8DE-2380-4AA5-9870-9544EFB9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689-83FA-40D8-9F4C-391546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4D-2BC1-4922-9C75-1DD09C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C7C-7FF7-4143-993D-2DB46D7F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535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44B-45F5-4710-B087-E3BE4A31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042A-FCDC-4C02-B9DC-383C09BD7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6E20A-79D1-45A4-BF6E-37309C7F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CB5F-D9FB-457B-A58A-C90A6349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AF66-0188-4578-AF15-574B96D9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F3BF-6FF7-4F42-93C8-383D3278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262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A2B-47AD-4DCF-A8DC-52D0B517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26A05-8BC3-4733-A9A4-B24A8061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864D-13D4-49EF-AF34-6A296DD0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5F94-513A-4640-A88D-D481564B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01BC-02E0-4E4F-A690-F0756778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F311-E5FE-4A79-B7EA-EB8863F3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C2A6B-E066-48F0-A618-0940D2C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2B15-87F7-4708-9CAC-7FC2AB27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61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ED9-407B-4226-ACFD-BE649DD9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E93E-395E-45AD-8811-0ED17F9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FF06-C4C2-4374-989A-F4818EBB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333B-5848-4B2F-BEC6-F254CFF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8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23A0-473C-47D9-88C0-A55E6432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323A1-50E4-401B-BA42-2E76114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F01F-4A4F-4581-87ED-90BBBA3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20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6CD-9DF4-4387-9F41-B5E6710B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890B-BBE4-42F5-930F-7D5A900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C15E-B871-4BC3-B1F4-A4D5DD0A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8BDC-860E-4D74-8689-3A271625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4722-1C1C-4EFE-929D-01BC650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5FBF-A896-4E34-BA1B-13ACEB19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3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A67-99AE-43C9-95A5-5180F97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0CD0-3056-448D-BFA7-CF6244282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7DC28-40D7-4D9E-9171-DB1BF639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4B47F-A174-4FEB-9CC8-1A25616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944C-B636-4B5A-A077-84382314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FDA-347C-46E4-9FD8-B5371840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84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FFF2-CD8C-48C2-9B9D-85C3898F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78C9-CFD1-4EEC-83C2-DD4450E3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E120-C19D-4C25-9C3D-1EC15C73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AAA91-01E8-40B8-A601-34D68385BFB3}" type="datetimeFigureOut">
              <a:rPr lang="LID4096" smtClean="0"/>
              <a:t>02/19/2023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A589-1205-402F-87FF-EA4FC3AB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B9-9B5C-46D2-BA14-33F91CCE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9381-F1BA-4D38-8C2A-CD7585BBD35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63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adsortails/covid19-tracking-germany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preda/covid-world-vaccination-progress?select=country_vaccinations_by_manufacturer.csv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8092C-C1B4-48FB-B8EE-DBE0714A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zeitung"/>
              </a:rPr>
              <a:t>COVID-19 Tracking Germany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1038C7-7444-4EC9-8C55-DD3525DB2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https://www.kaggle.com/datasets/headsortails/covid19-tracking-germany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LID4096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9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4796-7CF6-A764-BE00-5D9F06CAC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73" y="226337"/>
            <a:ext cx="10267559" cy="650205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A1984B-7E2E-596B-060F-156D104DCB4E}"/>
              </a:ext>
            </a:extLst>
          </p:cNvPr>
          <p:cNvSpPr txBox="1"/>
          <p:nvPr/>
        </p:nvSpPr>
        <p:spPr>
          <a:xfrm flipH="1">
            <a:off x="627272" y="226337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65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64-B689-8802-7A09-F405ABCC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specific age group more vulnerable for infection 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7801A-750B-7E72-3ABC-2B199A56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7" y="1690689"/>
            <a:ext cx="11947977" cy="462863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BBF659-077C-BF00-A4FF-61ADEA2EB9F1}"/>
              </a:ext>
            </a:extLst>
          </p:cNvPr>
          <p:cNvSpPr/>
          <p:nvPr/>
        </p:nvSpPr>
        <p:spPr>
          <a:xfrm>
            <a:off x="3376943" y="1982709"/>
            <a:ext cx="2719057" cy="4227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F6F2-309A-2DF2-4D43-7568302217DB}"/>
              </a:ext>
            </a:extLst>
          </p:cNvPr>
          <p:cNvSpPr txBox="1"/>
          <p:nvPr/>
        </p:nvSpPr>
        <p:spPr>
          <a:xfrm>
            <a:off x="6392779" y="2185737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</a:rPr>
              <a:t>Alin</a:t>
            </a:r>
            <a:endParaRPr lang="en-IL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28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B6B2-59F0-CFD2-2A9D-D77E0ED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age can be predictor for recovery success?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BB00-C474-CD15-E97C-C07790B4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151"/>
            <a:ext cx="10515600" cy="4168286"/>
          </a:xfrm>
        </p:spPr>
      </p:pic>
    </p:spTree>
    <p:extLst>
      <p:ext uri="{BB962C8B-B14F-4D97-AF65-F5344CB8AC3E}">
        <p14:creationId xmlns:p14="http://schemas.microsoft.com/office/powerpoint/2010/main" val="414522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68F-E318-45A6-876A-E97A3C5A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analysis in Germany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DF6-D082-431D-B408-17EAE263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000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8C062-53E2-5B0D-C10A-EFFE591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pyramid in Germany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8DBB0D-971F-BB3D-37BA-52F71A878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47" y="1690688"/>
            <a:ext cx="64051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5F7C0-A96A-D680-BEED-01AF99059CD1}"/>
              </a:ext>
            </a:extLst>
          </p:cNvPr>
          <p:cNvSpPr txBox="1"/>
          <p:nvPr/>
        </p:nvSpPr>
        <p:spPr>
          <a:xfrm>
            <a:off x="7885651" y="2273417"/>
            <a:ext cx="390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population = 83019213</a:t>
            </a:r>
          </a:p>
        </p:txBody>
      </p:sp>
    </p:spTree>
    <p:extLst>
      <p:ext uri="{BB962C8B-B14F-4D97-AF65-F5344CB8AC3E}">
        <p14:creationId xmlns:p14="http://schemas.microsoft.com/office/powerpoint/2010/main" val="18464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9C35A-8EE4-4885-99A3-52C88301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contribution of each manufacturer?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903E8-A258-4E8C-9F5D-92BF9F41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There are 3  main manufacturers in Germany: Pfizer, </a:t>
            </a:r>
            <a:r>
              <a:rPr lang="en-US" dirty="0" err="1"/>
              <a:t>moderna</a:t>
            </a:r>
            <a:r>
              <a:rPr lang="en-US" dirty="0"/>
              <a:t> and </a:t>
            </a:r>
            <a:r>
              <a:rPr lang="en-US" dirty="0" err="1"/>
              <a:t>astrazeneca</a:t>
            </a:r>
            <a:r>
              <a:rPr lang="en-US" dirty="0"/>
              <a:t>.</a:t>
            </a:r>
          </a:p>
          <a:p>
            <a:r>
              <a:rPr lang="en-US" dirty="0"/>
              <a:t>The most commonly used is Pfizer</a:t>
            </a:r>
          </a:p>
          <a:p>
            <a:r>
              <a:rPr lang="en-US" dirty="0"/>
              <a:t>In Jan 22 it was a reduction in </a:t>
            </a:r>
            <a:r>
              <a:rPr lang="en-US" dirty="0" err="1"/>
              <a:t>pfizer</a:t>
            </a:r>
            <a:r>
              <a:rPr lang="en-US" dirty="0"/>
              <a:t> use that was replaced by </a:t>
            </a:r>
            <a:r>
              <a:rPr lang="en-US" dirty="0" err="1"/>
              <a:t>moderna</a:t>
            </a:r>
            <a:r>
              <a:rPr lang="en-US" dirty="0"/>
              <a:t>.</a:t>
            </a:r>
          </a:p>
          <a:p>
            <a:r>
              <a:rPr lang="en-US" dirty="0" err="1"/>
              <a:t>Astrazeneca</a:t>
            </a:r>
            <a:r>
              <a:rPr lang="en-US" dirty="0"/>
              <a:t> was mainly used in the beginning: Feb-Jul 21 and </a:t>
            </a:r>
            <a:r>
              <a:rPr lang="en-US" sz="2900" dirty="0"/>
              <a:t>abandoned </a:t>
            </a:r>
            <a:r>
              <a:rPr lang="en-US" dirty="0"/>
              <a:t>afterwards.</a:t>
            </a:r>
          </a:p>
          <a:p>
            <a:r>
              <a:rPr lang="en-US" dirty="0"/>
              <a:t>Other manufacturers are used from Oct 22 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C45A86-B4C8-4D64-B783-4B7DDF24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70" y="3286125"/>
            <a:ext cx="5195926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4E821A-8552-4E60-A7D0-489C8580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" y="3151187"/>
            <a:ext cx="6276374" cy="33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D0C-FEC9-47A6-8E3B-F2C437EF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patterns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4A339-7492-4D27-90BA-FF499024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0" y="1437633"/>
            <a:ext cx="10515600" cy="21012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the appearance of the vaccines most of the population (~60%) got first and second dose.</a:t>
            </a:r>
          </a:p>
          <a:p>
            <a:r>
              <a:rPr lang="en-US" dirty="0"/>
              <a:t>Starting from Nov 2022 again most of the population (~60%) got the third dose. </a:t>
            </a:r>
          </a:p>
          <a:p>
            <a:r>
              <a:rPr lang="en-US" dirty="0"/>
              <a:t>Remaining population show a decrease ratios of vaccination, however, 78% are vaccinated with 3 doses today in Germany.</a:t>
            </a:r>
            <a:endParaRPr lang="he-IL" dirty="0"/>
          </a:p>
          <a:p>
            <a:r>
              <a:rPr lang="en-US" dirty="0"/>
              <a:t>Conclusion – most population is very disciplined and obeys the government guidance.</a:t>
            </a:r>
          </a:p>
          <a:p>
            <a:endParaRPr lang="LID4096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F30F56-CC9D-49B9-BEE6-DF326D47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3984"/>
            <a:ext cx="6136184" cy="34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F45B7-2CC6-41A5-868C-86B6523D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38887"/>
            <a:ext cx="6000087" cy="33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2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CC6E-755B-4986-B4C2-A2F7451D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vaccination on number of cases and deaths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5E1A7-BB5C-4B05-8747-2752108DB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09" y="1027905"/>
            <a:ext cx="8317103" cy="5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7F4F4-F6C8-4ACB-8073-8C6119E79C8E}"/>
              </a:ext>
            </a:extLst>
          </p:cNvPr>
          <p:cNvSpPr txBox="1"/>
          <p:nvPr/>
        </p:nvSpPr>
        <p:spPr>
          <a:xfrm>
            <a:off x="746620" y="2021747"/>
            <a:ext cx="2567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effect on number of cases </a:t>
            </a:r>
            <a:r>
              <a:rPr lang="he-IL" dirty="0"/>
              <a:t>)</a:t>
            </a:r>
            <a:r>
              <a:rPr lang="en-US" dirty="0"/>
              <a:t> chance to get infected), but the number of deaths decreased following the vaccination.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0866D-6DA6-BFEA-FD83-28FE2C58A225}"/>
              </a:ext>
            </a:extLst>
          </p:cNvPr>
          <p:cNvSpPr txBox="1"/>
          <p:nvPr/>
        </p:nvSpPr>
        <p:spPr>
          <a:xfrm>
            <a:off x="838200" y="4118994"/>
            <a:ext cx="2643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death ratio before 50% were vaccinated was </a:t>
            </a:r>
            <a:r>
              <a:rPr lang="en-US" b="1" dirty="0">
                <a:solidFill>
                  <a:srgbClr val="FF0000"/>
                </a:solidFill>
              </a:rPr>
              <a:t>4.92% </a:t>
            </a:r>
            <a:r>
              <a:rPr lang="en-US" dirty="0"/>
              <a:t>following 3 doses of vaccination it decreased to </a:t>
            </a:r>
            <a:r>
              <a:rPr lang="en-US" b="1" dirty="0">
                <a:solidFill>
                  <a:srgbClr val="00B050"/>
                </a:solidFill>
              </a:rPr>
              <a:t>0.16%!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E5140-2B5B-3337-CD78-BBEC3370AB83}"/>
              </a:ext>
            </a:extLst>
          </p:cNvPr>
          <p:cNvSpPr txBox="1"/>
          <p:nvPr/>
        </p:nvSpPr>
        <p:spPr>
          <a:xfrm>
            <a:off x="5668161" y="6251196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4.92%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5532E-5E92-7000-1B4A-F9DFB8D31C0A}"/>
              </a:ext>
            </a:extLst>
          </p:cNvPr>
          <p:cNvSpPr txBox="1"/>
          <p:nvPr/>
        </p:nvSpPr>
        <p:spPr>
          <a:xfrm>
            <a:off x="10507210" y="6182578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0.16%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E0295A-CB83-3C38-7456-F9669197F501}"/>
              </a:ext>
            </a:extLst>
          </p:cNvPr>
          <p:cNvCxnSpPr>
            <a:cxnSpLocks/>
          </p:cNvCxnSpPr>
          <p:nvPr/>
        </p:nvCxnSpPr>
        <p:spPr>
          <a:xfrm flipH="1">
            <a:off x="4348787" y="6242807"/>
            <a:ext cx="3885910" cy="23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315F21-4CB9-B348-D7F8-9D7654308BF8}"/>
              </a:ext>
            </a:extLst>
          </p:cNvPr>
          <p:cNvCxnSpPr>
            <a:cxnSpLocks/>
          </p:cNvCxnSpPr>
          <p:nvPr/>
        </p:nvCxnSpPr>
        <p:spPr>
          <a:xfrm flipH="1">
            <a:off x="9840286" y="6235816"/>
            <a:ext cx="21895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6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9F13614-3B7C-48AB-BA52-F20D27FD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49" y="1806735"/>
            <a:ext cx="7631929" cy="46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3FB86-5CE0-4D5A-8D15-2834D9D2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first dose of vaccination the death rate decreased from 3.2% to 0.25%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AEC3A5-95C2-4DD3-A3A4-FB6EB2851EE5}"/>
              </a:ext>
            </a:extLst>
          </p:cNvPr>
          <p:cNvCxnSpPr>
            <a:cxnSpLocks/>
          </p:cNvCxnSpPr>
          <p:nvPr/>
        </p:nvCxnSpPr>
        <p:spPr>
          <a:xfrm>
            <a:off x="2369914" y="2361491"/>
            <a:ext cx="3598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E309F3-7037-427D-B796-AEAB5FFE660E}"/>
              </a:ext>
            </a:extLst>
          </p:cNvPr>
          <p:cNvCxnSpPr>
            <a:cxnSpLocks/>
          </p:cNvCxnSpPr>
          <p:nvPr/>
        </p:nvCxnSpPr>
        <p:spPr>
          <a:xfrm>
            <a:off x="5968816" y="2361491"/>
            <a:ext cx="34016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44BA7E-0250-4F15-8497-0187E6CEF00E}"/>
              </a:ext>
            </a:extLst>
          </p:cNvPr>
          <p:cNvSpPr txBox="1"/>
          <p:nvPr/>
        </p:nvSpPr>
        <p:spPr>
          <a:xfrm>
            <a:off x="4069482" y="2344700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2.5%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76742-A3C1-48B1-BF9A-D133262C961C}"/>
              </a:ext>
            </a:extLst>
          </p:cNvPr>
          <p:cNvSpPr txBox="1"/>
          <p:nvPr/>
        </p:nvSpPr>
        <p:spPr>
          <a:xfrm>
            <a:off x="7347983" y="2344701"/>
            <a:ext cx="1140903" cy="37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0.21%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ED493-275B-4A28-9BFB-0830BC5991C1}"/>
              </a:ext>
            </a:extLst>
          </p:cNvPr>
          <p:cNvCxnSpPr/>
          <p:nvPr/>
        </p:nvCxnSpPr>
        <p:spPr>
          <a:xfrm flipH="1">
            <a:off x="5918531" y="1933308"/>
            <a:ext cx="50285" cy="428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BC26C8-D213-4C7B-9EC4-0F5C7548A3F8}"/>
              </a:ext>
            </a:extLst>
          </p:cNvPr>
          <p:cNvSpPr txBox="1"/>
          <p:nvPr/>
        </p:nvSpPr>
        <p:spPr>
          <a:xfrm>
            <a:off x="5459786" y="3734868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916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B779-4AC8-062B-D832-6D684632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from the beginning of vaccination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DA1142-EA23-49CC-EC63-7276FC25B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5" y="1825625"/>
            <a:ext cx="7111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A5C04-8FC1-0CDB-28F3-8012BF32C790}"/>
              </a:ext>
            </a:extLst>
          </p:cNvPr>
          <p:cNvSpPr txBox="1"/>
          <p:nvPr/>
        </p:nvSpPr>
        <p:spPr>
          <a:xfrm>
            <a:off x="5058561" y="2592198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63C1B-A3AA-E949-51BD-BE64507C0F71}"/>
              </a:ext>
            </a:extLst>
          </p:cNvPr>
          <p:cNvSpPr txBox="1"/>
          <p:nvPr/>
        </p:nvSpPr>
        <p:spPr>
          <a:xfrm>
            <a:off x="7509543" y="2592198"/>
            <a:ext cx="8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E2BA7-33FD-F06A-4C97-EF86D6004473}"/>
              </a:ext>
            </a:extLst>
          </p:cNvPr>
          <p:cNvCxnSpPr>
            <a:cxnSpLocks/>
          </p:cNvCxnSpPr>
          <p:nvPr/>
        </p:nvCxnSpPr>
        <p:spPr>
          <a:xfrm>
            <a:off x="2999089" y="2353102"/>
            <a:ext cx="3686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BC8FC-6DC1-6CEA-B313-AEB1E60BD9C9}"/>
              </a:ext>
            </a:extLst>
          </p:cNvPr>
          <p:cNvCxnSpPr>
            <a:cxnSpLocks/>
          </p:cNvCxnSpPr>
          <p:nvPr/>
        </p:nvCxnSpPr>
        <p:spPr>
          <a:xfrm>
            <a:off x="6686026" y="2353102"/>
            <a:ext cx="28942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C18E4-8DD4-89FB-1B68-567E0DC9FDEA}"/>
              </a:ext>
            </a:extLst>
          </p:cNvPr>
          <p:cNvCxnSpPr/>
          <p:nvPr/>
        </p:nvCxnSpPr>
        <p:spPr>
          <a:xfrm>
            <a:off x="6686026" y="1904301"/>
            <a:ext cx="0" cy="376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CD1421-F73E-6085-CB0A-B839D1832587}"/>
              </a:ext>
            </a:extLst>
          </p:cNvPr>
          <p:cNvSpPr txBox="1"/>
          <p:nvPr/>
        </p:nvSpPr>
        <p:spPr>
          <a:xfrm>
            <a:off x="6172850" y="3602963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60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1E4B-0B51-4A22-AA09-26F2B689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  <a:endParaRPr lang="LID4096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D7CA-9B68-4DCB-85A3-351DCBABE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Coronavirus disease (COVID-19) is an infectious disease caused by the SARS-CoV-2 virus.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first known case was identified in China Wuhan at December 2019.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disease quickly spread worldwide, resulting in the COVID-19 pandemic. </a:t>
            </a:r>
            <a:endParaRPr lang="LID4096" dirty="0"/>
          </a:p>
          <a:p>
            <a:endParaRPr lang="en-US" b="0" i="0" dirty="0">
              <a:effectLst/>
              <a:latin typeface="Inter"/>
            </a:endParaRPr>
          </a:p>
          <a:p>
            <a:r>
              <a:rPr lang="en-US" dirty="0">
                <a:latin typeface="Arial" panose="020B0604020202020204" pitchFamily="34" charset="0"/>
              </a:rPr>
              <a:t>This dataset provides daily updated number of reported cases &amp; deaths in Germany on state and county level from January 2020.</a:t>
            </a:r>
          </a:p>
          <a:p>
            <a:r>
              <a:rPr lang="en-US" dirty="0">
                <a:latin typeface="Arial" panose="020B0604020202020204" pitchFamily="34" charset="0"/>
              </a:rPr>
              <a:t>A dataset on vaccination progress from December 2020. </a:t>
            </a:r>
          </a:p>
          <a:p>
            <a:r>
              <a:rPr lang="en-US" dirty="0">
                <a:latin typeface="Arial" panose="020B0604020202020204" pitchFamily="34" charset="0"/>
              </a:rPr>
              <a:t>And a general state-level population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2679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522C8343-7585-59FE-66FF-79CB3F5F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549251"/>
            <a:ext cx="7827365" cy="478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7C7BC-295B-53A5-B25E-EBB81FB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The 3rd dose of vaccination had beneficial effect on death rates even after two doses.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D890A6-3934-E2AF-6E75-DD52212E1C93}"/>
              </a:ext>
            </a:extLst>
          </p:cNvPr>
          <p:cNvCxnSpPr>
            <a:cxnSpLocks/>
          </p:cNvCxnSpPr>
          <p:nvPr/>
        </p:nvCxnSpPr>
        <p:spPr>
          <a:xfrm>
            <a:off x="2340528" y="2134989"/>
            <a:ext cx="25586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B8D64-2682-9D08-9A7B-871D1DC467D6}"/>
              </a:ext>
            </a:extLst>
          </p:cNvPr>
          <p:cNvCxnSpPr>
            <a:cxnSpLocks/>
          </p:cNvCxnSpPr>
          <p:nvPr/>
        </p:nvCxnSpPr>
        <p:spPr>
          <a:xfrm>
            <a:off x="4899171" y="2130785"/>
            <a:ext cx="46894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4148B-776C-D4B8-8363-019F663F9AB4}"/>
              </a:ext>
            </a:extLst>
          </p:cNvPr>
          <p:cNvSpPr txBox="1"/>
          <p:nvPr/>
        </p:nvSpPr>
        <p:spPr>
          <a:xfrm>
            <a:off x="3036814" y="2209959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2B70F-1CF3-6A3B-F546-1F043E8AA6CB}"/>
              </a:ext>
            </a:extLst>
          </p:cNvPr>
          <p:cNvSpPr txBox="1"/>
          <p:nvPr/>
        </p:nvSpPr>
        <p:spPr>
          <a:xfrm>
            <a:off x="6167304" y="2205441"/>
            <a:ext cx="8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162682-690B-C614-11A9-2022572723ED}"/>
              </a:ext>
            </a:extLst>
          </p:cNvPr>
          <p:cNvCxnSpPr/>
          <p:nvPr/>
        </p:nvCxnSpPr>
        <p:spPr>
          <a:xfrm>
            <a:off x="4899171" y="1627464"/>
            <a:ext cx="0" cy="420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700EE0-12B5-B96F-C188-682B53238548}"/>
              </a:ext>
            </a:extLst>
          </p:cNvPr>
          <p:cNvSpPr txBox="1"/>
          <p:nvPr/>
        </p:nvSpPr>
        <p:spPr>
          <a:xfrm>
            <a:off x="4418249" y="3574627"/>
            <a:ext cx="17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 vaccination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806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27F-7826-4BE3-9307-2BE0F17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545F-C5D1-4B6D-AFA6-C32BEB5A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7513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 there differences between genders in getting sick, recovery ratio, death ratio - </a:t>
            </a:r>
            <a:r>
              <a:rPr lang="en-US" dirty="0">
                <a:highlight>
                  <a:srgbClr val="FFFF00"/>
                </a:highlight>
              </a:rPr>
              <a:t>Felix</a:t>
            </a:r>
            <a:r>
              <a:rPr lang="en-US" dirty="0"/>
              <a:t> </a:t>
            </a:r>
          </a:p>
          <a:p>
            <a:r>
              <a:rPr lang="en-US" dirty="0"/>
              <a:t>Vaccination trends – any conclusions – </a:t>
            </a:r>
            <a:r>
              <a:rPr lang="en-US" dirty="0">
                <a:highlight>
                  <a:srgbClr val="FF00FF"/>
                </a:highlight>
              </a:rPr>
              <a:t>Alin done</a:t>
            </a:r>
          </a:p>
          <a:p>
            <a:r>
              <a:rPr lang="en-US" dirty="0"/>
              <a:t>Are there differences in different age groups ( same parameters as above) – </a:t>
            </a:r>
            <a:r>
              <a:rPr lang="en-US" dirty="0">
                <a:highlight>
                  <a:srgbClr val="FFFF00"/>
                </a:highlight>
              </a:rPr>
              <a:t>Felix /Alin with pivot table and conclusions</a:t>
            </a:r>
          </a:p>
          <a:p>
            <a:r>
              <a:rPr lang="en-US" dirty="0" err="1">
                <a:highlight>
                  <a:srgbClr val="FFFF00"/>
                </a:highlight>
              </a:rPr>
              <a:t>Geopandas</a:t>
            </a:r>
            <a:endParaRPr lang="en-US" dirty="0"/>
          </a:p>
          <a:p>
            <a:pPr lvl="1"/>
            <a:r>
              <a:rPr lang="en-US" dirty="0"/>
              <a:t>Can we see differences in different regions of the country in the above parameters – </a:t>
            </a:r>
            <a:r>
              <a:rPr lang="en-US" dirty="0">
                <a:highlight>
                  <a:srgbClr val="FFFF00"/>
                </a:highlight>
              </a:rPr>
              <a:t>Felix</a:t>
            </a:r>
          </a:p>
          <a:p>
            <a:pPr lvl="1"/>
            <a:r>
              <a:rPr lang="en-US" dirty="0"/>
              <a:t>6 graphs with cases/recovery numbers per state on maps (resample every 6 month) -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% of population fully vaccinated/partially vaccinated/not vaccinated in each region/county </a:t>
            </a:r>
            <a:r>
              <a:rPr lang="en-US" dirty="0">
                <a:highlight>
                  <a:srgbClr val="FF00FF"/>
                </a:highlight>
              </a:rPr>
              <a:t>Alin</a:t>
            </a:r>
            <a:endParaRPr lang="en-US" dirty="0"/>
          </a:p>
          <a:p>
            <a:r>
              <a:rPr lang="en-US" dirty="0"/>
              <a:t>Are regions with younger population tend to vaccinate more /less vs older population regions?</a:t>
            </a:r>
            <a:r>
              <a:rPr lang="en-US" dirty="0">
                <a:highlight>
                  <a:srgbClr val="FF00FF"/>
                </a:highlight>
              </a:rPr>
              <a:t> Alin</a:t>
            </a:r>
            <a:endParaRPr lang="en-US" dirty="0"/>
          </a:p>
          <a:p>
            <a:r>
              <a:rPr lang="en-US" dirty="0"/>
              <a:t>Can we see a decrease in death following vaccination? – </a:t>
            </a:r>
            <a:r>
              <a:rPr lang="en-US" dirty="0">
                <a:highlight>
                  <a:srgbClr val="FF00FF"/>
                </a:highlight>
              </a:rPr>
              <a:t>Alin -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204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7133-4995-4DB9-BF49-ACF569DD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COVID-19 World Vaccination Progress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BAA8-C988-4CEF-BD29-1E71C11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https://www.kaggle.com/datasets/gpreda/covid-world-vaccination-progress?select=country_vaccinations_by_manufacturer.csv</a:t>
            </a:r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053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1E8-36D5-4960-B54E-7A28FEA5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840E-757F-4345-BEB9-CA14ED34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2 tables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country_vaccinations_by_manufacturer.csv</a:t>
            </a:r>
          </a:p>
          <a:p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94278-90CD-46E2-8BEF-A49BC4151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72683"/>
              </p:ext>
            </p:extLst>
          </p:nvPr>
        </p:nvGraphicFramePr>
        <p:xfrm>
          <a:off x="907875" y="2993083"/>
          <a:ext cx="6502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62115616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8784711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7647298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375144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338511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worldwide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4.12.20-30.3.22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manufacturer used in the country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vaccinated per country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categories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58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ED0FEE-5320-4058-ACE3-0D078587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8" t="64220" r="36972" b="9931"/>
          <a:stretch/>
        </p:blipFill>
        <p:spPr>
          <a:xfrm>
            <a:off x="5712902" y="496425"/>
            <a:ext cx="4714613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3B6D-5410-49E2-8DF0-B563EDD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vaccines/ manufacturer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8BEC4D-2AC8-4EFA-A1F8-C46DD683B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2020094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EAB-CC45-4A58-9218-41B07224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8" y="291058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168B-23DA-4B6C-9351-4EB99142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- this is the country for which the vaccination information is provided;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Country ISO Code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ISO code for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date for the data entry; for some of the dates we have only the daily vaccinations, for others, only the (cumulative) total;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absolute number of total immunizations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a person, depending on the immunization scheme, will receive one or more (typically 2) vaccines; at a certain moment, the number of vaccination might be larger than the number of people;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(raw)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for a certain data entry, the number of vaccination for that date/country;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vaccinations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vaccination number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Total number of people fully vaccinated per hundred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percent) between population fully immunized and total population up to the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Number of vaccinations per day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number of daily vaccination for that day and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Daily vaccinations per million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ratio (in ppm) between vaccination number and total population for the current date in the country;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Vaccines used in the country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total number of vaccines used in the country (up to date);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name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source of the information (national authority, international organization, local organization etc.);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Source website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- website of the source of information;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5242-2396-40AD-89CE-0E812FCC2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5" t="64220" r="29748" b="7963"/>
          <a:stretch/>
        </p:blipFill>
        <p:spPr>
          <a:xfrm>
            <a:off x="6526636" y="100668"/>
            <a:ext cx="557028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6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DA6-8135-4FFE-A5F7-C8E35D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country_vaccinations.csv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0D9-F133-4061-B116-A94E8B3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Columns: </a:t>
            </a:r>
          </a:p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71B67-3D50-4760-BE65-F51A638F2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5" t="55078" r="46939" b="9931"/>
          <a:stretch/>
        </p:blipFill>
        <p:spPr>
          <a:xfrm>
            <a:off x="948033" y="2426613"/>
            <a:ext cx="4014062" cy="2950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6082E-0994-4F59-A12E-9025C3FA1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06" t="56974" r="54381" b="18532"/>
          <a:stretch/>
        </p:blipFill>
        <p:spPr>
          <a:xfrm>
            <a:off x="4962095" y="3171038"/>
            <a:ext cx="764908" cy="2055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31752-74AB-4DFD-9BA8-D4DB98B99025}"/>
              </a:ext>
            </a:extLst>
          </p:cNvPr>
          <p:cNvSpPr txBox="1"/>
          <p:nvPr/>
        </p:nvSpPr>
        <p:spPr>
          <a:xfrm>
            <a:off x="4997159" y="2801706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565402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FD99-F175-432A-B2EB-6CA0451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vaccinations/country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98862-6E79-4ED9-8C42-765F95623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A8E9-32D7-4057-B49D-4AF45E42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questions we can 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EAF-EBC4-4190-AE70-1B9081B3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9" y="1825625"/>
            <a:ext cx="110850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% of population vaccinated in each country(visualization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 % fully vaccinated vs partially vaccinated vs non vaccinated in each country</a:t>
            </a:r>
          </a:p>
          <a:p>
            <a:r>
              <a:rPr lang="en-US" dirty="0"/>
              <a:t>What is the main manufacturer in each country </a:t>
            </a:r>
          </a:p>
          <a:p>
            <a:r>
              <a:rPr lang="en-US" dirty="0"/>
              <a:t>What was the vaccination pattern(quick response in the beginning/slow long response/late response e.c.t)</a:t>
            </a:r>
          </a:p>
          <a:p>
            <a:r>
              <a:rPr lang="en-US" dirty="0"/>
              <a:t>Spread of each manufacturer in the world map(visualization with </a:t>
            </a:r>
            <a:r>
              <a:rPr lang="en-US" dirty="0" err="1"/>
              <a:t>GeoPandas</a:t>
            </a:r>
            <a:r>
              <a:rPr lang="en-US" dirty="0"/>
              <a:t>)</a:t>
            </a:r>
          </a:p>
          <a:p>
            <a:r>
              <a:rPr lang="en-US" dirty="0"/>
              <a:t>Group by regions like Europe, Middle east, Far east </a:t>
            </a:r>
            <a:r>
              <a:rPr lang="en-US" dirty="0" err="1"/>
              <a:t>e.c.t.</a:t>
            </a:r>
            <a:r>
              <a:rPr lang="en-US" dirty="0"/>
              <a:t> Is there a similar pattern of vaccination process in the region?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57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8E3E-0D0E-430F-94BA-6CFF85A6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contains 3 tables: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117-C04E-46E2-B3F6-E2A468A4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3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covid_de.csv</a:t>
            </a: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3D00-9140-45E9-84C0-2353C6FCF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" t="13456" r="24794" b="54128"/>
          <a:stretch/>
        </p:blipFill>
        <p:spPr>
          <a:xfrm>
            <a:off x="838200" y="1887522"/>
            <a:ext cx="9060110" cy="2223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E7B83-0E2C-4353-ADE8-C24AAF5C0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72" t="27523" r="53692" b="49419"/>
          <a:stretch/>
        </p:blipFill>
        <p:spPr>
          <a:xfrm>
            <a:off x="838200" y="4307439"/>
            <a:ext cx="3502676" cy="222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C119C-C651-4096-9623-BD948F144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54496" r="66340" b="32720"/>
          <a:stretch/>
        </p:blipFill>
        <p:spPr>
          <a:xfrm>
            <a:off x="2793534" y="5025006"/>
            <a:ext cx="360727" cy="1233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26CF-9C68-4C35-AE82-DEAF3C49D02D}"/>
              </a:ext>
            </a:extLst>
          </p:cNvPr>
          <p:cNvSpPr txBox="1"/>
          <p:nvPr/>
        </p:nvSpPr>
        <p:spPr>
          <a:xfrm>
            <a:off x="2625754" y="475267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9107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CC80-ABC9-4439-A6A3-CA3DBC9D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68" y="21842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covid_de_vaccines.csv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solidFill>
                <a:srgbClr val="202124"/>
              </a:solidFill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514350" indent="-514350">
              <a:buFont typeface="+mj-lt"/>
              <a:buAutoNum type="arabicPeriod" startAt="2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1197-D26F-4F41-ABDF-C0EFACF0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8" r="16193" b="54984"/>
          <a:stretch/>
        </p:blipFill>
        <p:spPr>
          <a:xfrm>
            <a:off x="209725" y="670054"/>
            <a:ext cx="10217791" cy="223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17652-C252-4E6F-8E5D-EDC0A23D7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9021" r="53692" b="35177"/>
          <a:stretch/>
        </p:blipFill>
        <p:spPr>
          <a:xfrm>
            <a:off x="938868" y="3659033"/>
            <a:ext cx="3530396" cy="2532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5CE63-12E2-4D3F-9B60-851DE9C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17" t="67951" r="62224" b="17187"/>
          <a:stretch/>
        </p:blipFill>
        <p:spPr>
          <a:xfrm>
            <a:off x="4386772" y="4412372"/>
            <a:ext cx="529177" cy="1495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BE766-5011-46ED-91E4-1052A739B9CE}"/>
              </a:ext>
            </a:extLst>
          </p:cNvPr>
          <p:cNvSpPr txBox="1"/>
          <p:nvPr/>
        </p:nvSpPr>
        <p:spPr>
          <a:xfrm>
            <a:off x="4387442" y="4111262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E40364-4447-4BC1-A19E-77681A0DE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92" y="3130725"/>
            <a:ext cx="5260596" cy="3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9D36-B4C3-4034-A719-69471929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8" y="516941"/>
            <a:ext cx="10515600" cy="555668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demographics_de.csv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ED32-0576-4417-9B33-9C47D98C9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333" r="62362" b="51682"/>
          <a:stretch/>
        </p:blipFill>
        <p:spPr>
          <a:xfrm>
            <a:off x="4983060" y="516941"/>
            <a:ext cx="4437776" cy="2399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1E968-B44D-4D73-91F3-501AA3EB2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53" t="37798" r="57271" b="43340"/>
          <a:stretch/>
        </p:blipFill>
        <p:spPr>
          <a:xfrm>
            <a:off x="611698" y="2321653"/>
            <a:ext cx="2592896" cy="1679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8ECD8-9D5C-49D7-9CFF-B311FA730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0" t="60201" r="65459" b="29909"/>
          <a:stretch/>
        </p:blipFill>
        <p:spPr>
          <a:xfrm>
            <a:off x="3204594" y="3022134"/>
            <a:ext cx="453006" cy="880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156E6-D137-4863-AF98-30296700103F}"/>
              </a:ext>
            </a:extLst>
          </p:cNvPr>
          <p:cNvSpPr txBox="1"/>
          <p:nvPr/>
        </p:nvSpPr>
        <p:spPr>
          <a:xfrm>
            <a:off x="3129093" y="2716137"/>
            <a:ext cx="105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Nunique</a:t>
            </a:r>
            <a:endParaRPr lang="en-US" sz="1000" dirty="0"/>
          </a:p>
          <a:p>
            <a:r>
              <a:rPr lang="en-US" sz="1000" dirty="0"/>
              <a:t>…………….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500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077-C800-9742-BB0E-1A89E91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Proposals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DF7B7-F704-AEB7-63DA-BEF3FEE5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78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56F6-8CFE-1497-217B-DB9A699A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time trend blocked by state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A35A-3ACA-D4F4-B96E-57EE9FFB5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97" y="1825625"/>
            <a:ext cx="988520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EC58AA-3E61-8BCF-5C18-1665644BE85D}"/>
              </a:ext>
            </a:extLst>
          </p:cNvPr>
          <p:cNvSpPr txBox="1"/>
          <p:nvPr/>
        </p:nvSpPr>
        <p:spPr>
          <a:xfrm>
            <a:off x="407609" y="1321356"/>
            <a:ext cx="82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Done. Need to fix graph to line and show recovered and cases on same graph</a:t>
            </a:r>
            <a:endParaRPr lang="en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249-CB56-6E51-BF63-5F307006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trends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EB0E-A8FE-799C-A252-2B21589F1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933"/>
            <a:ext cx="8918987" cy="43328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0D6F2-7759-4CE8-2FF0-F121CD0F6912}"/>
              </a:ext>
            </a:extLst>
          </p:cNvPr>
          <p:cNvSpPr txBox="1"/>
          <p:nvPr/>
        </p:nvSpPr>
        <p:spPr>
          <a:xfrm flipH="1">
            <a:off x="1010453" y="461394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782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8AC2-CC6E-D4FF-983D-AB4EE2D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D1595-C6DF-C3F4-F62F-F37C3FE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688" y="1749967"/>
            <a:ext cx="7604910" cy="45314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E6EB8-8B78-2EEF-8127-C256283557FC}"/>
              </a:ext>
            </a:extLst>
          </p:cNvPr>
          <p:cNvSpPr txBox="1"/>
          <p:nvPr/>
        </p:nvSpPr>
        <p:spPr>
          <a:xfrm flipH="1">
            <a:off x="641337" y="1690688"/>
            <a:ext cx="116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Done</a:t>
            </a:r>
            <a:endParaRPr lang="en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63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1164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Helvetica Neue</vt:lpstr>
      <vt:lpstr>inherit</vt:lpstr>
      <vt:lpstr>Inter</vt:lpstr>
      <vt:lpstr>zeitung</vt:lpstr>
      <vt:lpstr>Office Theme</vt:lpstr>
      <vt:lpstr>COVID-19 Tracking Germany</vt:lpstr>
      <vt:lpstr>Background</vt:lpstr>
      <vt:lpstr>Dataset contains 3 tables: </vt:lpstr>
      <vt:lpstr>PowerPoint Presentation</vt:lpstr>
      <vt:lpstr>PowerPoint Presentation</vt:lpstr>
      <vt:lpstr>Visualizations Proposals</vt:lpstr>
      <vt:lpstr>Cases time trend blocked by state</vt:lpstr>
      <vt:lpstr>Deaths trends</vt:lpstr>
      <vt:lpstr>Summaries</vt:lpstr>
      <vt:lpstr>PowerPoint Presentation</vt:lpstr>
      <vt:lpstr>Is specific age group more vulnerable for infection </vt:lpstr>
      <vt:lpstr>Is age can be predictor for recovery success?</vt:lpstr>
      <vt:lpstr>Vaccination analysis in Germany</vt:lpstr>
      <vt:lpstr>Population pyramid in Germany</vt:lpstr>
      <vt:lpstr>What is the contribution of each manufacturer?</vt:lpstr>
      <vt:lpstr>Vaccination patterns</vt:lpstr>
      <vt:lpstr>The effect of vaccination on number of cases and deaths</vt:lpstr>
      <vt:lpstr>After first dose of vaccination the death rate decreased from 3.2% to 0.25%</vt:lpstr>
      <vt:lpstr>Death rate from the beginning of vaccination </vt:lpstr>
      <vt:lpstr>The 3rd dose of vaccination had beneficial effect on death rates even after two doses. </vt:lpstr>
      <vt:lpstr>The main questions we can ask</vt:lpstr>
      <vt:lpstr>COVID-19 World Vaccination Progress </vt:lpstr>
      <vt:lpstr>Basic information</vt:lpstr>
      <vt:lpstr>Number of vaccines/ manufacturer</vt:lpstr>
      <vt:lpstr>country_vaccinations.csv </vt:lpstr>
      <vt:lpstr>country_vaccinations.csv</vt:lpstr>
      <vt:lpstr>Total vaccinations/country</vt:lpstr>
      <vt:lpstr>The main questions we can 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DannyC19</dc:creator>
  <cp:lastModifiedBy>ALIN</cp:lastModifiedBy>
  <cp:revision>41</cp:revision>
  <dcterms:created xsi:type="dcterms:W3CDTF">2023-02-08T07:12:57Z</dcterms:created>
  <dcterms:modified xsi:type="dcterms:W3CDTF">2023-02-19T18:28:31Z</dcterms:modified>
</cp:coreProperties>
</file>