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18.png" ContentType="image/png"/>
  <Override PartName="/ppt/media/image12.png" ContentType="image/png"/>
  <Override PartName="/ppt/media/image3.png" ContentType="image/png"/>
  <Override PartName="/ppt/media/image1.png" ContentType="image/png"/>
  <Override PartName="/ppt/media/image4.svg" ContentType="image/svg"/>
  <Override PartName="/ppt/media/image7.png" ContentType="image/png"/>
  <Override PartName="/ppt/media/image17.jpeg" ContentType="image/jpeg"/>
  <Override PartName="/ppt/media/image16.png" ContentType="image/png"/>
  <Override PartName="/ppt/media/image11.png" ContentType="image/png"/>
  <Override PartName="/ppt/media/image2.png" ContentType="image/png"/>
  <Override PartName="/ppt/media/image14.png" ContentType="image/png"/>
  <Override PartName="/ppt/media/image5.png" ContentType="image/png"/>
  <Override PartName="/ppt/media/image13.jpeg" ContentType="image/jpeg"/>
  <Override PartName="/ppt/media/image15.png" ContentType="image/png"/>
  <Override PartName="/ppt/media/image6.png" ContentType="image/png"/>
  <Override PartName="/ppt/media/image8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3C9E8BC-1BB9-4563-B4EF-8CCE042B902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Modern: Digital, electronic, turing complete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Video Game: Display, Interaction, Amusement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Arial Regular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86490D-605F-4AC7-9EAC-490806346386}" type="slidenum">
              <a:rPr b="0" lang="en-US" sz="1200" spc="-1" strike="noStrike">
                <a:solidFill>
                  <a:srgbClr val="000000"/>
                </a:solidFill>
                <a:latin typeface="Arial Regular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://www.scientificleaders.com/presentations" TargetMode="External"/><Relationship Id="rId2" Type="http://schemas.openxmlformats.org/officeDocument/2006/relationships/hyperlink" Target="http://game-studies.wikia.com/wiki/Interest_Curve" TargetMode="External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://www.squidi.net/three/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jpeg"/><Relationship Id="rId4" Type="http://schemas.openxmlformats.org/officeDocument/2006/relationships/image" Target="../media/image18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/>
          <p:nvPr/>
        </p:nvSpPr>
        <p:spPr>
          <a:xfrm>
            <a:off x="878760" y="4998960"/>
            <a:ext cx="10430280" cy="46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Crafting Meaningful Interactive Experiences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itle 2"/>
          <p:cNvSpPr/>
          <p:nvPr/>
        </p:nvSpPr>
        <p:spPr>
          <a:xfrm>
            <a:off x="735840" y="1526760"/>
            <a:ext cx="10716120" cy="79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444"/>
          </a:bodyPr>
          <a:p>
            <a:pPr algn="ctr" defTabSz="914400">
              <a:lnSpc>
                <a:spcPct val="80000"/>
              </a:lnSpc>
            </a:pPr>
            <a:r>
              <a:rPr b="1" lang="en-US" sz="6000" spc="94" strike="noStrike">
                <a:solidFill>
                  <a:schemeClr val="lt1"/>
                </a:solidFill>
                <a:latin typeface="Garamond"/>
              </a:rPr>
              <a:t>Game Design Fundamentals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4" name="Graphic 2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597200" y="2423880"/>
            <a:ext cx="2993040" cy="246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ntent Placeholder 30"/>
          <p:cNvSpPr/>
          <p:nvPr/>
        </p:nvSpPr>
        <p:spPr>
          <a:xfrm>
            <a:off x="702000" y="2211120"/>
            <a:ext cx="10784160" cy="35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8888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00ff"/>
              </a:buClr>
              <a:buFont typeface="Tw Cen MT"/>
              <a:buChar char=" "/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J. Schell. 2008. </a:t>
            </a:r>
            <a:r>
              <a:rPr b="0" i="1" lang="en-US" sz="3200" spc="-1" strike="noStrike">
                <a:solidFill>
                  <a:schemeClr val="lt1"/>
                </a:solidFill>
                <a:latin typeface="Garamond"/>
              </a:rPr>
              <a:t>The Art of Game Design: A Book of Lenses.</a:t>
            </a:r>
            <a:br>
              <a:rPr sz="3200"/>
            </a:b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CRC Press.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00ff"/>
              </a:buClr>
              <a:buFont typeface="Tw Cen MT"/>
              <a:buChar char=" "/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Syncat Scientific Leadership. </a:t>
            </a:r>
            <a:r>
              <a:rPr b="0" i="1" lang="en-US" sz="3200" spc="-1" strike="noStrike">
                <a:solidFill>
                  <a:schemeClr val="lt1"/>
                </a:solidFill>
                <a:latin typeface="Garamond"/>
              </a:rPr>
              <a:t>How to Give Successful Oral Presentations.</a:t>
            </a: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3200" spc="-1" strike="noStrike" u="sng">
                <a:solidFill>
                  <a:srgbClr val="113ea7"/>
                </a:solidFill>
                <a:uFillTx/>
                <a:latin typeface="Garamond"/>
                <a:hlinkClick r:id="rId1"/>
              </a:rPr>
              <a:t>http://www.scientificleaders.com/presentations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90000"/>
              </a:lnSpc>
            </a:pPr>
            <a:endParaRPr b="0" lang="en-US" sz="1900" spc="-1" strike="noStrike">
              <a:solidFill>
                <a:srgbClr val="ffffff"/>
              </a:solidFill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00ff"/>
              </a:buClr>
              <a:buFont typeface="Tw Cen MT"/>
              <a:buChar char=" "/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Game studies Wiki. </a:t>
            </a:r>
            <a:r>
              <a:rPr b="0" i="1" lang="en-US" sz="3200" spc="-1" strike="noStrike">
                <a:solidFill>
                  <a:schemeClr val="lt1"/>
                </a:solidFill>
                <a:latin typeface="Garamond"/>
              </a:rPr>
              <a:t>Interest Curve</a:t>
            </a: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.</a:t>
            </a:r>
            <a:br>
              <a:rPr sz="3200"/>
            </a:br>
            <a:r>
              <a:rPr b="0" lang="en-US" sz="3200" spc="-1" strike="noStrike" u="sng">
                <a:solidFill>
                  <a:srgbClr val="113ea7"/>
                </a:solidFill>
                <a:uFillTx/>
                <a:latin typeface="Garamond"/>
                <a:hlinkClick r:id="rId2"/>
              </a:rPr>
              <a:t>http://game-studies.wikia.com/wiki/Interest_Curve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Title 12"/>
          <p:cNvSpPr/>
          <p:nvPr/>
        </p:nvSpPr>
        <p:spPr>
          <a:xfrm>
            <a:off x="468360" y="1144440"/>
            <a:ext cx="11251080" cy="7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197" strike="noStrike">
                <a:solidFill>
                  <a:schemeClr val="lt1"/>
                </a:solidFill>
                <a:latin typeface="Garamond"/>
              </a:rPr>
              <a:t>References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/>
          <p:nvPr/>
        </p:nvSpPr>
        <p:spPr>
          <a:xfrm>
            <a:off x="457200" y="1535400"/>
            <a:ext cx="11201040" cy="46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3888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600" spc="-1" strike="noStrike" u="sng">
                <a:solidFill>
                  <a:schemeClr val="lt1"/>
                </a:solidFill>
                <a:uFillTx/>
                <a:latin typeface="Garamond"/>
              </a:rPr>
              <a:t>Games have a few primary features. They…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Are a form of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play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(intrinsic: pleasure / enjoyment)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Have a set of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rules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the provide structure for the play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Involve some form of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conflict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(with others and/or environment)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Have one or more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goals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the player seeks to attain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600" spc="-1" strike="noStrike" u="sng">
                <a:solidFill>
                  <a:schemeClr val="lt1"/>
                </a:solidFill>
                <a:uFillTx/>
                <a:latin typeface="Garamond"/>
              </a:rPr>
              <a:t>Games are distinct from other activities we engage in: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Work (extrinsic: money / power)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Toys (freeform - no goals / rules / conflict)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Puzzles* (no rules / conflict)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Some argue that </a:t>
            </a:r>
            <a:r>
              <a:rPr b="0" i="1" lang="en-US" sz="2600" spc="-1" strike="noStrike">
                <a:solidFill>
                  <a:schemeClr val="lt1"/>
                </a:solidFill>
                <a:latin typeface="Garamond"/>
              </a:rPr>
              <a:t>Minecraft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and </a:t>
            </a:r>
            <a:r>
              <a:rPr b="0" i="1" lang="en-US" sz="2600" spc="-1" strike="noStrike">
                <a:solidFill>
                  <a:schemeClr val="lt1"/>
                </a:solidFill>
                <a:latin typeface="Garamond"/>
              </a:rPr>
              <a:t>Terraria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are game platforms (not ‘merely’ games).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Title 1"/>
          <p:cNvSpPr/>
          <p:nvPr/>
        </p:nvSpPr>
        <p:spPr>
          <a:xfrm>
            <a:off x="468360" y="569160"/>
            <a:ext cx="112510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4" strike="noStrike">
                <a:solidFill>
                  <a:schemeClr val="lt1"/>
                </a:solidFill>
                <a:latin typeface="Garamond"/>
              </a:rPr>
              <a:t>What’s in a Game?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/>
          <p:nvPr/>
        </p:nvSpPr>
        <p:spPr>
          <a:xfrm>
            <a:off x="1371600" y="1236960"/>
            <a:ext cx="9600840" cy="22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600" spc="-1" strike="noStrike" u="sng">
                <a:solidFill>
                  <a:schemeClr val="lt1"/>
                </a:solidFill>
                <a:uFillTx/>
                <a:latin typeface="Garamond"/>
              </a:rPr>
              <a:t>A few major elements are present in most modern games: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What is needed to play (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technology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Rules / abilities / structure (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mechanics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The way that the game unfolds in play (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story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How the game looks / sounds / feels (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aesthetics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Title 3"/>
          <p:cNvSpPr/>
          <p:nvPr/>
        </p:nvSpPr>
        <p:spPr>
          <a:xfrm>
            <a:off x="468360" y="392040"/>
            <a:ext cx="112510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4" strike="noStrike">
                <a:solidFill>
                  <a:schemeClr val="lt1"/>
                </a:solidFill>
                <a:latin typeface="Garamond"/>
              </a:rPr>
              <a:t>Video Game Design Elements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ontent Placeholder 4"/>
          <p:cNvSpPr/>
          <p:nvPr/>
        </p:nvSpPr>
        <p:spPr>
          <a:xfrm>
            <a:off x="955440" y="5930640"/>
            <a:ext cx="10276560" cy="5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68333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3600" spc="-1" strike="noStrike">
                <a:solidFill>
                  <a:schemeClr val="lt1"/>
                </a:solidFill>
                <a:latin typeface="Garamond"/>
              </a:rPr>
              <a:t>Each interacts with the others to construct the player’s experience.</a:t>
            </a:r>
            <a:endParaRPr b="0" lang="en-US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Oval 9"/>
          <p:cNvSpPr/>
          <p:nvPr/>
        </p:nvSpPr>
        <p:spPr>
          <a:xfrm>
            <a:off x="5674680" y="3810600"/>
            <a:ext cx="2154960" cy="56736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200" spc="-1" strike="noStrike">
                <a:solidFill>
                  <a:schemeClr val="lt1"/>
                </a:solidFill>
                <a:latin typeface="Arial"/>
              </a:rPr>
              <a:t>aesthetics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Oval 10"/>
          <p:cNvSpPr/>
          <p:nvPr/>
        </p:nvSpPr>
        <p:spPr>
          <a:xfrm>
            <a:off x="2956320" y="4818960"/>
            <a:ext cx="2154960" cy="56736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200" spc="-1" strike="noStrike">
                <a:solidFill>
                  <a:schemeClr val="lt1"/>
                </a:solidFill>
                <a:latin typeface="Arial"/>
              </a:rPr>
              <a:t>technology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Oval 13"/>
          <p:cNvSpPr/>
          <p:nvPr/>
        </p:nvSpPr>
        <p:spPr>
          <a:xfrm>
            <a:off x="2956320" y="3810600"/>
            <a:ext cx="2154960" cy="56736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200" spc="-1" strike="noStrike">
                <a:solidFill>
                  <a:schemeClr val="lt1"/>
                </a:solidFill>
                <a:latin typeface="Arial"/>
              </a:rPr>
              <a:t>story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Oval 14"/>
          <p:cNvSpPr/>
          <p:nvPr/>
        </p:nvSpPr>
        <p:spPr>
          <a:xfrm>
            <a:off x="5674680" y="4818960"/>
            <a:ext cx="2154960" cy="567360"/>
          </a:xfrm>
          <a:prstGeom prst="ellipse">
            <a:avLst/>
          </a:prstGeom>
          <a:solidFill>
            <a:srgbClr val="0070c0"/>
          </a:solidFill>
          <a:ln>
            <a:solidFill>
              <a:srgbClr val="00b0f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2200" spc="-1" strike="noStrike">
                <a:solidFill>
                  <a:schemeClr val="lt1"/>
                </a:solidFill>
                <a:latin typeface="Arial"/>
              </a:rPr>
              <a:t>mechanics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4" name="Straight Arrow Connector 13"/>
          <p:cNvCxnSpPr>
            <a:stCxn id="23" idx="1"/>
            <a:endCxn id="22" idx="5"/>
          </p:cNvCxnSpPr>
          <p:nvPr/>
        </p:nvCxnSpPr>
        <p:spPr>
          <a:xfrm flipH="1" flipV="1">
            <a:off x="4795920" y="4295160"/>
            <a:ext cx="1194480" cy="606960"/>
          </a:xfrm>
          <a:prstGeom prst="straightConnector1">
            <a:avLst/>
          </a:prstGeom>
          <a:ln w="0">
            <a:solidFill>
              <a:srgbClr val="ffff00"/>
            </a:solidFill>
            <a:headEnd len="lg" type="stealth" w="lg"/>
            <a:tailEnd len="lg" type="stealth" w="lg"/>
          </a:ln>
        </p:spPr>
      </p:cxnSp>
      <p:cxnSp>
        <p:nvCxnSpPr>
          <p:cNvPr id="25" name="Straight Arrow Connector 14"/>
          <p:cNvCxnSpPr>
            <a:stCxn id="20" idx="2"/>
            <a:endCxn id="22" idx="6"/>
          </p:cNvCxnSpPr>
          <p:nvPr/>
        </p:nvCxnSpPr>
        <p:spPr>
          <a:xfrm flipH="1">
            <a:off x="5111280" y="4094280"/>
            <a:ext cx="563760" cy="360"/>
          </a:xfrm>
          <a:prstGeom prst="straightConnector1">
            <a:avLst/>
          </a:prstGeom>
          <a:ln w="0">
            <a:solidFill>
              <a:srgbClr val="ffff00"/>
            </a:solidFill>
            <a:headEnd len="lg" type="stealth" w="lg"/>
            <a:tailEnd len="lg" type="stealth" w="lg"/>
          </a:ln>
        </p:spPr>
      </p:cxnSp>
      <p:cxnSp>
        <p:nvCxnSpPr>
          <p:cNvPr id="26" name="Straight Arrow Connector 15"/>
          <p:cNvCxnSpPr>
            <a:stCxn id="20" idx="4"/>
            <a:endCxn id="23" idx="0"/>
          </p:cNvCxnSpPr>
          <p:nvPr/>
        </p:nvCxnSpPr>
        <p:spPr>
          <a:xfrm>
            <a:off x="6752160" y="4377960"/>
            <a:ext cx="360" cy="441360"/>
          </a:xfrm>
          <a:prstGeom prst="straightConnector1">
            <a:avLst/>
          </a:prstGeom>
          <a:ln w="0">
            <a:solidFill>
              <a:srgbClr val="ffff00"/>
            </a:solidFill>
            <a:headEnd len="lg" type="stealth" w="lg"/>
            <a:tailEnd len="lg" type="stealth" w="lg"/>
          </a:ln>
        </p:spPr>
      </p:cxnSp>
      <p:cxnSp>
        <p:nvCxnSpPr>
          <p:cNvPr id="27" name="Straight Arrow Connector 16"/>
          <p:cNvCxnSpPr>
            <a:stCxn id="22" idx="4"/>
            <a:endCxn id="21" idx="0"/>
          </p:cNvCxnSpPr>
          <p:nvPr/>
        </p:nvCxnSpPr>
        <p:spPr>
          <a:xfrm>
            <a:off x="4033800" y="4377960"/>
            <a:ext cx="360" cy="441360"/>
          </a:xfrm>
          <a:prstGeom prst="straightConnector1">
            <a:avLst/>
          </a:prstGeom>
          <a:ln w="0">
            <a:solidFill>
              <a:srgbClr val="ffff00"/>
            </a:solidFill>
            <a:headEnd len="lg" type="stealth" w="lg"/>
            <a:tailEnd len="lg" type="stealth" w="lg"/>
          </a:ln>
        </p:spPr>
      </p:cxnSp>
      <p:cxnSp>
        <p:nvCxnSpPr>
          <p:cNvPr id="28" name="Straight Arrow Connector 17"/>
          <p:cNvCxnSpPr>
            <a:stCxn id="23" idx="2"/>
            <a:endCxn id="21" idx="6"/>
          </p:cNvCxnSpPr>
          <p:nvPr/>
        </p:nvCxnSpPr>
        <p:spPr>
          <a:xfrm flipH="1">
            <a:off x="5111280" y="5102640"/>
            <a:ext cx="563760" cy="360"/>
          </a:xfrm>
          <a:prstGeom prst="straightConnector1">
            <a:avLst/>
          </a:prstGeom>
          <a:ln w="0">
            <a:solidFill>
              <a:srgbClr val="ffff00"/>
            </a:solidFill>
            <a:headEnd len="lg" type="stealth" w="lg"/>
            <a:tailEnd len="lg" type="stealth" w="lg"/>
          </a:ln>
        </p:spPr>
      </p:cxnSp>
      <p:cxnSp>
        <p:nvCxnSpPr>
          <p:cNvPr id="29" name="Straight Arrow Connector 18"/>
          <p:cNvCxnSpPr>
            <a:stCxn id="20" idx="3"/>
            <a:endCxn id="21" idx="7"/>
          </p:cNvCxnSpPr>
          <p:nvPr/>
        </p:nvCxnSpPr>
        <p:spPr>
          <a:xfrm flipH="1">
            <a:off x="4795920" y="4295160"/>
            <a:ext cx="1194480" cy="606960"/>
          </a:xfrm>
          <a:prstGeom prst="straightConnector1">
            <a:avLst/>
          </a:prstGeom>
          <a:ln w="0">
            <a:solidFill>
              <a:srgbClr val="ffff00"/>
            </a:solidFill>
            <a:headEnd len="lg" type="stealth" w="lg"/>
            <a:tailEnd len="lg" type="stealth" w="lg"/>
          </a:ln>
        </p:spPr>
      </p:cxnSp>
      <p:grpSp>
        <p:nvGrpSpPr>
          <p:cNvPr id="30" name="Group 6"/>
          <p:cNvGrpSpPr/>
          <p:nvPr/>
        </p:nvGrpSpPr>
        <p:grpSpPr>
          <a:xfrm>
            <a:off x="8174520" y="3603960"/>
            <a:ext cx="2050920" cy="1617840"/>
            <a:chOff x="8174520" y="3603960"/>
            <a:chExt cx="2050920" cy="1617840"/>
          </a:xfrm>
        </p:grpSpPr>
        <p:sp>
          <p:nvSpPr>
            <p:cNvPr id="31" name="Arrow: Down 1"/>
            <p:cNvSpPr/>
            <p:nvPr/>
          </p:nvSpPr>
          <p:spPr>
            <a:xfrm rot="13967400">
              <a:off x="9174240" y="3380760"/>
              <a:ext cx="227160" cy="2181600"/>
            </a:xfrm>
            <a:prstGeom prst="downArrow">
              <a:avLst>
                <a:gd name="adj1" fmla="val 26158"/>
                <a:gd name="adj2" fmla="val 86144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rgbClr val="70fbd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32" name="Content Placeholder 22"/>
            <p:cNvSpPr/>
            <p:nvPr/>
          </p:nvSpPr>
          <p:spPr>
            <a:xfrm rot="19366800">
              <a:off x="8112600" y="4146120"/>
              <a:ext cx="1945800" cy="45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t">
              <a:normAutofit/>
            </a:bodyPr>
            <a:p>
              <a:pPr algn="ctr" defTabSz="914400">
                <a:lnSpc>
                  <a:spcPct val="90000"/>
                </a:lnSpc>
                <a:spcBef>
                  <a:spcPts val="1199"/>
                </a:spcBef>
                <a:spcAft>
                  <a:spcPts val="201"/>
                </a:spcAft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chemeClr val="lt1"/>
                  </a:solidFill>
                  <a:latin typeface="Garamond"/>
                </a:rPr>
                <a:t>More Visible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3" name="Content Placeholder 31"/>
          <p:cNvSpPr/>
          <p:nvPr/>
        </p:nvSpPr>
        <p:spPr>
          <a:xfrm>
            <a:off x="1434960" y="3868560"/>
            <a:ext cx="14443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1111"/>
          </a:bodyPr>
          <a:p>
            <a:pPr algn="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Experience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Content Placeholder 32"/>
          <p:cNvSpPr/>
          <p:nvPr/>
        </p:nvSpPr>
        <p:spPr>
          <a:xfrm>
            <a:off x="1429560" y="4876920"/>
            <a:ext cx="14443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algn="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Function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Content Placeholder 33"/>
          <p:cNvSpPr/>
          <p:nvPr/>
        </p:nvSpPr>
        <p:spPr>
          <a:xfrm>
            <a:off x="3311640" y="5382000"/>
            <a:ext cx="14443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Context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Content Placeholder 34"/>
          <p:cNvSpPr/>
          <p:nvPr/>
        </p:nvSpPr>
        <p:spPr>
          <a:xfrm>
            <a:off x="6030360" y="5382000"/>
            <a:ext cx="14443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3888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Interaction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" name="Straight Connector 2"/>
          <p:cNvCxnSpPr/>
          <p:nvPr/>
        </p:nvCxnSpPr>
        <p:spPr>
          <a:xfrm>
            <a:off x="2916360" y="3643920"/>
            <a:ext cx="720" cy="1795320"/>
          </a:xfrm>
          <a:prstGeom prst="straightConnector1">
            <a:avLst/>
          </a:prstGeom>
          <a:ln w="0">
            <a:solidFill>
              <a:srgbClr val="70fbdf"/>
            </a:solidFill>
          </a:ln>
        </p:spPr>
      </p:cxnSp>
      <p:cxnSp>
        <p:nvCxnSpPr>
          <p:cNvPr id="38" name="Straight Connector 5"/>
          <p:cNvCxnSpPr/>
          <p:nvPr/>
        </p:nvCxnSpPr>
        <p:spPr>
          <a:xfrm>
            <a:off x="2916360" y="5438520"/>
            <a:ext cx="5170320" cy="720"/>
          </a:xfrm>
          <a:prstGeom prst="straightConnector1">
            <a:avLst/>
          </a:prstGeom>
          <a:ln w="0">
            <a:solidFill>
              <a:srgbClr val="70fbdf"/>
            </a:solidFill>
          </a:ln>
        </p:spPr>
      </p:cxnSp>
      <p:grpSp>
        <p:nvGrpSpPr>
          <p:cNvPr id="39" name="Group 9"/>
          <p:cNvGrpSpPr/>
          <p:nvPr/>
        </p:nvGrpSpPr>
        <p:grpSpPr>
          <a:xfrm>
            <a:off x="8553600" y="3961080"/>
            <a:ext cx="2062440" cy="1667880"/>
            <a:chOff x="8553600" y="3961080"/>
            <a:chExt cx="2062440" cy="1667880"/>
          </a:xfrm>
        </p:grpSpPr>
        <p:sp>
          <p:nvSpPr>
            <p:cNvPr id="40" name="Arrow: Down 2"/>
            <p:cNvSpPr/>
            <p:nvPr/>
          </p:nvSpPr>
          <p:spPr>
            <a:xfrm rot="3168000">
              <a:off x="9377640" y="3620160"/>
              <a:ext cx="227160" cy="2181960"/>
            </a:xfrm>
            <a:prstGeom prst="downArrow">
              <a:avLst>
                <a:gd name="adj1" fmla="val 26158"/>
                <a:gd name="adj2" fmla="val 86144"/>
              </a:avLst>
            </a:prstGeom>
            <a:solidFill>
              <a:schemeClr val="accent2">
                <a:lumMod val="50000"/>
              </a:schemeClr>
            </a:solidFill>
            <a:ln>
              <a:solidFill>
                <a:srgbClr val="70fbd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Arial"/>
              </a:endParaRPr>
            </a:p>
          </p:txBody>
        </p:sp>
        <p:sp>
          <p:nvSpPr>
            <p:cNvPr id="41" name="Content Placeholder 35"/>
            <p:cNvSpPr/>
            <p:nvPr/>
          </p:nvSpPr>
          <p:spPr>
            <a:xfrm rot="19366800">
              <a:off x="8731800" y="4635000"/>
              <a:ext cx="1945800" cy="451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t">
              <a:normAutofit/>
            </a:bodyPr>
            <a:p>
              <a:pPr algn="ctr" defTabSz="914400">
                <a:lnSpc>
                  <a:spcPct val="90000"/>
                </a:lnSpc>
                <a:spcBef>
                  <a:spcPts val="1199"/>
                </a:spcBef>
                <a:spcAft>
                  <a:spcPts val="201"/>
                </a:spcAft>
                <a:tabLst>
                  <a:tab algn="l" pos="0"/>
                </a:tabLst>
              </a:pPr>
              <a:r>
                <a:rPr b="0" lang="en-US" sz="2800" spc="-1" strike="noStrike">
                  <a:solidFill>
                    <a:schemeClr val="lt1"/>
                  </a:solidFill>
                  <a:latin typeface="Garamond"/>
                </a:rPr>
                <a:t>Less Visible</a:t>
              </a:r>
              <a:endParaRPr b="0" lang="en-US" sz="2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10"/>
          <p:cNvSpPr/>
          <p:nvPr/>
        </p:nvSpPr>
        <p:spPr>
          <a:xfrm>
            <a:off x="685800" y="1600560"/>
            <a:ext cx="10743840" cy="22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Technology includes all of the materials we need for the game: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Hardware (game console, controllers)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Software (game libraries / engines)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Physical props (game cards, ‘golf club’ mounts, etc)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Title 4"/>
          <p:cNvSpPr/>
          <p:nvPr/>
        </p:nvSpPr>
        <p:spPr>
          <a:xfrm>
            <a:off x="468360" y="559440"/>
            <a:ext cx="11251080" cy="7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4" strike="noStrike">
                <a:solidFill>
                  <a:schemeClr val="lt1"/>
                </a:solidFill>
                <a:latin typeface="Garamond"/>
              </a:rPr>
              <a:t>Technology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Content Placeholder 11"/>
          <p:cNvSpPr/>
          <p:nvPr/>
        </p:nvSpPr>
        <p:spPr>
          <a:xfrm>
            <a:off x="818280" y="5533200"/>
            <a:ext cx="1055124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Technology can introduce novel features and can facilitate other elements, but can also limit them.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" name="Group 3"/>
          <p:cNvGrpSpPr/>
          <p:nvPr/>
        </p:nvGrpSpPr>
        <p:grpSpPr>
          <a:xfrm>
            <a:off x="2036880" y="3724200"/>
            <a:ext cx="1521360" cy="1544040"/>
            <a:chOff x="2036880" y="3724200"/>
            <a:chExt cx="1521360" cy="1544040"/>
          </a:xfrm>
        </p:grpSpPr>
        <p:pic>
          <p:nvPicPr>
            <p:cNvPr id="46" name="Picture 4" descr=""/>
            <p:cNvPicPr/>
            <p:nvPr/>
          </p:nvPicPr>
          <p:blipFill>
            <a:blip r:embed="rId1"/>
            <a:stretch/>
          </p:blipFill>
          <p:spPr>
            <a:xfrm>
              <a:off x="2511720" y="3745080"/>
              <a:ext cx="1046520" cy="152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7" name="Picture 6" descr=""/>
            <p:cNvPicPr/>
            <p:nvPr/>
          </p:nvPicPr>
          <p:blipFill>
            <a:blip r:embed="rId2"/>
            <a:stretch/>
          </p:blipFill>
          <p:spPr>
            <a:xfrm>
              <a:off x="2036880" y="3724200"/>
              <a:ext cx="415800" cy="1480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48" name="Picture 7" descr=""/>
          <p:cNvPicPr/>
          <p:nvPr/>
        </p:nvPicPr>
        <p:blipFill>
          <a:blip r:embed="rId3"/>
          <a:stretch/>
        </p:blipFill>
        <p:spPr>
          <a:xfrm>
            <a:off x="5279760" y="3724200"/>
            <a:ext cx="1544040" cy="1544400"/>
          </a:xfrm>
          <a:prstGeom prst="rect">
            <a:avLst/>
          </a:prstGeom>
          <a:ln w="0">
            <a:noFill/>
          </a:ln>
        </p:spPr>
      </p:pic>
      <p:grpSp>
        <p:nvGrpSpPr>
          <p:cNvPr id="49" name="Group 4"/>
          <p:cNvGrpSpPr/>
          <p:nvPr/>
        </p:nvGrpSpPr>
        <p:grpSpPr>
          <a:xfrm>
            <a:off x="8629200" y="3486240"/>
            <a:ext cx="1807920" cy="1878120"/>
            <a:chOff x="8629200" y="3486240"/>
            <a:chExt cx="1807920" cy="1878120"/>
          </a:xfrm>
        </p:grpSpPr>
        <p:pic>
          <p:nvPicPr>
            <p:cNvPr id="50" name="Picture 8" descr="A black sign with white letters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8629200" y="3486240"/>
              <a:ext cx="1807920" cy="135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" name="Picture 9" descr=""/>
            <p:cNvPicPr/>
            <p:nvPr/>
          </p:nvPicPr>
          <p:blipFill>
            <a:blip r:embed="rId5"/>
            <a:stretch/>
          </p:blipFill>
          <p:spPr>
            <a:xfrm>
              <a:off x="8814240" y="3912120"/>
              <a:ext cx="1437480" cy="145224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1"/>
          <p:cNvSpPr/>
          <p:nvPr/>
        </p:nvSpPr>
        <p:spPr>
          <a:xfrm>
            <a:off x="699840" y="3810600"/>
            <a:ext cx="10666080" cy="2009880"/>
          </a:xfrm>
          <a:prstGeom prst="rect">
            <a:avLst/>
          </a:prstGeom>
          <a:solidFill>
            <a:srgbClr val="0070c0"/>
          </a:solidFill>
          <a:ln w="0"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Example: Pac-Man</a:t>
            </a: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br>
              <a:rPr sz="1800"/>
            </a:b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ontent Placeholder 3"/>
          <p:cNvSpPr/>
          <p:nvPr/>
        </p:nvSpPr>
        <p:spPr>
          <a:xfrm>
            <a:off x="613800" y="1197000"/>
            <a:ext cx="10972440" cy="25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600" spc="-1" strike="noStrike" u="sng">
                <a:solidFill>
                  <a:schemeClr val="lt1"/>
                </a:solidFill>
                <a:uFillTx/>
                <a:latin typeface="Garamond"/>
              </a:rPr>
              <a:t>The mechanics determine the structure of the game: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Establish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rules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(abilities, limitations, requirements, prohibitions)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Define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goals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(objectives, win/loss conditions)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Dictate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progression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(layout of experience / flow)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Structure </a:t>
            </a:r>
            <a:r>
              <a:rPr b="1" lang="en-US" sz="2600" spc="-1" strike="noStrike">
                <a:solidFill>
                  <a:srgbClr val="00b050"/>
                </a:solidFill>
                <a:latin typeface="Garamond"/>
              </a:rPr>
              <a:t>interaction</a:t>
            </a:r>
            <a:r>
              <a:rPr b="0" lang="en-US" sz="2600" spc="-1" strike="noStrike">
                <a:solidFill>
                  <a:schemeClr val="lt1"/>
                </a:solidFill>
                <a:latin typeface="Garamond"/>
              </a:rPr>
              <a:t> with the game state</a:t>
            </a:r>
            <a:endParaRPr b="0" lang="en-US" sz="2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Title 5"/>
          <p:cNvSpPr/>
          <p:nvPr/>
        </p:nvSpPr>
        <p:spPr>
          <a:xfrm>
            <a:off x="468360" y="384840"/>
            <a:ext cx="112510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4" strike="noStrike">
                <a:solidFill>
                  <a:schemeClr val="lt1"/>
                </a:solidFill>
                <a:latin typeface="Garamond"/>
              </a:rPr>
              <a:t>Mechanics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TextBox 2"/>
          <p:cNvSpPr/>
          <p:nvPr/>
        </p:nvSpPr>
        <p:spPr>
          <a:xfrm>
            <a:off x="767880" y="4266360"/>
            <a:ext cx="6076080" cy="1461240"/>
          </a:xfrm>
          <a:prstGeom prst="rect">
            <a:avLst/>
          </a:prstGeom>
          <a:solidFill>
            <a:srgbClr val="058080"/>
          </a:solidFill>
          <a:ln w="0">
            <a:solidFill>
              <a:srgbClr val="70fbd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Rules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If player touches a non-vulnerable ghost, lose a life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If lives is zero, game is over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If player eats a power pellet, all ghosts become vulnerable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If all pellets have been eaten, go to next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Box 3"/>
          <p:cNvSpPr/>
          <p:nvPr/>
        </p:nvSpPr>
        <p:spPr>
          <a:xfrm>
            <a:off x="6954840" y="4266360"/>
            <a:ext cx="1673280" cy="1461240"/>
          </a:xfrm>
          <a:prstGeom prst="rect">
            <a:avLst/>
          </a:prstGeom>
          <a:solidFill>
            <a:srgbClr val="058080"/>
          </a:solidFill>
          <a:ln w="0">
            <a:solidFill>
              <a:srgbClr val="70fbd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Goals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Get high score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Eat ghosts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Eat fruit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Clear levels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Box 4"/>
          <p:cNvSpPr/>
          <p:nvPr/>
        </p:nvSpPr>
        <p:spPr>
          <a:xfrm>
            <a:off x="8739000" y="4266360"/>
            <a:ext cx="2558880" cy="638280"/>
          </a:xfrm>
          <a:prstGeom prst="rect">
            <a:avLst/>
          </a:prstGeom>
          <a:solidFill>
            <a:srgbClr val="058080"/>
          </a:solidFill>
          <a:ln w="0">
            <a:solidFill>
              <a:srgbClr val="70fbd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Progression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Levels / cut scenes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TextBox 5"/>
          <p:cNvSpPr/>
          <p:nvPr/>
        </p:nvSpPr>
        <p:spPr>
          <a:xfrm>
            <a:off x="8739000" y="5097240"/>
            <a:ext cx="2558880" cy="638280"/>
          </a:xfrm>
          <a:prstGeom prst="rect">
            <a:avLst/>
          </a:prstGeom>
          <a:solidFill>
            <a:srgbClr val="058080"/>
          </a:solidFill>
          <a:ln w="0">
            <a:solidFill>
              <a:srgbClr val="70fbd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pc="-1" strike="noStrike" u="sng">
                <a:solidFill>
                  <a:schemeClr val="lt1"/>
                </a:solidFill>
                <a:uFillTx/>
                <a:latin typeface="Arial"/>
              </a:rPr>
              <a:t>Interaction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Arial"/>
              </a:rPr>
              <a:t>Move up/down/left/right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Content Placeholder 5"/>
          <p:cNvSpPr/>
          <p:nvPr/>
        </p:nvSpPr>
        <p:spPr>
          <a:xfrm>
            <a:off x="8640" y="5902560"/>
            <a:ext cx="1209852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marL="128160" algn="ctr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Garamond"/>
              </a:rPr>
              <a:t>Mechanics intimately connect to player decisions &amp; are constantly evolving!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128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ontent Placeholder 6"/>
          <p:cNvSpPr/>
          <p:nvPr/>
        </p:nvSpPr>
        <p:spPr>
          <a:xfrm>
            <a:off x="685800" y="1944000"/>
            <a:ext cx="10972440" cy="36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Commonly, mechanics fall into these categories: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Spaces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where the game takes place and their boundaries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Objects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that have state (and often behavior)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Actions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that change the game state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Rules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that define the spaces, objects, actions, and </a:t>
            </a: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goals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Skills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that players must learn and/or master to progress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Garamond"/>
              </a:rPr>
              <a:t>Chance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constructs that introduce uncertainty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itle 6"/>
          <p:cNvSpPr/>
          <p:nvPr/>
        </p:nvSpPr>
        <p:spPr>
          <a:xfrm>
            <a:off x="468360" y="1059120"/>
            <a:ext cx="112510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4" strike="noStrike">
                <a:solidFill>
                  <a:schemeClr val="lt1"/>
                </a:solidFill>
                <a:latin typeface="Garamond"/>
              </a:rPr>
              <a:t>Mechanics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Content Placeholder 7"/>
          <p:cNvSpPr/>
          <p:nvPr/>
        </p:nvSpPr>
        <p:spPr>
          <a:xfrm>
            <a:off x="44640" y="5648760"/>
            <a:ext cx="1209852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7222"/>
          </a:bodyPr>
          <a:p>
            <a:pPr marL="128160" algn="ctr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3100" spc="-1" strike="noStrike">
                <a:solidFill>
                  <a:schemeClr val="lt1"/>
                </a:solidFill>
                <a:latin typeface="Garamond"/>
              </a:rPr>
              <a:t>Check out </a:t>
            </a:r>
            <a:r>
              <a:rPr b="0" lang="en-US" sz="3100" spc="-1" strike="noStrike" u="sng">
                <a:solidFill>
                  <a:schemeClr val="lt1"/>
                </a:solidFill>
                <a:uFillTx/>
                <a:latin typeface="Garamond"/>
              </a:rPr>
              <a:t>three-hundred</a:t>
            </a:r>
            <a:r>
              <a:rPr b="0" lang="en-US" sz="3100" spc="-1" strike="noStrike">
                <a:solidFill>
                  <a:schemeClr val="lt1"/>
                </a:solidFill>
                <a:latin typeface="Garamond"/>
              </a:rPr>
              <a:t> mechanics here: </a:t>
            </a:r>
            <a:r>
              <a:rPr b="0" lang="en-US" sz="3100" spc="-1" strike="noStrike" u="sng">
                <a:solidFill>
                  <a:schemeClr val="accent2">
                    <a:lumMod val="75000"/>
                  </a:schemeClr>
                </a:solidFill>
                <a:uFillTx/>
                <a:latin typeface="Garamond"/>
                <a:hlinkClick r:id="rId1"/>
              </a:rPr>
              <a:t>http://www.squidi.net/three/</a:t>
            </a:r>
            <a:endParaRPr b="0" lang="en-US" sz="3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8"/>
          <p:cNvSpPr/>
          <p:nvPr/>
        </p:nvSpPr>
        <p:spPr>
          <a:xfrm>
            <a:off x="349200" y="1164240"/>
            <a:ext cx="11766240" cy="21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The story is the sequence of events that unfold in a game: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May or may not be narrative (e.g., Cookie-Clicker)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Should connect to gameplay mechanics &amp; overall theme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Can have linear, branching, and parallel path (merging) storylines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Title 7"/>
          <p:cNvSpPr/>
          <p:nvPr/>
        </p:nvSpPr>
        <p:spPr>
          <a:xfrm>
            <a:off x="468360" y="350280"/>
            <a:ext cx="112510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4" strike="noStrike">
                <a:solidFill>
                  <a:schemeClr val="lt1"/>
                </a:solidFill>
                <a:latin typeface="Garamond"/>
              </a:rPr>
              <a:t>Story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Oval 4"/>
          <p:cNvSpPr/>
          <p:nvPr/>
        </p:nvSpPr>
        <p:spPr>
          <a:xfrm>
            <a:off x="5093280" y="453888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6" name="Oval 5"/>
          <p:cNvSpPr/>
          <p:nvPr/>
        </p:nvSpPr>
        <p:spPr>
          <a:xfrm>
            <a:off x="5865480" y="403020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Oval 6"/>
          <p:cNvSpPr/>
          <p:nvPr/>
        </p:nvSpPr>
        <p:spPr>
          <a:xfrm>
            <a:off x="5865480" y="512748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68" name="Straight Arrow Connector 7"/>
          <p:cNvCxnSpPr>
            <a:stCxn id="65" idx="7"/>
            <a:endCxn id="66" idx="2"/>
          </p:cNvCxnSpPr>
          <p:nvPr/>
        </p:nvCxnSpPr>
        <p:spPr>
          <a:xfrm flipV="1">
            <a:off x="5483160" y="4258440"/>
            <a:ext cx="382680" cy="34740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cxnSp>
        <p:nvCxnSpPr>
          <p:cNvPr id="69" name="Straight Arrow Connector 8"/>
          <p:cNvCxnSpPr>
            <a:stCxn id="65" idx="5"/>
            <a:endCxn id="67" idx="2"/>
          </p:cNvCxnSpPr>
          <p:nvPr/>
        </p:nvCxnSpPr>
        <p:spPr>
          <a:xfrm>
            <a:off x="5483160" y="4928760"/>
            <a:ext cx="382680" cy="42732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sp>
        <p:nvSpPr>
          <p:cNvPr id="70" name="Oval 7"/>
          <p:cNvSpPr/>
          <p:nvPr/>
        </p:nvSpPr>
        <p:spPr>
          <a:xfrm>
            <a:off x="6642720" y="375588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1" name="Oval 15"/>
          <p:cNvSpPr/>
          <p:nvPr/>
        </p:nvSpPr>
        <p:spPr>
          <a:xfrm>
            <a:off x="6642720" y="430452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Oval 16"/>
          <p:cNvSpPr/>
          <p:nvPr/>
        </p:nvSpPr>
        <p:spPr>
          <a:xfrm>
            <a:off x="6642720" y="485316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Oval 19"/>
          <p:cNvSpPr/>
          <p:nvPr/>
        </p:nvSpPr>
        <p:spPr>
          <a:xfrm>
            <a:off x="6642720" y="540180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74" name="Straight Arrow Connector 9"/>
          <p:cNvCxnSpPr>
            <a:stCxn id="66" idx="7"/>
            <a:endCxn id="70" idx="2"/>
          </p:cNvCxnSpPr>
          <p:nvPr/>
        </p:nvCxnSpPr>
        <p:spPr>
          <a:xfrm flipV="1">
            <a:off x="6255360" y="3984120"/>
            <a:ext cx="387720" cy="11304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cxnSp>
        <p:nvCxnSpPr>
          <p:cNvPr id="75" name="Straight Arrow Connector 10"/>
          <p:cNvCxnSpPr>
            <a:stCxn id="66" idx="5"/>
            <a:endCxn id="71" idx="2"/>
          </p:cNvCxnSpPr>
          <p:nvPr/>
        </p:nvCxnSpPr>
        <p:spPr>
          <a:xfrm>
            <a:off x="6255360" y="4420080"/>
            <a:ext cx="387720" cy="11304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cxnSp>
        <p:nvCxnSpPr>
          <p:cNvPr id="76" name="Straight Arrow Connector 11"/>
          <p:cNvCxnSpPr>
            <a:stCxn id="67" idx="7"/>
            <a:endCxn id="72" idx="2"/>
          </p:cNvCxnSpPr>
          <p:nvPr/>
        </p:nvCxnSpPr>
        <p:spPr>
          <a:xfrm flipV="1">
            <a:off x="6255360" y="5081400"/>
            <a:ext cx="387720" cy="11304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cxnSp>
        <p:nvCxnSpPr>
          <p:cNvPr id="77" name="Straight Arrow Connector 12"/>
          <p:cNvCxnSpPr>
            <a:stCxn id="67" idx="5"/>
            <a:endCxn id="73" idx="2"/>
          </p:cNvCxnSpPr>
          <p:nvPr/>
        </p:nvCxnSpPr>
        <p:spPr>
          <a:xfrm>
            <a:off x="6255360" y="5517360"/>
            <a:ext cx="387720" cy="11304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sp>
        <p:nvSpPr>
          <p:cNvPr id="78" name="Oval 20"/>
          <p:cNvSpPr/>
          <p:nvPr/>
        </p:nvSpPr>
        <p:spPr>
          <a:xfrm>
            <a:off x="2637000" y="457884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79" name="Oval 21"/>
          <p:cNvSpPr/>
          <p:nvPr/>
        </p:nvSpPr>
        <p:spPr>
          <a:xfrm>
            <a:off x="1864440" y="457884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0" name="Oval 22"/>
          <p:cNvSpPr/>
          <p:nvPr/>
        </p:nvSpPr>
        <p:spPr>
          <a:xfrm>
            <a:off x="3408120" y="457884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81" name="Straight Arrow Connector 20"/>
          <p:cNvCxnSpPr>
            <a:stCxn id="79" idx="6"/>
            <a:endCxn id="78" idx="2"/>
          </p:cNvCxnSpPr>
          <p:nvPr/>
        </p:nvCxnSpPr>
        <p:spPr>
          <a:xfrm>
            <a:off x="2320920" y="4807080"/>
            <a:ext cx="316440" cy="36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cxnSp>
        <p:nvCxnSpPr>
          <p:cNvPr id="82" name="Straight Arrow Connector 21"/>
          <p:cNvCxnSpPr>
            <a:stCxn id="78" idx="6"/>
            <a:endCxn id="80" idx="2"/>
          </p:cNvCxnSpPr>
          <p:nvPr/>
        </p:nvCxnSpPr>
        <p:spPr>
          <a:xfrm>
            <a:off x="3093480" y="4807080"/>
            <a:ext cx="315000" cy="36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sp>
        <p:nvSpPr>
          <p:cNvPr id="83" name="Oval 23"/>
          <p:cNvSpPr/>
          <p:nvPr/>
        </p:nvSpPr>
        <p:spPr>
          <a:xfrm>
            <a:off x="9099000" y="430128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4" name="Oval 24"/>
          <p:cNvSpPr/>
          <p:nvPr/>
        </p:nvSpPr>
        <p:spPr>
          <a:xfrm>
            <a:off x="9099000" y="484992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5" name="Oval 31"/>
          <p:cNvSpPr/>
          <p:nvPr/>
        </p:nvSpPr>
        <p:spPr>
          <a:xfrm>
            <a:off x="8321760" y="457884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sp>
        <p:nvSpPr>
          <p:cNvPr id="86" name="Oval 32"/>
          <p:cNvSpPr/>
          <p:nvPr/>
        </p:nvSpPr>
        <p:spPr>
          <a:xfrm>
            <a:off x="9875880" y="4578840"/>
            <a:ext cx="456480" cy="4564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87" name="Straight Arrow Connector 27"/>
          <p:cNvCxnSpPr>
            <a:stCxn id="85" idx="7"/>
            <a:endCxn id="83" idx="2"/>
          </p:cNvCxnSpPr>
          <p:nvPr/>
        </p:nvCxnSpPr>
        <p:spPr>
          <a:xfrm flipV="1">
            <a:off x="8711640" y="4529520"/>
            <a:ext cx="387720" cy="11628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cxnSp>
        <p:nvCxnSpPr>
          <p:cNvPr id="88" name="Straight Arrow Connector 28"/>
          <p:cNvCxnSpPr>
            <a:stCxn id="85" idx="5"/>
            <a:endCxn id="84" idx="2"/>
          </p:cNvCxnSpPr>
          <p:nvPr/>
        </p:nvCxnSpPr>
        <p:spPr>
          <a:xfrm>
            <a:off x="8711640" y="4968720"/>
            <a:ext cx="387720" cy="10980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cxnSp>
        <p:nvCxnSpPr>
          <p:cNvPr id="89" name="Straight Arrow Connector 29"/>
          <p:cNvCxnSpPr>
            <a:stCxn id="83" idx="6"/>
            <a:endCxn id="86" idx="1"/>
          </p:cNvCxnSpPr>
          <p:nvPr/>
        </p:nvCxnSpPr>
        <p:spPr>
          <a:xfrm>
            <a:off x="9555480" y="4529520"/>
            <a:ext cx="387360" cy="11628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cxnSp>
        <p:nvCxnSpPr>
          <p:cNvPr id="90" name="Straight Arrow Connector 30"/>
          <p:cNvCxnSpPr>
            <a:stCxn id="84" idx="6"/>
            <a:endCxn id="86" idx="3"/>
          </p:cNvCxnSpPr>
          <p:nvPr/>
        </p:nvCxnSpPr>
        <p:spPr>
          <a:xfrm flipV="1">
            <a:off x="9555480" y="4968720"/>
            <a:ext cx="387360" cy="109800"/>
          </a:xfrm>
          <a:prstGeom prst="straightConnector1">
            <a:avLst/>
          </a:prstGeom>
          <a:ln w="0">
            <a:solidFill>
              <a:srgbClr val="00ff00"/>
            </a:solidFill>
            <a:tailEnd len="med" type="triangle" w="med"/>
          </a:ln>
        </p:spPr>
      </p:cxnSp>
      <p:sp>
        <p:nvSpPr>
          <p:cNvPr id="91" name="Content Placeholder 9"/>
          <p:cNvSpPr/>
          <p:nvPr/>
        </p:nvSpPr>
        <p:spPr>
          <a:xfrm>
            <a:off x="1892160" y="3304080"/>
            <a:ext cx="194580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966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Linear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Content Placeholder 12"/>
          <p:cNvSpPr/>
          <p:nvPr/>
        </p:nvSpPr>
        <p:spPr>
          <a:xfrm>
            <a:off x="5121000" y="3304080"/>
            <a:ext cx="194580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966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Branching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ontent Placeholder 13"/>
          <p:cNvSpPr/>
          <p:nvPr/>
        </p:nvSpPr>
        <p:spPr>
          <a:xfrm>
            <a:off x="8349480" y="3304080"/>
            <a:ext cx="194580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7222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Parallel Path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Content Placeholder 14"/>
          <p:cNvSpPr/>
          <p:nvPr/>
        </p:nvSpPr>
        <p:spPr>
          <a:xfrm>
            <a:off x="1712520" y="5859000"/>
            <a:ext cx="230508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966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(PacMan)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Content Placeholder 15"/>
          <p:cNvSpPr/>
          <p:nvPr/>
        </p:nvSpPr>
        <p:spPr>
          <a:xfrm>
            <a:off x="4687560" y="5859000"/>
            <a:ext cx="28123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7222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(Phantasy Star III)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Content Placeholder 16"/>
          <p:cNvSpPr/>
          <p:nvPr/>
        </p:nvSpPr>
        <p:spPr>
          <a:xfrm>
            <a:off x="7916400" y="5859000"/>
            <a:ext cx="2812320" cy="45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96666"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(Hero’s Quest)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tent Placeholder 17"/>
          <p:cNvSpPr/>
          <p:nvPr/>
        </p:nvSpPr>
        <p:spPr>
          <a:xfrm>
            <a:off x="421200" y="1248480"/>
            <a:ext cx="11429640" cy="27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Communication with the senses defines the aesthetics of a game: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Creates a sense of immersion in the game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Contributes and connects to story and mechanics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Depends on technology available (video, audio, haptic feedback)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Can paper-over design… challenges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itle 8"/>
          <p:cNvSpPr/>
          <p:nvPr/>
        </p:nvSpPr>
        <p:spPr>
          <a:xfrm>
            <a:off x="468360" y="392400"/>
            <a:ext cx="112510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4" strike="noStrike">
                <a:solidFill>
                  <a:schemeClr val="lt1"/>
                </a:solidFill>
                <a:latin typeface="Garamond"/>
              </a:rPr>
              <a:t>Aesthetics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ontent Placeholder 23"/>
          <p:cNvSpPr/>
          <p:nvPr/>
        </p:nvSpPr>
        <p:spPr>
          <a:xfrm>
            <a:off x="266760" y="5806800"/>
            <a:ext cx="1165356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1111"/>
          </a:bodyPr>
          <a:p>
            <a:pPr marL="128160" algn="ctr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Garamond"/>
              </a:rPr>
              <a:t>Remember: aesthetics isn’t just the visuals – the other senses matter too!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0" name="Picture 10" descr=""/>
          <p:cNvPicPr/>
          <p:nvPr/>
        </p:nvPicPr>
        <p:blipFill>
          <a:blip r:embed="rId1"/>
          <a:stretch/>
        </p:blipFill>
        <p:spPr>
          <a:xfrm>
            <a:off x="1633680" y="3911040"/>
            <a:ext cx="1828800" cy="1610640"/>
          </a:xfrm>
          <a:prstGeom prst="rect">
            <a:avLst/>
          </a:prstGeom>
          <a:ln w="0">
            <a:noFill/>
          </a:ln>
        </p:spPr>
      </p:pic>
      <p:grpSp>
        <p:nvGrpSpPr>
          <p:cNvPr id="101" name="Group 1"/>
          <p:cNvGrpSpPr/>
          <p:nvPr/>
        </p:nvGrpSpPr>
        <p:grpSpPr>
          <a:xfrm>
            <a:off x="5293080" y="3852000"/>
            <a:ext cx="1601640" cy="1729080"/>
            <a:chOff x="5293080" y="3852000"/>
            <a:chExt cx="1601640" cy="1729080"/>
          </a:xfrm>
        </p:grpSpPr>
        <p:pic>
          <p:nvPicPr>
            <p:cNvPr id="102" name="Picture 11" descr=""/>
            <p:cNvPicPr/>
            <p:nvPr/>
          </p:nvPicPr>
          <p:blipFill>
            <a:blip r:embed="rId2"/>
            <a:stretch/>
          </p:blipFill>
          <p:spPr>
            <a:xfrm>
              <a:off x="5293080" y="3852000"/>
              <a:ext cx="1601640" cy="399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3" name="Picture 12" descr="A picture containing indoor, wall, sitting&#10;&#10;Description automatically generated"/>
            <p:cNvPicPr/>
            <p:nvPr/>
          </p:nvPicPr>
          <p:blipFill>
            <a:blip r:embed="rId3"/>
            <a:stretch/>
          </p:blipFill>
          <p:spPr>
            <a:xfrm>
              <a:off x="5457600" y="4052520"/>
              <a:ext cx="1272960" cy="15285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4" name="Group 2"/>
          <p:cNvGrpSpPr/>
          <p:nvPr/>
        </p:nvGrpSpPr>
        <p:grpSpPr>
          <a:xfrm>
            <a:off x="8653680" y="3852000"/>
            <a:ext cx="1807920" cy="1669680"/>
            <a:chOff x="8653680" y="3852000"/>
            <a:chExt cx="1807920" cy="1669680"/>
          </a:xfrm>
        </p:grpSpPr>
        <p:pic>
          <p:nvPicPr>
            <p:cNvPr id="105" name="Picture 13" descr="A picture containing floor, ground, indoor&#10;&#10;Description automatically generated"/>
            <p:cNvPicPr/>
            <p:nvPr/>
          </p:nvPicPr>
          <p:blipFill>
            <a:blip r:embed="rId4"/>
            <a:stretch/>
          </p:blipFill>
          <p:spPr>
            <a:xfrm>
              <a:off x="8653680" y="3852000"/>
              <a:ext cx="1807920" cy="1251360"/>
            </a:xfrm>
            <a:prstGeom prst="rect">
              <a:avLst/>
            </a:prstGeom>
            <a:ln w="0">
              <a:solidFill>
                <a:srgbClr val="ffffff"/>
              </a:solidFill>
            </a:ln>
          </p:spPr>
        </p:pic>
        <p:pic>
          <p:nvPicPr>
            <p:cNvPr id="106" name="Picture 14" descr=""/>
            <p:cNvPicPr/>
            <p:nvPr/>
          </p:nvPicPr>
          <p:blipFill>
            <a:blip r:embed="rId5"/>
            <a:stretch/>
          </p:blipFill>
          <p:spPr>
            <a:xfrm>
              <a:off x="8653680" y="5149800"/>
              <a:ext cx="1807920" cy="371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ontent Placeholder 18"/>
          <p:cNvSpPr/>
          <p:nvPr/>
        </p:nvSpPr>
        <p:spPr>
          <a:xfrm>
            <a:off x="1382040" y="1278360"/>
            <a:ext cx="9273960" cy="212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 fontScale="81111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Tw Cen MT"/>
              <a:buChar char=" "/>
            </a:pPr>
            <a:r>
              <a:rPr b="0" lang="en-US" sz="2800" spc="-1" strike="noStrike" u="sng">
                <a:solidFill>
                  <a:schemeClr val="lt1"/>
                </a:solidFill>
                <a:uFillTx/>
                <a:latin typeface="Garamond"/>
              </a:rPr>
              <a:t>Consider of player engagement at stages in the game is key.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We can’t be 100% engaged 100% of the time – comes in waves!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Directly related to difficulty curves (see: Nishikado Motion)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Careful with difficulty: interest and difficulty aren’t one-to-one!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1" marL="265320" indent="-13716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c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 </a:t>
            </a:r>
            <a:r>
              <a:rPr b="0" lang="en-US" sz="2800" spc="-1" strike="noStrike">
                <a:solidFill>
                  <a:schemeClr val="lt1"/>
                </a:solidFill>
                <a:latin typeface="Garamond"/>
              </a:rPr>
              <a:t>Composite games give us a mechanism to vary play type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Title 9"/>
          <p:cNvSpPr/>
          <p:nvPr/>
        </p:nvSpPr>
        <p:spPr>
          <a:xfrm>
            <a:off x="468360" y="391680"/>
            <a:ext cx="11251080" cy="6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0" anchor="ctr">
            <a:noAutofit/>
          </a:bodyPr>
          <a:p>
            <a:pPr algn="ctr" defTabSz="914400">
              <a:lnSpc>
                <a:spcPct val="80000"/>
              </a:lnSpc>
            </a:pPr>
            <a:r>
              <a:rPr b="1" lang="en-US" sz="4800" spc="94" strike="noStrike">
                <a:solidFill>
                  <a:schemeClr val="lt1"/>
                </a:solidFill>
                <a:latin typeface="Garamond"/>
              </a:rPr>
              <a:t>Managing Engagement &amp; Interest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9" name="Picture 1" descr=""/>
          <p:cNvPicPr/>
          <p:nvPr/>
        </p:nvPicPr>
        <p:blipFill>
          <a:blip r:embed="rId1"/>
          <a:stretch/>
        </p:blipFill>
        <p:spPr>
          <a:xfrm>
            <a:off x="468360" y="3780360"/>
            <a:ext cx="3206520" cy="232236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2" descr="A close up of a device&#10;&#10;Description automatically generated"/>
          <p:cNvPicPr/>
          <p:nvPr/>
        </p:nvPicPr>
        <p:blipFill>
          <a:blip r:embed="rId2"/>
          <a:stretch/>
        </p:blipFill>
        <p:spPr>
          <a:xfrm>
            <a:off x="3813480" y="3780360"/>
            <a:ext cx="4411800" cy="2322360"/>
          </a:xfrm>
          <a:prstGeom prst="rect">
            <a:avLst/>
          </a:prstGeom>
          <a:ln w="0">
            <a:noFill/>
          </a:ln>
        </p:spPr>
      </p:pic>
      <p:pic>
        <p:nvPicPr>
          <p:cNvPr id="111" name="Content Placeholder 19" descr="A close up of text on a white background&#10;&#10;Description automatically generated"/>
          <p:cNvPicPr/>
          <p:nvPr/>
        </p:nvPicPr>
        <p:blipFill>
          <a:blip r:embed="rId3"/>
          <a:stretch/>
        </p:blipFill>
        <p:spPr>
          <a:xfrm>
            <a:off x="8378640" y="3780360"/>
            <a:ext cx="3414240" cy="2322360"/>
          </a:xfrm>
          <a:prstGeom prst="rect">
            <a:avLst/>
          </a:prstGeom>
          <a:ln w="0">
            <a:noFill/>
          </a:ln>
        </p:spPr>
      </p:pic>
      <p:sp>
        <p:nvSpPr>
          <p:cNvPr id="112" name="Rectangle 1"/>
          <p:cNvSpPr/>
          <p:nvPr/>
        </p:nvSpPr>
        <p:spPr>
          <a:xfrm>
            <a:off x="3710160" y="6103440"/>
            <a:ext cx="46180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The Legend of Zelda: the Wind Waker (B. C. Buchanan)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Rectangle 2"/>
          <p:cNvSpPr/>
          <p:nvPr/>
        </p:nvSpPr>
        <p:spPr>
          <a:xfrm>
            <a:off x="408240" y="6103440"/>
            <a:ext cx="33264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Attention Curves (Syncat Academy)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Rectangle 3"/>
          <p:cNvSpPr/>
          <p:nvPr/>
        </p:nvSpPr>
        <p:spPr>
          <a:xfrm>
            <a:off x="8408160" y="6103440"/>
            <a:ext cx="33264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lt1"/>
                </a:solidFill>
                <a:latin typeface="Arial"/>
              </a:rPr>
              <a:t>Nishikado Motion (P. Holleman)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5" name="Group 7"/>
          <p:cNvGrpSpPr/>
          <p:nvPr/>
        </p:nvGrpSpPr>
        <p:grpSpPr>
          <a:xfrm>
            <a:off x="8378640" y="3780360"/>
            <a:ext cx="3414240" cy="2322360"/>
            <a:chOff x="8378640" y="3780360"/>
            <a:chExt cx="3414240" cy="2322360"/>
          </a:xfrm>
        </p:grpSpPr>
        <p:pic>
          <p:nvPicPr>
            <p:cNvPr id="116" name="Picture 3" descr=""/>
            <p:cNvPicPr/>
            <p:nvPr/>
          </p:nvPicPr>
          <p:blipFill>
            <a:blip r:embed="rId4"/>
            <a:stretch/>
          </p:blipFill>
          <p:spPr>
            <a:xfrm>
              <a:off x="8378640" y="3780360"/>
              <a:ext cx="3414240" cy="2322360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117" name="Straight Connector 3"/>
            <p:cNvCxnSpPr/>
            <p:nvPr/>
          </p:nvCxnSpPr>
          <p:spPr>
            <a:xfrm>
              <a:off x="9896760" y="4095360"/>
              <a:ext cx="268560" cy="121320"/>
            </a:xfrm>
            <a:prstGeom prst="straightConnector1">
              <a:avLst/>
            </a:prstGeom>
            <a:ln w="25400">
              <a:solidFill>
                <a:srgbClr val="ff0000"/>
              </a:solidFill>
              <a:round/>
            </a:ln>
          </p:spPr>
        </p:cxnSp>
        <p:sp>
          <p:nvSpPr>
            <p:cNvPr id="118" name="Rectangle 4"/>
            <p:cNvSpPr/>
            <p:nvPr/>
          </p:nvSpPr>
          <p:spPr>
            <a:xfrm rot="1553400">
              <a:off x="10068480" y="4209840"/>
              <a:ext cx="727560" cy="242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457200">
                <a:lnSpc>
                  <a:spcPct val="100000"/>
                </a:lnSpc>
              </a:pPr>
              <a:r>
                <a:rPr b="1" lang="en-US" sz="1000" spc="-1" strike="noStrike">
                  <a:solidFill>
                    <a:schemeClr val="dk1"/>
                  </a:solidFill>
                  <a:latin typeface="Arial"/>
                </a:rPr>
                <a:t>play type</a:t>
              </a:r>
              <a:endParaRPr b="0" lang="en-US" sz="1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">
  <a:themeElements>
    <a:clrScheme name="cap405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00ff"/>
      </a:accent1>
      <a:accent2>
        <a:srgbClr val="70fbdf"/>
      </a:accent2>
      <a:accent3>
        <a:srgbClr val="90d850"/>
      </a:accent3>
      <a:accent4>
        <a:srgbClr val="ec3323"/>
      </a:accent4>
      <a:accent5>
        <a:srgbClr val="fafd59"/>
      </a:accent5>
      <a:accent6>
        <a:srgbClr val="f97c15"/>
      </a:accent6>
      <a:hlink>
        <a:srgbClr val="113ea7"/>
      </a:hlink>
      <a:folHlink>
        <a:srgbClr val="b2b8b3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83000"/>
                <a:lumMod val="100000"/>
              </a:schemeClr>
            </a:gs>
            <a:gs pos="100000">
              <a:schemeClr val="phClr">
                <a:tint val="61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tint val="100000"/>
                <a:shade val="85000"/>
                <a:lumMod val="100000"/>
              </a:schemeClr>
            </a:gs>
            <a:gs pos="100000">
              <a:schemeClr val="phClr">
                <a:tint val="90000"/>
                <a:shade val="100000"/>
                <a:lumMod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</a:schemeClr>
        </a:solidFill>
        <a:blipFill rotWithShape="1">
          <a:srcRect l="0" t="0" r="0" b="0"/>
          <a:tile tx="0" ty="0" sx="40000" sy="40000" flip="none" algn="tl"/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cap4053_ppt_template_rev4</Template>
  <TotalTime>25</TotalTime>
  <Application>LibreOffice/24.2.7.2$Linux_X86_64 LibreOffice_project/420$Build-2</Application>
  <AppVersion>15.0000</AppVersion>
  <Words>739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2018-12-03T18:33:34Z</dcterms:created>
  <dc:creator>Jeremiah Blanchard</dc:creator>
  <dc:description/>
  <dc:language>en-US</dc:language>
  <cp:lastModifiedBy/>
  <dcterms:modified xsi:type="dcterms:W3CDTF">2025-09-10T21:32:03Z</dcterms:modified>
  <cp:revision>7</cp:revision>
  <dc:subject/>
  <dc:title>History of Computer Games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8A5176DE-1C3A-4C5F-BD19-F0ED2390E70E</vt:lpwstr>
  </property>
  <property fmtid="{D5CDD505-2E9C-101B-9397-08002B2CF9AE}" pid="3" name="ArticulatePath">
    <vt:lpwstr>Presentation2</vt:lpwstr>
  </property>
  <property fmtid="{D5CDD505-2E9C-101B-9397-08002B2CF9AE}" pid="4" name="ArticulateProjectFull">
    <vt:lpwstr>H:\PowerPoint training for IDs\COIP-PPT-example-template.ppta</vt:lpwstr>
  </property>
  <property fmtid="{D5CDD505-2E9C-101B-9397-08002B2CF9AE}" pid="5" name="ArticulateProjectVersion">
    <vt:lpwstr>8</vt:lpwstr>
  </property>
  <property fmtid="{D5CDD505-2E9C-101B-9397-08002B2CF9AE}" pid="6" name="ArticulateUseProject">
    <vt:lpwstr>1</vt:lpwstr>
  </property>
  <property fmtid="{D5CDD505-2E9C-101B-9397-08002B2CF9AE}" pid="7" name="MMClips">
    <vt:i4>3</vt:i4>
  </property>
  <property fmtid="{D5CDD505-2E9C-101B-9397-08002B2CF9AE}" pid="8" name="Notes">
    <vt:i4>9</vt:i4>
  </property>
  <property fmtid="{D5CDD505-2E9C-101B-9397-08002B2CF9AE}" pid="9" name="PresentationFormat">
    <vt:lpwstr>Widescreen</vt:lpwstr>
  </property>
  <property fmtid="{D5CDD505-2E9C-101B-9397-08002B2CF9AE}" pid="10" name="Slides">
    <vt:i4>11</vt:i4>
  </property>
</Properties>
</file>