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0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16.xml" ContentType="application/vnd.openxmlformats-officedocument.theme+xml"/>
  <Override PartName="/ppt/theme/theme6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media/image9.svg" ContentType="image/svg"/>
  <Override PartName="/ppt/media/image12.png" ContentType="image/png"/>
  <Override PartName="/ppt/media/hdphoto1.wdp" ContentType="image/vnd.ms-photo"/>
  <Override PartName="/ppt/media/image3.png" ContentType="image/png"/>
  <Override PartName="/ppt/media/image8.png" ContentType="image/png"/>
  <Override PartName="/ppt/media/image17.png" ContentType="image/png"/>
  <Override PartName="/ppt/media/image11.png" ContentType="image/png"/>
  <Override PartName="/ppt/media/image2.png" ContentType="image/png"/>
  <Override PartName="/ppt/media/image22.jpeg" ContentType="image/jpeg"/>
  <Override PartName="/ppt/media/image7.png" ContentType="image/png"/>
  <Override PartName="/ppt/media/image16.png" ContentType="image/png"/>
  <Override PartName="/ppt/media/image23.png" ContentType="image/png"/>
  <Override PartName="/ppt/media/image20.png" ContentType="image/png"/>
  <Override PartName="/ppt/media/image21.png" ContentType="image/png"/>
  <Override PartName="/ppt/media/image19.png" ContentType="image/png"/>
  <Override PartName="/ppt/media/image18.jpeg" ContentType="image/jpeg"/>
  <Override PartName="/ppt/media/image15.jpeg" ContentType="image/jpeg"/>
  <Override PartName="/ppt/media/image4.png" ContentType="image/png"/>
  <Override PartName="/ppt/media/image13.png" ContentType="image/png"/>
  <Override PartName="/ppt/media/image5.png" ContentType="image/png"/>
  <Override PartName="/ppt/media/image14.png" ContentType="image/png"/>
  <Override PartName="/ppt/media/image6.png" ContentType="image/png"/>
  <Override PartName="/ppt/media/image1.png" ContentType="image/png"/>
  <Override PartName="/ppt/media/image1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</p:sldMasterIdLst>
  <p:notesMasterIdLst>
    <p:notesMasterId r:id="rId17"/>
  </p:notes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</p:sldIdLst>
  <p:sldSz cx="12188825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notesMaster" Target="notesMasters/notesMaster1.xml"/><Relationship Id="rId18" Type="http://schemas.openxmlformats.org/officeDocument/2006/relationships/slide" Target="slides/slide1.xml"/><Relationship Id="rId19" Type="http://schemas.openxmlformats.org/officeDocument/2006/relationships/slide" Target="slides/slide2.xml"/><Relationship Id="rId20" Type="http://schemas.openxmlformats.org/officeDocument/2006/relationships/slide" Target="slides/slide3.xml"/><Relationship Id="rId21" Type="http://schemas.openxmlformats.org/officeDocument/2006/relationships/slide" Target="slides/slide4.xml"/><Relationship Id="rId22" Type="http://schemas.openxmlformats.org/officeDocument/2006/relationships/slide" Target="slides/slide5.xml"/><Relationship Id="rId23" Type="http://schemas.openxmlformats.org/officeDocument/2006/relationships/slide" Target="slides/slide6.xml"/><Relationship Id="rId24" Type="http://schemas.openxmlformats.org/officeDocument/2006/relationships/slide" Target="slides/slide7.xml"/><Relationship Id="rId25" Type="http://schemas.openxmlformats.org/officeDocument/2006/relationships/slide" Target="slides/slide8.xml"/><Relationship Id="rId26" Type="http://schemas.openxmlformats.org/officeDocument/2006/relationships/slide" Target="slides/slide9.xml"/><Relationship Id="rId27" Type="http://schemas.openxmlformats.org/officeDocument/2006/relationships/slide" Target="slides/slide10.xml"/><Relationship Id="rId28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00ff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70fbdf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90d850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ec3323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"/>
                <c:pt idx="0">
                  <c:v>4.5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fafd59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rgbClr val="f97c15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1"/>
                <c:pt idx="0">
                  <c:v>1.5</c:v>
                </c:pt>
              </c:numCache>
            </c:numRef>
          </c:val>
        </c:ser>
        <c:gapWidth val="219"/>
        <c:overlap val="-27"/>
        <c:axId val="64102770"/>
        <c:axId val="90392547"/>
      </c:barChart>
      <c:catAx>
        <c:axId val="6410277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ffffff"/>
                </a:solidFill>
                <a:latin typeface="Arial"/>
              </a:defRPr>
            </a:pPr>
          </a:p>
        </c:txPr>
        <c:crossAx val="90392547"/>
        <c:crosses val="autoZero"/>
        <c:auto val="1"/>
        <c:lblAlgn val="ctr"/>
        <c:lblOffset val="100"/>
        <c:noMultiLvlLbl val="0"/>
      </c:catAx>
      <c:valAx>
        <c:axId val="90392547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ffffff"/>
                </a:solidFill>
                <a:latin typeface="Arial"/>
              </a:defRPr>
            </a:pPr>
          </a:p>
        </c:txPr>
        <c:crossAx val="64102770"/>
        <c:crosses val="autoZero"/>
        <c:crossBetween val="between"/>
      </c:valAx>
      <c:spPr>
        <a:noFill/>
        <a:ln w="0">
          <a:noFill/>
        </a:ln>
      </c:spPr>
    </c:plotArea>
    <c:plotVisOnly val="1"/>
    <c:dispBlanksAs val="gap"/>
  </c:chart>
  <c:spPr>
    <a:noFill/>
    <a:ln w="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f00ff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ff00ff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70fbdf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2"/>
            <c:spPr>
              <a:solidFill>
                <a:srgbClr val="90d85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3"/>
            <c:spPr>
              <a:solidFill>
                <a:srgbClr val="ec3323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2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3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</c:dLbls>
          <c:cat>
            <c:strRef>
              <c:f>categories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ffffff"/>
              </a:solidFill>
              <a:latin typeface="Arial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5A88F54-A0CB-4EA7-AA39-E76D8019DC4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Modern: Digital, electronic, turing complete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Video Game: Display, Interaction, Amusement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 Regular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F33CDE3-2AB2-4C43-8276-79B24B4E1379}" type="slidenum">
              <a:rPr b="0" lang="en-US" sz="1200" spc="-1" strike="noStrike">
                <a:solidFill>
                  <a:srgbClr val="000000"/>
                </a:solidFill>
                <a:latin typeface="Arial Regular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sse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sse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Section Head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sse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sse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5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876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876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k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d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x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f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4"/>
          <p:cNvSpPr/>
          <p:nvPr/>
        </p:nvSpPr>
        <p:spPr>
          <a:xfrm>
            <a:off x="1576800" y="2094120"/>
            <a:ext cx="3967560" cy="411840"/>
          </a:xfrm>
          <a:prstGeom prst="rect">
            <a:avLst/>
          </a:prstGeom>
          <a:solidFill>
            <a:schemeClr val="accent2"/>
          </a:solidFill>
          <a:ln cap="rnd" w="50800">
            <a:solidFill>
              <a:srgbClr val="70fb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182880" tIns="57600" bIns="149040" anchor="t">
            <a:spAutoFit/>
            <a:scene3d>
              <a:camera prst="orthographicFront"/>
              <a:lightRig dir="t" rig="threePt"/>
            </a:scene3d>
            <a:sp3d>
              <a:bevelT w="0"/>
            </a:sp3d>
          </a:bodyPr>
          <a:p>
            <a:pPr defTabSz="457200">
              <a:lnSpc>
                <a:spcPct val="100000"/>
              </a:lnSpc>
            </a:pPr>
            <a:r>
              <a:rPr b="0" lang="en-US" sz="1350" spc="-1" strike="noStrike">
                <a:solidFill>
                  <a:schemeClr val="dk1"/>
                </a:solidFill>
                <a:latin typeface="Arial Regular"/>
              </a:rPr>
              <a:t>Definition: Goes Here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Box 5"/>
          <p:cNvSpPr/>
          <p:nvPr/>
        </p:nvSpPr>
        <p:spPr>
          <a:xfrm>
            <a:off x="1576800" y="2750040"/>
            <a:ext cx="3967560" cy="606600"/>
          </a:xfrm>
          <a:prstGeom prst="rect">
            <a:avLst/>
          </a:prstGeom>
          <a:solidFill>
            <a:schemeClr val="bg1"/>
          </a:solidFill>
          <a:ln cap="rnd"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182880" tIns="91440" bIns="182880" anchor="t">
            <a:spAutoFit/>
            <a:scene3d>
              <a:camera prst="orthographicFront"/>
              <a:lightRig dir="t" rig="threePt"/>
            </a:scene3d>
            <a:sp3d>
              <a:bevelT w="0"/>
            </a:sp3d>
          </a:bodyPr>
          <a:p>
            <a:pPr algn="ctr" defTabSz="457200">
              <a:lnSpc>
                <a:spcPct val="100000"/>
              </a:lnSpc>
            </a:pPr>
            <a:endParaRPr b="0" lang="en-US" sz="1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5" name="TextBox 6"/>
          <p:cNvSpPr/>
          <p:nvPr/>
        </p:nvSpPr>
        <p:spPr>
          <a:xfrm>
            <a:off x="1576800" y="3528000"/>
            <a:ext cx="3967560" cy="606600"/>
          </a:xfrm>
          <a:prstGeom prst="rect">
            <a:avLst/>
          </a:prstGeom>
          <a:solidFill>
            <a:schemeClr val="bg1"/>
          </a:solidFill>
          <a:ln cap="rnd" w="25400">
            <a:solidFill>
              <a:srgbClr val="ec332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182880" tIns="91440" bIns="182880" anchor="t">
            <a:spAutoFit/>
            <a:scene3d>
              <a:camera prst="orthographicFront"/>
              <a:lightRig dir="t" rig="threePt"/>
            </a:scene3d>
            <a:sp3d>
              <a:bevelT w="0"/>
            </a:sp3d>
          </a:bodyPr>
          <a:p>
            <a:pPr algn="ctr" defTabSz="457200">
              <a:lnSpc>
                <a:spcPct val="100000"/>
              </a:lnSpc>
            </a:pPr>
            <a:endParaRPr b="0" lang="en-US" sz="1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6" name="TextBox 8"/>
          <p:cNvSpPr/>
          <p:nvPr/>
        </p:nvSpPr>
        <p:spPr>
          <a:xfrm>
            <a:off x="1576800" y="4302360"/>
            <a:ext cx="3967560" cy="606600"/>
          </a:xfrm>
          <a:prstGeom prst="rect">
            <a:avLst/>
          </a:prstGeom>
          <a:solidFill>
            <a:schemeClr val="bg1"/>
          </a:solidFill>
          <a:ln cap="rnd" w="25400">
            <a:solidFill>
              <a:srgbClr val="f97c1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182880" tIns="91440" bIns="182880" anchor="t">
            <a:spAutoFit/>
            <a:scene3d>
              <a:camera prst="orthographicFront"/>
              <a:lightRig dir="t" rig="threePt"/>
            </a:scene3d>
            <a:sp3d>
              <a:bevelT w="0"/>
            </a:sp3d>
          </a:bodyPr>
          <a:p>
            <a:pPr algn="ctr" defTabSz="457200">
              <a:lnSpc>
                <a:spcPct val="100000"/>
              </a:lnSpc>
            </a:pPr>
            <a:endParaRPr b="0" lang="en-US" sz="1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7" name="TextBox 9"/>
          <p:cNvSpPr/>
          <p:nvPr/>
        </p:nvSpPr>
        <p:spPr>
          <a:xfrm>
            <a:off x="1576800" y="5084280"/>
            <a:ext cx="3967560" cy="411840"/>
          </a:xfrm>
          <a:prstGeom prst="rect">
            <a:avLst/>
          </a:prstGeom>
          <a:solidFill>
            <a:schemeClr val="accent1"/>
          </a:solidFill>
          <a:ln cap="rnd" w="25400">
            <a:solidFill>
              <a:srgbClr val="ff00ff"/>
            </a:solidFill>
            <a:round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103320" bIns="103320" anchor="t">
            <a:spAutoFit/>
            <a:scene3d>
              <a:camera prst="orthographicFront"/>
              <a:lightRig dir="t" rig="threePt"/>
            </a:scene3d>
            <a:sp3d>
              <a:bevelT w="0"/>
            </a:sp3d>
          </a:bodyPr>
          <a:p>
            <a:pPr defTabSz="457200">
              <a:lnSpc>
                <a:spcPct val="100000"/>
              </a:lnSpc>
            </a:pPr>
            <a:r>
              <a:rPr b="0" lang="en-US" sz="1350" spc="-1" strike="noStrike">
                <a:solidFill>
                  <a:schemeClr val="lt1"/>
                </a:solidFill>
                <a:latin typeface="Arial Regular"/>
              </a:rPr>
              <a:t>On screen instructions go here</a:t>
            </a:r>
            <a:endParaRPr b="0" lang="en-US" sz="13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TextBox 10"/>
          <p:cNvSpPr/>
          <p:nvPr/>
        </p:nvSpPr>
        <p:spPr>
          <a:xfrm>
            <a:off x="6679440" y="3267360"/>
            <a:ext cx="3174840" cy="77652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182880" tIns="182880" bIns="182880" anchor="t">
            <a:spAutoFit/>
            <a:scene3d>
              <a:camera prst="orthographicFront"/>
              <a:lightRig dir="t" rig="threePt"/>
            </a:scene3d>
            <a:sp3d>
              <a:bevelT w="0"/>
            </a:sp3d>
          </a:bodyPr>
          <a:p>
            <a:pPr defTabSz="457200">
              <a:lnSpc>
                <a:spcPct val="100000"/>
              </a:lnSpc>
            </a:pPr>
            <a:r>
              <a:rPr b="1" lang="en-US" sz="1350" spc="-1" strike="noStrike">
                <a:solidFill>
                  <a:schemeClr val="dk1"/>
                </a:solidFill>
                <a:latin typeface="Arial Regular"/>
              </a:rPr>
              <a:t>Use for quotes or small pieces of content that aren’t voiced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11"/>
          <p:cNvSpPr/>
          <p:nvPr/>
        </p:nvSpPr>
        <p:spPr>
          <a:xfrm>
            <a:off x="6679440" y="2163240"/>
            <a:ext cx="3174840" cy="411840"/>
          </a:xfrm>
          <a:prstGeom prst="rect">
            <a:avLst/>
          </a:prstGeom>
          <a:solidFill>
            <a:schemeClr val="accent2"/>
          </a:solidFill>
          <a:ln w="5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182880" tIns="103320" bIns="103320" anchor="t">
            <a:spAutoFit/>
            <a:scene3d>
              <a:camera prst="orthographicFront"/>
              <a:lightRig dir="t" rig="threePt"/>
            </a:scene3d>
            <a:sp3d>
              <a:bevelT w="0"/>
            </a:sp3d>
          </a:bodyPr>
          <a:p>
            <a:pPr algn="ctr" defTabSz="457200">
              <a:lnSpc>
                <a:spcPct val="100000"/>
              </a:lnSpc>
            </a:pPr>
            <a:r>
              <a:rPr b="0" lang="en-US" sz="1350" spc="-1" strike="noStrike">
                <a:solidFill>
                  <a:schemeClr val="dk1"/>
                </a:solidFill>
                <a:latin typeface="Arial Regular"/>
              </a:rPr>
              <a:t>This is a heading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0" name="Group 12"/>
          <p:cNvGrpSpPr/>
          <p:nvPr/>
        </p:nvGrpSpPr>
        <p:grpSpPr>
          <a:xfrm>
            <a:off x="7029360" y="4503960"/>
            <a:ext cx="2474280" cy="1161000"/>
            <a:chOff x="7029360" y="4503960"/>
            <a:chExt cx="2474280" cy="1161000"/>
          </a:xfrm>
        </p:grpSpPr>
        <p:grpSp>
          <p:nvGrpSpPr>
            <p:cNvPr id="111" name="Group 13"/>
            <p:cNvGrpSpPr/>
            <p:nvPr/>
          </p:nvGrpSpPr>
          <p:grpSpPr>
            <a:xfrm>
              <a:off x="7029360" y="4503960"/>
              <a:ext cx="2474280" cy="1161000"/>
              <a:chOff x="7029360" y="4503960"/>
              <a:chExt cx="2474280" cy="1161000"/>
            </a:xfrm>
          </p:grpSpPr>
          <p:sp>
            <p:nvSpPr>
              <p:cNvPr id="112" name="Rectangle 15"/>
              <p:cNvSpPr/>
              <p:nvPr/>
            </p:nvSpPr>
            <p:spPr>
              <a:xfrm>
                <a:off x="7029360" y="4503960"/>
                <a:ext cx="2474280" cy="890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ff00ff"/>
                </a:solidFill>
                <a:rou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/>
            </p:style>
            <p:txBody>
              <a:bodyPr lIns="685800" rIns="90000" tIns="45000" bIns="45000" anchor="ctr">
                <a:noAutofit/>
              </a:bodyPr>
              <a:p>
                <a:pPr defTabSz="457200">
                  <a:lnSpc>
                    <a:spcPct val="100000"/>
                  </a:lnSpc>
                </a:pPr>
                <a:r>
                  <a:rPr b="0" lang="en-US" sz="1350" spc="-1" strike="noStrike">
                    <a:solidFill>
                      <a:schemeClr val="lt1"/>
                    </a:solidFill>
                    <a:latin typeface="Arial Regular"/>
                  </a:rPr>
                  <a:t>Use for quotes or small pieces of content that aren’t voiced</a:t>
                </a:r>
                <a:endParaRPr b="0" lang="en-US" sz="135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13" name="Isosceles Triangle 14"/>
              <p:cNvSpPr/>
              <p:nvPr/>
            </p:nvSpPr>
            <p:spPr>
              <a:xfrm rot="10800000">
                <a:off x="7972560" y="5379840"/>
                <a:ext cx="589320" cy="28512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solidFill>
                  <a:srgbClr val="ff00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350" spc="-1" strike="noStrike">
                  <a:solidFill>
                    <a:schemeClr val="lt1"/>
                  </a:solidFill>
                  <a:latin typeface="Arial"/>
                </a:endParaRPr>
              </a:p>
            </p:txBody>
          </p:sp>
        </p:grpSp>
        <p:pic>
          <p:nvPicPr>
            <p:cNvPr id="114" name="Picture 14" descr=""/>
            <p:cNvPicPr/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amount="50000" bright="-40000" contrast="-40000" sat="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7125840" y="4701240"/>
              <a:ext cx="524160" cy="5241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876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k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d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x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f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5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4"/>
          <p:cNvGrpSpPr/>
          <p:nvPr/>
        </p:nvGrpSpPr>
        <p:grpSpPr>
          <a:xfrm>
            <a:off x="2561400" y="2307240"/>
            <a:ext cx="1742400" cy="419400"/>
            <a:chOff x="2561400" y="2307240"/>
            <a:chExt cx="1742400" cy="419400"/>
          </a:xfrm>
        </p:grpSpPr>
        <p:sp>
          <p:nvSpPr>
            <p:cNvPr id="118" name="Rectangle 5"/>
            <p:cNvSpPr/>
            <p:nvPr/>
          </p:nvSpPr>
          <p:spPr>
            <a:xfrm>
              <a:off x="2561400" y="2307240"/>
              <a:ext cx="1742400" cy="281520"/>
            </a:xfrm>
            <a:prstGeom prst="rect">
              <a:avLst/>
            </a:prstGeom>
            <a:solidFill>
              <a:schemeClr val="accent5"/>
            </a:solidFill>
            <a:ln>
              <a:solidFill>
                <a:srgbClr val="fafd59"/>
              </a:solidFill>
              <a:rou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ctr">
              <a:normAutofit fontScale="87222"/>
            </a:bodyPr>
            <a:p>
              <a:pPr algn="ctr" defTabSz="4572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Arial Regular"/>
                </a:rPr>
                <a:t>This is a small callout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9" name="Isosceles Triangle 43"/>
            <p:cNvSpPr/>
            <p:nvPr/>
          </p:nvSpPr>
          <p:spPr>
            <a:xfrm rot="10800000">
              <a:off x="3292560" y="2571840"/>
              <a:ext cx="281160" cy="15480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solidFill>
                <a:srgbClr val="fafd5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32760" bIns="3276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350" spc="-1" strike="noStrike">
                <a:solidFill>
                  <a:schemeClr val="lt1"/>
                </a:solidFill>
                <a:latin typeface="Arial"/>
              </a:endParaRPr>
            </a:p>
          </p:txBody>
        </p:sp>
      </p:grpSp>
      <p:grpSp>
        <p:nvGrpSpPr>
          <p:cNvPr id="120" name="Group 8"/>
          <p:cNvGrpSpPr/>
          <p:nvPr/>
        </p:nvGrpSpPr>
        <p:grpSpPr>
          <a:xfrm>
            <a:off x="1347480" y="3251160"/>
            <a:ext cx="3888720" cy="599400"/>
            <a:chOff x="1347480" y="3251160"/>
            <a:chExt cx="3888720" cy="599400"/>
          </a:xfrm>
        </p:grpSpPr>
        <p:sp>
          <p:nvSpPr>
            <p:cNvPr id="121" name="Freeform 9"/>
            <p:cNvSpPr/>
            <p:nvPr/>
          </p:nvSpPr>
          <p:spPr>
            <a:xfrm>
              <a:off x="1347480" y="3252240"/>
              <a:ext cx="1496880" cy="598320"/>
            </a:xfrm>
            <a:custGeom>
              <a:avLst/>
              <a:gdLst>
                <a:gd name="textAreaLeft" fmla="*/ 0 w 1496880"/>
                <a:gd name="textAreaRight" fmla="*/ 1497240 w 1496880"/>
                <a:gd name="textAreaTop" fmla="*/ 0 h 598320"/>
                <a:gd name="textAreaBottom" fmla="*/ 599040 h 598320"/>
              </a:gdLst>
              <a:ahLst/>
              <a:rect l="textAreaLeft" t="textAreaTop" r="textAreaRight" b="textAreaBottom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0"/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numCol="1" spcCol="1440" lIns="74520" rIns="133200" tIns="37440" bIns="37440" anchor="ctr">
              <a:noAutofit/>
            </a:bodyPr>
            <a:p>
              <a:pPr algn="ctr" defTabSz="622440">
                <a:lnSpc>
                  <a:spcPct val="90000"/>
                </a:lnSpc>
                <a:spcAft>
                  <a:spcPts val="490"/>
                </a:spcAft>
                <a:tabLst>
                  <a:tab algn="l" pos="0"/>
                </a:tabLst>
              </a:pPr>
              <a:r>
                <a:rPr b="1" lang="en-US" sz="1400" spc="-1" strike="noStrike">
                  <a:solidFill>
                    <a:schemeClr val="lt1"/>
                  </a:solidFill>
                  <a:latin typeface="Arial Regular"/>
                </a:rPr>
                <a:t>Item 1</a:t>
              </a: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2" name="Freeform 10"/>
            <p:cNvSpPr/>
            <p:nvPr/>
          </p:nvSpPr>
          <p:spPr>
            <a:xfrm>
              <a:off x="2547000" y="3251160"/>
              <a:ext cx="1496880" cy="598320"/>
            </a:xfrm>
            <a:custGeom>
              <a:avLst/>
              <a:gdLst>
                <a:gd name="textAreaLeft" fmla="*/ 0 w 1496880"/>
                <a:gd name="textAreaRight" fmla="*/ 1497240 w 1496880"/>
                <a:gd name="textAreaTop" fmla="*/ 0 h 598320"/>
                <a:gd name="textAreaBottom" fmla="*/ 599040 h 598320"/>
              </a:gdLst>
              <a:ahLst/>
              <a:rect l="textAreaLeft" t="textAreaTop" r="textAreaRight" b="textAreaBottom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0"/>
            <a:effectRef idx="0">
              <a:schemeClr val="accent1">
                <a:shade val="80000"/>
                <a:hueOff val="0"/>
                <a:satOff val="0"/>
                <a:lumOff val="21330"/>
                <a:alphaOff val="0"/>
              </a:schemeClr>
            </a:effectRef>
            <a:fontRef idx="minor"/>
          </p:style>
          <p:txBody>
            <a:bodyPr numCol="1" spcCol="1440" lIns="285120" rIns="247680" tIns="37440" bIns="37440" anchor="ctr">
              <a:noAutofit/>
            </a:bodyPr>
            <a:p>
              <a:pPr algn="ctr" defTabSz="622440">
                <a:lnSpc>
                  <a:spcPct val="90000"/>
                </a:lnSpc>
                <a:spcAft>
                  <a:spcPts val="490"/>
                </a:spcAft>
                <a:tabLst>
                  <a:tab algn="l" pos="0"/>
                </a:tabLst>
              </a:pPr>
              <a:r>
                <a:rPr b="1" lang="en-US" sz="1400" spc="-1" strike="noStrike">
                  <a:solidFill>
                    <a:schemeClr val="lt1"/>
                  </a:solidFill>
                  <a:latin typeface="Arial Regular"/>
                </a:rPr>
                <a:t>Item 2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" name="Freeform 11"/>
            <p:cNvSpPr/>
            <p:nvPr/>
          </p:nvSpPr>
          <p:spPr>
            <a:xfrm>
              <a:off x="3739320" y="3251160"/>
              <a:ext cx="1496880" cy="598320"/>
            </a:xfrm>
            <a:custGeom>
              <a:avLst/>
              <a:gdLst>
                <a:gd name="textAreaLeft" fmla="*/ 0 w 1496880"/>
                <a:gd name="textAreaRight" fmla="*/ 1497240 w 1496880"/>
                <a:gd name="textAreaTop" fmla="*/ 0 h 598320"/>
                <a:gd name="textAreaBottom" fmla="*/ 599040 h 598320"/>
              </a:gdLst>
              <a:ahLst/>
              <a:rect l="textAreaLeft" t="textAreaTop" r="textAreaRight" b="textAreaBottom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0"/>
            <a:effectRef idx="0">
              <a:schemeClr val="accent1">
                <a:shade val="80000"/>
                <a:hueOff val="0"/>
                <a:satOff val="0"/>
                <a:lumOff val="42659"/>
                <a:alphaOff val="0"/>
              </a:schemeClr>
            </a:effectRef>
            <a:fontRef idx="minor"/>
          </p:style>
          <p:txBody>
            <a:bodyPr numCol="1" spcCol="1440" lIns="285120" rIns="247680" tIns="37440" bIns="37440" anchor="ctr">
              <a:noAutofit/>
            </a:bodyPr>
            <a:p>
              <a:pPr algn="ctr" defTabSz="622440">
                <a:lnSpc>
                  <a:spcPct val="90000"/>
                </a:lnSpc>
                <a:spcAft>
                  <a:spcPts val="490"/>
                </a:spcAft>
                <a:tabLst>
                  <a:tab algn="l" pos="0"/>
                </a:tabLst>
              </a:pPr>
              <a:r>
                <a:rPr b="1" lang="en-US" sz="1400" spc="-1" strike="noStrike">
                  <a:solidFill>
                    <a:schemeClr val="lt1"/>
                  </a:solidFill>
                  <a:latin typeface="Arial Regular"/>
                </a:rPr>
                <a:t>Item 3</a:t>
              </a: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24" name="Rounded Rectangle 12"/>
          <p:cNvSpPr/>
          <p:nvPr/>
        </p:nvSpPr>
        <p:spPr>
          <a:xfrm>
            <a:off x="2164320" y="4168800"/>
            <a:ext cx="2759040" cy="5025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05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125" name="Rounded Rectangle 54"/>
          <p:cNvSpPr/>
          <p:nvPr/>
        </p:nvSpPr>
        <p:spPr>
          <a:xfrm>
            <a:off x="2164320" y="4815000"/>
            <a:ext cx="2759040" cy="502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05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126" name="Rounded Rectangle 57"/>
          <p:cNvSpPr/>
          <p:nvPr/>
        </p:nvSpPr>
        <p:spPr>
          <a:xfrm>
            <a:off x="2164320" y="5461200"/>
            <a:ext cx="2759040" cy="50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050" spc="-1" strike="noStrike">
              <a:solidFill>
                <a:schemeClr val="lt1"/>
              </a:solidFill>
              <a:latin typeface="Arial"/>
            </a:endParaRPr>
          </a:p>
        </p:txBody>
      </p:sp>
      <p:grpSp>
        <p:nvGrpSpPr>
          <p:cNvPr id="127" name="Group 1"/>
          <p:cNvGrpSpPr/>
          <p:nvPr/>
        </p:nvGrpSpPr>
        <p:grpSpPr>
          <a:xfrm>
            <a:off x="5720400" y="2252160"/>
            <a:ext cx="448560" cy="448560"/>
            <a:chOff x="5720400" y="2252160"/>
            <a:chExt cx="448560" cy="448560"/>
          </a:xfrm>
        </p:grpSpPr>
        <p:sp>
          <p:nvSpPr>
            <p:cNvPr id="128" name="Diamond 16"/>
            <p:cNvSpPr/>
            <p:nvPr/>
          </p:nvSpPr>
          <p:spPr>
            <a:xfrm>
              <a:off x="5720400" y="2252160"/>
              <a:ext cx="448560" cy="448560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rgbClr val="f97c1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350" spc="-1" strike="noStrike">
                <a:solidFill>
                  <a:schemeClr val="lt1"/>
                </a:solidFill>
                <a:latin typeface="Arial"/>
              </a:endParaRPr>
            </a:p>
          </p:txBody>
        </p:sp>
        <p:sp>
          <p:nvSpPr>
            <p:cNvPr id="129" name="TextBox 17"/>
            <p:cNvSpPr/>
            <p:nvPr/>
          </p:nvSpPr>
          <p:spPr>
            <a:xfrm>
              <a:off x="5751000" y="2296440"/>
              <a:ext cx="38700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457200">
                <a:lnSpc>
                  <a:spcPct val="100000"/>
                </a:lnSpc>
              </a:pPr>
              <a:r>
                <a:rPr b="0" lang="en-US" sz="2000" spc="-1" strike="noStrike">
                  <a:solidFill>
                    <a:schemeClr val="lt1"/>
                  </a:solidFill>
                  <a:latin typeface="Arial Regular"/>
                </a:rPr>
                <a:t>!</a:t>
              </a:r>
              <a:endParaRPr b="0" lang="en-US" sz="20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30" name="Oval 18"/>
          <p:cNvSpPr/>
          <p:nvPr/>
        </p:nvSpPr>
        <p:spPr>
          <a:xfrm>
            <a:off x="6568920" y="2258280"/>
            <a:ext cx="447840" cy="455760"/>
          </a:xfrm>
          <a:prstGeom prst="ellipse">
            <a:avLst/>
          </a:prstGeom>
          <a:solidFill>
            <a:schemeClr val="accent1"/>
          </a:solidFill>
          <a:ln>
            <a:solidFill>
              <a:srgbClr val="ff00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Open Sans"/>
                <a:ea typeface="Open Sans"/>
              </a:rPr>
              <a:t>A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Rectangle 19"/>
          <p:cNvSpPr/>
          <p:nvPr/>
        </p:nvSpPr>
        <p:spPr>
          <a:xfrm>
            <a:off x="5818320" y="3361680"/>
            <a:ext cx="1696320" cy="378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4200" rIns="342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Arial Regular"/>
              </a:rPr>
              <a:t>This is a tag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Rectangle 20"/>
          <p:cNvSpPr/>
          <p:nvPr/>
        </p:nvSpPr>
        <p:spPr>
          <a:xfrm>
            <a:off x="5139720" y="4168800"/>
            <a:ext cx="2759040" cy="502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05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133" name="Rectangle 21"/>
          <p:cNvSpPr/>
          <p:nvPr/>
        </p:nvSpPr>
        <p:spPr>
          <a:xfrm>
            <a:off x="5130000" y="4815000"/>
            <a:ext cx="2759040" cy="5025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05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134" name="Rectangle 22"/>
          <p:cNvSpPr/>
          <p:nvPr/>
        </p:nvSpPr>
        <p:spPr>
          <a:xfrm>
            <a:off x="5130000" y="5457960"/>
            <a:ext cx="2759040" cy="502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050" spc="-1" strike="noStrike">
              <a:solidFill>
                <a:schemeClr val="lt1"/>
              </a:solidFill>
              <a:latin typeface="Arial"/>
            </a:endParaRPr>
          </a:p>
        </p:txBody>
      </p:sp>
      <p:cxnSp>
        <p:nvCxnSpPr>
          <p:cNvPr id="135" name="Straight Arrow Connector 23"/>
          <p:cNvCxnSpPr/>
          <p:nvPr/>
        </p:nvCxnSpPr>
        <p:spPr>
          <a:xfrm>
            <a:off x="7714080" y="2170080"/>
            <a:ext cx="2495880" cy="720"/>
          </a:xfrm>
          <a:prstGeom prst="straightConnector1">
            <a:avLst/>
          </a:prstGeom>
          <a:ln w="85725">
            <a:solidFill>
              <a:srgbClr val="f97c15"/>
            </a:solidFill>
            <a:round/>
            <a:tailEnd len="med" type="triangle" w="med"/>
          </a:ln>
        </p:spPr>
      </p:cxnSp>
      <p:cxnSp>
        <p:nvCxnSpPr>
          <p:cNvPr id="136" name="Straight Arrow Connector 24"/>
          <p:cNvCxnSpPr/>
          <p:nvPr/>
        </p:nvCxnSpPr>
        <p:spPr>
          <a:xfrm>
            <a:off x="7714080" y="2700720"/>
            <a:ext cx="2495880" cy="720"/>
          </a:xfrm>
          <a:prstGeom prst="straightConnector1">
            <a:avLst/>
          </a:prstGeom>
          <a:ln w="85725">
            <a:solidFill>
              <a:srgbClr val="ec3323"/>
            </a:solidFill>
            <a:round/>
            <a:tailEnd len="med" type="triangle" w="med"/>
          </a:ln>
        </p:spPr>
      </p:cxnSp>
      <p:sp>
        <p:nvSpPr>
          <p:cNvPr id="137" name="Rectangle 25"/>
          <p:cNvSpPr/>
          <p:nvPr/>
        </p:nvSpPr>
        <p:spPr>
          <a:xfrm>
            <a:off x="8278920" y="3363840"/>
            <a:ext cx="1696320" cy="37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34200" rIns="342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Arial Regular"/>
              </a:rPr>
              <a:t>This is a tag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 Placeholder 22"/>
          <p:cNvSpPr/>
          <p:nvPr/>
        </p:nvSpPr>
        <p:spPr>
          <a:xfrm>
            <a:off x="8278920" y="4110480"/>
            <a:ext cx="1926360" cy="180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chemeClr val="lt1"/>
                </a:solidFill>
                <a:latin typeface="Arial Regular"/>
                <a:ea typeface="Open Sans"/>
              </a:rPr>
              <a:t>Use this type of shapes, colors (w/guidance from color palette) and effect to build diagrams, unless content requires something different. 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876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878760" y="2997720"/>
            <a:ext cx="10430640" cy="406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lt1"/>
                </a:solidFill>
                <a:latin typeface="Garamond"/>
              </a:rPr>
              <a:t>Click to edit subtitled</a:t>
            </a:r>
            <a:endParaRPr b="0" lang="en-US" sz="2400" spc="-1" strike="noStrike">
              <a:solidFill>
                <a:schemeClr val="dk1"/>
              </a:solidFill>
              <a:latin typeface="Arial Regular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title"/>
          </p:nvPr>
        </p:nvSpPr>
        <p:spPr>
          <a:xfrm>
            <a:off x="735840" y="1861200"/>
            <a:ext cx="10716480" cy="78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8985"/>
          </a:bodyPr>
          <a:p>
            <a:pPr indent="0" algn="ctr" defTabSz="914400">
              <a:lnSpc>
                <a:spcPct val="80000"/>
              </a:lnSpc>
              <a:buNone/>
            </a:pPr>
            <a:r>
              <a:rPr b="1" lang="en-US" sz="6000" spc="97" strike="noStrike">
                <a:solidFill>
                  <a:schemeClr val="lt1"/>
                </a:solidFill>
                <a:latin typeface="Garamond"/>
              </a:rPr>
              <a:t>Click to edit Master title </a:t>
            </a:r>
            <a:r>
              <a:rPr b="1" lang="en-US" sz="6000" spc="97" strike="noStrike">
                <a:solidFill>
                  <a:schemeClr val="lt1"/>
                </a:solidFill>
                <a:latin typeface="Garamond"/>
              </a:rPr>
              <a:t>style</a:t>
            </a:r>
            <a:endParaRPr b="0" lang="en-US" sz="6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739800" y="1678320"/>
            <a:ext cx="10708200" cy="461988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t">
            <a:norm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Tw Cen MT"/>
              <a:buChar char=" "/>
            </a:pPr>
            <a:r>
              <a:rPr b="0" lang="en-US" sz="3600" spc="-1" strike="noStrike">
                <a:solidFill>
                  <a:schemeClr val="lt1"/>
                </a:solidFill>
                <a:latin typeface="Garamond"/>
              </a:rPr>
              <a:t>Edit Master text styles</a:t>
            </a:r>
            <a:endParaRPr b="0" lang="en-US" sz="3600" spc="-1" strike="noStrike">
              <a:solidFill>
                <a:schemeClr val="dk1"/>
              </a:solidFill>
              <a:latin typeface="Arial Regular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chemeClr val="lt1"/>
                </a:solidFill>
                <a:latin typeface="Garamond"/>
              </a:rPr>
              <a:t>Second level</a:t>
            </a:r>
            <a:endParaRPr b="0" lang="en-US" sz="3200" spc="-1" strike="noStrike">
              <a:solidFill>
                <a:schemeClr val="dk1"/>
              </a:solidFill>
              <a:latin typeface="Arial Regular"/>
            </a:endParaRPr>
          </a:p>
          <a:p>
            <a:pPr lvl="2" marL="44820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chemeClr val="lt1"/>
                </a:solidFill>
                <a:latin typeface="Garamond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Arial Regular"/>
            </a:endParaRPr>
          </a:p>
          <a:p>
            <a:pPr lvl="3" marL="59436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 3" charset="2"/>
              <a:buChar char=""/>
            </a:pPr>
            <a:r>
              <a:rPr b="0" lang="en-US" sz="2400" spc="-1" strike="noStrike">
                <a:solidFill>
                  <a:schemeClr val="lt1"/>
                </a:solidFill>
                <a:latin typeface="Garamond"/>
              </a:rPr>
              <a:t>Fourth level</a:t>
            </a:r>
            <a:endParaRPr b="0" lang="en-US" sz="2400" spc="-1" strike="noStrike">
              <a:solidFill>
                <a:schemeClr val="dk1"/>
              </a:solidFill>
              <a:latin typeface="Arial Regular"/>
            </a:endParaRPr>
          </a:p>
          <a:p>
            <a:pPr lvl="4" marL="77724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Calibri"/>
              <a:buChar char="−"/>
            </a:pPr>
            <a:r>
              <a:rPr b="0" lang="en-US" sz="2400" spc="-1" strike="noStrike">
                <a:solidFill>
                  <a:schemeClr val="lt1"/>
                </a:solidFill>
                <a:latin typeface="Garamond"/>
              </a:rPr>
              <a:t>Fifth level</a:t>
            </a:r>
            <a:endParaRPr b="0" lang="en-US" sz="2400" spc="-1" strike="noStrike">
              <a:solidFill>
                <a:schemeClr val="dk1"/>
              </a:solidFill>
              <a:latin typeface="Arial Regular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title"/>
          </p:nvPr>
        </p:nvSpPr>
        <p:spPr>
          <a:xfrm>
            <a:off x="468360" y="559440"/>
            <a:ext cx="11251440" cy="71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0" anchor="ctr">
            <a:normAutofit/>
          </a:bodyPr>
          <a:p>
            <a:pPr indent="0" algn="ctr" defTabSz="914400">
              <a:lnSpc>
                <a:spcPct val="80000"/>
              </a:lnSpc>
              <a:buNone/>
            </a:pPr>
            <a:r>
              <a:rPr b="1" lang="en-US" sz="4800" spc="97" strike="noStrike">
                <a:solidFill>
                  <a:schemeClr val="lt1"/>
                </a:solidFill>
                <a:latin typeface="Garamond"/>
              </a:rPr>
              <a:t>Click to edit Master title style</a:t>
            </a:r>
            <a:endParaRPr b="0" lang="en-US" sz="4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2572560" y="2431080"/>
            <a:ext cx="7043400" cy="167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Y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o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u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h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a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v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e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r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e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a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c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h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e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d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t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h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e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e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n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d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o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f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t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h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i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s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p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r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e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s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e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n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t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a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t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i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o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n</a:t>
            </a: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.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/>
          <p:nvPr/>
        </p:nvGrpSpPr>
        <p:grpSpPr>
          <a:xfrm>
            <a:off x="631800" y="5177880"/>
            <a:ext cx="2660400" cy="1218960"/>
            <a:chOff x="631800" y="5177880"/>
            <a:chExt cx="2660400" cy="1218960"/>
          </a:xfrm>
        </p:grpSpPr>
        <p:sp>
          <p:nvSpPr>
            <p:cNvPr id="3" name="Triangle 28"/>
            <p:cNvSpPr/>
            <p:nvPr/>
          </p:nvSpPr>
          <p:spPr>
            <a:xfrm rot="5400000">
              <a:off x="2944080" y="5669640"/>
              <a:ext cx="448200" cy="24804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  <p:sp>
          <p:nvSpPr>
            <p:cNvPr id="4" name="TextBox 29"/>
            <p:cNvSpPr/>
            <p:nvPr/>
          </p:nvSpPr>
          <p:spPr>
            <a:xfrm>
              <a:off x="631800" y="5177880"/>
              <a:ext cx="2475000" cy="121896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182880" bIns="182880" anchor="ctr">
              <a:sp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chemeClr val="lt1"/>
                  </a:solidFill>
                  <a:latin typeface="Arial"/>
                </a:rPr>
                <a:t>Use for definitions, call outs, factoids, on-screen instructions, etc. Box will be reshaped to fit text. </a:t>
              </a: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" name="Group 30"/>
          <p:cNvGrpSpPr/>
          <p:nvPr/>
        </p:nvGrpSpPr>
        <p:grpSpPr>
          <a:xfrm>
            <a:off x="3779640" y="4768560"/>
            <a:ext cx="3975840" cy="1771560"/>
            <a:chOff x="3779640" y="4768560"/>
            <a:chExt cx="3975840" cy="1771560"/>
          </a:xfrm>
        </p:grpSpPr>
        <p:sp>
          <p:nvSpPr>
            <p:cNvPr id="6" name="TextBox 31"/>
            <p:cNvSpPr/>
            <p:nvPr/>
          </p:nvSpPr>
          <p:spPr>
            <a:xfrm>
              <a:off x="3779640" y="4768560"/>
              <a:ext cx="401760" cy="1308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0" lang="en-US" sz="8000" spc="-1" strike="noStrike">
                  <a:solidFill>
                    <a:schemeClr val="accent1"/>
                  </a:solidFill>
                  <a:latin typeface="Arial"/>
                </a:rPr>
                <a:t>“</a:t>
              </a:r>
              <a:endParaRPr b="0" lang="en-US" sz="80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" name="TextBox 32"/>
            <p:cNvSpPr/>
            <p:nvPr/>
          </p:nvSpPr>
          <p:spPr>
            <a:xfrm>
              <a:off x="7372440" y="4768560"/>
              <a:ext cx="383040" cy="1308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0" lang="en-US" sz="8000" spc="-1" strike="noStrike">
                  <a:solidFill>
                    <a:schemeClr val="accent1"/>
                  </a:solidFill>
                  <a:latin typeface="Arial"/>
                </a:rPr>
                <a:t>”</a:t>
              </a:r>
              <a:endParaRPr b="0" lang="en-US" sz="80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" name="Rectangle 33"/>
            <p:cNvSpPr/>
            <p:nvPr/>
          </p:nvSpPr>
          <p:spPr>
            <a:xfrm>
              <a:off x="4338000" y="5078880"/>
              <a:ext cx="2900880" cy="146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0" i="1" lang="en-US" sz="1800" spc="-1" strike="noStrike">
                  <a:solidFill>
                    <a:schemeClr val="lt1"/>
                  </a:solidFill>
                  <a:latin typeface="Arial"/>
                </a:rPr>
                <a:t>Lorem ipsum dolor sit amet, consectetuer adipiscing elit, sed diam nonummy nibh euismod tincidunt ut.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r" defTabSz="4572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lt1"/>
                  </a:solidFill>
                  <a:latin typeface="Arial"/>
                </a:rPr>
                <a:t>-This is a quote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9" name="Group 34"/>
          <p:cNvGrpSpPr/>
          <p:nvPr/>
        </p:nvGrpSpPr>
        <p:grpSpPr>
          <a:xfrm>
            <a:off x="599400" y="1972800"/>
            <a:ext cx="2857680" cy="1064880"/>
            <a:chOff x="599400" y="1972800"/>
            <a:chExt cx="2857680" cy="1064880"/>
          </a:xfrm>
        </p:grpSpPr>
        <p:sp>
          <p:nvSpPr>
            <p:cNvPr id="10" name="TextBox 35"/>
            <p:cNvSpPr/>
            <p:nvPr/>
          </p:nvSpPr>
          <p:spPr>
            <a:xfrm>
              <a:off x="599400" y="1972800"/>
              <a:ext cx="2459880" cy="1064880"/>
            </a:xfrm>
            <a:prstGeom prst="roundRect">
              <a:avLst>
                <a:gd name="adj" fmla="val 9421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182880" bIns="182880" anchor="t">
              <a:sp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chemeClr val="lt1"/>
                  </a:solidFill>
                  <a:latin typeface="Arial"/>
                </a:rPr>
                <a:t>Use for definitions, call outs, factoids, on-screen instructions, etc.</a:t>
              </a: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" name="Right Triangle 36"/>
            <p:cNvSpPr/>
            <p:nvPr/>
          </p:nvSpPr>
          <p:spPr>
            <a:xfrm rot="5400000">
              <a:off x="3003480" y="1856880"/>
              <a:ext cx="337680" cy="56916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</p:grpSp>
      <p:grpSp>
        <p:nvGrpSpPr>
          <p:cNvPr id="12" name="Group 37"/>
          <p:cNvGrpSpPr/>
          <p:nvPr/>
        </p:nvGrpSpPr>
        <p:grpSpPr>
          <a:xfrm>
            <a:off x="226080" y="3534120"/>
            <a:ext cx="2895840" cy="1222200"/>
            <a:chOff x="226080" y="3534120"/>
            <a:chExt cx="2895840" cy="1222200"/>
          </a:xfrm>
        </p:grpSpPr>
        <p:sp>
          <p:nvSpPr>
            <p:cNvPr id="13" name="Right Triangle 38"/>
            <p:cNvSpPr/>
            <p:nvPr/>
          </p:nvSpPr>
          <p:spPr>
            <a:xfrm rot="16200000">
              <a:off x="341640" y="4302720"/>
              <a:ext cx="337680" cy="56916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  <p:sp>
          <p:nvSpPr>
            <p:cNvPr id="14" name="TextBox 39"/>
            <p:cNvSpPr/>
            <p:nvPr/>
          </p:nvSpPr>
          <p:spPr>
            <a:xfrm>
              <a:off x="649080" y="3534120"/>
              <a:ext cx="2472840" cy="1219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182880" bIns="182880" anchor="b">
              <a:sp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chemeClr val="lt1"/>
                  </a:solidFill>
                  <a:latin typeface="Arial"/>
                </a:rPr>
                <a:t>Use for definitions, call outs, factoids, on-screen instructions, etc. Box will be reshaped to fit text. 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5" name="Group 40"/>
          <p:cNvGrpSpPr/>
          <p:nvPr/>
        </p:nvGrpSpPr>
        <p:grpSpPr>
          <a:xfrm>
            <a:off x="8041680" y="5238360"/>
            <a:ext cx="3794760" cy="1134720"/>
            <a:chOff x="8041680" y="5238360"/>
            <a:chExt cx="3794760" cy="1134720"/>
          </a:xfrm>
        </p:grpSpPr>
        <p:sp>
          <p:nvSpPr>
            <p:cNvPr id="16" name="Round Same Side Corner Rectangle 41"/>
            <p:cNvSpPr/>
            <p:nvPr/>
          </p:nvSpPr>
          <p:spPr>
            <a:xfrm rot="16200000">
              <a:off x="8172360" y="5151960"/>
              <a:ext cx="495360" cy="75708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2"/>
            </a:solidFill>
            <a:ln>
              <a:solidFill>
                <a:srgbClr val="70fbd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  <p:sp>
          <p:nvSpPr>
            <p:cNvPr id="17" name="TextBox 42"/>
            <p:cNvSpPr/>
            <p:nvPr/>
          </p:nvSpPr>
          <p:spPr>
            <a:xfrm>
              <a:off x="8595360" y="5281920"/>
              <a:ext cx="3241080" cy="1091160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rgbClr val="70fbd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chemeClr val="dk1"/>
                  </a:solidFill>
                  <a:latin typeface="Arial"/>
                </a:rPr>
                <a:t>Use for call outs, factoids, on-screen instructions, etc. Box will be reshaped to fit text. Lorem ipsum dolor sit amet, consectetuer adipiscing?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TextBox 43"/>
            <p:cNvSpPr/>
            <p:nvPr/>
          </p:nvSpPr>
          <p:spPr>
            <a:xfrm>
              <a:off x="8125200" y="5238360"/>
              <a:ext cx="428040" cy="577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1" lang="en-US" sz="3200" spc="-1" strike="noStrike">
                  <a:solidFill>
                    <a:schemeClr val="lt1"/>
                  </a:solidFill>
                  <a:latin typeface="Arial"/>
                </a:rPr>
                <a:t>?</a:t>
              </a:r>
              <a:endParaRPr b="0" lang="en-US" sz="32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9" name="Group 44"/>
          <p:cNvGrpSpPr/>
          <p:nvPr/>
        </p:nvGrpSpPr>
        <p:grpSpPr>
          <a:xfrm>
            <a:off x="8000640" y="1874160"/>
            <a:ext cx="3795120" cy="1134360"/>
            <a:chOff x="8000640" y="1874160"/>
            <a:chExt cx="3795120" cy="1134360"/>
          </a:xfrm>
        </p:grpSpPr>
        <p:sp>
          <p:nvSpPr>
            <p:cNvPr id="20" name="Round Same Side Corner Rectangle 45"/>
            <p:cNvSpPr/>
            <p:nvPr/>
          </p:nvSpPr>
          <p:spPr>
            <a:xfrm rot="16200000">
              <a:off x="8131320" y="1787400"/>
              <a:ext cx="495360" cy="75708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>
              <a:solidFill>
                <a:srgbClr val="ff00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  <p:sp>
          <p:nvSpPr>
            <p:cNvPr id="21" name="TextBox 46"/>
            <p:cNvSpPr/>
            <p:nvPr/>
          </p:nvSpPr>
          <p:spPr>
            <a:xfrm>
              <a:off x="8554680" y="1917360"/>
              <a:ext cx="3241080" cy="1091160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rgbClr val="ff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chemeClr val="dk1"/>
                  </a:solidFill>
                  <a:latin typeface="Arial"/>
                </a:rPr>
                <a:t>Use for call outs, factoids, on-screen instructions, etc. Box will be reshaped to fit text. Lorem ipsum dolor sit amet, consectetuer adipiscing.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" name="TextBox 47"/>
            <p:cNvSpPr/>
            <p:nvPr/>
          </p:nvSpPr>
          <p:spPr>
            <a:xfrm>
              <a:off x="8137800" y="1874160"/>
              <a:ext cx="315000" cy="577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1" lang="en-US" sz="3200" spc="-1" strike="noStrike">
                  <a:solidFill>
                    <a:schemeClr val="lt1"/>
                  </a:solidFill>
                  <a:latin typeface="Arial"/>
                </a:rPr>
                <a:t>!</a:t>
              </a:r>
              <a:endParaRPr b="0" lang="en-US" sz="32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3" name="Group 48"/>
          <p:cNvGrpSpPr/>
          <p:nvPr/>
        </p:nvGrpSpPr>
        <p:grpSpPr>
          <a:xfrm>
            <a:off x="8607600" y="3510360"/>
            <a:ext cx="3223080" cy="1316160"/>
            <a:chOff x="8607600" y="3510360"/>
            <a:chExt cx="3223080" cy="1316160"/>
          </a:xfrm>
        </p:grpSpPr>
        <p:grpSp>
          <p:nvGrpSpPr>
            <p:cNvPr id="24" name="Group 49"/>
            <p:cNvGrpSpPr/>
            <p:nvPr/>
          </p:nvGrpSpPr>
          <p:grpSpPr>
            <a:xfrm>
              <a:off x="11092680" y="3510360"/>
              <a:ext cx="738000" cy="495360"/>
              <a:chOff x="11092680" y="3510360"/>
              <a:chExt cx="738000" cy="495360"/>
            </a:xfrm>
          </p:grpSpPr>
          <p:sp>
            <p:nvSpPr>
              <p:cNvPr id="25" name="Round Same Side Corner Rectangle 51"/>
              <p:cNvSpPr/>
              <p:nvPr/>
            </p:nvSpPr>
            <p:spPr>
              <a:xfrm rot="5400000">
                <a:off x="11214000" y="3389040"/>
                <a:ext cx="495360" cy="738000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accent3"/>
              </a:solidFill>
              <a:ln>
                <a:solidFill>
                  <a:srgbClr val="90d8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Arial"/>
                </a:endParaRPr>
              </a:p>
            </p:txBody>
          </p:sp>
          <p:sp>
            <p:nvSpPr>
              <p:cNvPr id="26" name="Right Arrow 52"/>
              <p:cNvSpPr/>
              <p:nvPr/>
            </p:nvSpPr>
            <p:spPr>
              <a:xfrm>
                <a:off x="11378520" y="3618720"/>
                <a:ext cx="355680" cy="27828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Arial"/>
                </a:endParaRPr>
              </a:p>
            </p:txBody>
          </p:sp>
        </p:grpSp>
        <p:sp>
          <p:nvSpPr>
            <p:cNvPr id="27" name="TextBox 50"/>
            <p:cNvSpPr/>
            <p:nvPr/>
          </p:nvSpPr>
          <p:spPr>
            <a:xfrm>
              <a:off x="8607600" y="3510360"/>
              <a:ext cx="2674440" cy="1316160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rgbClr val="90d85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chemeClr val="dk1"/>
                  </a:solidFill>
                  <a:latin typeface="Arial"/>
                </a:rPr>
                <a:t>Use for call outs, factoids, on-screen instructions, etc. Box will be reshaped to fit text. Lorem ipsum dolor. fad fdaf asdfadfasdfa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8" name="Group 53"/>
          <p:cNvGrpSpPr/>
          <p:nvPr/>
        </p:nvGrpSpPr>
        <p:grpSpPr>
          <a:xfrm>
            <a:off x="3866040" y="1936800"/>
            <a:ext cx="3791520" cy="2261520"/>
            <a:chOff x="3866040" y="1936800"/>
            <a:chExt cx="3791520" cy="2261520"/>
          </a:xfrm>
        </p:grpSpPr>
        <p:sp>
          <p:nvSpPr>
            <p:cNvPr id="29" name="TextBox 54"/>
            <p:cNvSpPr/>
            <p:nvPr/>
          </p:nvSpPr>
          <p:spPr>
            <a:xfrm>
              <a:off x="3885120" y="1951200"/>
              <a:ext cx="3753360" cy="2247120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48640" bIns="91440" anchor="t">
              <a:sp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chemeClr val="dk1"/>
                  </a:solidFill>
                  <a:latin typeface="Arial"/>
                </a:rPr>
                <a:t>Use for definitions, call outs, factoids, on-screen instructions, etc. Reshape surrounding box to fit the text box.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chemeClr val="dk1"/>
                  </a:solidFill>
                  <a:latin typeface="Arial"/>
                </a:rPr>
                <a:t>Lorem ipsum dolor sit amet, consectetuer adipiscing elit, sed diam nonummy nibh euismod tincidunt ut</a:t>
              </a:r>
              <a:r>
                <a:rPr b="0" i="1" lang="en-US" sz="1400" spc="-1" strike="noStrike">
                  <a:solidFill>
                    <a:schemeClr val="dk1"/>
                  </a:solidFill>
                  <a:latin typeface="Arial"/>
                </a:rPr>
                <a:t>.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" name="Round Same Side Corner Rectangle 55"/>
            <p:cNvSpPr/>
            <p:nvPr/>
          </p:nvSpPr>
          <p:spPr>
            <a:xfrm>
              <a:off x="3866040" y="1936800"/>
              <a:ext cx="3791520" cy="498960"/>
            </a:xfrm>
            <a:prstGeom prst="round2SameRect">
              <a:avLst>
                <a:gd name="adj1" fmla="val 9634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  <p:sp>
          <p:nvSpPr>
            <p:cNvPr id="31" name="TextBox 56"/>
            <p:cNvSpPr/>
            <p:nvPr/>
          </p:nvSpPr>
          <p:spPr>
            <a:xfrm>
              <a:off x="3976200" y="1967040"/>
              <a:ext cx="131580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0" lang="en-US" sz="2400" spc="-1" strike="noStrike">
                  <a:solidFill>
                    <a:schemeClr val="lt1"/>
                  </a:solidFill>
                  <a:latin typeface="Arial"/>
                </a:rPr>
                <a:t>Heading</a:t>
              </a:r>
              <a:endParaRPr b="0" lang="en-US" sz="2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876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Chart 57"/>
          <p:cNvGraphicFramePr/>
          <p:nvPr/>
        </p:nvGraphicFramePr>
        <p:xfrm>
          <a:off x="9361080" y="1594080"/>
          <a:ext cx="2494800" cy="245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Chart 58"/>
          <p:cNvGraphicFramePr/>
          <p:nvPr/>
        </p:nvGraphicFramePr>
        <p:xfrm>
          <a:off x="9497520" y="4188600"/>
          <a:ext cx="2529000" cy="164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36" name="Group 59"/>
          <p:cNvGrpSpPr/>
          <p:nvPr/>
        </p:nvGrpSpPr>
        <p:grpSpPr>
          <a:xfrm>
            <a:off x="599400" y="5106600"/>
            <a:ext cx="471600" cy="516600"/>
            <a:chOff x="599400" y="5106600"/>
            <a:chExt cx="471600" cy="516600"/>
          </a:xfrm>
        </p:grpSpPr>
        <p:sp>
          <p:nvSpPr>
            <p:cNvPr id="37" name="Oval 60"/>
            <p:cNvSpPr/>
            <p:nvPr/>
          </p:nvSpPr>
          <p:spPr>
            <a:xfrm>
              <a:off x="599400" y="5144400"/>
              <a:ext cx="471600" cy="471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 defTabSz="4572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" name="TextBox 61"/>
            <p:cNvSpPr/>
            <p:nvPr/>
          </p:nvSpPr>
          <p:spPr>
            <a:xfrm>
              <a:off x="648360" y="5106600"/>
              <a:ext cx="376200" cy="51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1" lang="en-US" sz="2800" spc="-1" strike="noStrike">
                  <a:solidFill>
                    <a:schemeClr val="lt1"/>
                  </a:solidFill>
                  <a:latin typeface="Arial"/>
                </a:rPr>
                <a:t>1</a:t>
              </a:r>
              <a:endParaRPr b="0" lang="en-US" sz="2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9" name="Group 62"/>
          <p:cNvGrpSpPr/>
          <p:nvPr/>
        </p:nvGrpSpPr>
        <p:grpSpPr>
          <a:xfrm>
            <a:off x="595440" y="3561480"/>
            <a:ext cx="479160" cy="516600"/>
            <a:chOff x="595440" y="3561480"/>
            <a:chExt cx="479160" cy="516600"/>
          </a:xfrm>
        </p:grpSpPr>
        <p:sp>
          <p:nvSpPr>
            <p:cNvPr id="40" name="Extract 63"/>
            <p:cNvSpPr/>
            <p:nvPr/>
          </p:nvSpPr>
          <p:spPr>
            <a:xfrm>
              <a:off x="595440" y="3584880"/>
              <a:ext cx="479160" cy="383040"/>
            </a:xfrm>
            <a:prstGeom prst="flowChartExtract">
              <a:avLst/>
            </a:prstGeom>
            <a:solidFill>
              <a:schemeClr val="accent5"/>
            </a:solidFill>
            <a:ln w="31750">
              <a:solidFill>
                <a:srgbClr val="fafd5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  <p:sp>
          <p:nvSpPr>
            <p:cNvPr id="41" name="TextBox 64"/>
            <p:cNvSpPr/>
            <p:nvPr/>
          </p:nvSpPr>
          <p:spPr>
            <a:xfrm>
              <a:off x="681480" y="3561480"/>
              <a:ext cx="235080" cy="51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1" lang="en-US" sz="2800" spc="-1" strike="noStrike">
                  <a:solidFill>
                    <a:schemeClr val="dk1"/>
                  </a:solidFill>
                  <a:latin typeface="Arial"/>
                </a:rPr>
                <a:t>!</a:t>
              </a:r>
              <a:endParaRPr b="0" lang="en-US" sz="2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42" name="Group 65"/>
          <p:cNvGrpSpPr/>
          <p:nvPr/>
        </p:nvGrpSpPr>
        <p:grpSpPr>
          <a:xfrm>
            <a:off x="599400" y="4357080"/>
            <a:ext cx="471600" cy="516600"/>
            <a:chOff x="599400" y="4357080"/>
            <a:chExt cx="471600" cy="516600"/>
          </a:xfrm>
        </p:grpSpPr>
        <p:sp>
          <p:nvSpPr>
            <p:cNvPr id="43" name="Oval 66"/>
            <p:cNvSpPr/>
            <p:nvPr/>
          </p:nvSpPr>
          <p:spPr>
            <a:xfrm>
              <a:off x="599400" y="4394880"/>
              <a:ext cx="471600" cy="47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4572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TextBox 67"/>
            <p:cNvSpPr/>
            <p:nvPr/>
          </p:nvSpPr>
          <p:spPr>
            <a:xfrm>
              <a:off x="620640" y="4357080"/>
              <a:ext cx="435600" cy="51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1" lang="en-US" sz="2800" spc="-1" strike="noStrike">
                  <a:solidFill>
                    <a:schemeClr val="lt1"/>
                  </a:solidFill>
                  <a:latin typeface="Arial"/>
                </a:rPr>
                <a:t>A</a:t>
              </a:r>
              <a:endParaRPr b="0" lang="en-US" sz="2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45" name="Group 68"/>
          <p:cNvGrpSpPr/>
          <p:nvPr/>
        </p:nvGrpSpPr>
        <p:grpSpPr>
          <a:xfrm>
            <a:off x="2751120" y="5106600"/>
            <a:ext cx="471600" cy="516600"/>
            <a:chOff x="2751120" y="5106600"/>
            <a:chExt cx="471600" cy="516600"/>
          </a:xfrm>
        </p:grpSpPr>
        <p:sp>
          <p:nvSpPr>
            <p:cNvPr id="46" name="Oval 69"/>
            <p:cNvSpPr/>
            <p:nvPr/>
          </p:nvSpPr>
          <p:spPr>
            <a:xfrm>
              <a:off x="2751120" y="5147280"/>
              <a:ext cx="471600" cy="471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 defTabSz="4572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" name="TextBox 70"/>
            <p:cNvSpPr/>
            <p:nvPr/>
          </p:nvSpPr>
          <p:spPr>
            <a:xfrm>
              <a:off x="2804760" y="5106600"/>
              <a:ext cx="376200" cy="51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1" lang="en-US" sz="2800" spc="-1" strike="noStrike">
                  <a:solidFill>
                    <a:schemeClr val="lt1"/>
                  </a:solidFill>
                  <a:latin typeface="Arial"/>
                </a:rPr>
                <a:t>3</a:t>
              </a:r>
              <a:endParaRPr b="0" lang="en-US" sz="2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48" name="Group 71"/>
          <p:cNvGrpSpPr/>
          <p:nvPr/>
        </p:nvGrpSpPr>
        <p:grpSpPr>
          <a:xfrm>
            <a:off x="2747880" y="4357080"/>
            <a:ext cx="474840" cy="516600"/>
            <a:chOff x="2747880" y="4357080"/>
            <a:chExt cx="474840" cy="516600"/>
          </a:xfrm>
        </p:grpSpPr>
        <p:sp>
          <p:nvSpPr>
            <p:cNvPr id="49" name="Oval 72"/>
            <p:cNvSpPr/>
            <p:nvPr/>
          </p:nvSpPr>
          <p:spPr>
            <a:xfrm>
              <a:off x="2751120" y="4397760"/>
              <a:ext cx="471600" cy="47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4572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TextBox 73"/>
            <p:cNvSpPr/>
            <p:nvPr/>
          </p:nvSpPr>
          <p:spPr>
            <a:xfrm>
              <a:off x="2747880" y="4357080"/>
              <a:ext cx="435600" cy="51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1" lang="en-US" sz="2800" spc="-1" strike="noStrike">
                  <a:solidFill>
                    <a:schemeClr val="lt1"/>
                  </a:solidFill>
                  <a:latin typeface="Arial"/>
                </a:rPr>
                <a:t>C</a:t>
              </a:r>
              <a:endParaRPr b="0" lang="en-US" sz="2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1" name="Group 74"/>
          <p:cNvGrpSpPr/>
          <p:nvPr/>
        </p:nvGrpSpPr>
        <p:grpSpPr>
          <a:xfrm>
            <a:off x="2673000" y="3497400"/>
            <a:ext cx="628200" cy="628200"/>
            <a:chOff x="2673000" y="3497400"/>
            <a:chExt cx="628200" cy="628200"/>
          </a:xfrm>
        </p:grpSpPr>
        <p:sp>
          <p:nvSpPr>
            <p:cNvPr id="52" name="Teardrop 75"/>
            <p:cNvSpPr/>
            <p:nvPr/>
          </p:nvSpPr>
          <p:spPr>
            <a:xfrm rot="2725800">
              <a:off x="2764800" y="3589200"/>
              <a:ext cx="444240" cy="444240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  <p:sp>
          <p:nvSpPr>
            <p:cNvPr id="53" name="5-Point Star 76"/>
            <p:cNvSpPr/>
            <p:nvPr/>
          </p:nvSpPr>
          <p:spPr>
            <a:xfrm>
              <a:off x="2856600" y="3654720"/>
              <a:ext cx="273960" cy="273960"/>
            </a:xfrm>
            <a:prstGeom prst="star5">
              <a:avLst>
                <a:gd name="adj" fmla="val 20872"/>
                <a:gd name="hf" fmla="val 105146"/>
                <a:gd name="vf" fmla="val 110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</p:grpSp>
      <p:grpSp>
        <p:nvGrpSpPr>
          <p:cNvPr id="54" name="Group 77"/>
          <p:cNvGrpSpPr/>
          <p:nvPr/>
        </p:nvGrpSpPr>
        <p:grpSpPr>
          <a:xfrm>
            <a:off x="1635840" y="5106600"/>
            <a:ext cx="471600" cy="516960"/>
            <a:chOff x="1635840" y="5106600"/>
            <a:chExt cx="471600" cy="516960"/>
          </a:xfrm>
        </p:grpSpPr>
        <p:sp>
          <p:nvSpPr>
            <p:cNvPr id="55" name="Oval 78"/>
            <p:cNvSpPr/>
            <p:nvPr/>
          </p:nvSpPr>
          <p:spPr>
            <a:xfrm>
              <a:off x="1635840" y="5151960"/>
              <a:ext cx="471600" cy="471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 defTabSz="4572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" name="TextBox 79"/>
            <p:cNvSpPr/>
            <p:nvPr/>
          </p:nvSpPr>
          <p:spPr>
            <a:xfrm>
              <a:off x="1692720" y="5106600"/>
              <a:ext cx="376200" cy="51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1" lang="en-US" sz="2800" spc="-1" strike="noStrike">
                  <a:solidFill>
                    <a:schemeClr val="lt1"/>
                  </a:solidFill>
                  <a:latin typeface="Arial"/>
                </a:rPr>
                <a:t>2</a:t>
              </a:r>
              <a:endParaRPr b="0" lang="en-US" sz="2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7" name="Group 80"/>
          <p:cNvGrpSpPr/>
          <p:nvPr/>
        </p:nvGrpSpPr>
        <p:grpSpPr>
          <a:xfrm>
            <a:off x="1635840" y="4357080"/>
            <a:ext cx="471600" cy="516600"/>
            <a:chOff x="1635840" y="4357080"/>
            <a:chExt cx="471600" cy="516600"/>
          </a:xfrm>
        </p:grpSpPr>
        <p:sp>
          <p:nvSpPr>
            <p:cNvPr id="58" name="Oval 81"/>
            <p:cNvSpPr/>
            <p:nvPr/>
          </p:nvSpPr>
          <p:spPr>
            <a:xfrm>
              <a:off x="1635840" y="4394880"/>
              <a:ext cx="471600" cy="47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4572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TextBox 82"/>
            <p:cNvSpPr/>
            <p:nvPr/>
          </p:nvSpPr>
          <p:spPr>
            <a:xfrm>
              <a:off x="1649160" y="4357080"/>
              <a:ext cx="435600" cy="51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1" lang="en-US" sz="2800" spc="-1" strike="noStrike">
                  <a:solidFill>
                    <a:schemeClr val="lt1"/>
                  </a:solidFill>
                  <a:latin typeface="Arial"/>
                </a:rPr>
                <a:t>B</a:t>
              </a:r>
              <a:endParaRPr b="0" lang="en-US" sz="2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0" name="Group 83"/>
          <p:cNvGrpSpPr/>
          <p:nvPr/>
        </p:nvGrpSpPr>
        <p:grpSpPr>
          <a:xfrm>
            <a:off x="1593000" y="3533400"/>
            <a:ext cx="556920" cy="556920"/>
            <a:chOff x="1593000" y="3533400"/>
            <a:chExt cx="556920" cy="556920"/>
          </a:xfrm>
        </p:grpSpPr>
        <p:sp>
          <p:nvSpPr>
            <p:cNvPr id="61" name="Diamond 84"/>
            <p:cNvSpPr/>
            <p:nvPr/>
          </p:nvSpPr>
          <p:spPr>
            <a:xfrm>
              <a:off x="1593000" y="3533400"/>
              <a:ext cx="556920" cy="556920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rgbClr val="f97c1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350" spc="-1" strike="noStrike">
                <a:solidFill>
                  <a:schemeClr val="accent4"/>
                </a:solidFill>
                <a:latin typeface="Arial"/>
              </a:endParaRPr>
            </a:p>
          </p:txBody>
        </p:sp>
        <p:sp>
          <p:nvSpPr>
            <p:cNvPr id="62" name="TextBox 85"/>
            <p:cNvSpPr/>
            <p:nvPr/>
          </p:nvSpPr>
          <p:spPr>
            <a:xfrm>
              <a:off x="1710000" y="3546360"/>
              <a:ext cx="235080" cy="51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1" lang="en-US" sz="2800" spc="-1" strike="noStrike">
                  <a:solidFill>
                    <a:schemeClr val="lt1"/>
                  </a:solidFill>
                  <a:latin typeface="Arial"/>
                </a:rPr>
                <a:t>!</a:t>
              </a:r>
              <a:endParaRPr b="0" lang="en-US" sz="2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3" name="TextBox 86"/>
          <p:cNvSpPr/>
          <p:nvPr/>
        </p:nvSpPr>
        <p:spPr>
          <a:xfrm>
            <a:off x="4169160" y="107676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  <p:grpSp>
        <p:nvGrpSpPr>
          <p:cNvPr id="64" name="Group 87"/>
          <p:cNvGrpSpPr/>
          <p:nvPr/>
        </p:nvGrpSpPr>
        <p:grpSpPr>
          <a:xfrm>
            <a:off x="587160" y="2054520"/>
            <a:ext cx="2156040" cy="530640"/>
            <a:chOff x="587160" y="2054520"/>
            <a:chExt cx="2156040" cy="530640"/>
          </a:xfrm>
        </p:grpSpPr>
        <p:sp>
          <p:nvSpPr>
            <p:cNvPr id="65" name="Triangle 88"/>
            <p:cNvSpPr/>
            <p:nvPr/>
          </p:nvSpPr>
          <p:spPr>
            <a:xfrm rot="10800000">
              <a:off x="1441800" y="2337120"/>
              <a:ext cx="448200" cy="24804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  <p:sp>
          <p:nvSpPr>
            <p:cNvPr id="66" name="TextBox 89"/>
            <p:cNvSpPr/>
            <p:nvPr/>
          </p:nvSpPr>
          <p:spPr>
            <a:xfrm>
              <a:off x="587160" y="2054520"/>
              <a:ext cx="2156040" cy="3031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400" spc="-1" strike="noStrike">
                  <a:solidFill>
                    <a:schemeClr val="dk1"/>
                  </a:solidFill>
                  <a:latin typeface="Arial"/>
                </a:rPr>
                <a:t>This is a small callout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7" name="TextBox 90"/>
          <p:cNvSpPr/>
          <p:nvPr/>
        </p:nvSpPr>
        <p:spPr>
          <a:xfrm>
            <a:off x="583560" y="2811960"/>
            <a:ext cx="1407240" cy="3330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chemeClr val="lt1"/>
                </a:solidFill>
                <a:latin typeface="Arial"/>
              </a:rPr>
              <a:t>This is a tag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68" name="Group 91"/>
          <p:cNvGrpSpPr/>
          <p:nvPr/>
        </p:nvGrpSpPr>
        <p:grpSpPr>
          <a:xfrm>
            <a:off x="3658680" y="2004480"/>
            <a:ext cx="5238000" cy="3751560"/>
            <a:chOff x="3658680" y="2004480"/>
            <a:chExt cx="5238000" cy="3751560"/>
          </a:xfrm>
        </p:grpSpPr>
        <p:grpSp>
          <p:nvGrpSpPr>
            <p:cNvPr id="69" name="Group 92"/>
            <p:cNvGrpSpPr/>
            <p:nvPr/>
          </p:nvGrpSpPr>
          <p:grpSpPr>
            <a:xfrm>
              <a:off x="3658680" y="2004480"/>
              <a:ext cx="5238000" cy="3405240"/>
              <a:chOff x="3658680" y="2004480"/>
              <a:chExt cx="5238000" cy="3405240"/>
            </a:xfrm>
          </p:grpSpPr>
          <p:grpSp>
            <p:nvGrpSpPr>
              <p:cNvPr id="70" name="Group 94"/>
              <p:cNvGrpSpPr/>
              <p:nvPr/>
            </p:nvGrpSpPr>
            <p:grpSpPr>
              <a:xfrm>
                <a:off x="3658680" y="2554560"/>
                <a:ext cx="1549080" cy="1590120"/>
                <a:chOff x="3658680" y="2554560"/>
                <a:chExt cx="1549080" cy="1590120"/>
              </a:xfrm>
            </p:grpSpPr>
            <p:cxnSp>
              <p:nvCxnSpPr>
                <p:cNvPr id="71" name="Straight Connector 107"/>
                <p:cNvCxnSpPr/>
                <p:nvPr/>
              </p:nvCxnSpPr>
              <p:spPr>
                <a:xfrm flipV="1">
                  <a:off x="4383720" y="3133800"/>
                  <a:ext cx="720" cy="564480"/>
                </a:xfrm>
                <a:prstGeom prst="straightConnector1">
                  <a:avLst/>
                </a:prstGeom>
                <a:ln w="25400">
                  <a:solidFill>
                    <a:srgbClr val="ff00ff"/>
                  </a:solidFill>
                  <a:round/>
                </a:ln>
              </p:spPr>
            </p:cxnSp>
            <p:sp>
              <p:nvSpPr>
                <p:cNvPr id="72" name="Freeform 108"/>
                <p:cNvSpPr/>
                <p:nvPr/>
              </p:nvSpPr>
              <p:spPr>
                <a:xfrm>
                  <a:off x="3773160" y="3630240"/>
                  <a:ext cx="1434600" cy="514440"/>
                </a:xfrm>
                <a:custGeom>
                  <a:avLst/>
                  <a:gdLst>
                    <a:gd name="textAreaLeft" fmla="*/ 0 w 1434600"/>
                    <a:gd name="textAreaRight" fmla="*/ 1434960 w 1434600"/>
                    <a:gd name="textAreaTop" fmla="*/ 0 h 514440"/>
                    <a:gd name="textAreaBottom" fmla="*/ 515160 h 514440"/>
                  </a:gdLst>
                  <a:ahLst/>
                  <a:rect l="textAreaLeft" t="textAreaTop" r="textAreaRight" b="textAreaBottom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ff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/>
              </p:style>
              <p:txBody>
                <a:bodyPr numCol="1" spcCol="1440" lIns="511560" rIns="423360" tIns="87840" bIns="87840" anchor="ctr">
                  <a:normAutofit/>
                </a:bodyPr>
                <a:p>
                  <a:pPr algn="ctr" defTabSz="1467000">
                    <a:lnSpc>
                      <a:spcPct val="90000"/>
                    </a:lnSpc>
                    <a:spcAft>
                      <a:spcPts val="490"/>
                    </a:spcAft>
                    <a:tabLst>
                      <a:tab algn="l" pos="0"/>
                    </a:tabLst>
                  </a:pPr>
                  <a:r>
                    <a:rPr b="0" lang="en-US" sz="1400" spc="-1" strike="noStrike">
                      <a:solidFill>
                        <a:schemeClr val="lt1"/>
                      </a:solidFill>
                      <a:latin typeface="Arial"/>
                    </a:rPr>
                    <a:t>1955</a:t>
                  </a:r>
                  <a:endParaRPr b="0" lang="en-US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3" name="TextBox 109"/>
                <p:cNvSpPr/>
                <p:nvPr/>
              </p:nvSpPr>
              <p:spPr>
                <a:xfrm>
                  <a:off x="3658680" y="2554560"/>
                  <a:ext cx="1480680" cy="91404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rgbClr val="ff00f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b">
                  <a:spAutoFit/>
                </a:bodyPr>
                <a:p>
                  <a:pPr algn="ctr"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200" spc="-1" strike="noStrike">
                      <a:solidFill>
                        <a:schemeClr val="lt1"/>
                      </a:solidFill>
                      <a:latin typeface="Arial"/>
                    </a:rPr>
                    <a:t>Sed diam nonummy nibh euismod tincidunt ut</a:t>
                  </a:r>
                  <a:r>
                    <a:rPr b="0" i="1" lang="en-US" sz="1200" spc="-1" strike="noStrike">
                      <a:solidFill>
                        <a:schemeClr val="lt1"/>
                      </a:solidFill>
                      <a:latin typeface="Arial"/>
                    </a:rPr>
                    <a:t>.</a:t>
                  </a:r>
                  <a:endParaRPr b="0" lang="en-US" sz="12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74" name="Group 95"/>
              <p:cNvGrpSpPr/>
              <p:nvPr/>
            </p:nvGrpSpPr>
            <p:grpSpPr>
              <a:xfrm>
                <a:off x="6102360" y="2004480"/>
                <a:ext cx="1550520" cy="2139840"/>
                <a:chOff x="6102360" y="2004480"/>
                <a:chExt cx="1550520" cy="2139840"/>
              </a:xfrm>
            </p:grpSpPr>
            <p:cxnSp>
              <p:nvCxnSpPr>
                <p:cNvPr id="75" name="Straight Connector 104"/>
                <p:cNvCxnSpPr/>
                <p:nvPr/>
              </p:nvCxnSpPr>
              <p:spPr>
                <a:xfrm flipV="1">
                  <a:off x="6838920" y="3224520"/>
                  <a:ext cx="720" cy="564480"/>
                </a:xfrm>
                <a:prstGeom prst="straightConnector1">
                  <a:avLst/>
                </a:prstGeom>
                <a:ln w="25400">
                  <a:solidFill>
                    <a:srgbClr val="90d850"/>
                  </a:solidFill>
                  <a:round/>
                </a:ln>
              </p:spPr>
            </p:cxnSp>
            <p:sp>
              <p:nvSpPr>
                <p:cNvPr id="76" name="Freeform 105"/>
                <p:cNvSpPr/>
                <p:nvPr/>
              </p:nvSpPr>
              <p:spPr>
                <a:xfrm>
                  <a:off x="6218280" y="3629880"/>
                  <a:ext cx="1434600" cy="514440"/>
                </a:xfrm>
                <a:custGeom>
                  <a:avLst/>
                  <a:gdLst>
                    <a:gd name="textAreaLeft" fmla="*/ 0 w 1434600"/>
                    <a:gd name="textAreaRight" fmla="*/ 1434960 w 1434600"/>
                    <a:gd name="textAreaTop" fmla="*/ 0 h 514440"/>
                    <a:gd name="textAreaBottom" fmla="*/ 515160 h 514440"/>
                  </a:gdLst>
                  <a:ahLst/>
                  <a:rect l="textAreaLeft" t="textAreaTop" r="textAreaRight" b="textAreaBottom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/>
              </p:style>
              <p:txBody>
                <a:bodyPr numCol="1" spcCol="1440" lIns="511560" rIns="423360" tIns="91440" bIns="91440" anchor="ctr">
                  <a:normAutofit/>
                </a:bodyPr>
                <a:p>
                  <a:pPr algn="ctr" defTabSz="1467000">
                    <a:lnSpc>
                      <a:spcPct val="90000"/>
                    </a:lnSpc>
                    <a:spcAft>
                      <a:spcPts val="490"/>
                    </a:spcAft>
                    <a:tabLst>
                      <a:tab algn="l" pos="0"/>
                    </a:tabLst>
                  </a:pPr>
                  <a:r>
                    <a:rPr b="0" lang="en-US" sz="1400" spc="-1" strike="noStrike">
                      <a:solidFill>
                        <a:schemeClr val="lt1"/>
                      </a:solidFill>
                      <a:latin typeface="Arial"/>
                    </a:rPr>
                    <a:t>1984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77" name="TextBox 106"/>
                <p:cNvSpPr/>
                <p:nvPr/>
              </p:nvSpPr>
              <p:spPr>
                <a:xfrm>
                  <a:off x="6102360" y="2004480"/>
                  <a:ext cx="1477080" cy="146268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rgbClr val="90d85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b">
                  <a:sp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200" spc="-1" strike="noStrike">
                      <a:solidFill>
                        <a:schemeClr val="lt1"/>
                      </a:solidFill>
                      <a:latin typeface="Arial"/>
                    </a:rPr>
                    <a:t>Lorem ipsum dolor sit amet, consectetuer adipiscing elit, sed diam nonummy nibh euismod tincidunt ut</a:t>
                  </a:r>
                  <a:r>
                    <a:rPr b="0" i="1" lang="en-US" sz="1200" spc="-1" strike="noStrike">
                      <a:solidFill>
                        <a:schemeClr val="lt1"/>
                      </a:solidFill>
                      <a:latin typeface="Arial"/>
                    </a:rPr>
                    <a:t>.</a:t>
                  </a:r>
                  <a:endParaRPr b="0" lang="en-US" sz="12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78" name="Group 96"/>
              <p:cNvGrpSpPr/>
              <p:nvPr/>
            </p:nvGrpSpPr>
            <p:grpSpPr>
              <a:xfrm>
                <a:off x="4907520" y="3629520"/>
                <a:ext cx="1522800" cy="1780200"/>
                <a:chOff x="4907520" y="3629520"/>
                <a:chExt cx="1522800" cy="1780200"/>
              </a:xfrm>
            </p:grpSpPr>
            <p:sp>
              <p:nvSpPr>
                <p:cNvPr id="79" name="Freeform 101"/>
                <p:cNvSpPr/>
                <p:nvPr/>
              </p:nvSpPr>
              <p:spPr>
                <a:xfrm>
                  <a:off x="4995720" y="3629520"/>
                  <a:ext cx="1434600" cy="514440"/>
                </a:xfrm>
                <a:custGeom>
                  <a:avLst/>
                  <a:gdLst>
                    <a:gd name="textAreaLeft" fmla="*/ 0 w 1434600"/>
                    <a:gd name="textAreaRight" fmla="*/ 1434960 w 1434600"/>
                    <a:gd name="textAreaTop" fmla="*/ 0 h 514440"/>
                    <a:gd name="textAreaBottom" fmla="*/ 515160 h 514440"/>
                  </a:gdLst>
                  <a:ahLst/>
                  <a:rect l="textAreaLeft" t="textAreaTop" r="textAreaRight" b="textAreaBottom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/>
              </p:style>
              <p:txBody>
                <a:bodyPr numCol="1" spcCol="1440" lIns="511560" rIns="423360" tIns="87840" bIns="87840" anchor="ctr">
                  <a:normAutofit/>
                </a:bodyPr>
                <a:p>
                  <a:pPr algn="ctr" defTabSz="1467000">
                    <a:lnSpc>
                      <a:spcPct val="90000"/>
                    </a:lnSpc>
                    <a:spcAft>
                      <a:spcPts val="490"/>
                    </a:spcAft>
                    <a:tabLst>
                      <a:tab algn="l" pos="0"/>
                    </a:tabLst>
                  </a:pPr>
                  <a:r>
                    <a:rPr b="0" lang="en-US" sz="1400" spc="-1" strike="noStrike">
                      <a:solidFill>
                        <a:schemeClr val="lt1"/>
                      </a:solidFill>
                      <a:latin typeface="Arial"/>
                    </a:rPr>
                    <a:t>1972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cxnSp>
              <p:nvCxnSpPr>
                <p:cNvPr id="80" name="Straight Connector 102"/>
                <p:cNvCxnSpPr/>
                <p:nvPr/>
              </p:nvCxnSpPr>
              <p:spPr>
                <a:xfrm flipV="1">
                  <a:off x="5641200" y="4021920"/>
                  <a:ext cx="2520" cy="414000"/>
                </a:xfrm>
                <a:prstGeom prst="straightConnector1">
                  <a:avLst/>
                </a:prstGeom>
                <a:ln w="25400">
                  <a:solidFill>
                    <a:srgbClr val="70fbdf"/>
                  </a:solidFill>
                  <a:round/>
                </a:ln>
              </p:spPr>
            </p:cxnSp>
            <p:sp>
              <p:nvSpPr>
                <p:cNvPr id="81" name="TextBox 103"/>
                <p:cNvSpPr/>
                <p:nvPr/>
              </p:nvSpPr>
              <p:spPr>
                <a:xfrm>
                  <a:off x="4907520" y="4312800"/>
                  <a:ext cx="1477080" cy="109692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rgbClr val="70fbd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t">
                  <a:sp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200" spc="-1" strike="noStrike">
                      <a:solidFill>
                        <a:schemeClr val="lt1"/>
                      </a:solidFill>
                      <a:latin typeface="Arial"/>
                    </a:rPr>
                    <a:t>Amet  consectetuer adipiscing elit, sed diam nonummy nibh euismod.</a:t>
                  </a:r>
                  <a:endParaRPr b="0" lang="en-US" sz="12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82" name="Group 97"/>
              <p:cNvGrpSpPr/>
              <p:nvPr/>
            </p:nvGrpSpPr>
            <p:grpSpPr>
              <a:xfrm>
                <a:off x="7402320" y="3629160"/>
                <a:ext cx="1494360" cy="1414800"/>
                <a:chOff x="7402320" y="3629160"/>
                <a:chExt cx="1494360" cy="1414800"/>
              </a:xfrm>
            </p:grpSpPr>
            <p:cxnSp>
              <p:nvCxnSpPr>
                <p:cNvPr id="83" name="Straight Connector 98"/>
                <p:cNvCxnSpPr/>
                <p:nvPr/>
              </p:nvCxnSpPr>
              <p:spPr>
                <a:xfrm flipV="1">
                  <a:off x="8137080" y="4071240"/>
                  <a:ext cx="2520" cy="414000"/>
                </a:xfrm>
                <a:prstGeom prst="straightConnector1">
                  <a:avLst/>
                </a:prstGeom>
                <a:ln w="25400">
                  <a:solidFill>
                    <a:srgbClr val="ec3323"/>
                  </a:solidFill>
                  <a:round/>
                </a:ln>
              </p:spPr>
            </p:cxnSp>
            <p:sp>
              <p:nvSpPr>
                <p:cNvPr id="84" name="Freeform 99"/>
                <p:cNvSpPr/>
                <p:nvPr/>
              </p:nvSpPr>
              <p:spPr>
                <a:xfrm>
                  <a:off x="7440840" y="3629160"/>
                  <a:ext cx="1455840" cy="514440"/>
                </a:xfrm>
                <a:custGeom>
                  <a:avLst/>
                  <a:gdLst>
                    <a:gd name="textAreaLeft" fmla="*/ 0 w 1455840"/>
                    <a:gd name="textAreaRight" fmla="*/ 1456200 w 1455840"/>
                    <a:gd name="textAreaTop" fmla="*/ 0 h 514440"/>
                    <a:gd name="textAreaBottom" fmla="*/ 515160 h 514440"/>
                  </a:gdLst>
                  <a:ahLst/>
                  <a:rect l="textAreaLeft" t="textAreaTop" r="textAreaRight" b="textAreaBottom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/>
              </p:style>
              <p:txBody>
                <a:bodyPr numCol="1" spcCol="1440" lIns="511560" rIns="423360" tIns="91440" bIns="91440" anchor="ctr">
                  <a:normAutofit/>
                </a:bodyPr>
                <a:p>
                  <a:pPr algn="ctr" defTabSz="1467000">
                    <a:lnSpc>
                      <a:spcPct val="90000"/>
                    </a:lnSpc>
                    <a:spcAft>
                      <a:spcPts val="490"/>
                    </a:spcAft>
                    <a:tabLst>
                      <a:tab algn="l" pos="0"/>
                    </a:tabLst>
                  </a:pPr>
                  <a:r>
                    <a:rPr b="0" lang="en-US" sz="1400" spc="-1" strike="noStrike">
                      <a:solidFill>
                        <a:schemeClr val="lt1"/>
                      </a:solidFill>
                      <a:latin typeface="Arial"/>
                    </a:rPr>
                    <a:t>2004</a:t>
                  </a:r>
                  <a:endParaRPr b="0" lang="en-US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85" name="TextBox 100"/>
                <p:cNvSpPr/>
                <p:nvPr/>
              </p:nvSpPr>
              <p:spPr>
                <a:xfrm>
                  <a:off x="7402320" y="4312800"/>
                  <a:ext cx="1477080" cy="73116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rgbClr val="ec332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91440" bIns="91440" anchor="t">
                  <a:sp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200" spc="-1" strike="noStrike">
                      <a:solidFill>
                        <a:schemeClr val="lt1"/>
                      </a:solidFill>
                      <a:latin typeface="Arial"/>
                    </a:rPr>
                    <a:t>Diam nonummy nibh euismod tincidunt ut</a:t>
                  </a:r>
                  <a:r>
                    <a:rPr b="0" i="1" lang="en-US" sz="1200" spc="-1" strike="noStrike">
                      <a:solidFill>
                        <a:schemeClr val="lt1"/>
                      </a:solidFill>
                      <a:latin typeface="Arial"/>
                    </a:rPr>
                    <a:t>.</a:t>
                  </a:r>
                  <a:endParaRPr b="0" lang="en-US" sz="12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</p:grpSp>
        <p:sp>
          <p:nvSpPr>
            <p:cNvPr id="86" name="TextBox 93"/>
            <p:cNvSpPr/>
            <p:nvPr/>
          </p:nvSpPr>
          <p:spPr>
            <a:xfrm>
              <a:off x="5038200" y="5361480"/>
              <a:ext cx="247932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1" lang="en-US" sz="2000" spc="-1" strike="noStrike">
                  <a:solidFill>
                    <a:schemeClr val="dk1"/>
                  </a:solidFill>
                  <a:latin typeface="Arial"/>
                </a:rPr>
                <a:t>Time Line Example</a:t>
              </a:r>
              <a:endParaRPr b="0" lang="en-US" sz="20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876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876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the title text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876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876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876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k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d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x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f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876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876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sv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www.scientificleaders.com/presentations" TargetMode="External"/><Relationship Id="rId2" Type="http://schemas.openxmlformats.org/officeDocument/2006/relationships/hyperlink" Target="http://game-studies.wikia.com/wiki/Interest_Curve" TargetMode="External"/><Relationship Id="rId3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www.squidi.net/three/" TargetMode="External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jpe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 Placeholder 2"/>
          <p:cNvSpPr txBox="1"/>
          <p:nvPr/>
        </p:nvSpPr>
        <p:spPr>
          <a:xfrm>
            <a:off x="878760" y="4998960"/>
            <a:ext cx="1043064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 defTabSz="914400">
              <a:lnSpc>
                <a:spcPct val="100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chemeClr val="lt1"/>
                </a:solidFill>
                <a:latin typeface="Garamond"/>
              </a:rPr>
              <a:t>Crafting Meaningful Interactive Experiences</a:t>
            </a:r>
            <a:endParaRPr b="0" lang="en-US" sz="2400" spc="-1" strike="noStrike">
              <a:solidFill>
                <a:schemeClr val="dk1"/>
              </a:solidFill>
              <a:latin typeface="Arial Regular"/>
            </a:endParaRPr>
          </a:p>
        </p:txBody>
      </p:sp>
      <p:sp>
        <p:nvSpPr>
          <p:cNvPr id="153" name="Title 2"/>
          <p:cNvSpPr txBox="1"/>
          <p:nvPr/>
        </p:nvSpPr>
        <p:spPr>
          <a:xfrm>
            <a:off x="735840" y="1526760"/>
            <a:ext cx="10716480" cy="791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5151"/>
          </a:bodyPr>
          <a:p>
            <a:pPr algn="ctr" defTabSz="914400">
              <a:lnSpc>
                <a:spcPct val="80000"/>
              </a:lnSpc>
            </a:pPr>
            <a:r>
              <a:rPr b="1" lang="en-US" sz="6000" spc="97" strike="noStrike">
                <a:solidFill>
                  <a:schemeClr val="lt1"/>
                </a:solidFill>
                <a:latin typeface="Garamond"/>
              </a:rPr>
              <a:t>Game Design Fundamentals</a:t>
            </a:r>
            <a:endParaRPr b="0" lang="en-US" sz="6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4" name="Graphic 2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4597200" y="2423880"/>
            <a:ext cx="2993400" cy="246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ontent Placeholder 30"/>
          <p:cNvSpPr/>
          <p:nvPr/>
        </p:nvSpPr>
        <p:spPr>
          <a:xfrm>
            <a:off x="702000" y="2211120"/>
            <a:ext cx="10784520" cy="350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8649"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00ff"/>
              </a:buClr>
              <a:buFont typeface="Tw Cen MT"/>
              <a:buChar char=" "/>
            </a:pPr>
            <a:r>
              <a:rPr b="0" lang="en-US" sz="3200" spc="-1" strike="noStrike">
                <a:solidFill>
                  <a:schemeClr val="lt1"/>
                </a:solidFill>
                <a:latin typeface="Garamond"/>
              </a:rPr>
              <a:t>J. Schell. 2008. </a:t>
            </a:r>
            <a:r>
              <a:rPr b="0" i="1" lang="en-US" sz="3200" spc="-1" strike="noStrike">
                <a:solidFill>
                  <a:schemeClr val="lt1"/>
                </a:solidFill>
                <a:latin typeface="Garamond"/>
              </a:rPr>
              <a:t>The Art of Game Design: A Book of Lenses.</a:t>
            </a:r>
            <a:br>
              <a:rPr sz="3200"/>
            </a:br>
            <a:r>
              <a:rPr b="0" lang="en-US" sz="3200" spc="-1" strike="noStrike">
                <a:solidFill>
                  <a:schemeClr val="lt1"/>
                </a:solidFill>
                <a:latin typeface="Garamond"/>
              </a:rPr>
              <a:t>CRC Press.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</a:pP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00ff"/>
              </a:buClr>
              <a:buFont typeface="Tw Cen MT"/>
              <a:buChar char=" "/>
            </a:pPr>
            <a:r>
              <a:rPr b="0" lang="en-US" sz="3200" spc="-1" strike="noStrike">
                <a:solidFill>
                  <a:schemeClr val="lt1"/>
                </a:solidFill>
                <a:latin typeface="Garamond"/>
              </a:rPr>
              <a:t>Syncat Scientific Leadership. </a:t>
            </a:r>
            <a:r>
              <a:rPr b="0" i="1" lang="en-US" sz="3200" spc="-1" strike="noStrike">
                <a:solidFill>
                  <a:schemeClr val="lt1"/>
                </a:solidFill>
                <a:latin typeface="Garamond"/>
              </a:rPr>
              <a:t>How to Give Successful Oral Presentations.</a:t>
            </a:r>
            <a:r>
              <a:rPr b="0" lang="en-US" sz="32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3200" spc="-1" strike="noStrike" u="sng">
                <a:solidFill>
                  <a:srgbClr val="00b0f0"/>
                </a:solidFill>
                <a:uFillTx/>
                <a:latin typeface="Garamond"/>
                <a:hlinkClick r:id="rId1"/>
              </a:rPr>
              <a:t>http://www.scientificleaders.com/presentations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</a:pPr>
            <a:endParaRPr b="0" lang="en-US" sz="1900" spc="-1" strike="noStrike">
              <a:solidFill>
                <a:srgbClr val="ffffff"/>
              </a:solidFill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00ff"/>
              </a:buClr>
              <a:buFont typeface="Tw Cen MT"/>
              <a:buChar char=" "/>
            </a:pPr>
            <a:r>
              <a:rPr b="0" lang="en-US" sz="3200" spc="-1" strike="noStrike">
                <a:solidFill>
                  <a:schemeClr val="lt1"/>
                </a:solidFill>
                <a:latin typeface="Garamond"/>
              </a:rPr>
              <a:t>Game studies Wiki. </a:t>
            </a:r>
            <a:r>
              <a:rPr b="0" i="1" lang="en-US" sz="3200" spc="-1" strike="noStrike">
                <a:solidFill>
                  <a:schemeClr val="lt1"/>
                </a:solidFill>
                <a:latin typeface="Garamond"/>
              </a:rPr>
              <a:t>Interest Curve</a:t>
            </a:r>
            <a:r>
              <a:rPr b="0" lang="en-US" sz="3200" spc="-1" strike="noStrike">
                <a:solidFill>
                  <a:schemeClr val="lt1"/>
                </a:solidFill>
                <a:latin typeface="Garamond"/>
              </a:rPr>
              <a:t>.</a:t>
            </a:r>
            <a:br>
              <a:rPr sz="3200"/>
            </a:br>
            <a:r>
              <a:rPr b="0" lang="en-US" sz="3200" spc="-1" strike="noStrike" u="sng">
                <a:solidFill>
                  <a:srgbClr val="00b0f0"/>
                </a:solidFill>
                <a:uFillTx/>
                <a:latin typeface="Garamond"/>
                <a:hlinkClick r:id="rId2"/>
              </a:rPr>
              <a:t>http://game-studies.wikia.com/wiki/Interest_Curve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0" name="Title 12"/>
          <p:cNvSpPr txBox="1"/>
          <p:nvPr/>
        </p:nvSpPr>
        <p:spPr>
          <a:xfrm>
            <a:off x="468360" y="1144440"/>
            <a:ext cx="11251440" cy="713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199" strike="noStrike">
                <a:solidFill>
                  <a:schemeClr val="lt1"/>
                </a:solidFill>
                <a:latin typeface="Garamond"/>
              </a:rPr>
              <a:t>References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ontent Placeholder 1"/>
          <p:cNvSpPr txBox="1"/>
          <p:nvPr/>
        </p:nvSpPr>
        <p:spPr>
          <a:xfrm>
            <a:off x="457200" y="1535400"/>
            <a:ext cx="11201400" cy="46468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t">
            <a:normAutofit fontScale="83866"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Tw Cen MT"/>
              <a:buChar char=" "/>
            </a:pPr>
            <a:r>
              <a:rPr b="0" lang="en-US" sz="2600" spc="-1" strike="noStrike" u="sng">
                <a:solidFill>
                  <a:schemeClr val="lt1"/>
                </a:solidFill>
                <a:uFillTx/>
                <a:latin typeface="Garamond"/>
              </a:rPr>
              <a:t>Games have a few primary features. They…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Are a form of </a:t>
            </a:r>
            <a:r>
              <a:rPr b="1" lang="en-US" sz="2600" spc="-1" strike="noStrike">
                <a:solidFill>
                  <a:srgbClr val="00b050"/>
                </a:solidFill>
                <a:latin typeface="Garamond"/>
              </a:rPr>
              <a:t>play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(intrinsic: pleasure / enjoyment)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Have a set of </a:t>
            </a:r>
            <a:r>
              <a:rPr b="1" lang="en-US" sz="2600" spc="-1" strike="noStrike">
                <a:solidFill>
                  <a:srgbClr val="00b050"/>
                </a:solidFill>
                <a:latin typeface="Garamond"/>
              </a:rPr>
              <a:t>rules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the provide structure for the play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Involve some form of </a:t>
            </a:r>
            <a:r>
              <a:rPr b="1" lang="en-US" sz="2600" spc="-1" strike="noStrike">
                <a:solidFill>
                  <a:srgbClr val="00b050"/>
                </a:solidFill>
                <a:latin typeface="Garamond"/>
              </a:rPr>
              <a:t>conflict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(with others and/or environment)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Have one or more </a:t>
            </a:r>
            <a:r>
              <a:rPr b="1" lang="en-US" sz="2600" spc="-1" strike="noStrike">
                <a:solidFill>
                  <a:srgbClr val="00b050"/>
                </a:solidFill>
                <a:latin typeface="Garamond"/>
              </a:rPr>
              <a:t>goals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the player seeks to attain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 marL="128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Arial Regular"/>
            </a:endParaRPr>
          </a:p>
          <a:p>
            <a:pPr marL="128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US" sz="2600" spc="-1" strike="noStrike" u="sng">
                <a:solidFill>
                  <a:schemeClr val="lt1"/>
                </a:solidFill>
                <a:uFillTx/>
                <a:latin typeface="Garamond"/>
              </a:rPr>
              <a:t>Games are distinct from other activities we engage in:</a:t>
            </a:r>
            <a:endParaRPr b="0" lang="en-US" sz="2600" spc="-1" strike="noStrike">
              <a:solidFill>
                <a:schemeClr val="dk1"/>
              </a:solidFill>
              <a:latin typeface="Arial Regular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Work (extrinsic: money / power)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Toys (freeform - no goals / rules / conflict)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Puzzles* (no rules / conflict)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 marL="128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Arial Regular"/>
            </a:endParaRPr>
          </a:p>
          <a:p>
            <a:pPr marL="128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Some argue that </a:t>
            </a:r>
            <a:r>
              <a:rPr b="0" i="1" lang="en-US" sz="2600" spc="-1" strike="noStrike">
                <a:solidFill>
                  <a:schemeClr val="lt1"/>
                </a:solidFill>
                <a:latin typeface="Garamond"/>
              </a:rPr>
              <a:t>Minecraft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and </a:t>
            </a:r>
            <a:r>
              <a:rPr b="0" i="1" lang="en-US" sz="2600" spc="-1" strike="noStrike">
                <a:solidFill>
                  <a:schemeClr val="lt1"/>
                </a:solidFill>
                <a:latin typeface="Garamond"/>
              </a:rPr>
              <a:t>Terraria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are game platforms (not ‘merely’ games).</a:t>
            </a:r>
            <a:endParaRPr b="0" lang="en-US" sz="2600" spc="-1" strike="noStrike">
              <a:solidFill>
                <a:schemeClr val="dk1"/>
              </a:solidFill>
              <a:latin typeface="Arial Regular"/>
            </a:endParaRPr>
          </a:p>
        </p:txBody>
      </p:sp>
      <p:sp>
        <p:nvSpPr>
          <p:cNvPr id="156" name="Title 1"/>
          <p:cNvSpPr txBox="1"/>
          <p:nvPr/>
        </p:nvSpPr>
        <p:spPr>
          <a:xfrm>
            <a:off x="468360" y="569160"/>
            <a:ext cx="11251440" cy="691200"/>
          </a:xfrm>
          <a:prstGeom prst="rect">
            <a:avLst/>
          </a:prstGeom>
          <a:noFill/>
          <a:ln w="0">
            <a:noFill/>
          </a:ln>
        </p:spPr>
        <p:txBody>
          <a:bodyPr bIns="0" anchor="ctr">
            <a:noAutofit/>
          </a:bodyPr>
          <a:p>
            <a:pPr algn="ctr" defTabSz="914400">
              <a:lnSpc>
                <a:spcPct val="80000"/>
              </a:lnSpc>
            </a:pPr>
            <a:r>
              <a:rPr b="1" lang="en-US" sz="4800" spc="97" strike="noStrike">
                <a:solidFill>
                  <a:schemeClr val="lt1"/>
                </a:solidFill>
                <a:latin typeface="Garamond"/>
              </a:rPr>
              <a:t>W</a:t>
            </a:r>
            <a:r>
              <a:rPr b="1" lang="en-US" sz="4800" spc="97" strike="noStrike">
                <a:solidFill>
                  <a:schemeClr val="lt1"/>
                </a:solidFill>
                <a:latin typeface="Garamond"/>
              </a:rPr>
              <a:t>h</a:t>
            </a:r>
            <a:r>
              <a:rPr b="1" lang="en-US" sz="4800" spc="97" strike="noStrike">
                <a:solidFill>
                  <a:schemeClr val="lt1"/>
                </a:solidFill>
                <a:latin typeface="Garamond"/>
              </a:rPr>
              <a:t>a</a:t>
            </a:r>
            <a:r>
              <a:rPr b="1" lang="en-US" sz="4800" spc="97" strike="noStrike">
                <a:solidFill>
                  <a:schemeClr val="lt1"/>
                </a:solidFill>
                <a:latin typeface="Garamond"/>
              </a:rPr>
              <a:t>t</a:t>
            </a:r>
            <a:r>
              <a:rPr b="1" lang="en-US" sz="4800" spc="97" strike="noStrike">
                <a:solidFill>
                  <a:schemeClr val="lt1"/>
                </a:solidFill>
                <a:latin typeface="Garamond"/>
              </a:rPr>
              <a:t>’</a:t>
            </a:r>
            <a:r>
              <a:rPr b="1" lang="en-US" sz="4800" spc="97" strike="noStrike">
                <a:solidFill>
                  <a:schemeClr val="lt1"/>
                </a:solidFill>
                <a:latin typeface="Garamond"/>
              </a:rPr>
              <a:t>s</a:t>
            </a:r>
            <a:r>
              <a:rPr b="1" lang="en-US" sz="4800" spc="97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1" lang="en-US" sz="4800" spc="97" strike="noStrike">
                <a:solidFill>
                  <a:schemeClr val="lt1"/>
                </a:solidFill>
                <a:latin typeface="Garamond"/>
              </a:rPr>
              <a:t>i</a:t>
            </a:r>
            <a:r>
              <a:rPr b="1" lang="en-US" sz="4800" spc="97" strike="noStrike">
                <a:solidFill>
                  <a:schemeClr val="lt1"/>
                </a:solidFill>
                <a:latin typeface="Garamond"/>
              </a:rPr>
              <a:t>n</a:t>
            </a:r>
            <a:r>
              <a:rPr b="1" lang="en-US" sz="4800" spc="97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1" lang="en-US" sz="4800" spc="97" strike="noStrike">
                <a:solidFill>
                  <a:schemeClr val="lt1"/>
                </a:solidFill>
                <a:latin typeface="Garamond"/>
              </a:rPr>
              <a:t>a</a:t>
            </a:r>
            <a:r>
              <a:rPr b="1" lang="en-US" sz="4800" spc="97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1" lang="en-US" sz="4800" spc="97" strike="noStrike">
                <a:solidFill>
                  <a:schemeClr val="lt1"/>
                </a:solidFill>
                <a:latin typeface="Garamond"/>
              </a:rPr>
              <a:t>G</a:t>
            </a:r>
            <a:r>
              <a:rPr b="1" lang="en-US" sz="4800" spc="97" strike="noStrike">
                <a:solidFill>
                  <a:schemeClr val="lt1"/>
                </a:solidFill>
                <a:latin typeface="Garamond"/>
              </a:rPr>
              <a:t>a</a:t>
            </a:r>
            <a:r>
              <a:rPr b="1" lang="en-US" sz="4800" spc="97" strike="noStrike">
                <a:solidFill>
                  <a:schemeClr val="lt1"/>
                </a:solidFill>
                <a:latin typeface="Garamond"/>
              </a:rPr>
              <a:t>m</a:t>
            </a:r>
            <a:r>
              <a:rPr b="1" lang="en-US" sz="4800" spc="97" strike="noStrike">
                <a:solidFill>
                  <a:schemeClr val="lt1"/>
                </a:solidFill>
                <a:latin typeface="Garamond"/>
              </a:rPr>
              <a:t>e</a:t>
            </a:r>
            <a:r>
              <a:rPr b="1" lang="en-US" sz="4800" spc="97" strike="noStrike">
                <a:solidFill>
                  <a:schemeClr val="lt1"/>
                </a:solidFill>
                <a:latin typeface="Garamond"/>
              </a:rPr>
              <a:t>?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ontent Placeholder 2"/>
          <p:cNvSpPr txBox="1"/>
          <p:nvPr/>
        </p:nvSpPr>
        <p:spPr>
          <a:xfrm>
            <a:off x="1371600" y="1236960"/>
            <a:ext cx="9601200" cy="223200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t">
            <a:normAutofit/>
          </a:bodyPr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600" spc="-1" strike="noStrike" u="sng">
                <a:solidFill>
                  <a:schemeClr val="lt1"/>
                </a:solidFill>
                <a:uFillTx/>
                <a:latin typeface="Garamond"/>
              </a:rPr>
              <a:t>A few major elements are present in most modern games:</a:t>
            </a:r>
            <a:endParaRPr b="0" lang="en-US" sz="2600" spc="-1" strike="noStrike">
              <a:solidFill>
                <a:schemeClr val="dk1"/>
              </a:solidFill>
              <a:latin typeface="Arial Regular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What is needed to play (</a:t>
            </a:r>
            <a:r>
              <a:rPr b="1" lang="en-US" sz="2600" spc="-1" strike="noStrike">
                <a:solidFill>
                  <a:srgbClr val="00b050"/>
                </a:solidFill>
                <a:latin typeface="Garamond"/>
              </a:rPr>
              <a:t>technology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)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Rules / abilities / structure (</a:t>
            </a:r>
            <a:r>
              <a:rPr b="1" lang="en-US" sz="2600" spc="-1" strike="noStrike">
                <a:solidFill>
                  <a:srgbClr val="00b050"/>
                </a:solidFill>
                <a:latin typeface="Garamond"/>
              </a:rPr>
              <a:t>mechanics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)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The way that the game unfolds in play (</a:t>
            </a:r>
            <a:r>
              <a:rPr b="1" lang="en-US" sz="2600" spc="-1" strike="noStrike">
                <a:solidFill>
                  <a:srgbClr val="00b050"/>
                </a:solidFill>
                <a:latin typeface="Garamond"/>
              </a:rPr>
              <a:t>story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)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How the game looks / sounds / feels (</a:t>
            </a:r>
            <a:r>
              <a:rPr b="1" lang="en-US" sz="2600" spc="-1" strike="noStrike">
                <a:solidFill>
                  <a:srgbClr val="00b050"/>
                </a:solidFill>
                <a:latin typeface="Garamond"/>
              </a:rPr>
              <a:t>aesthetics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)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Title 3"/>
          <p:cNvSpPr txBox="1"/>
          <p:nvPr/>
        </p:nvSpPr>
        <p:spPr>
          <a:xfrm>
            <a:off x="468360" y="392040"/>
            <a:ext cx="11251440" cy="691200"/>
          </a:xfrm>
          <a:prstGeom prst="rect">
            <a:avLst/>
          </a:prstGeom>
          <a:noFill/>
          <a:ln w="0">
            <a:noFill/>
          </a:ln>
        </p:spPr>
        <p:txBody>
          <a:bodyPr bIns="0" anchor="ctr">
            <a:noAutofit/>
          </a:bodyPr>
          <a:p>
            <a:pPr algn="ctr" defTabSz="914400">
              <a:lnSpc>
                <a:spcPct val="80000"/>
              </a:lnSpc>
            </a:pPr>
            <a:r>
              <a:rPr b="1" lang="en-US" sz="4800" spc="97" strike="noStrike">
                <a:solidFill>
                  <a:schemeClr val="lt1"/>
                </a:solidFill>
                <a:latin typeface="Garamond"/>
              </a:rPr>
              <a:t>Video Game Design Elements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Content Placeholder 4"/>
          <p:cNvSpPr/>
          <p:nvPr/>
        </p:nvSpPr>
        <p:spPr>
          <a:xfrm>
            <a:off x="955440" y="5930640"/>
            <a:ext cx="1027692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rmAutofit fontScale="68611"/>
          </a:bodyPr>
          <a:p>
            <a:pPr algn="ctr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3600" spc="-1" strike="noStrike">
                <a:solidFill>
                  <a:schemeClr val="lt1"/>
                </a:solidFill>
                <a:latin typeface="Garamond"/>
              </a:rPr>
              <a:t>Each interacts with the others to construct the player’s experience.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Oval 9"/>
          <p:cNvSpPr/>
          <p:nvPr/>
        </p:nvSpPr>
        <p:spPr>
          <a:xfrm>
            <a:off x="5674680" y="3810600"/>
            <a:ext cx="2155320" cy="567720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2200" spc="-1" strike="noStrike">
                <a:solidFill>
                  <a:schemeClr val="lt1"/>
                </a:solidFill>
                <a:latin typeface="Arial"/>
              </a:rPr>
              <a:t>aesthetics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Oval 10"/>
          <p:cNvSpPr/>
          <p:nvPr/>
        </p:nvSpPr>
        <p:spPr>
          <a:xfrm>
            <a:off x="2956320" y="4818960"/>
            <a:ext cx="2155320" cy="567720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2200" spc="-1" strike="noStrike">
                <a:solidFill>
                  <a:schemeClr val="lt1"/>
                </a:solidFill>
                <a:latin typeface="Arial"/>
              </a:rPr>
              <a:t>technology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Oval 13"/>
          <p:cNvSpPr/>
          <p:nvPr/>
        </p:nvSpPr>
        <p:spPr>
          <a:xfrm>
            <a:off x="2956320" y="3810600"/>
            <a:ext cx="2155320" cy="567720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2200" spc="-1" strike="noStrike">
                <a:solidFill>
                  <a:schemeClr val="lt1"/>
                </a:solidFill>
                <a:latin typeface="Arial"/>
              </a:rPr>
              <a:t>story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Oval 14"/>
          <p:cNvSpPr/>
          <p:nvPr/>
        </p:nvSpPr>
        <p:spPr>
          <a:xfrm>
            <a:off x="5674680" y="4818960"/>
            <a:ext cx="2155320" cy="567720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2200" spc="-1" strike="noStrike">
                <a:solidFill>
                  <a:schemeClr val="lt1"/>
                </a:solidFill>
                <a:latin typeface="Arial"/>
              </a:rPr>
              <a:t>mechanics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64" name="Straight Arrow Connector 13"/>
          <p:cNvCxnSpPr>
            <a:stCxn id="163" idx="1"/>
            <a:endCxn id="162" idx="5"/>
          </p:cNvCxnSpPr>
          <p:nvPr/>
        </p:nvCxnSpPr>
        <p:spPr>
          <a:xfrm flipH="1" flipV="1">
            <a:off x="4796280" y="4295160"/>
            <a:ext cx="1194120" cy="607320"/>
          </a:xfrm>
          <a:prstGeom prst="straightConnector1">
            <a:avLst/>
          </a:prstGeom>
          <a:ln>
            <a:solidFill>
              <a:srgbClr val="ffff00"/>
            </a:solidFill>
            <a:round/>
            <a:headEnd len="lg" type="stealth" w="lg"/>
            <a:tailEnd len="lg" type="stealth" w="lg"/>
          </a:ln>
        </p:spPr>
      </p:cxnSp>
      <p:cxnSp>
        <p:nvCxnSpPr>
          <p:cNvPr id="165" name="Straight Arrow Connector 14"/>
          <p:cNvCxnSpPr>
            <a:stCxn id="160" idx="2"/>
            <a:endCxn id="162" idx="6"/>
          </p:cNvCxnSpPr>
          <p:nvPr/>
        </p:nvCxnSpPr>
        <p:spPr>
          <a:xfrm flipH="1">
            <a:off x="5111640" y="4094640"/>
            <a:ext cx="563400" cy="360"/>
          </a:xfrm>
          <a:prstGeom prst="straightConnector1">
            <a:avLst/>
          </a:prstGeom>
          <a:ln>
            <a:solidFill>
              <a:srgbClr val="ffff00"/>
            </a:solidFill>
            <a:round/>
            <a:headEnd len="lg" type="stealth" w="lg"/>
            <a:tailEnd len="lg" type="stealth" w="lg"/>
          </a:ln>
        </p:spPr>
      </p:cxnSp>
      <p:cxnSp>
        <p:nvCxnSpPr>
          <p:cNvPr id="166" name="Straight Arrow Connector 15"/>
          <p:cNvCxnSpPr>
            <a:stCxn id="160" idx="4"/>
            <a:endCxn id="163" idx="0"/>
          </p:cNvCxnSpPr>
          <p:nvPr/>
        </p:nvCxnSpPr>
        <p:spPr>
          <a:xfrm>
            <a:off x="6752520" y="4378320"/>
            <a:ext cx="360" cy="441000"/>
          </a:xfrm>
          <a:prstGeom prst="straightConnector1">
            <a:avLst/>
          </a:prstGeom>
          <a:ln>
            <a:solidFill>
              <a:srgbClr val="ffff00"/>
            </a:solidFill>
            <a:round/>
            <a:headEnd len="lg" type="stealth" w="lg"/>
            <a:tailEnd len="lg" type="stealth" w="lg"/>
          </a:ln>
        </p:spPr>
      </p:cxnSp>
      <p:cxnSp>
        <p:nvCxnSpPr>
          <p:cNvPr id="167" name="Straight Arrow Connector 16"/>
          <p:cNvCxnSpPr>
            <a:stCxn id="162" idx="4"/>
            <a:endCxn id="161" idx="0"/>
          </p:cNvCxnSpPr>
          <p:nvPr/>
        </p:nvCxnSpPr>
        <p:spPr>
          <a:xfrm>
            <a:off x="4034160" y="4378320"/>
            <a:ext cx="360" cy="441000"/>
          </a:xfrm>
          <a:prstGeom prst="straightConnector1">
            <a:avLst/>
          </a:prstGeom>
          <a:ln>
            <a:solidFill>
              <a:srgbClr val="ffff00"/>
            </a:solidFill>
            <a:round/>
            <a:headEnd len="lg" type="stealth" w="lg"/>
            <a:tailEnd len="lg" type="stealth" w="lg"/>
          </a:ln>
        </p:spPr>
      </p:cxnSp>
      <p:cxnSp>
        <p:nvCxnSpPr>
          <p:cNvPr id="168" name="Straight Arrow Connector 17"/>
          <p:cNvCxnSpPr>
            <a:stCxn id="163" idx="2"/>
            <a:endCxn id="161" idx="6"/>
          </p:cNvCxnSpPr>
          <p:nvPr/>
        </p:nvCxnSpPr>
        <p:spPr>
          <a:xfrm flipH="1">
            <a:off x="5111640" y="5103000"/>
            <a:ext cx="563400" cy="360"/>
          </a:xfrm>
          <a:prstGeom prst="straightConnector1">
            <a:avLst/>
          </a:prstGeom>
          <a:ln>
            <a:solidFill>
              <a:srgbClr val="ffff00"/>
            </a:solidFill>
            <a:round/>
            <a:headEnd len="lg" type="stealth" w="lg"/>
            <a:tailEnd len="lg" type="stealth" w="lg"/>
          </a:ln>
        </p:spPr>
      </p:cxnSp>
      <p:cxnSp>
        <p:nvCxnSpPr>
          <p:cNvPr id="169" name="Straight Arrow Connector 18"/>
          <p:cNvCxnSpPr>
            <a:stCxn id="160" idx="3"/>
            <a:endCxn id="161" idx="7"/>
          </p:cNvCxnSpPr>
          <p:nvPr/>
        </p:nvCxnSpPr>
        <p:spPr>
          <a:xfrm flipH="1">
            <a:off x="4796280" y="4295160"/>
            <a:ext cx="1194120" cy="607320"/>
          </a:xfrm>
          <a:prstGeom prst="straightConnector1">
            <a:avLst/>
          </a:prstGeom>
          <a:ln>
            <a:solidFill>
              <a:srgbClr val="ffff00"/>
            </a:solidFill>
            <a:round/>
            <a:headEnd len="lg" type="stealth" w="lg"/>
            <a:tailEnd len="lg" type="stealth" w="lg"/>
          </a:ln>
        </p:spPr>
      </p:cxnSp>
      <p:grpSp>
        <p:nvGrpSpPr>
          <p:cNvPr id="170" name="Group 6"/>
          <p:cNvGrpSpPr/>
          <p:nvPr/>
        </p:nvGrpSpPr>
        <p:grpSpPr>
          <a:xfrm>
            <a:off x="8174880" y="3603600"/>
            <a:ext cx="2050200" cy="1618200"/>
            <a:chOff x="8174880" y="3603600"/>
            <a:chExt cx="2050200" cy="1618200"/>
          </a:xfrm>
        </p:grpSpPr>
        <p:sp>
          <p:nvSpPr>
            <p:cNvPr id="171" name="Arrow: Down 1"/>
            <p:cNvSpPr/>
            <p:nvPr/>
          </p:nvSpPr>
          <p:spPr>
            <a:xfrm rot="13967400">
              <a:off x="9174240" y="3380400"/>
              <a:ext cx="227520" cy="2181960"/>
            </a:xfrm>
            <a:prstGeom prst="downArrow">
              <a:avLst>
                <a:gd name="adj1" fmla="val 26158"/>
                <a:gd name="adj2" fmla="val 86144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rgbClr val="70fbd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  <p:sp>
          <p:nvSpPr>
            <p:cNvPr id="172" name="Content Placeholder 22"/>
            <p:cNvSpPr/>
            <p:nvPr/>
          </p:nvSpPr>
          <p:spPr>
            <a:xfrm rot="19366800">
              <a:off x="8112960" y="4146120"/>
              <a:ext cx="1946160" cy="451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anchor="t">
              <a:normAutofit/>
            </a:bodyPr>
            <a:p>
              <a:pPr algn="ctr" defTabSz="914400">
                <a:lnSpc>
                  <a:spcPct val="90000"/>
                </a:lnSpc>
                <a:spcBef>
                  <a:spcPts val="1199"/>
                </a:spcBef>
                <a:spcAft>
                  <a:spcPts val="201"/>
                </a:spcAft>
                <a:tabLst>
                  <a:tab algn="l" pos="0"/>
                </a:tabLst>
              </a:pPr>
              <a:r>
                <a:rPr b="0" lang="en-US" sz="2800" spc="-1" strike="noStrike">
                  <a:solidFill>
                    <a:schemeClr val="lt1"/>
                  </a:solidFill>
                  <a:latin typeface="Garamond"/>
                </a:rPr>
                <a:t>More Visible</a:t>
              </a:r>
              <a:endParaRPr b="0" lang="en-US" sz="2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73" name="Content Placeholder 31"/>
          <p:cNvSpPr/>
          <p:nvPr/>
        </p:nvSpPr>
        <p:spPr>
          <a:xfrm>
            <a:off x="1434960" y="3868560"/>
            <a:ext cx="1444680" cy="4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rmAutofit fontScale="81111"/>
          </a:bodyPr>
          <a:p>
            <a:pPr algn="r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chemeClr val="lt1"/>
                </a:solidFill>
                <a:latin typeface="Garamond"/>
              </a:rPr>
              <a:t>Experience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Content Placeholder 32"/>
          <p:cNvSpPr/>
          <p:nvPr/>
        </p:nvSpPr>
        <p:spPr>
          <a:xfrm>
            <a:off x="1429560" y="4876920"/>
            <a:ext cx="1444680" cy="4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rmAutofit/>
          </a:bodyPr>
          <a:p>
            <a:pPr algn="r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chemeClr val="lt1"/>
                </a:solidFill>
                <a:latin typeface="Garamond"/>
              </a:rPr>
              <a:t>Function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Content Placeholder 33"/>
          <p:cNvSpPr/>
          <p:nvPr/>
        </p:nvSpPr>
        <p:spPr>
          <a:xfrm>
            <a:off x="3311640" y="5382000"/>
            <a:ext cx="1444680" cy="4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rmAutofit/>
          </a:bodyPr>
          <a:p>
            <a:pPr algn="ctr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chemeClr val="lt1"/>
                </a:solidFill>
                <a:latin typeface="Garamond"/>
              </a:rPr>
              <a:t>Context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Content Placeholder 34"/>
          <p:cNvSpPr/>
          <p:nvPr/>
        </p:nvSpPr>
        <p:spPr>
          <a:xfrm>
            <a:off x="6030360" y="5382000"/>
            <a:ext cx="1444680" cy="4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rmAutofit fontScale="84166"/>
          </a:bodyPr>
          <a:p>
            <a:pPr algn="ctr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chemeClr val="lt1"/>
                </a:solidFill>
                <a:latin typeface="Garamond"/>
              </a:rPr>
              <a:t>Interaction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77" name="Straight Connector 2"/>
          <p:cNvCxnSpPr/>
          <p:nvPr/>
        </p:nvCxnSpPr>
        <p:spPr>
          <a:xfrm>
            <a:off x="2916360" y="3643920"/>
            <a:ext cx="360" cy="1794960"/>
          </a:xfrm>
          <a:prstGeom prst="straightConnector1">
            <a:avLst/>
          </a:prstGeom>
          <a:ln>
            <a:solidFill>
              <a:srgbClr val="70fbdf"/>
            </a:solidFill>
            <a:round/>
          </a:ln>
        </p:spPr>
      </p:cxnSp>
      <p:cxnSp>
        <p:nvCxnSpPr>
          <p:cNvPr id="178" name="Straight Connector 5"/>
          <p:cNvCxnSpPr/>
          <p:nvPr/>
        </p:nvCxnSpPr>
        <p:spPr>
          <a:xfrm>
            <a:off x="2916360" y="5438520"/>
            <a:ext cx="5169960" cy="360"/>
          </a:xfrm>
          <a:prstGeom prst="straightConnector1">
            <a:avLst/>
          </a:prstGeom>
          <a:ln>
            <a:solidFill>
              <a:srgbClr val="70fbdf"/>
            </a:solidFill>
            <a:round/>
          </a:ln>
        </p:spPr>
      </p:cxnSp>
      <p:grpSp>
        <p:nvGrpSpPr>
          <p:cNvPr id="179" name="Group 9"/>
          <p:cNvGrpSpPr/>
          <p:nvPr/>
        </p:nvGrpSpPr>
        <p:grpSpPr>
          <a:xfrm>
            <a:off x="8554320" y="3961080"/>
            <a:ext cx="2062800" cy="1668240"/>
            <a:chOff x="8554320" y="3961080"/>
            <a:chExt cx="2062800" cy="1668240"/>
          </a:xfrm>
        </p:grpSpPr>
        <p:sp>
          <p:nvSpPr>
            <p:cNvPr id="180" name="Arrow: Down 2"/>
            <p:cNvSpPr/>
            <p:nvPr/>
          </p:nvSpPr>
          <p:spPr>
            <a:xfrm rot="3168000">
              <a:off x="9377640" y="3620160"/>
              <a:ext cx="227520" cy="2182320"/>
            </a:xfrm>
            <a:prstGeom prst="downArrow">
              <a:avLst>
                <a:gd name="adj1" fmla="val 26158"/>
                <a:gd name="adj2" fmla="val 86144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rgbClr val="70fbd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  <p:sp>
          <p:nvSpPr>
            <p:cNvPr id="181" name="Content Placeholder 35"/>
            <p:cNvSpPr/>
            <p:nvPr/>
          </p:nvSpPr>
          <p:spPr>
            <a:xfrm rot="19366800">
              <a:off x="8732160" y="4635000"/>
              <a:ext cx="1946160" cy="451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anchor="t">
              <a:normAutofit/>
            </a:bodyPr>
            <a:p>
              <a:pPr algn="ctr" defTabSz="914400">
                <a:lnSpc>
                  <a:spcPct val="90000"/>
                </a:lnSpc>
                <a:spcBef>
                  <a:spcPts val="1199"/>
                </a:spcBef>
                <a:spcAft>
                  <a:spcPts val="201"/>
                </a:spcAft>
                <a:tabLst>
                  <a:tab algn="l" pos="0"/>
                </a:tabLst>
              </a:pPr>
              <a:r>
                <a:rPr b="0" lang="en-US" sz="2800" spc="-1" strike="noStrike">
                  <a:solidFill>
                    <a:schemeClr val="lt1"/>
                  </a:solidFill>
                  <a:latin typeface="Garamond"/>
                </a:rPr>
                <a:t>Less Visible</a:t>
              </a:r>
              <a:endParaRPr b="0" lang="en-US" sz="2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ontent Placeholder 10"/>
          <p:cNvSpPr txBox="1"/>
          <p:nvPr/>
        </p:nvSpPr>
        <p:spPr>
          <a:xfrm>
            <a:off x="685800" y="1600560"/>
            <a:ext cx="10744200" cy="229572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Tw Cen MT"/>
              <a:buChar char=" "/>
            </a:pPr>
            <a:r>
              <a:rPr b="0" lang="en-US" sz="2800" spc="-1" strike="noStrike" u="sng">
                <a:solidFill>
                  <a:schemeClr val="lt1"/>
                </a:solidFill>
                <a:uFillTx/>
                <a:latin typeface="Garamond"/>
              </a:rPr>
              <a:t>Technology includes all of the materials we need for the game: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Hardware (game console, controllers)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Software (game libraries / engines)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Physical props (game cards, ‘golf club’ mounts, etc)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3" name="Title 4"/>
          <p:cNvSpPr txBox="1"/>
          <p:nvPr/>
        </p:nvSpPr>
        <p:spPr>
          <a:xfrm>
            <a:off x="468360" y="559440"/>
            <a:ext cx="11251440" cy="713160"/>
          </a:xfrm>
          <a:prstGeom prst="rect">
            <a:avLst/>
          </a:prstGeom>
          <a:noFill/>
          <a:ln w="0">
            <a:noFill/>
          </a:ln>
        </p:spPr>
        <p:txBody>
          <a:bodyPr bIns="0" anchor="ctr">
            <a:noAutofit/>
          </a:bodyPr>
          <a:p>
            <a:pPr algn="ctr" defTabSz="914400">
              <a:lnSpc>
                <a:spcPct val="80000"/>
              </a:lnSpc>
            </a:pPr>
            <a:r>
              <a:rPr b="1" lang="en-US" sz="4800" spc="97" strike="noStrike">
                <a:solidFill>
                  <a:schemeClr val="lt1"/>
                </a:solidFill>
                <a:latin typeface="Garamond"/>
              </a:rPr>
              <a:t>Technology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Content Placeholder 11"/>
          <p:cNvSpPr/>
          <p:nvPr/>
        </p:nvSpPr>
        <p:spPr>
          <a:xfrm>
            <a:off x="818280" y="5533200"/>
            <a:ext cx="10551600" cy="100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rmAutofit/>
          </a:bodyPr>
          <a:p>
            <a:pPr marL="128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Technology can introduce novel features and can facilitate other elements, but can also limit them.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85" name="Group 3"/>
          <p:cNvGrpSpPr/>
          <p:nvPr/>
        </p:nvGrpSpPr>
        <p:grpSpPr>
          <a:xfrm>
            <a:off x="2036880" y="3724200"/>
            <a:ext cx="1521720" cy="1544400"/>
            <a:chOff x="2036880" y="3724200"/>
            <a:chExt cx="1521720" cy="1544400"/>
          </a:xfrm>
        </p:grpSpPr>
        <p:pic>
          <p:nvPicPr>
            <p:cNvPr id="186" name="Picture 4" descr=""/>
            <p:cNvPicPr/>
            <p:nvPr/>
          </p:nvPicPr>
          <p:blipFill>
            <a:blip r:embed="rId1"/>
            <a:stretch/>
          </p:blipFill>
          <p:spPr>
            <a:xfrm>
              <a:off x="2511720" y="3745080"/>
              <a:ext cx="1046880" cy="1523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7" name="Picture 6" descr=""/>
            <p:cNvPicPr/>
            <p:nvPr/>
          </p:nvPicPr>
          <p:blipFill>
            <a:blip r:embed="rId2"/>
            <a:stretch/>
          </p:blipFill>
          <p:spPr>
            <a:xfrm>
              <a:off x="2036880" y="3724200"/>
              <a:ext cx="416160" cy="14810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88" name="Picture 7" descr=""/>
          <p:cNvPicPr/>
          <p:nvPr/>
        </p:nvPicPr>
        <p:blipFill>
          <a:blip r:embed="rId3"/>
          <a:stretch/>
        </p:blipFill>
        <p:spPr>
          <a:xfrm>
            <a:off x="5279760" y="3724200"/>
            <a:ext cx="1544400" cy="1544760"/>
          </a:xfrm>
          <a:prstGeom prst="rect">
            <a:avLst/>
          </a:prstGeom>
          <a:ln w="0">
            <a:noFill/>
          </a:ln>
        </p:spPr>
      </p:pic>
      <p:grpSp>
        <p:nvGrpSpPr>
          <p:cNvPr id="189" name="Group 4"/>
          <p:cNvGrpSpPr/>
          <p:nvPr/>
        </p:nvGrpSpPr>
        <p:grpSpPr>
          <a:xfrm>
            <a:off x="8629200" y="3486240"/>
            <a:ext cx="1808280" cy="1878480"/>
            <a:chOff x="8629200" y="3486240"/>
            <a:chExt cx="1808280" cy="1878480"/>
          </a:xfrm>
        </p:grpSpPr>
        <p:pic>
          <p:nvPicPr>
            <p:cNvPr id="190" name="Picture 8" descr="A black sign with white letters&#10;&#10;Description automatically generated"/>
            <p:cNvPicPr/>
            <p:nvPr/>
          </p:nvPicPr>
          <p:blipFill>
            <a:blip r:embed="rId4"/>
            <a:stretch/>
          </p:blipFill>
          <p:spPr>
            <a:xfrm>
              <a:off x="8629200" y="3486240"/>
              <a:ext cx="1808280" cy="1356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1" name="Picture 9" descr=""/>
            <p:cNvPicPr/>
            <p:nvPr/>
          </p:nvPicPr>
          <p:blipFill>
            <a:blip r:embed="rId5"/>
            <a:stretch/>
          </p:blipFill>
          <p:spPr>
            <a:xfrm>
              <a:off x="8814240" y="3912120"/>
              <a:ext cx="1437840" cy="145260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Box 1"/>
          <p:cNvSpPr/>
          <p:nvPr/>
        </p:nvSpPr>
        <p:spPr>
          <a:xfrm>
            <a:off x="699840" y="3810600"/>
            <a:ext cx="10666440" cy="2009880"/>
          </a:xfrm>
          <a:prstGeom prst="rect">
            <a:avLst/>
          </a:prstGeom>
          <a:solidFill>
            <a:srgbClr val="0070c0"/>
          </a:solidFill>
          <a:ln w="0"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1800" spc="-1" strike="noStrike" u="sng">
                <a:solidFill>
                  <a:schemeClr val="lt1"/>
                </a:solidFill>
                <a:uFillTx/>
                <a:latin typeface="Arial"/>
              </a:rPr>
              <a:t>Example: Pac-Man</a:t>
            </a: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3" name="Content Placeholder 3"/>
          <p:cNvSpPr txBox="1"/>
          <p:nvPr/>
        </p:nvSpPr>
        <p:spPr>
          <a:xfrm>
            <a:off x="613800" y="1197000"/>
            <a:ext cx="10972800" cy="25822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Tw Cen MT"/>
              <a:buChar char=" "/>
            </a:pPr>
            <a:r>
              <a:rPr b="0" lang="en-US" sz="2600" spc="-1" strike="noStrike" u="sng">
                <a:solidFill>
                  <a:schemeClr val="lt1"/>
                </a:solidFill>
                <a:uFillTx/>
                <a:latin typeface="Garamond"/>
              </a:rPr>
              <a:t>The mechanics determine the structure of the game: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Establish </a:t>
            </a:r>
            <a:r>
              <a:rPr b="1" lang="en-US" sz="2600" spc="-1" strike="noStrike">
                <a:solidFill>
                  <a:srgbClr val="00b050"/>
                </a:solidFill>
                <a:latin typeface="Garamond"/>
              </a:rPr>
              <a:t>rules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(abilities, limitations, requirements, prohibitions)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Define </a:t>
            </a:r>
            <a:r>
              <a:rPr b="1" lang="en-US" sz="2600" spc="-1" strike="noStrike">
                <a:solidFill>
                  <a:srgbClr val="00b050"/>
                </a:solidFill>
                <a:latin typeface="Garamond"/>
              </a:rPr>
              <a:t>goals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(objectives, win/loss conditions)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Dictate </a:t>
            </a:r>
            <a:r>
              <a:rPr b="1" lang="en-US" sz="2600" spc="-1" strike="noStrike">
                <a:solidFill>
                  <a:srgbClr val="00b050"/>
                </a:solidFill>
                <a:latin typeface="Garamond"/>
              </a:rPr>
              <a:t>progression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(layout of experience / flow)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Structure </a:t>
            </a:r>
            <a:r>
              <a:rPr b="1" lang="en-US" sz="2600" spc="-1" strike="noStrike">
                <a:solidFill>
                  <a:srgbClr val="00b050"/>
                </a:solidFill>
                <a:latin typeface="Garamond"/>
              </a:rPr>
              <a:t>interaction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with the game state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4" name="Title 5"/>
          <p:cNvSpPr txBox="1"/>
          <p:nvPr/>
        </p:nvSpPr>
        <p:spPr>
          <a:xfrm>
            <a:off x="468360" y="384840"/>
            <a:ext cx="11251440" cy="691200"/>
          </a:xfrm>
          <a:prstGeom prst="rect">
            <a:avLst/>
          </a:prstGeom>
          <a:noFill/>
          <a:ln w="0">
            <a:noFill/>
          </a:ln>
        </p:spPr>
        <p:txBody>
          <a:bodyPr bIns="0" anchor="ctr">
            <a:noAutofit/>
          </a:bodyPr>
          <a:p>
            <a:pPr algn="ctr" defTabSz="914400">
              <a:lnSpc>
                <a:spcPct val="80000"/>
              </a:lnSpc>
            </a:pPr>
            <a:r>
              <a:rPr b="1" lang="en-US" sz="4800" spc="97" strike="noStrike">
                <a:solidFill>
                  <a:schemeClr val="lt1"/>
                </a:solidFill>
                <a:latin typeface="Garamond"/>
              </a:rPr>
              <a:t>M</a:t>
            </a:r>
            <a:r>
              <a:rPr b="1" lang="en-US" sz="4800" spc="97" strike="noStrike">
                <a:solidFill>
                  <a:schemeClr val="lt1"/>
                </a:solidFill>
                <a:latin typeface="Garamond"/>
              </a:rPr>
              <a:t>e</a:t>
            </a:r>
            <a:r>
              <a:rPr b="1" lang="en-US" sz="4800" spc="97" strike="noStrike">
                <a:solidFill>
                  <a:schemeClr val="lt1"/>
                </a:solidFill>
                <a:latin typeface="Garamond"/>
              </a:rPr>
              <a:t>c</a:t>
            </a:r>
            <a:r>
              <a:rPr b="1" lang="en-US" sz="4800" spc="97" strike="noStrike">
                <a:solidFill>
                  <a:schemeClr val="lt1"/>
                </a:solidFill>
                <a:latin typeface="Garamond"/>
              </a:rPr>
              <a:t>h</a:t>
            </a:r>
            <a:r>
              <a:rPr b="1" lang="en-US" sz="4800" spc="97" strike="noStrike">
                <a:solidFill>
                  <a:schemeClr val="lt1"/>
                </a:solidFill>
                <a:latin typeface="Garamond"/>
              </a:rPr>
              <a:t>a</a:t>
            </a:r>
            <a:r>
              <a:rPr b="1" lang="en-US" sz="4800" spc="97" strike="noStrike">
                <a:solidFill>
                  <a:schemeClr val="lt1"/>
                </a:solidFill>
                <a:latin typeface="Garamond"/>
              </a:rPr>
              <a:t>n</a:t>
            </a:r>
            <a:r>
              <a:rPr b="1" lang="en-US" sz="4800" spc="97" strike="noStrike">
                <a:solidFill>
                  <a:schemeClr val="lt1"/>
                </a:solidFill>
                <a:latin typeface="Garamond"/>
              </a:rPr>
              <a:t>i</a:t>
            </a:r>
            <a:r>
              <a:rPr b="1" lang="en-US" sz="4800" spc="97" strike="noStrike">
                <a:solidFill>
                  <a:schemeClr val="lt1"/>
                </a:solidFill>
                <a:latin typeface="Garamond"/>
              </a:rPr>
              <a:t>c</a:t>
            </a:r>
            <a:r>
              <a:rPr b="1" lang="en-US" sz="4800" spc="97" strike="noStrike">
                <a:solidFill>
                  <a:schemeClr val="lt1"/>
                </a:solidFill>
                <a:latin typeface="Garamond"/>
              </a:rPr>
              <a:t>s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767880" y="4266360"/>
            <a:ext cx="6076440" cy="1461240"/>
          </a:xfrm>
          <a:prstGeom prst="rect">
            <a:avLst/>
          </a:prstGeom>
          <a:solidFill>
            <a:srgbClr val="058080"/>
          </a:solidFill>
          <a:ln w="0">
            <a:solidFill>
              <a:srgbClr val="70fbd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1800" spc="-1" strike="noStrike" u="sng">
                <a:solidFill>
                  <a:schemeClr val="lt1"/>
                </a:solidFill>
                <a:uFillTx/>
                <a:latin typeface="Arial"/>
              </a:rPr>
              <a:t>Rules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If player touches a non-vulnerable ghost, lose a life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If lives is zero, game is over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If player eats a power pellet, all ghosts become vulnerable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If all pellets have been eaten, go to next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6" name="TextBox 3"/>
          <p:cNvSpPr/>
          <p:nvPr/>
        </p:nvSpPr>
        <p:spPr>
          <a:xfrm>
            <a:off x="6954840" y="4266360"/>
            <a:ext cx="1673640" cy="1461240"/>
          </a:xfrm>
          <a:prstGeom prst="rect">
            <a:avLst/>
          </a:prstGeom>
          <a:solidFill>
            <a:srgbClr val="058080"/>
          </a:solidFill>
          <a:ln w="0">
            <a:solidFill>
              <a:srgbClr val="70fbd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1800" spc="-1" strike="noStrike" u="sng">
                <a:solidFill>
                  <a:schemeClr val="lt1"/>
                </a:solidFill>
                <a:uFillTx/>
                <a:latin typeface="Arial"/>
              </a:rPr>
              <a:t>Goals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Get high score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Eat ghosts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Eat fruit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Clear levels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7" name="TextBox 4"/>
          <p:cNvSpPr/>
          <p:nvPr/>
        </p:nvSpPr>
        <p:spPr>
          <a:xfrm>
            <a:off x="8739000" y="4266360"/>
            <a:ext cx="2559240" cy="638280"/>
          </a:xfrm>
          <a:prstGeom prst="rect">
            <a:avLst/>
          </a:prstGeom>
          <a:solidFill>
            <a:srgbClr val="058080"/>
          </a:solidFill>
          <a:ln w="0">
            <a:solidFill>
              <a:srgbClr val="70fbd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1800" spc="-1" strike="noStrike" u="sng">
                <a:solidFill>
                  <a:schemeClr val="lt1"/>
                </a:solidFill>
                <a:uFillTx/>
                <a:latin typeface="Arial"/>
              </a:rPr>
              <a:t>Progression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Levels / cut scenes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8" name="TextBox 5"/>
          <p:cNvSpPr/>
          <p:nvPr/>
        </p:nvSpPr>
        <p:spPr>
          <a:xfrm>
            <a:off x="8739000" y="5097240"/>
            <a:ext cx="2559240" cy="638280"/>
          </a:xfrm>
          <a:prstGeom prst="rect">
            <a:avLst/>
          </a:prstGeom>
          <a:solidFill>
            <a:srgbClr val="058080"/>
          </a:solidFill>
          <a:ln w="0">
            <a:solidFill>
              <a:srgbClr val="70fbd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1800" spc="-1" strike="noStrike" u="sng">
                <a:solidFill>
                  <a:schemeClr val="lt1"/>
                </a:solidFill>
                <a:uFillTx/>
                <a:latin typeface="Arial"/>
              </a:rPr>
              <a:t>Interaction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Move up/down/left/right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9" name="Content Placeholder 5"/>
          <p:cNvSpPr/>
          <p:nvPr/>
        </p:nvSpPr>
        <p:spPr>
          <a:xfrm>
            <a:off x="8640" y="5902560"/>
            <a:ext cx="1209888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rmAutofit/>
          </a:bodyPr>
          <a:p>
            <a:pPr marL="128160" algn="ctr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chemeClr val="lt1"/>
                </a:solidFill>
                <a:latin typeface="Garamond"/>
              </a:rPr>
              <a:t>Mechanics intimately connect to player decisions &amp; are constantly evolving!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3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ontent Placeholder 6"/>
          <p:cNvSpPr txBox="1"/>
          <p:nvPr/>
        </p:nvSpPr>
        <p:spPr>
          <a:xfrm>
            <a:off x="685800" y="1944000"/>
            <a:ext cx="10972800" cy="36604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Tw Cen MT"/>
              <a:buChar char=" "/>
            </a:pPr>
            <a:r>
              <a:rPr b="0" lang="en-US" sz="2800" spc="-1" strike="noStrike" u="sng">
                <a:solidFill>
                  <a:schemeClr val="lt1"/>
                </a:solidFill>
                <a:uFillTx/>
                <a:latin typeface="Garamond"/>
              </a:rPr>
              <a:t>Commonly, mechanics fall into these categories: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1" lang="en-US" sz="2800" spc="-1" strike="noStrike">
                <a:solidFill>
                  <a:srgbClr val="00b050"/>
                </a:solidFill>
                <a:latin typeface="Garamond"/>
              </a:rPr>
              <a:t>Spaces</a:t>
            </a: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where the game takes place and their boundaries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1" lang="en-US" sz="2800" spc="-1" strike="noStrike">
                <a:solidFill>
                  <a:srgbClr val="00b050"/>
                </a:solidFill>
                <a:latin typeface="Garamond"/>
              </a:rPr>
              <a:t>Objects</a:t>
            </a: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that have state (and often behavior)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1" lang="en-US" sz="2800" spc="-1" strike="noStrike">
                <a:solidFill>
                  <a:srgbClr val="00b050"/>
                </a:solidFill>
                <a:latin typeface="Garamond"/>
              </a:rPr>
              <a:t>Actions</a:t>
            </a: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that change the game state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00b050"/>
                </a:solidFill>
                <a:latin typeface="Garamond"/>
              </a:rPr>
              <a:t> </a:t>
            </a:r>
            <a:r>
              <a:rPr b="1" lang="en-US" sz="2800" spc="-1" strike="noStrike">
                <a:solidFill>
                  <a:srgbClr val="00b050"/>
                </a:solidFill>
                <a:latin typeface="Garamond"/>
              </a:rPr>
              <a:t>Rules</a:t>
            </a: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that define the spaces, objects, actions, and </a:t>
            </a:r>
            <a:r>
              <a:rPr b="0" lang="en-US" sz="2800" spc="-1" strike="noStrike" u="sng">
                <a:solidFill>
                  <a:schemeClr val="lt1"/>
                </a:solidFill>
                <a:uFillTx/>
                <a:latin typeface="Garamond"/>
              </a:rPr>
              <a:t>goals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1" lang="en-US" sz="2800" spc="-1" strike="noStrike">
                <a:solidFill>
                  <a:srgbClr val="00b050"/>
                </a:solidFill>
                <a:latin typeface="Garamond"/>
              </a:rPr>
              <a:t>Skills</a:t>
            </a: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that players must learn and/or master to progress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1" lang="en-US" sz="2800" spc="-1" strike="noStrike">
                <a:solidFill>
                  <a:srgbClr val="00b050"/>
                </a:solidFill>
                <a:latin typeface="Garamond"/>
              </a:rPr>
              <a:t>Chance</a:t>
            </a: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constructs that introduce uncertainty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1" name="Title 6"/>
          <p:cNvSpPr txBox="1"/>
          <p:nvPr/>
        </p:nvSpPr>
        <p:spPr>
          <a:xfrm>
            <a:off x="468360" y="1059120"/>
            <a:ext cx="11251440" cy="691200"/>
          </a:xfrm>
          <a:prstGeom prst="rect">
            <a:avLst/>
          </a:prstGeom>
          <a:noFill/>
          <a:ln w="0">
            <a:noFill/>
          </a:ln>
        </p:spPr>
        <p:txBody>
          <a:bodyPr bIns="0" anchor="ctr">
            <a:noAutofit/>
          </a:bodyPr>
          <a:p>
            <a:pPr algn="ctr" defTabSz="914400">
              <a:lnSpc>
                <a:spcPct val="80000"/>
              </a:lnSpc>
            </a:pPr>
            <a:r>
              <a:rPr b="1" lang="en-US" sz="4800" spc="97" strike="noStrike">
                <a:solidFill>
                  <a:schemeClr val="lt1"/>
                </a:solidFill>
                <a:latin typeface="Garamond"/>
              </a:rPr>
              <a:t>Mechanics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2" name="Content Placeholder 7"/>
          <p:cNvSpPr/>
          <p:nvPr/>
        </p:nvSpPr>
        <p:spPr>
          <a:xfrm>
            <a:off x="44640" y="5648760"/>
            <a:ext cx="12098880" cy="69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rmAutofit fontScale="87500"/>
          </a:bodyPr>
          <a:p>
            <a:pPr marL="128160" algn="ctr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US" sz="3100" spc="-1" strike="noStrike">
                <a:solidFill>
                  <a:schemeClr val="lt1"/>
                </a:solidFill>
                <a:latin typeface="Garamond"/>
              </a:rPr>
              <a:t>Check out </a:t>
            </a:r>
            <a:r>
              <a:rPr b="0" lang="en-US" sz="3100" spc="-1" strike="noStrike" u="sng">
                <a:solidFill>
                  <a:schemeClr val="lt1"/>
                </a:solidFill>
                <a:uFillTx/>
                <a:latin typeface="Garamond"/>
              </a:rPr>
              <a:t>three-hundred</a:t>
            </a:r>
            <a:r>
              <a:rPr b="0" lang="en-US" sz="3100" spc="-1" strike="noStrike">
                <a:solidFill>
                  <a:schemeClr val="lt1"/>
                </a:solidFill>
                <a:latin typeface="Garamond"/>
              </a:rPr>
              <a:t> mechanics here: </a:t>
            </a:r>
            <a:r>
              <a:rPr b="0" lang="en-US" sz="3100" spc="-1" strike="noStrike" u="sng">
                <a:solidFill>
                  <a:schemeClr val="accent2">
                    <a:lumMod val="75000"/>
                  </a:schemeClr>
                </a:solidFill>
                <a:uFillTx/>
                <a:latin typeface="Garamond"/>
                <a:hlinkClick r:id="rId1"/>
              </a:rPr>
              <a:t>http://www.squidi.net/three/</a:t>
            </a:r>
            <a:endParaRPr b="0" lang="en-US" sz="3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ontent Placeholder 8"/>
          <p:cNvSpPr txBox="1"/>
          <p:nvPr/>
        </p:nvSpPr>
        <p:spPr>
          <a:xfrm>
            <a:off x="349200" y="1164240"/>
            <a:ext cx="11766600" cy="21250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Tw Cen MT"/>
              <a:buChar char=" "/>
            </a:pPr>
            <a:r>
              <a:rPr b="0" lang="en-US" sz="2800" spc="-1" strike="noStrike" u="sng">
                <a:solidFill>
                  <a:schemeClr val="lt1"/>
                </a:solidFill>
                <a:uFillTx/>
                <a:latin typeface="Garamond"/>
              </a:rPr>
              <a:t>The story is the sequence of events that unfold in a game: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May or may not be narrative (e.g., Cookie-Clicker)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Should connect to gameplay mechanics &amp; overall theme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Can have linear, branching, and parallel path (merging) storylines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4" name="Title 7"/>
          <p:cNvSpPr txBox="1"/>
          <p:nvPr/>
        </p:nvSpPr>
        <p:spPr>
          <a:xfrm>
            <a:off x="468360" y="350280"/>
            <a:ext cx="11251440" cy="691200"/>
          </a:xfrm>
          <a:prstGeom prst="rect">
            <a:avLst/>
          </a:prstGeom>
          <a:noFill/>
          <a:ln w="0">
            <a:noFill/>
          </a:ln>
        </p:spPr>
        <p:txBody>
          <a:bodyPr bIns="0" anchor="ctr">
            <a:noAutofit/>
          </a:bodyPr>
          <a:p>
            <a:pPr algn="ctr" defTabSz="914400">
              <a:lnSpc>
                <a:spcPct val="80000"/>
              </a:lnSpc>
            </a:pPr>
            <a:r>
              <a:rPr b="1" lang="en-US" sz="4800" spc="97" strike="noStrike">
                <a:solidFill>
                  <a:schemeClr val="lt1"/>
                </a:solidFill>
                <a:latin typeface="Garamond"/>
              </a:rPr>
              <a:t>Story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5" name="Oval 4"/>
          <p:cNvSpPr/>
          <p:nvPr/>
        </p:nvSpPr>
        <p:spPr>
          <a:xfrm>
            <a:off x="5093280" y="4538880"/>
            <a:ext cx="456840" cy="456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06" name="Oval 5"/>
          <p:cNvSpPr/>
          <p:nvPr/>
        </p:nvSpPr>
        <p:spPr>
          <a:xfrm>
            <a:off x="5865480" y="4030200"/>
            <a:ext cx="456840" cy="456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07" name="Oval 6"/>
          <p:cNvSpPr/>
          <p:nvPr/>
        </p:nvSpPr>
        <p:spPr>
          <a:xfrm>
            <a:off x="5865480" y="5127480"/>
            <a:ext cx="456840" cy="456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cxnSp>
        <p:nvCxnSpPr>
          <p:cNvPr id="208" name="Straight Arrow Connector 7"/>
          <p:cNvCxnSpPr>
            <a:stCxn id="205" idx="7"/>
            <a:endCxn id="206" idx="2"/>
          </p:cNvCxnSpPr>
          <p:nvPr/>
        </p:nvCxnSpPr>
        <p:spPr>
          <a:xfrm flipV="1">
            <a:off x="5483520" y="4258800"/>
            <a:ext cx="382320" cy="347040"/>
          </a:xfrm>
          <a:prstGeom prst="straightConnector1">
            <a:avLst/>
          </a:prstGeom>
          <a:ln>
            <a:solidFill>
              <a:srgbClr val="00ff00"/>
            </a:solidFill>
            <a:round/>
            <a:tailEnd len="med" type="triangle" w="med"/>
          </a:ln>
        </p:spPr>
      </p:cxnSp>
      <p:cxnSp>
        <p:nvCxnSpPr>
          <p:cNvPr id="209" name="Straight Arrow Connector 8"/>
          <p:cNvCxnSpPr>
            <a:stCxn id="205" idx="5"/>
            <a:endCxn id="207" idx="2"/>
          </p:cNvCxnSpPr>
          <p:nvPr/>
        </p:nvCxnSpPr>
        <p:spPr>
          <a:xfrm>
            <a:off x="5483520" y="4929120"/>
            <a:ext cx="382320" cy="427320"/>
          </a:xfrm>
          <a:prstGeom prst="straightConnector1">
            <a:avLst/>
          </a:prstGeom>
          <a:ln>
            <a:solidFill>
              <a:srgbClr val="00ff00"/>
            </a:solidFill>
            <a:round/>
            <a:tailEnd len="med" type="triangle" w="med"/>
          </a:ln>
        </p:spPr>
      </p:cxnSp>
      <p:sp>
        <p:nvSpPr>
          <p:cNvPr id="210" name="Oval 7"/>
          <p:cNvSpPr/>
          <p:nvPr/>
        </p:nvSpPr>
        <p:spPr>
          <a:xfrm>
            <a:off x="6642720" y="3755880"/>
            <a:ext cx="456840" cy="456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11" name="Oval 15"/>
          <p:cNvSpPr/>
          <p:nvPr/>
        </p:nvSpPr>
        <p:spPr>
          <a:xfrm>
            <a:off x="6642720" y="4304520"/>
            <a:ext cx="456840" cy="456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12" name="Oval 16"/>
          <p:cNvSpPr/>
          <p:nvPr/>
        </p:nvSpPr>
        <p:spPr>
          <a:xfrm>
            <a:off x="6642720" y="4853160"/>
            <a:ext cx="456840" cy="456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13" name="Oval 19"/>
          <p:cNvSpPr/>
          <p:nvPr/>
        </p:nvSpPr>
        <p:spPr>
          <a:xfrm>
            <a:off x="6642720" y="5401800"/>
            <a:ext cx="456840" cy="456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cxnSp>
        <p:nvCxnSpPr>
          <p:cNvPr id="214" name="Straight Arrow Connector 9"/>
          <p:cNvCxnSpPr>
            <a:stCxn id="206" idx="7"/>
            <a:endCxn id="210" idx="2"/>
          </p:cNvCxnSpPr>
          <p:nvPr/>
        </p:nvCxnSpPr>
        <p:spPr>
          <a:xfrm flipV="1">
            <a:off x="6255720" y="3984480"/>
            <a:ext cx="387360" cy="112680"/>
          </a:xfrm>
          <a:prstGeom prst="straightConnector1">
            <a:avLst/>
          </a:prstGeom>
          <a:ln>
            <a:solidFill>
              <a:srgbClr val="00ff00"/>
            </a:solidFill>
            <a:round/>
            <a:tailEnd len="med" type="triangle" w="med"/>
          </a:ln>
        </p:spPr>
      </p:cxnSp>
      <p:cxnSp>
        <p:nvCxnSpPr>
          <p:cNvPr id="215" name="Straight Arrow Connector 10"/>
          <p:cNvCxnSpPr>
            <a:stCxn id="206" idx="5"/>
            <a:endCxn id="211" idx="2"/>
          </p:cNvCxnSpPr>
          <p:nvPr/>
        </p:nvCxnSpPr>
        <p:spPr>
          <a:xfrm>
            <a:off x="6255720" y="4420440"/>
            <a:ext cx="387360" cy="113040"/>
          </a:xfrm>
          <a:prstGeom prst="straightConnector1">
            <a:avLst/>
          </a:prstGeom>
          <a:ln>
            <a:solidFill>
              <a:srgbClr val="00ff00"/>
            </a:solidFill>
            <a:round/>
            <a:tailEnd len="med" type="triangle" w="med"/>
          </a:ln>
        </p:spPr>
      </p:cxnSp>
      <p:cxnSp>
        <p:nvCxnSpPr>
          <p:cNvPr id="216" name="Straight Arrow Connector 11"/>
          <p:cNvCxnSpPr>
            <a:stCxn id="207" idx="7"/>
            <a:endCxn id="212" idx="2"/>
          </p:cNvCxnSpPr>
          <p:nvPr/>
        </p:nvCxnSpPr>
        <p:spPr>
          <a:xfrm flipV="1">
            <a:off x="6255720" y="5081760"/>
            <a:ext cx="387360" cy="112680"/>
          </a:xfrm>
          <a:prstGeom prst="straightConnector1">
            <a:avLst/>
          </a:prstGeom>
          <a:ln>
            <a:solidFill>
              <a:srgbClr val="00ff00"/>
            </a:solidFill>
            <a:round/>
            <a:tailEnd len="med" type="triangle" w="med"/>
          </a:ln>
        </p:spPr>
      </p:cxnSp>
      <p:cxnSp>
        <p:nvCxnSpPr>
          <p:cNvPr id="217" name="Straight Arrow Connector 12"/>
          <p:cNvCxnSpPr>
            <a:stCxn id="207" idx="5"/>
            <a:endCxn id="213" idx="2"/>
          </p:cNvCxnSpPr>
          <p:nvPr/>
        </p:nvCxnSpPr>
        <p:spPr>
          <a:xfrm>
            <a:off x="6255720" y="5517720"/>
            <a:ext cx="387360" cy="113040"/>
          </a:xfrm>
          <a:prstGeom prst="straightConnector1">
            <a:avLst/>
          </a:prstGeom>
          <a:ln>
            <a:solidFill>
              <a:srgbClr val="00ff00"/>
            </a:solidFill>
            <a:round/>
            <a:tailEnd len="med" type="triangle" w="med"/>
          </a:ln>
        </p:spPr>
      </p:cxnSp>
      <p:sp>
        <p:nvSpPr>
          <p:cNvPr id="218" name="Oval 20"/>
          <p:cNvSpPr/>
          <p:nvPr/>
        </p:nvSpPr>
        <p:spPr>
          <a:xfrm>
            <a:off x="2637000" y="4578840"/>
            <a:ext cx="456840" cy="456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19" name="Oval 21"/>
          <p:cNvSpPr/>
          <p:nvPr/>
        </p:nvSpPr>
        <p:spPr>
          <a:xfrm>
            <a:off x="1864440" y="4578840"/>
            <a:ext cx="456840" cy="456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20" name="Oval 22"/>
          <p:cNvSpPr/>
          <p:nvPr/>
        </p:nvSpPr>
        <p:spPr>
          <a:xfrm>
            <a:off x="3408120" y="4578840"/>
            <a:ext cx="456840" cy="456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cxnSp>
        <p:nvCxnSpPr>
          <p:cNvPr id="221" name="Straight Arrow Connector 20"/>
          <p:cNvCxnSpPr>
            <a:stCxn id="219" idx="6"/>
            <a:endCxn id="218" idx="2"/>
          </p:cNvCxnSpPr>
          <p:nvPr/>
        </p:nvCxnSpPr>
        <p:spPr>
          <a:xfrm>
            <a:off x="2321280" y="4807440"/>
            <a:ext cx="316080" cy="360"/>
          </a:xfrm>
          <a:prstGeom prst="straightConnector1">
            <a:avLst/>
          </a:prstGeom>
          <a:ln>
            <a:solidFill>
              <a:srgbClr val="00ff00"/>
            </a:solidFill>
            <a:round/>
            <a:tailEnd len="med" type="triangle" w="med"/>
          </a:ln>
        </p:spPr>
      </p:cxnSp>
      <p:cxnSp>
        <p:nvCxnSpPr>
          <p:cNvPr id="222" name="Straight Arrow Connector 21"/>
          <p:cNvCxnSpPr>
            <a:stCxn id="218" idx="6"/>
            <a:endCxn id="220" idx="2"/>
          </p:cNvCxnSpPr>
          <p:nvPr/>
        </p:nvCxnSpPr>
        <p:spPr>
          <a:xfrm>
            <a:off x="3093840" y="4807440"/>
            <a:ext cx="314640" cy="360"/>
          </a:xfrm>
          <a:prstGeom prst="straightConnector1">
            <a:avLst/>
          </a:prstGeom>
          <a:ln>
            <a:solidFill>
              <a:srgbClr val="00ff00"/>
            </a:solidFill>
            <a:round/>
            <a:tailEnd len="med" type="triangle" w="med"/>
          </a:ln>
        </p:spPr>
      </p:cxnSp>
      <p:sp>
        <p:nvSpPr>
          <p:cNvPr id="223" name="Oval 23"/>
          <p:cNvSpPr/>
          <p:nvPr/>
        </p:nvSpPr>
        <p:spPr>
          <a:xfrm>
            <a:off x="9099000" y="4301280"/>
            <a:ext cx="456840" cy="456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24" name="Oval 24"/>
          <p:cNvSpPr/>
          <p:nvPr/>
        </p:nvSpPr>
        <p:spPr>
          <a:xfrm>
            <a:off x="9099000" y="4849920"/>
            <a:ext cx="456840" cy="456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25" name="Oval 31"/>
          <p:cNvSpPr/>
          <p:nvPr/>
        </p:nvSpPr>
        <p:spPr>
          <a:xfrm>
            <a:off x="8321760" y="4578840"/>
            <a:ext cx="456840" cy="456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26" name="Oval 32"/>
          <p:cNvSpPr/>
          <p:nvPr/>
        </p:nvSpPr>
        <p:spPr>
          <a:xfrm>
            <a:off x="9875880" y="4578840"/>
            <a:ext cx="456840" cy="4568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cxnSp>
        <p:nvCxnSpPr>
          <p:cNvPr id="227" name="Straight Arrow Connector 27"/>
          <p:cNvCxnSpPr>
            <a:stCxn id="225" idx="7"/>
            <a:endCxn id="223" idx="2"/>
          </p:cNvCxnSpPr>
          <p:nvPr/>
        </p:nvCxnSpPr>
        <p:spPr>
          <a:xfrm flipV="1">
            <a:off x="8712000" y="4529880"/>
            <a:ext cx="387360" cy="115920"/>
          </a:xfrm>
          <a:prstGeom prst="straightConnector1">
            <a:avLst/>
          </a:prstGeom>
          <a:ln>
            <a:solidFill>
              <a:srgbClr val="00ff00"/>
            </a:solidFill>
            <a:round/>
            <a:tailEnd len="med" type="triangle" w="med"/>
          </a:ln>
        </p:spPr>
      </p:cxnSp>
      <p:cxnSp>
        <p:nvCxnSpPr>
          <p:cNvPr id="228" name="Straight Arrow Connector 28"/>
          <p:cNvCxnSpPr>
            <a:stCxn id="225" idx="5"/>
            <a:endCxn id="224" idx="2"/>
          </p:cNvCxnSpPr>
          <p:nvPr/>
        </p:nvCxnSpPr>
        <p:spPr>
          <a:xfrm>
            <a:off x="8712000" y="4969080"/>
            <a:ext cx="387360" cy="109800"/>
          </a:xfrm>
          <a:prstGeom prst="straightConnector1">
            <a:avLst/>
          </a:prstGeom>
          <a:ln>
            <a:solidFill>
              <a:srgbClr val="00ff00"/>
            </a:solidFill>
            <a:round/>
            <a:tailEnd len="med" type="triangle" w="med"/>
          </a:ln>
        </p:spPr>
      </p:cxnSp>
      <p:cxnSp>
        <p:nvCxnSpPr>
          <p:cNvPr id="229" name="Straight Arrow Connector 29"/>
          <p:cNvCxnSpPr>
            <a:stCxn id="223" idx="6"/>
            <a:endCxn id="226" idx="1"/>
          </p:cNvCxnSpPr>
          <p:nvPr/>
        </p:nvCxnSpPr>
        <p:spPr>
          <a:xfrm>
            <a:off x="9555840" y="4529880"/>
            <a:ext cx="387000" cy="115920"/>
          </a:xfrm>
          <a:prstGeom prst="straightConnector1">
            <a:avLst/>
          </a:prstGeom>
          <a:ln>
            <a:solidFill>
              <a:srgbClr val="00ff00"/>
            </a:solidFill>
            <a:round/>
            <a:tailEnd len="med" type="triangle" w="med"/>
          </a:ln>
        </p:spPr>
      </p:cxnSp>
      <p:cxnSp>
        <p:nvCxnSpPr>
          <p:cNvPr id="230" name="Straight Arrow Connector 30"/>
          <p:cNvCxnSpPr>
            <a:stCxn id="224" idx="6"/>
            <a:endCxn id="226" idx="3"/>
          </p:cNvCxnSpPr>
          <p:nvPr/>
        </p:nvCxnSpPr>
        <p:spPr>
          <a:xfrm flipV="1">
            <a:off x="9555840" y="4969080"/>
            <a:ext cx="387000" cy="109800"/>
          </a:xfrm>
          <a:prstGeom prst="straightConnector1">
            <a:avLst/>
          </a:prstGeom>
          <a:ln>
            <a:solidFill>
              <a:srgbClr val="00ff00"/>
            </a:solidFill>
            <a:round/>
            <a:tailEnd len="med" type="triangle" w="med"/>
          </a:ln>
        </p:spPr>
      </p:cxnSp>
      <p:sp>
        <p:nvSpPr>
          <p:cNvPr id="231" name="Content Placeholder 9"/>
          <p:cNvSpPr/>
          <p:nvPr/>
        </p:nvSpPr>
        <p:spPr>
          <a:xfrm>
            <a:off x="1892160" y="3304080"/>
            <a:ext cx="1946160" cy="4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rmAutofit fontScale="96666"/>
          </a:bodyPr>
          <a:p>
            <a:pPr algn="ctr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800" spc="-1" strike="noStrike" u="sng">
                <a:solidFill>
                  <a:schemeClr val="lt1"/>
                </a:solidFill>
                <a:uFillTx/>
                <a:latin typeface="Garamond"/>
              </a:rPr>
              <a:t>Linear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2" name="Content Placeholder 12"/>
          <p:cNvSpPr/>
          <p:nvPr/>
        </p:nvSpPr>
        <p:spPr>
          <a:xfrm>
            <a:off x="5121000" y="3304080"/>
            <a:ext cx="1946160" cy="4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rmAutofit fontScale="96666"/>
          </a:bodyPr>
          <a:p>
            <a:pPr algn="ctr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800" spc="-1" strike="noStrike" u="sng">
                <a:solidFill>
                  <a:schemeClr val="lt1"/>
                </a:solidFill>
                <a:uFillTx/>
                <a:latin typeface="Garamond"/>
              </a:rPr>
              <a:t>Branching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3" name="Content Placeholder 13"/>
          <p:cNvSpPr/>
          <p:nvPr/>
        </p:nvSpPr>
        <p:spPr>
          <a:xfrm>
            <a:off x="8349480" y="3304080"/>
            <a:ext cx="1946160" cy="4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rmAutofit fontScale="84166"/>
          </a:bodyPr>
          <a:p>
            <a:pPr algn="ctr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800" spc="-1" strike="noStrike" u="sng">
                <a:solidFill>
                  <a:schemeClr val="lt1"/>
                </a:solidFill>
                <a:uFillTx/>
                <a:latin typeface="Garamond"/>
              </a:rPr>
              <a:t>Parallel Path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4" name="Content Placeholder 14"/>
          <p:cNvSpPr/>
          <p:nvPr/>
        </p:nvSpPr>
        <p:spPr>
          <a:xfrm>
            <a:off x="1712520" y="5859000"/>
            <a:ext cx="2305440" cy="4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rmAutofit fontScale="96666"/>
          </a:bodyPr>
          <a:p>
            <a:pPr algn="ctr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(PacMan)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5" name="Content Placeholder 15"/>
          <p:cNvSpPr/>
          <p:nvPr/>
        </p:nvSpPr>
        <p:spPr>
          <a:xfrm>
            <a:off x="4687560" y="5859000"/>
            <a:ext cx="2812680" cy="4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rmAutofit fontScale="84166"/>
          </a:bodyPr>
          <a:p>
            <a:pPr algn="ctr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(Phantasy Star III)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6" name="Content Placeholder 16"/>
          <p:cNvSpPr/>
          <p:nvPr/>
        </p:nvSpPr>
        <p:spPr>
          <a:xfrm>
            <a:off x="7916400" y="5859000"/>
            <a:ext cx="2812680" cy="4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rmAutofit fontScale="96666"/>
          </a:bodyPr>
          <a:p>
            <a:pPr algn="ctr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(Hero’s Quest)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ontent Placeholder 17"/>
          <p:cNvSpPr txBox="1"/>
          <p:nvPr/>
        </p:nvSpPr>
        <p:spPr>
          <a:xfrm>
            <a:off x="421200" y="1248480"/>
            <a:ext cx="11430000" cy="27460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Tw Cen MT"/>
              <a:buChar char=" "/>
            </a:pPr>
            <a:r>
              <a:rPr b="0" lang="en-US" sz="2800" spc="-1" strike="noStrike" u="sng">
                <a:solidFill>
                  <a:schemeClr val="lt1"/>
                </a:solidFill>
                <a:uFillTx/>
                <a:latin typeface="Garamond"/>
              </a:rPr>
              <a:t>Communication with the senses defines the aesthetics of a game: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Creates a sense of immersion in the game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Contributes and connects to story and mechanics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Depends on technology available (video, audio, haptic feedback)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Can paper-over design… challenges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8" name="Title 8"/>
          <p:cNvSpPr txBox="1"/>
          <p:nvPr/>
        </p:nvSpPr>
        <p:spPr>
          <a:xfrm>
            <a:off x="468360" y="392400"/>
            <a:ext cx="11251440" cy="691200"/>
          </a:xfrm>
          <a:prstGeom prst="rect">
            <a:avLst/>
          </a:prstGeom>
          <a:noFill/>
          <a:ln w="0">
            <a:noFill/>
          </a:ln>
        </p:spPr>
        <p:txBody>
          <a:bodyPr bIns="0" anchor="ctr">
            <a:noAutofit/>
          </a:bodyPr>
          <a:p>
            <a:pPr algn="ctr" defTabSz="914400">
              <a:lnSpc>
                <a:spcPct val="80000"/>
              </a:lnSpc>
            </a:pPr>
            <a:r>
              <a:rPr b="1" lang="en-US" sz="4800" spc="97" strike="noStrike">
                <a:solidFill>
                  <a:schemeClr val="lt1"/>
                </a:solidFill>
                <a:latin typeface="Garamond"/>
              </a:rPr>
              <a:t>A</a:t>
            </a:r>
            <a:r>
              <a:rPr b="1" lang="en-US" sz="4800" spc="97" strike="noStrike">
                <a:solidFill>
                  <a:schemeClr val="lt1"/>
                </a:solidFill>
                <a:latin typeface="Garamond"/>
              </a:rPr>
              <a:t>e</a:t>
            </a:r>
            <a:r>
              <a:rPr b="1" lang="en-US" sz="4800" spc="97" strike="noStrike">
                <a:solidFill>
                  <a:schemeClr val="lt1"/>
                </a:solidFill>
                <a:latin typeface="Garamond"/>
              </a:rPr>
              <a:t>s</a:t>
            </a:r>
            <a:r>
              <a:rPr b="1" lang="en-US" sz="4800" spc="97" strike="noStrike">
                <a:solidFill>
                  <a:schemeClr val="lt1"/>
                </a:solidFill>
                <a:latin typeface="Garamond"/>
              </a:rPr>
              <a:t>t</a:t>
            </a:r>
            <a:r>
              <a:rPr b="1" lang="en-US" sz="4800" spc="97" strike="noStrike">
                <a:solidFill>
                  <a:schemeClr val="lt1"/>
                </a:solidFill>
                <a:latin typeface="Garamond"/>
              </a:rPr>
              <a:t>h</a:t>
            </a:r>
            <a:r>
              <a:rPr b="1" lang="en-US" sz="4800" spc="97" strike="noStrike">
                <a:solidFill>
                  <a:schemeClr val="lt1"/>
                </a:solidFill>
                <a:latin typeface="Garamond"/>
              </a:rPr>
              <a:t>e</a:t>
            </a:r>
            <a:r>
              <a:rPr b="1" lang="en-US" sz="4800" spc="97" strike="noStrike">
                <a:solidFill>
                  <a:schemeClr val="lt1"/>
                </a:solidFill>
                <a:latin typeface="Garamond"/>
              </a:rPr>
              <a:t>t</a:t>
            </a:r>
            <a:r>
              <a:rPr b="1" lang="en-US" sz="4800" spc="97" strike="noStrike">
                <a:solidFill>
                  <a:schemeClr val="lt1"/>
                </a:solidFill>
                <a:latin typeface="Garamond"/>
              </a:rPr>
              <a:t>i</a:t>
            </a:r>
            <a:r>
              <a:rPr b="1" lang="en-US" sz="4800" spc="97" strike="noStrike">
                <a:solidFill>
                  <a:schemeClr val="lt1"/>
                </a:solidFill>
                <a:latin typeface="Garamond"/>
              </a:rPr>
              <a:t>c</a:t>
            </a:r>
            <a:r>
              <a:rPr b="1" lang="en-US" sz="4800" spc="97" strike="noStrike">
                <a:solidFill>
                  <a:schemeClr val="lt1"/>
                </a:solidFill>
                <a:latin typeface="Garamond"/>
              </a:rPr>
              <a:t>s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9" name="Content Placeholder 23"/>
          <p:cNvSpPr/>
          <p:nvPr/>
        </p:nvSpPr>
        <p:spPr>
          <a:xfrm>
            <a:off x="266760" y="5806800"/>
            <a:ext cx="11653920" cy="56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rmAutofit fontScale="81111"/>
          </a:bodyPr>
          <a:p>
            <a:pPr marL="128160" algn="ctr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US" sz="3200" spc="-1" strike="noStrike">
                <a:solidFill>
                  <a:schemeClr val="lt1"/>
                </a:solidFill>
                <a:latin typeface="Garamond"/>
              </a:rPr>
              <a:t>Remember: aesthetics isn’t just the visuals – the other senses matter too!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40" name="Picture 10" descr=""/>
          <p:cNvPicPr/>
          <p:nvPr/>
        </p:nvPicPr>
        <p:blipFill>
          <a:blip r:embed="rId1"/>
          <a:stretch/>
        </p:blipFill>
        <p:spPr>
          <a:xfrm>
            <a:off x="1633680" y="3911040"/>
            <a:ext cx="1829160" cy="1611000"/>
          </a:xfrm>
          <a:prstGeom prst="rect">
            <a:avLst/>
          </a:prstGeom>
          <a:ln w="0">
            <a:noFill/>
          </a:ln>
        </p:spPr>
      </p:pic>
      <p:grpSp>
        <p:nvGrpSpPr>
          <p:cNvPr id="241" name="Group 1"/>
          <p:cNvGrpSpPr/>
          <p:nvPr/>
        </p:nvGrpSpPr>
        <p:grpSpPr>
          <a:xfrm>
            <a:off x="5293080" y="3852000"/>
            <a:ext cx="1602000" cy="1729440"/>
            <a:chOff x="5293080" y="3852000"/>
            <a:chExt cx="1602000" cy="1729440"/>
          </a:xfrm>
        </p:grpSpPr>
        <p:pic>
          <p:nvPicPr>
            <p:cNvPr id="242" name="Picture 11" descr=""/>
            <p:cNvPicPr/>
            <p:nvPr/>
          </p:nvPicPr>
          <p:blipFill>
            <a:blip r:embed="rId2"/>
            <a:stretch/>
          </p:blipFill>
          <p:spPr>
            <a:xfrm>
              <a:off x="5293080" y="3852000"/>
              <a:ext cx="1602000" cy="400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3" name="Picture 12" descr="A picture containing indoor, wall, sitting&#10;&#10;Description automatically generated"/>
            <p:cNvPicPr/>
            <p:nvPr/>
          </p:nvPicPr>
          <p:blipFill>
            <a:blip r:embed="rId3"/>
            <a:stretch/>
          </p:blipFill>
          <p:spPr>
            <a:xfrm>
              <a:off x="5457600" y="4052520"/>
              <a:ext cx="1273320" cy="1528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44" name="Group 2"/>
          <p:cNvGrpSpPr/>
          <p:nvPr/>
        </p:nvGrpSpPr>
        <p:grpSpPr>
          <a:xfrm>
            <a:off x="8653680" y="3852000"/>
            <a:ext cx="1808280" cy="1670040"/>
            <a:chOff x="8653680" y="3852000"/>
            <a:chExt cx="1808280" cy="1670040"/>
          </a:xfrm>
        </p:grpSpPr>
        <p:pic>
          <p:nvPicPr>
            <p:cNvPr id="245" name="Picture 13" descr="A picture containing floor, ground, indoor&#10;&#10;Description automatically generated"/>
            <p:cNvPicPr/>
            <p:nvPr/>
          </p:nvPicPr>
          <p:blipFill>
            <a:blip r:embed="rId4"/>
            <a:stretch/>
          </p:blipFill>
          <p:spPr>
            <a:xfrm>
              <a:off x="8653680" y="3852000"/>
              <a:ext cx="1808280" cy="1251720"/>
            </a:xfrm>
            <a:prstGeom prst="rect">
              <a:avLst/>
            </a:prstGeom>
            <a:ln w="0">
              <a:solidFill>
                <a:srgbClr val="ffffff"/>
              </a:solidFill>
            </a:ln>
          </p:spPr>
        </p:pic>
        <p:pic>
          <p:nvPicPr>
            <p:cNvPr id="246" name="Picture 14" descr=""/>
            <p:cNvPicPr/>
            <p:nvPr/>
          </p:nvPicPr>
          <p:blipFill>
            <a:blip r:embed="rId5"/>
            <a:stretch/>
          </p:blipFill>
          <p:spPr>
            <a:xfrm>
              <a:off x="8653680" y="5149800"/>
              <a:ext cx="1808280" cy="3722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ontent Placeholder 18"/>
          <p:cNvSpPr txBox="1"/>
          <p:nvPr/>
        </p:nvSpPr>
        <p:spPr>
          <a:xfrm>
            <a:off x="1382040" y="1278360"/>
            <a:ext cx="9274320" cy="212760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t">
            <a:normAutofit fontScale="81111"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Tw Cen MT"/>
              <a:buChar char=" "/>
            </a:pPr>
            <a:r>
              <a:rPr b="0" lang="en-US" sz="2800" spc="-1" strike="noStrike" u="sng">
                <a:solidFill>
                  <a:schemeClr val="lt1"/>
                </a:solidFill>
                <a:uFillTx/>
                <a:latin typeface="Garamond"/>
              </a:rPr>
              <a:t>Consider of player engagement at stages in the game is key.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We can’t be 100% engaged 100% of the time – comes in waves!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Directly related to difficulty curves (see: Nishikado Motion)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Careful with difficulty: interest and difficulty aren’t one-to-one!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Composite games give us a mechanism to vary play type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8" name="Title 9"/>
          <p:cNvSpPr txBox="1"/>
          <p:nvPr/>
        </p:nvSpPr>
        <p:spPr>
          <a:xfrm>
            <a:off x="468360" y="391680"/>
            <a:ext cx="11251440" cy="691200"/>
          </a:xfrm>
          <a:prstGeom prst="rect">
            <a:avLst/>
          </a:prstGeom>
          <a:noFill/>
          <a:ln w="0">
            <a:noFill/>
          </a:ln>
        </p:spPr>
        <p:txBody>
          <a:bodyPr bIns="0" anchor="ctr">
            <a:noAutofit/>
          </a:bodyPr>
          <a:p>
            <a:pPr algn="ctr" defTabSz="914400">
              <a:lnSpc>
                <a:spcPct val="80000"/>
              </a:lnSpc>
            </a:pPr>
            <a:r>
              <a:rPr b="1" lang="en-US" sz="4800" spc="97" strike="noStrike">
                <a:solidFill>
                  <a:schemeClr val="lt1"/>
                </a:solidFill>
                <a:latin typeface="Garamond"/>
              </a:rPr>
              <a:t>Managing Engagement &amp; Interest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49" name="Picture 1" descr=""/>
          <p:cNvPicPr/>
          <p:nvPr/>
        </p:nvPicPr>
        <p:blipFill>
          <a:blip r:embed="rId1"/>
          <a:stretch/>
        </p:blipFill>
        <p:spPr>
          <a:xfrm>
            <a:off x="468360" y="3780360"/>
            <a:ext cx="3206880" cy="2322720"/>
          </a:xfrm>
          <a:prstGeom prst="rect">
            <a:avLst/>
          </a:prstGeom>
          <a:ln w="0">
            <a:noFill/>
          </a:ln>
        </p:spPr>
      </p:pic>
      <p:pic>
        <p:nvPicPr>
          <p:cNvPr id="250" name="Picture 2" descr="A close up of a device&#10;&#10;Description automatically generated"/>
          <p:cNvPicPr/>
          <p:nvPr/>
        </p:nvPicPr>
        <p:blipFill>
          <a:blip r:embed="rId2"/>
          <a:stretch/>
        </p:blipFill>
        <p:spPr>
          <a:xfrm>
            <a:off x="3813480" y="3780360"/>
            <a:ext cx="4412160" cy="2322720"/>
          </a:xfrm>
          <a:prstGeom prst="rect">
            <a:avLst/>
          </a:prstGeom>
          <a:ln w="0">
            <a:noFill/>
          </a:ln>
        </p:spPr>
      </p:pic>
      <p:pic>
        <p:nvPicPr>
          <p:cNvPr id="251" name="Content Placeholder 19" descr="A close up of text on a white background&#10;&#10;Description automatically generated"/>
          <p:cNvPicPr/>
          <p:nvPr/>
        </p:nvPicPr>
        <p:blipFill>
          <a:blip r:embed="rId3"/>
          <a:stretch/>
        </p:blipFill>
        <p:spPr>
          <a:xfrm>
            <a:off x="8378640" y="3780360"/>
            <a:ext cx="3414600" cy="2322720"/>
          </a:xfrm>
          <a:prstGeom prst="rect">
            <a:avLst/>
          </a:prstGeom>
          <a:ln w="0">
            <a:noFill/>
          </a:ln>
        </p:spPr>
      </p:pic>
      <p:sp>
        <p:nvSpPr>
          <p:cNvPr id="252" name="Rectangle 1"/>
          <p:cNvSpPr/>
          <p:nvPr/>
        </p:nvSpPr>
        <p:spPr>
          <a:xfrm>
            <a:off x="3710160" y="6103440"/>
            <a:ext cx="46184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Arial"/>
              </a:rPr>
              <a:t>The Legend of Zelda: the Wind Waker (B. C. Buchanan)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3" name="Rectangle 2"/>
          <p:cNvSpPr/>
          <p:nvPr/>
        </p:nvSpPr>
        <p:spPr>
          <a:xfrm>
            <a:off x="408240" y="6103440"/>
            <a:ext cx="33267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Arial"/>
              </a:rPr>
              <a:t>Attention Curves (Syncat Academy)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4" name="Rectangle 3"/>
          <p:cNvSpPr/>
          <p:nvPr/>
        </p:nvSpPr>
        <p:spPr>
          <a:xfrm>
            <a:off x="8408160" y="6103440"/>
            <a:ext cx="33267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Arial"/>
              </a:rPr>
              <a:t>Nishikado Motion (P. Holleman)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55" name="Group 7"/>
          <p:cNvGrpSpPr/>
          <p:nvPr/>
        </p:nvGrpSpPr>
        <p:grpSpPr>
          <a:xfrm>
            <a:off x="8378640" y="3780360"/>
            <a:ext cx="3414600" cy="2322720"/>
            <a:chOff x="8378640" y="3780360"/>
            <a:chExt cx="3414600" cy="2322720"/>
          </a:xfrm>
        </p:grpSpPr>
        <p:pic>
          <p:nvPicPr>
            <p:cNvPr id="256" name="Picture 3" descr=""/>
            <p:cNvPicPr/>
            <p:nvPr/>
          </p:nvPicPr>
          <p:blipFill>
            <a:blip r:embed="rId4"/>
            <a:stretch/>
          </p:blipFill>
          <p:spPr>
            <a:xfrm>
              <a:off x="8378640" y="3780360"/>
              <a:ext cx="3414600" cy="2322720"/>
            </a:xfrm>
            <a:prstGeom prst="rect">
              <a:avLst/>
            </a:prstGeom>
            <a:ln w="0">
              <a:noFill/>
            </a:ln>
          </p:spPr>
        </p:pic>
        <p:cxnSp>
          <p:nvCxnSpPr>
            <p:cNvPr id="257" name="Straight Connector 3"/>
            <p:cNvCxnSpPr/>
            <p:nvPr/>
          </p:nvCxnSpPr>
          <p:spPr>
            <a:xfrm>
              <a:off x="9896760" y="4095360"/>
              <a:ext cx="268200" cy="120960"/>
            </a:xfrm>
            <a:prstGeom prst="straightConnector1">
              <a:avLst/>
            </a:prstGeom>
            <a:ln w="25400">
              <a:solidFill>
                <a:srgbClr val="ff0000"/>
              </a:solidFill>
              <a:round/>
            </a:ln>
          </p:spPr>
        </p:cxnSp>
        <p:sp>
          <p:nvSpPr>
            <p:cNvPr id="258" name="Rectangle 4"/>
            <p:cNvSpPr/>
            <p:nvPr/>
          </p:nvSpPr>
          <p:spPr>
            <a:xfrm rot="1553400">
              <a:off x="10068840" y="4210200"/>
              <a:ext cx="727920" cy="24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1" lang="en-US" sz="1000" spc="-1" strike="noStrike">
                  <a:solidFill>
                    <a:schemeClr val="dk1"/>
                  </a:solidFill>
                  <a:latin typeface="Arial"/>
                </a:rPr>
                <a:t>play type</a:t>
              </a:r>
              <a:endParaRPr b="0" lang="en-US" sz="10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cap405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ff"/>
      </a:accent1>
      <a:accent2>
        <a:srgbClr val="70fbdf"/>
      </a:accent2>
      <a:accent3>
        <a:srgbClr val="90d850"/>
      </a:accent3>
      <a:accent4>
        <a:srgbClr val="ec3323"/>
      </a:accent4>
      <a:accent5>
        <a:srgbClr val="fafd59"/>
      </a:accent5>
      <a:accent6>
        <a:srgbClr val="f97c15"/>
      </a:accent6>
      <a:hlink>
        <a:srgbClr val="113ea7"/>
      </a:hlink>
      <a:folHlink>
        <a:srgbClr val="b2b8b3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srcRect l="0" t="0" r="0" b="0"/>
          <a:tile tx="0" ty="0" sx="40000" sy="40000" flip="none" algn="tl"/>
        </a:blip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Integral">
  <a:themeElements>
    <a:clrScheme name="cap405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ff"/>
      </a:accent1>
      <a:accent2>
        <a:srgbClr val="70fbdf"/>
      </a:accent2>
      <a:accent3>
        <a:srgbClr val="90d850"/>
      </a:accent3>
      <a:accent4>
        <a:srgbClr val="ec3323"/>
      </a:accent4>
      <a:accent5>
        <a:srgbClr val="fafd59"/>
      </a:accent5>
      <a:accent6>
        <a:srgbClr val="f97c15"/>
      </a:accent6>
      <a:hlink>
        <a:srgbClr val="113ea7"/>
      </a:hlink>
      <a:folHlink>
        <a:srgbClr val="b2b8b3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srcRect l="0" t="0" r="0" b="0"/>
          <a:tile tx="0" ty="0" sx="40000" sy="40000" flip="none" algn="tl"/>
        </a:blip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Integral">
  <a:themeElements>
    <a:clrScheme name="cap405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ff"/>
      </a:accent1>
      <a:accent2>
        <a:srgbClr val="70fbdf"/>
      </a:accent2>
      <a:accent3>
        <a:srgbClr val="90d850"/>
      </a:accent3>
      <a:accent4>
        <a:srgbClr val="ec3323"/>
      </a:accent4>
      <a:accent5>
        <a:srgbClr val="fafd59"/>
      </a:accent5>
      <a:accent6>
        <a:srgbClr val="f97c15"/>
      </a:accent6>
      <a:hlink>
        <a:srgbClr val="113ea7"/>
      </a:hlink>
      <a:folHlink>
        <a:srgbClr val="b2b8b3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srcRect l="0" t="0" r="0" b="0"/>
          <a:tile tx="0" ty="0" sx="40000" sy="40000" flip="none" algn="tl"/>
        </a:blip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Integral">
  <a:themeElements>
    <a:clrScheme name="cap405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ff"/>
      </a:accent1>
      <a:accent2>
        <a:srgbClr val="70fbdf"/>
      </a:accent2>
      <a:accent3>
        <a:srgbClr val="90d850"/>
      </a:accent3>
      <a:accent4>
        <a:srgbClr val="ec3323"/>
      </a:accent4>
      <a:accent5>
        <a:srgbClr val="fafd59"/>
      </a:accent5>
      <a:accent6>
        <a:srgbClr val="f97c15"/>
      </a:accent6>
      <a:hlink>
        <a:srgbClr val="113ea7"/>
      </a:hlink>
      <a:folHlink>
        <a:srgbClr val="b2b8b3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srcRect l="0" t="0" r="0" b="0"/>
          <a:tile tx="0" ty="0" sx="40000" sy="40000" flip="none" algn="tl"/>
        </a:blip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Integral">
  <a:themeElements>
    <a:clrScheme name="cap405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ff"/>
      </a:accent1>
      <a:accent2>
        <a:srgbClr val="70fbdf"/>
      </a:accent2>
      <a:accent3>
        <a:srgbClr val="90d850"/>
      </a:accent3>
      <a:accent4>
        <a:srgbClr val="ec3323"/>
      </a:accent4>
      <a:accent5>
        <a:srgbClr val="fafd59"/>
      </a:accent5>
      <a:accent6>
        <a:srgbClr val="f97c15"/>
      </a:accent6>
      <a:hlink>
        <a:srgbClr val="113ea7"/>
      </a:hlink>
      <a:folHlink>
        <a:srgbClr val="b2b8b3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srcRect l="0" t="0" r="0" b="0"/>
          <a:tile tx="0" ty="0" sx="40000" sy="40000" flip="none" algn="tl"/>
        </a:blip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Integral">
  <a:themeElements>
    <a:clrScheme name="cap405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ff"/>
      </a:accent1>
      <a:accent2>
        <a:srgbClr val="70fbdf"/>
      </a:accent2>
      <a:accent3>
        <a:srgbClr val="90d850"/>
      </a:accent3>
      <a:accent4>
        <a:srgbClr val="ec3323"/>
      </a:accent4>
      <a:accent5>
        <a:srgbClr val="fafd59"/>
      </a:accent5>
      <a:accent6>
        <a:srgbClr val="f97c15"/>
      </a:accent6>
      <a:hlink>
        <a:srgbClr val="113ea7"/>
      </a:hlink>
      <a:folHlink>
        <a:srgbClr val="b2b8b3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srcRect l="0" t="0" r="0" b="0"/>
          <a:tile tx="0" ty="0" sx="40000" sy="40000" flip="none" algn="tl"/>
        </a:blip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Integral">
  <a:themeElements>
    <a:clrScheme name="cap405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ff"/>
      </a:accent1>
      <a:accent2>
        <a:srgbClr val="70fbdf"/>
      </a:accent2>
      <a:accent3>
        <a:srgbClr val="90d850"/>
      </a:accent3>
      <a:accent4>
        <a:srgbClr val="ec3323"/>
      </a:accent4>
      <a:accent5>
        <a:srgbClr val="fafd59"/>
      </a:accent5>
      <a:accent6>
        <a:srgbClr val="f97c15"/>
      </a:accent6>
      <a:hlink>
        <a:srgbClr val="113ea7"/>
      </a:hlink>
      <a:folHlink>
        <a:srgbClr val="b2b8b3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srcRect l="0" t="0" r="0" b="0"/>
          <a:tile tx="0" ty="0" sx="40000" sy="40000" flip="none" algn="tl"/>
        </a:blip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gral">
  <a:themeElements>
    <a:clrScheme name="cap405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ff"/>
      </a:accent1>
      <a:accent2>
        <a:srgbClr val="70fbdf"/>
      </a:accent2>
      <a:accent3>
        <a:srgbClr val="90d850"/>
      </a:accent3>
      <a:accent4>
        <a:srgbClr val="ec3323"/>
      </a:accent4>
      <a:accent5>
        <a:srgbClr val="fafd59"/>
      </a:accent5>
      <a:accent6>
        <a:srgbClr val="f97c15"/>
      </a:accent6>
      <a:hlink>
        <a:srgbClr val="113ea7"/>
      </a:hlink>
      <a:folHlink>
        <a:srgbClr val="b2b8b3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srcRect l="0" t="0" r="0" b="0"/>
          <a:tile tx="0" ty="0" sx="40000" sy="40000" flip="none" algn="tl"/>
        </a:blip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tegral">
  <a:themeElements>
    <a:clrScheme name="cap405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ff"/>
      </a:accent1>
      <a:accent2>
        <a:srgbClr val="70fbdf"/>
      </a:accent2>
      <a:accent3>
        <a:srgbClr val="90d850"/>
      </a:accent3>
      <a:accent4>
        <a:srgbClr val="ec3323"/>
      </a:accent4>
      <a:accent5>
        <a:srgbClr val="fafd59"/>
      </a:accent5>
      <a:accent6>
        <a:srgbClr val="f97c15"/>
      </a:accent6>
      <a:hlink>
        <a:srgbClr val="113ea7"/>
      </a:hlink>
      <a:folHlink>
        <a:srgbClr val="b2b8b3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srcRect l="0" t="0" r="0" b="0"/>
          <a:tile tx="0" ty="0" sx="40000" sy="40000" flip="none" algn="tl"/>
        </a:blip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ntegral">
  <a:themeElements>
    <a:clrScheme name="cap405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ff"/>
      </a:accent1>
      <a:accent2>
        <a:srgbClr val="70fbdf"/>
      </a:accent2>
      <a:accent3>
        <a:srgbClr val="90d850"/>
      </a:accent3>
      <a:accent4>
        <a:srgbClr val="ec3323"/>
      </a:accent4>
      <a:accent5>
        <a:srgbClr val="fafd59"/>
      </a:accent5>
      <a:accent6>
        <a:srgbClr val="f97c15"/>
      </a:accent6>
      <a:hlink>
        <a:srgbClr val="113ea7"/>
      </a:hlink>
      <a:folHlink>
        <a:srgbClr val="b2b8b3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srcRect l="0" t="0" r="0" b="0"/>
          <a:tile tx="0" ty="0" sx="40000" sy="40000" flip="none" algn="tl"/>
        </a:blip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ntegral">
  <a:themeElements>
    <a:clrScheme name="cap405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ff"/>
      </a:accent1>
      <a:accent2>
        <a:srgbClr val="70fbdf"/>
      </a:accent2>
      <a:accent3>
        <a:srgbClr val="90d850"/>
      </a:accent3>
      <a:accent4>
        <a:srgbClr val="ec3323"/>
      </a:accent4>
      <a:accent5>
        <a:srgbClr val="fafd59"/>
      </a:accent5>
      <a:accent6>
        <a:srgbClr val="f97c15"/>
      </a:accent6>
      <a:hlink>
        <a:srgbClr val="113ea7"/>
      </a:hlink>
      <a:folHlink>
        <a:srgbClr val="b2b8b3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srcRect l="0" t="0" r="0" b="0"/>
          <a:tile tx="0" ty="0" sx="40000" sy="40000" flip="none" algn="tl"/>
        </a:blip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ntegral">
  <a:themeElements>
    <a:clrScheme name="cap405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ff"/>
      </a:accent1>
      <a:accent2>
        <a:srgbClr val="70fbdf"/>
      </a:accent2>
      <a:accent3>
        <a:srgbClr val="90d850"/>
      </a:accent3>
      <a:accent4>
        <a:srgbClr val="ec3323"/>
      </a:accent4>
      <a:accent5>
        <a:srgbClr val="fafd59"/>
      </a:accent5>
      <a:accent6>
        <a:srgbClr val="f97c15"/>
      </a:accent6>
      <a:hlink>
        <a:srgbClr val="113ea7"/>
      </a:hlink>
      <a:folHlink>
        <a:srgbClr val="b2b8b3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srcRect l="0" t="0" r="0" b="0"/>
          <a:tile tx="0" ty="0" sx="40000" sy="40000" flip="none" algn="tl"/>
        </a:blip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ntegral">
  <a:themeElements>
    <a:clrScheme name="cap405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ff"/>
      </a:accent1>
      <a:accent2>
        <a:srgbClr val="70fbdf"/>
      </a:accent2>
      <a:accent3>
        <a:srgbClr val="90d850"/>
      </a:accent3>
      <a:accent4>
        <a:srgbClr val="ec3323"/>
      </a:accent4>
      <a:accent5>
        <a:srgbClr val="fafd59"/>
      </a:accent5>
      <a:accent6>
        <a:srgbClr val="f97c15"/>
      </a:accent6>
      <a:hlink>
        <a:srgbClr val="113ea7"/>
      </a:hlink>
      <a:folHlink>
        <a:srgbClr val="b2b8b3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srcRect l="0" t="0" r="0" b="0"/>
          <a:tile tx="0" ty="0" sx="40000" sy="40000" flip="none" algn="tl"/>
        </a:blip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ntegral">
  <a:themeElements>
    <a:clrScheme name="cap405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ff"/>
      </a:accent1>
      <a:accent2>
        <a:srgbClr val="70fbdf"/>
      </a:accent2>
      <a:accent3>
        <a:srgbClr val="90d850"/>
      </a:accent3>
      <a:accent4>
        <a:srgbClr val="ec3323"/>
      </a:accent4>
      <a:accent5>
        <a:srgbClr val="fafd59"/>
      </a:accent5>
      <a:accent6>
        <a:srgbClr val="f97c15"/>
      </a:accent6>
      <a:hlink>
        <a:srgbClr val="113ea7"/>
      </a:hlink>
      <a:folHlink>
        <a:srgbClr val="b2b8b3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srcRect l="0" t="0" r="0" b="0"/>
          <a:tile tx="0" ty="0" sx="40000" sy="40000" flip="none" algn="tl"/>
        </a:blip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ntegral">
  <a:themeElements>
    <a:clrScheme name="cap405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ff"/>
      </a:accent1>
      <a:accent2>
        <a:srgbClr val="70fbdf"/>
      </a:accent2>
      <a:accent3>
        <a:srgbClr val="90d850"/>
      </a:accent3>
      <a:accent4>
        <a:srgbClr val="ec3323"/>
      </a:accent4>
      <a:accent5>
        <a:srgbClr val="fafd59"/>
      </a:accent5>
      <a:accent6>
        <a:srgbClr val="f97c15"/>
      </a:accent6>
      <a:hlink>
        <a:srgbClr val="113ea7"/>
      </a:hlink>
      <a:folHlink>
        <a:srgbClr val="b2b8b3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srcRect l="0" t="0" r="0" b="0"/>
          <a:tile tx="0" ty="0" sx="40000" sy="40000" flip="none" algn="tl"/>
        </a:blip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cap4053_ppt_template_rev4</Template>
  <TotalTime>25</TotalTime>
  <Application>LibreOffice/24.2.7.2$Linux_X86_64 LibreOffice_project/420$Build-2</Application>
  <AppVersion>15.0000</AppVersion>
  <Words>739</Words>
  <Paragraphs>119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2018-12-03T18:33:34Z</dcterms:created>
  <dc:creator>Jeremiah Blanchard</dc:creator>
  <dc:description/>
  <dc:language>en-US</dc:language>
  <cp:lastModifiedBy/>
  <dcterms:modified xsi:type="dcterms:W3CDTF">2025-09-01T17:13:45Z</dcterms:modified>
  <cp:revision>6</cp:revision>
  <dc:subject/>
  <dc:title>History of Computer Games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8A5176DE-1C3A-4C5F-BD19-F0ED2390E70E</vt:lpwstr>
  </property>
  <property fmtid="{D5CDD505-2E9C-101B-9397-08002B2CF9AE}" pid="3" name="ArticulatePath">
    <vt:lpwstr>Presentation2</vt:lpwstr>
  </property>
  <property fmtid="{D5CDD505-2E9C-101B-9397-08002B2CF9AE}" pid="4" name="ArticulateProjectFull">
    <vt:lpwstr>H:\PowerPoint training for IDs\COIP-PPT-example-template.ppta</vt:lpwstr>
  </property>
  <property fmtid="{D5CDD505-2E9C-101B-9397-08002B2CF9AE}" pid="5" name="ArticulateProjectVersion">
    <vt:lpwstr>8</vt:lpwstr>
  </property>
  <property fmtid="{D5CDD505-2E9C-101B-9397-08002B2CF9AE}" pid="6" name="ArticulateUseProject">
    <vt:lpwstr>1</vt:lpwstr>
  </property>
  <property fmtid="{D5CDD505-2E9C-101B-9397-08002B2CF9AE}" pid="7" name="MMClips">
    <vt:i4>3</vt:i4>
  </property>
  <property fmtid="{D5CDD505-2E9C-101B-9397-08002B2CF9AE}" pid="8" name="Notes">
    <vt:i4>9</vt:i4>
  </property>
  <property fmtid="{D5CDD505-2E9C-101B-9397-08002B2CF9AE}" pid="9" name="PresentationFormat">
    <vt:lpwstr>Widescreen</vt:lpwstr>
  </property>
  <property fmtid="{D5CDD505-2E9C-101B-9397-08002B2CF9AE}" pid="10" name="Slides">
    <vt:i4>11</vt:i4>
  </property>
</Properties>
</file>