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1" d="100"/>
          <a:sy n="121" d="100"/>
        </p:scale>
        <p:origin x="-18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3B5C64-6682-894A-BA82-C3A2E4D9D752}"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9C358-8C9D-F149-B808-7844196C073E}" type="slidenum">
              <a:rPr lang="en-US" smtClean="0"/>
              <a:t>‹#›</a:t>
            </a:fld>
            <a:endParaRPr lang="en-US"/>
          </a:p>
        </p:txBody>
      </p:sp>
    </p:spTree>
    <p:extLst>
      <p:ext uri="{BB962C8B-B14F-4D97-AF65-F5344CB8AC3E}">
        <p14:creationId xmlns:p14="http://schemas.microsoft.com/office/powerpoint/2010/main" val="1790882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3B5C64-6682-894A-BA82-C3A2E4D9D752}"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9C358-8C9D-F149-B808-7844196C073E}" type="slidenum">
              <a:rPr lang="en-US" smtClean="0"/>
              <a:t>‹#›</a:t>
            </a:fld>
            <a:endParaRPr lang="en-US"/>
          </a:p>
        </p:txBody>
      </p:sp>
    </p:spTree>
    <p:extLst>
      <p:ext uri="{BB962C8B-B14F-4D97-AF65-F5344CB8AC3E}">
        <p14:creationId xmlns:p14="http://schemas.microsoft.com/office/powerpoint/2010/main" val="323788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3B5C64-6682-894A-BA82-C3A2E4D9D752}"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9C358-8C9D-F149-B808-7844196C073E}" type="slidenum">
              <a:rPr lang="en-US" smtClean="0"/>
              <a:t>‹#›</a:t>
            </a:fld>
            <a:endParaRPr lang="en-US"/>
          </a:p>
        </p:txBody>
      </p:sp>
    </p:spTree>
    <p:extLst>
      <p:ext uri="{BB962C8B-B14F-4D97-AF65-F5344CB8AC3E}">
        <p14:creationId xmlns:p14="http://schemas.microsoft.com/office/powerpoint/2010/main" val="1725262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3B5C64-6682-894A-BA82-C3A2E4D9D752}"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9C358-8C9D-F149-B808-7844196C073E}" type="slidenum">
              <a:rPr lang="en-US" smtClean="0"/>
              <a:t>‹#›</a:t>
            </a:fld>
            <a:endParaRPr lang="en-US"/>
          </a:p>
        </p:txBody>
      </p:sp>
    </p:spTree>
    <p:extLst>
      <p:ext uri="{BB962C8B-B14F-4D97-AF65-F5344CB8AC3E}">
        <p14:creationId xmlns:p14="http://schemas.microsoft.com/office/powerpoint/2010/main" val="234764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3B5C64-6682-894A-BA82-C3A2E4D9D752}"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9C358-8C9D-F149-B808-7844196C073E}" type="slidenum">
              <a:rPr lang="en-US" smtClean="0"/>
              <a:t>‹#›</a:t>
            </a:fld>
            <a:endParaRPr lang="en-US"/>
          </a:p>
        </p:txBody>
      </p:sp>
    </p:spTree>
    <p:extLst>
      <p:ext uri="{BB962C8B-B14F-4D97-AF65-F5344CB8AC3E}">
        <p14:creationId xmlns:p14="http://schemas.microsoft.com/office/powerpoint/2010/main" val="345101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3B5C64-6682-894A-BA82-C3A2E4D9D752}"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9C358-8C9D-F149-B808-7844196C073E}" type="slidenum">
              <a:rPr lang="en-US" smtClean="0"/>
              <a:t>‹#›</a:t>
            </a:fld>
            <a:endParaRPr lang="en-US"/>
          </a:p>
        </p:txBody>
      </p:sp>
    </p:spTree>
    <p:extLst>
      <p:ext uri="{BB962C8B-B14F-4D97-AF65-F5344CB8AC3E}">
        <p14:creationId xmlns:p14="http://schemas.microsoft.com/office/powerpoint/2010/main" val="15863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3B5C64-6682-894A-BA82-C3A2E4D9D752}" type="datetimeFigureOut">
              <a:rPr lang="en-US" smtClean="0"/>
              <a:t>1/26/15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59C358-8C9D-F149-B808-7844196C073E}" type="slidenum">
              <a:rPr lang="en-US" smtClean="0"/>
              <a:t>‹#›</a:t>
            </a:fld>
            <a:endParaRPr lang="en-US"/>
          </a:p>
        </p:txBody>
      </p:sp>
    </p:spTree>
    <p:extLst>
      <p:ext uri="{BB962C8B-B14F-4D97-AF65-F5344CB8AC3E}">
        <p14:creationId xmlns:p14="http://schemas.microsoft.com/office/powerpoint/2010/main" val="120568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3B5C64-6682-894A-BA82-C3A2E4D9D752}" type="datetimeFigureOut">
              <a:rPr lang="en-US" smtClean="0"/>
              <a:t>1/26/15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59C358-8C9D-F149-B808-7844196C073E}" type="slidenum">
              <a:rPr lang="en-US" smtClean="0"/>
              <a:t>‹#›</a:t>
            </a:fld>
            <a:endParaRPr lang="en-US"/>
          </a:p>
        </p:txBody>
      </p:sp>
    </p:spTree>
    <p:extLst>
      <p:ext uri="{BB962C8B-B14F-4D97-AF65-F5344CB8AC3E}">
        <p14:creationId xmlns:p14="http://schemas.microsoft.com/office/powerpoint/2010/main" val="178730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B5C64-6682-894A-BA82-C3A2E4D9D752}" type="datetimeFigureOut">
              <a:rPr lang="en-US" smtClean="0"/>
              <a:t>1/26/15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59C358-8C9D-F149-B808-7844196C073E}" type="slidenum">
              <a:rPr lang="en-US" smtClean="0"/>
              <a:t>‹#›</a:t>
            </a:fld>
            <a:endParaRPr lang="en-US"/>
          </a:p>
        </p:txBody>
      </p:sp>
    </p:spTree>
    <p:extLst>
      <p:ext uri="{BB962C8B-B14F-4D97-AF65-F5344CB8AC3E}">
        <p14:creationId xmlns:p14="http://schemas.microsoft.com/office/powerpoint/2010/main" val="226655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3B5C64-6682-894A-BA82-C3A2E4D9D752}"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9C358-8C9D-F149-B808-7844196C073E}" type="slidenum">
              <a:rPr lang="en-US" smtClean="0"/>
              <a:t>‹#›</a:t>
            </a:fld>
            <a:endParaRPr lang="en-US"/>
          </a:p>
        </p:txBody>
      </p:sp>
    </p:spTree>
    <p:extLst>
      <p:ext uri="{BB962C8B-B14F-4D97-AF65-F5344CB8AC3E}">
        <p14:creationId xmlns:p14="http://schemas.microsoft.com/office/powerpoint/2010/main" val="2681800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3B5C64-6682-894A-BA82-C3A2E4D9D752}"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9C358-8C9D-F149-B808-7844196C073E}" type="slidenum">
              <a:rPr lang="en-US" smtClean="0"/>
              <a:t>‹#›</a:t>
            </a:fld>
            <a:endParaRPr lang="en-US"/>
          </a:p>
        </p:txBody>
      </p:sp>
    </p:spTree>
    <p:extLst>
      <p:ext uri="{BB962C8B-B14F-4D97-AF65-F5344CB8AC3E}">
        <p14:creationId xmlns:p14="http://schemas.microsoft.com/office/powerpoint/2010/main" val="18158021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3B5C64-6682-894A-BA82-C3A2E4D9D752}" type="datetimeFigureOut">
              <a:rPr lang="en-US" smtClean="0"/>
              <a:t>1/26/15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9C358-8C9D-F149-B808-7844196C073E}" type="slidenum">
              <a:rPr lang="en-US" smtClean="0"/>
              <a:t>‹#›</a:t>
            </a:fld>
            <a:endParaRPr lang="en-US"/>
          </a:p>
        </p:txBody>
      </p:sp>
    </p:spTree>
    <p:extLst>
      <p:ext uri="{BB962C8B-B14F-4D97-AF65-F5344CB8AC3E}">
        <p14:creationId xmlns:p14="http://schemas.microsoft.com/office/powerpoint/2010/main" val="839398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a user advocate…</a:t>
            </a:r>
            <a:endParaRPr lang="en-US" dirty="0"/>
          </a:p>
        </p:txBody>
      </p:sp>
      <p:pic>
        <p:nvPicPr>
          <p:cNvPr id="4" name="Picture 3"/>
          <p:cNvPicPr>
            <a:picLocks noChangeAspect="1"/>
          </p:cNvPicPr>
          <p:nvPr/>
        </p:nvPicPr>
        <p:blipFill>
          <a:blip r:embed="rId2"/>
          <a:stretch>
            <a:fillRect/>
          </a:stretch>
        </p:blipFill>
        <p:spPr>
          <a:xfrm>
            <a:off x="1530559" y="2394537"/>
            <a:ext cx="5975716" cy="3993342"/>
          </a:xfrm>
          <a:prstGeom prst="rect">
            <a:avLst/>
          </a:prstGeom>
        </p:spPr>
      </p:pic>
      <p:sp>
        <p:nvSpPr>
          <p:cNvPr id="5" name="TextBox 4"/>
          <p:cNvSpPr txBox="1"/>
          <p:nvPr/>
        </p:nvSpPr>
        <p:spPr>
          <a:xfrm>
            <a:off x="867077" y="1671405"/>
            <a:ext cx="7067945" cy="646331"/>
          </a:xfrm>
          <a:prstGeom prst="rect">
            <a:avLst/>
          </a:prstGeom>
          <a:noFill/>
        </p:spPr>
        <p:txBody>
          <a:bodyPr wrap="square" rtlCol="0">
            <a:spAutoFit/>
          </a:bodyPr>
          <a:lstStyle/>
          <a:p>
            <a:r>
              <a:rPr lang="en-US" b="1" dirty="0" smtClean="0"/>
              <a:t>Advocate- (</a:t>
            </a:r>
            <a:r>
              <a:rPr lang="en-US" dirty="0" smtClean="0"/>
              <a:t>Noun): a </a:t>
            </a:r>
            <a:r>
              <a:rPr lang="en-US" dirty="0"/>
              <a:t>person who speaks or writes in support or defense of a person, cause, etc. </a:t>
            </a:r>
          </a:p>
        </p:txBody>
      </p:sp>
    </p:spTree>
    <p:extLst>
      <p:ext uri="{BB962C8B-B14F-4D97-AF65-F5344CB8AC3E}">
        <p14:creationId xmlns:p14="http://schemas.microsoft.com/office/powerpoint/2010/main" val="20373551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3</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My last computer course was 14 years ago in college so I am not brilliant in this area by any means, but </a:t>
            </a:r>
            <a:r>
              <a:rPr lang="en-US" b="1" dirty="0"/>
              <a:t>I read this book in 3 days and then used it to create a website for my wedding. My finance was pretty impressed which was fun</a:t>
            </a:r>
            <a:r>
              <a:rPr lang="en-US" dirty="0"/>
              <a:t>. The book notes that 90% of what you need is covered and the rest is </a:t>
            </a:r>
            <a:r>
              <a:rPr lang="en-US" dirty="0" err="1"/>
              <a:t>googleable</a:t>
            </a:r>
            <a:r>
              <a:rPr lang="en-US" dirty="0"/>
              <a:t>. I think </a:t>
            </a:r>
            <a:r>
              <a:rPr lang="en-US" dirty="0" err="1"/>
              <a:t>thats</a:t>
            </a:r>
            <a:r>
              <a:rPr lang="en-US" dirty="0"/>
              <a:t> true. That said, I had tried to pick up some html and </a:t>
            </a:r>
            <a:r>
              <a:rPr lang="en-US" dirty="0" err="1"/>
              <a:t>css</a:t>
            </a:r>
            <a:r>
              <a:rPr lang="en-US" dirty="0"/>
              <a:t> before from online sites and I found that the excellent presentation and layout of this book vastly accelerated my learning. This is my first Amazon review, the first time I was so amazed by a purchase that I felt the need to leave feed back. As a further testament, I already preordered this authors book on </a:t>
            </a:r>
            <a:r>
              <a:rPr lang="en-US" dirty="0" err="1"/>
              <a:t>Jquery</a:t>
            </a:r>
            <a:r>
              <a:rPr lang="en-US" dirty="0"/>
              <a:t> and java script.</a:t>
            </a:r>
          </a:p>
        </p:txBody>
      </p:sp>
    </p:spTree>
    <p:extLst>
      <p:ext uri="{BB962C8B-B14F-4D97-AF65-F5344CB8AC3E}">
        <p14:creationId xmlns:p14="http://schemas.microsoft.com/office/powerpoint/2010/main" val="65702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4</a:t>
            </a:r>
            <a:endParaRPr lang="en-US" dirty="0"/>
          </a:p>
        </p:txBody>
      </p:sp>
      <p:sp>
        <p:nvSpPr>
          <p:cNvPr id="3" name="Content Placeholder 2"/>
          <p:cNvSpPr>
            <a:spLocks noGrp="1"/>
          </p:cNvSpPr>
          <p:nvPr>
            <p:ph idx="1"/>
          </p:nvPr>
        </p:nvSpPr>
        <p:spPr/>
        <p:txBody>
          <a:bodyPr>
            <a:normAutofit fontScale="92500" lnSpcReduction="20000"/>
          </a:bodyPr>
          <a:lstStyle/>
          <a:p>
            <a:r>
              <a:rPr lang="en-US" dirty="0"/>
              <a:t>I want to learn HTML, and I believed the introduction to the book, which says you don't need to know anything about HTML</a:t>
            </a:r>
            <a:r>
              <a:rPr lang="en-US" b="1" dirty="0"/>
              <a:t>. I tried Chapter 1's coding exercise in </a:t>
            </a:r>
            <a:r>
              <a:rPr lang="en-US" b="1" dirty="0" err="1"/>
              <a:t>Textedit</a:t>
            </a:r>
            <a:r>
              <a:rPr lang="en-US" b="1" dirty="0"/>
              <a:t>. What the book doesn't tell you is that </a:t>
            </a:r>
            <a:r>
              <a:rPr lang="en-US" b="1" dirty="0" err="1"/>
              <a:t>Textedit</a:t>
            </a:r>
            <a:r>
              <a:rPr lang="en-US" b="1" dirty="0"/>
              <a:t> (and anything else like it) automatically creates the first half of the code and then inserts all the stuff you just coded into a paragraph element</a:t>
            </a:r>
            <a:r>
              <a:rPr lang="en-US" dirty="0"/>
              <a:t>. In the browser, the "page" you've just created simply shows the code you just created. So chapter 1 is a complete failure of instruction, in my opinion. I did figure out how to fix it by using a word processor to look at the page's code and delete the superfluous code. What a waste of time. I am really annoyed.</a:t>
            </a:r>
          </a:p>
          <a:p>
            <a:endParaRPr lang="en-US" dirty="0"/>
          </a:p>
        </p:txBody>
      </p:sp>
    </p:spTree>
    <p:extLst>
      <p:ext uri="{BB962C8B-B14F-4D97-AF65-F5344CB8AC3E}">
        <p14:creationId xmlns:p14="http://schemas.microsoft.com/office/powerpoint/2010/main" val="163890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5</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 have to say, from the get-go, I found this book to be FANTASTIC. Clear explanations, an informal, conversational styles, and reiteration of points so as to aid the reader's memory of the multitude of elements and attributes. My HTML and CSS skills have improved dramatically since beginning this book.</a:t>
            </a:r>
          </a:p>
          <a:p>
            <a:pPr marL="0" indent="0">
              <a:buNone/>
            </a:pPr>
            <a:r>
              <a:rPr lang="en-US" dirty="0"/>
              <a:t>HOWEVER</a:t>
            </a:r>
            <a:r>
              <a:rPr lang="en-US" b="1" dirty="0"/>
              <a:t>, upon reaching chapter 8, I found myself at a bit of a dead end</a:t>
            </a:r>
            <a:r>
              <a:rPr lang="en-US" dirty="0"/>
              <a:t>. Chapter 8 focuses on the use of social networking sites and how to implement their respective like boxes and 'follow me' buttons into your new website. This excited me as I wanted to create a site of my own that I could promote through my Facebook page and vice versa. Unfortunately, the instructions for doing so seem no longer valid. Even the source code of the example sites didn't work and brought up an error message. This was especially disappointing, as part of the reason I bought this book was because it was so up to date and included this particular chapter. I had already put in a lot of hard work in building up the example website, so was frustrated at not getting this function to work. I have been on the publisher's forums but there is no mention of how to rectify this problem. I would have assumed an error on my part had it not been for the author's own markup (downloaded from the publisher's website) failing to work as </a:t>
            </a:r>
            <a:r>
              <a:rPr lang="en-US" dirty="0" smtClean="0"/>
              <a:t>well</a:t>
            </a:r>
            <a:endParaRPr lang="en-US" dirty="0"/>
          </a:p>
        </p:txBody>
      </p:sp>
    </p:spTree>
    <p:extLst>
      <p:ext uri="{BB962C8B-B14F-4D97-AF65-F5344CB8AC3E}">
        <p14:creationId xmlns:p14="http://schemas.microsoft.com/office/powerpoint/2010/main" val="282267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threshold of suck”</a:t>
            </a:r>
            <a:endParaRPr lang="en-US" dirty="0"/>
          </a:p>
        </p:txBody>
      </p:sp>
      <p:sp>
        <p:nvSpPr>
          <p:cNvPr id="3" name="Content Placeholder 2"/>
          <p:cNvSpPr>
            <a:spLocks noGrp="1"/>
          </p:cNvSpPr>
          <p:nvPr>
            <p:ph idx="1"/>
          </p:nvPr>
        </p:nvSpPr>
        <p:spPr/>
        <p:txBody>
          <a:bodyPr/>
          <a:lstStyle/>
          <a:p>
            <a:r>
              <a:rPr lang="en-US" dirty="0" smtClean="0"/>
              <a:t>Kathy Sierra coined the term “the threshold of suck”</a:t>
            </a:r>
          </a:p>
          <a:p>
            <a:r>
              <a:rPr lang="en-US" dirty="0" smtClean="0"/>
              <a:t>Her argument is: once users get passed this threshold, passion is born</a:t>
            </a:r>
          </a:p>
          <a:p>
            <a:r>
              <a:rPr lang="en-US" dirty="0" smtClean="0"/>
              <a:t>Users (and she argues all readers) want to feel like they can succeed at something</a:t>
            </a:r>
          </a:p>
          <a:p>
            <a:r>
              <a:rPr lang="en-US" dirty="0" smtClean="0"/>
              <a:t>Passion, she argues, is what we want to instill into our users because passion produces results</a:t>
            </a:r>
            <a:endParaRPr lang="en-US" dirty="0"/>
          </a:p>
        </p:txBody>
      </p:sp>
    </p:spTree>
    <p:extLst>
      <p:ext uri="{BB962C8B-B14F-4D97-AF65-F5344CB8AC3E}">
        <p14:creationId xmlns:p14="http://schemas.microsoft.com/office/powerpoint/2010/main" val="23253800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learn a little about users…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I </a:t>
            </a:r>
            <a:r>
              <a:rPr lang="en-US" dirty="0"/>
              <a:t>found this book very useful. I am a </a:t>
            </a:r>
            <a:r>
              <a:rPr lang="en-US" dirty="0" err="1"/>
              <a:t>WordPress</a:t>
            </a:r>
            <a:r>
              <a:rPr lang="en-US" dirty="0"/>
              <a:t> user and a cut and paste coder, who is still struggling with understanding CSS. This book starts with the basics of web design, HTML, and CSS; and ends with wire-framing, design tips, SEO, and analytics. The author is somehow able to present a wide variety of information in a clear and precise way, with large graphics and illustrations that break everything down into digestible sections.</a:t>
            </a:r>
          </a:p>
          <a:p>
            <a:pPr marL="0" indent="0">
              <a:buNone/>
            </a:pPr>
            <a:r>
              <a:rPr lang="en-US" dirty="0" smtClean="0"/>
              <a:t>Unlike </a:t>
            </a:r>
            <a:r>
              <a:rPr lang="en-US" dirty="0"/>
              <a:t>the Dummy books, which are very simplistic and leave you with just a vague overview. This book will take a novice and beyond, and fill in the gaps and make somewhat dry coding information simple and easy to understand. The information is presented in a clear, easy to understand format. With the help of this book, CSS is finally starting to make sense.</a:t>
            </a:r>
          </a:p>
          <a:p>
            <a:pPr marL="0" indent="0">
              <a:buNone/>
            </a:pPr>
            <a:r>
              <a:rPr lang="en-US" dirty="0" smtClean="0"/>
              <a:t>This </a:t>
            </a:r>
            <a:r>
              <a:rPr lang="en-US" dirty="0"/>
              <a:t>book is not only useful for the beginner, or web publisher that is used to using </a:t>
            </a:r>
            <a:r>
              <a:rPr lang="en-US" dirty="0" err="1"/>
              <a:t>WordPress</a:t>
            </a:r>
            <a:r>
              <a:rPr lang="en-US" dirty="0"/>
              <a:t>, it also makes a great reference with an easy to use index and list of CSS properties and HTML elements. This is the exact book I needed.</a:t>
            </a:r>
          </a:p>
        </p:txBody>
      </p:sp>
    </p:spTree>
    <p:extLst>
      <p:ext uri="{BB962C8B-B14F-4D97-AF65-F5344CB8AC3E}">
        <p14:creationId xmlns:p14="http://schemas.microsoft.com/office/powerpoint/2010/main" val="24005015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one…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this </a:t>
            </a:r>
            <a:r>
              <a:rPr lang="en-US" dirty="0"/>
              <a:t>book is so amazing. everything is broken down to the smallest detail on almost every syntax for html5 and css3. it makes html and </a:t>
            </a:r>
            <a:r>
              <a:rPr lang="en-US" dirty="0" err="1"/>
              <a:t>css</a:t>
            </a:r>
            <a:r>
              <a:rPr lang="en-US" dirty="0"/>
              <a:t> so understandable and simple. with all full color pages of graphics and pictures, you can study html and </a:t>
            </a:r>
            <a:r>
              <a:rPr lang="en-US" dirty="0" err="1"/>
              <a:t>css</a:t>
            </a:r>
            <a:r>
              <a:rPr lang="en-US" dirty="0"/>
              <a:t> anywhere without a text editor. because the specific topics span two or so pages, I can study this book in-between clients at work! I am still learning foundation codes like html and </a:t>
            </a:r>
            <a:r>
              <a:rPr lang="en-US" dirty="0" err="1"/>
              <a:t>css</a:t>
            </a:r>
            <a:r>
              <a:rPr lang="en-US" dirty="0"/>
              <a:t> and even with all the websites and books, this one book has been essential to my growth and learning.</a:t>
            </a:r>
          </a:p>
        </p:txBody>
      </p:sp>
    </p:spTree>
    <p:extLst>
      <p:ext uri="{BB962C8B-B14F-4D97-AF65-F5344CB8AC3E}">
        <p14:creationId xmlns:p14="http://schemas.microsoft.com/office/powerpoint/2010/main" val="10668170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one more…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My last computer course was 14 years ago in college so I am not brilliant in this area by any means, but I read this book in 3 days and then used it to create a website for my wedding. My finance was pretty impressed which was fun. The book notes that 90% of what you need is covered and the rest is </a:t>
            </a:r>
            <a:r>
              <a:rPr lang="en-US" dirty="0" err="1"/>
              <a:t>googleable</a:t>
            </a:r>
            <a:r>
              <a:rPr lang="en-US" dirty="0"/>
              <a:t>. I think </a:t>
            </a:r>
            <a:r>
              <a:rPr lang="en-US" dirty="0" err="1"/>
              <a:t>thats</a:t>
            </a:r>
            <a:r>
              <a:rPr lang="en-US" dirty="0"/>
              <a:t> true. That said, I had tried to pick up some html and </a:t>
            </a:r>
            <a:r>
              <a:rPr lang="en-US" dirty="0" err="1"/>
              <a:t>css</a:t>
            </a:r>
            <a:r>
              <a:rPr lang="en-US" dirty="0"/>
              <a:t> before from online sites and I found that the excellent presentation and layout of this book vastly accelerated my learning. This is my first Amazon review, the first time I was so amazed by a purchase that I felt the need to leave feed back. As a further testament, I already preordered this authors book on </a:t>
            </a:r>
            <a:r>
              <a:rPr lang="en-US" dirty="0" err="1"/>
              <a:t>Jquery</a:t>
            </a:r>
            <a:r>
              <a:rPr lang="en-US" dirty="0"/>
              <a:t> and java script.</a:t>
            </a:r>
          </a:p>
        </p:txBody>
      </p:sp>
    </p:spTree>
    <p:extLst>
      <p:ext uri="{BB962C8B-B14F-4D97-AF65-F5344CB8AC3E}">
        <p14:creationId xmlns:p14="http://schemas.microsoft.com/office/powerpoint/2010/main" val="35600108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some bad one’s…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I want to learn HTML, and I believed the introduction to the book, which says you don't need to know anything about HTML. I tried Chapter 1's coding exercise in </a:t>
            </a:r>
            <a:r>
              <a:rPr lang="en-US" dirty="0" err="1"/>
              <a:t>Textedit</a:t>
            </a:r>
            <a:r>
              <a:rPr lang="en-US" dirty="0"/>
              <a:t>. What the book doesn't tell you is that </a:t>
            </a:r>
            <a:r>
              <a:rPr lang="en-US" dirty="0" err="1"/>
              <a:t>Textedit</a:t>
            </a:r>
            <a:r>
              <a:rPr lang="en-US" dirty="0"/>
              <a:t> (and anything else like it) automatically creates the first half of the code and then inserts all the stuff you just coded into a paragraph element. In the browser, the "page" you've just created simply shows the code you just created. So chapter 1 is a complete failure of instruction, in my opinion. I did figure out how to fix it by using a word processor to look at the page's code and delete the superfluous code. What a waste of time. I am really annoyed.</a:t>
            </a:r>
          </a:p>
        </p:txBody>
      </p:sp>
    </p:spTree>
    <p:extLst>
      <p:ext uri="{BB962C8B-B14F-4D97-AF65-F5344CB8AC3E}">
        <p14:creationId xmlns:p14="http://schemas.microsoft.com/office/powerpoint/2010/main" val="16410216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mediocre one…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I have to say, from the get-go, I found this book to be FANTASTIC. Clear explanations, an informal, conversational styles, and reiteration of points so as to aid the reader's memory of the multitude of elements and attributes. My HTML and CSS skills have improved dramatically since beginning this book.</a:t>
            </a:r>
          </a:p>
          <a:p>
            <a:pPr marL="0" indent="0">
              <a:buNone/>
            </a:pPr>
            <a:r>
              <a:rPr lang="en-US" dirty="0" smtClean="0"/>
              <a:t>HOWEVER</a:t>
            </a:r>
            <a:r>
              <a:rPr lang="en-US" dirty="0"/>
              <a:t>, upon reaching chapter 8, I found myself at a bit of a dead end. Chapter 8 focuses on the use of social networking sites and how to implement their respective like boxes and 'follow me' buttons into your new website. This excited me as I wanted to create a site of my own that I could promote through my Facebook page and vice versa. Unfortunately, the instructions for doing so seem no longer valid. Even the source code of the example sites didn't work and brought up an error message. This was especially disappointing, as part of the reason I bought this book was because it was so up to date and included this particular chapter. I had already put in a lot of hard work in building up the example website, so was frustrated at not getting this function to work. I have been on the publisher's forums but there is no mention of how to rectify this problem. I would have assumed an error on my part had it not been for the author's own markup (downloaded from the publisher's website) failing to work as well.</a:t>
            </a:r>
          </a:p>
        </p:txBody>
      </p:sp>
    </p:spTree>
    <p:extLst>
      <p:ext uri="{BB962C8B-B14F-4D97-AF65-F5344CB8AC3E}">
        <p14:creationId xmlns:p14="http://schemas.microsoft.com/office/powerpoint/2010/main" val="21321562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what do these reviews have in common? </a:t>
            </a:r>
            <a:endParaRPr lang="en-US" dirty="0"/>
          </a:p>
        </p:txBody>
      </p:sp>
      <p:sp>
        <p:nvSpPr>
          <p:cNvPr id="3" name="Content Placeholder 2"/>
          <p:cNvSpPr>
            <a:spLocks noGrp="1"/>
          </p:cNvSpPr>
          <p:nvPr>
            <p:ph idx="1"/>
          </p:nvPr>
        </p:nvSpPr>
        <p:spPr/>
        <p:txBody>
          <a:bodyPr/>
          <a:lstStyle/>
          <a:p>
            <a:r>
              <a:rPr lang="en-US" dirty="0" smtClean="0"/>
              <a:t>Yes, they’re about the book. BUT, they’re really about themselves. </a:t>
            </a:r>
          </a:p>
          <a:p>
            <a:r>
              <a:rPr lang="en-US" dirty="0" smtClean="0"/>
              <a:t>Positive reviews highlight personal success</a:t>
            </a:r>
          </a:p>
          <a:p>
            <a:r>
              <a:rPr lang="en-US" dirty="0" smtClean="0"/>
              <a:t>Negative reviews highlight personal failure</a:t>
            </a:r>
            <a:endParaRPr lang="en-US" dirty="0"/>
          </a:p>
        </p:txBody>
      </p:sp>
    </p:spTree>
    <p:extLst>
      <p:ext uri="{BB962C8B-B14F-4D97-AF65-F5344CB8AC3E}">
        <p14:creationId xmlns:p14="http://schemas.microsoft.com/office/powerpoint/2010/main" val="1886272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1</a:t>
            </a:r>
            <a:endParaRPr lang="en-US" dirty="0"/>
          </a:p>
        </p:txBody>
      </p:sp>
      <p:sp>
        <p:nvSpPr>
          <p:cNvPr id="4" name="Content Placeholder 2"/>
          <p:cNvSpPr>
            <a:spLocks noGrp="1"/>
          </p:cNvSpPr>
          <p:nvPr>
            <p:ph idx="1"/>
          </p:nvPr>
        </p:nvSpPr>
        <p:spPr/>
        <p:txBody>
          <a:bodyPr>
            <a:normAutofit fontScale="62500" lnSpcReduction="20000"/>
          </a:bodyPr>
          <a:lstStyle/>
          <a:p>
            <a:pPr marL="0" indent="0">
              <a:buNone/>
            </a:pPr>
            <a:r>
              <a:rPr lang="en-US" b="1" dirty="0" smtClean="0"/>
              <a:t>I </a:t>
            </a:r>
            <a:r>
              <a:rPr lang="en-US" b="1" dirty="0"/>
              <a:t>found this book very useful</a:t>
            </a:r>
            <a:r>
              <a:rPr lang="en-US" dirty="0"/>
              <a:t>. I am a </a:t>
            </a:r>
            <a:r>
              <a:rPr lang="en-US" dirty="0" err="1"/>
              <a:t>WordPress</a:t>
            </a:r>
            <a:r>
              <a:rPr lang="en-US" dirty="0"/>
              <a:t> user and a cut and paste coder, who is still struggling with understanding CSS. This book starts with the basics of web design, HTML, and CSS; and ends with wire-framing, design tips, SEO, and analytics. The author is somehow able to present a wide variety of information in a clear and precise way, with large graphics and illustrations that break everything down into digestible sections.</a:t>
            </a:r>
          </a:p>
          <a:p>
            <a:pPr marL="0" indent="0">
              <a:buNone/>
            </a:pPr>
            <a:r>
              <a:rPr lang="en-US" dirty="0" smtClean="0"/>
              <a:t>Unlike </a:t>
            </a:r>
            <a:r>
              <a:rPr lang="en-US" dirty="0"/>
              <a:t>the Dummy books, which are very simplistic and leave you with just a vague overview. This </a:t>
            </a:r>
            <a:r>
              <a:rPr lang="en-US" b="1" dirty="0"/>
              <a:t>book will take a novice and beyond, and fill in the gaps and make somewhat dry coding information simple and easy to understand. The information is presented in a clear, easy to understand format</a:t>
            </a:r>
            <a:r>
              <a:rPr lang="en-US" dirty="0"/>
              <a:t>. With the help of this book, CSS is finally starting to make sense.</a:t>
            </a:r>
          </a:p>
          <a:p>
            <a:pPr marL="0" indent="0">
              <a:buNone/>
            </a:pPr>
            <a:r>
              <a:rPr lang="en-US" dirty="0" smtClean="0"/>
              <a:t>This </a:t>
            </a:r>
            <a:r>
              <a:rPr lang="en-US" dirty="0"/>
              <a:t>book is not only useful for the beginner, or web publisher that is used to using </a:t>
            </a:r>
            <a:r>
              <a:rPr lang="en-US" dirty="0" err="1"/>
              <a:t>WordPress</a:t>
            </a:r>
            <a:r>
              <a:rPr lang="en-US" dirty="0"/>
              <a:t>, it also makes a great reference with an easy to use index and list of CSS properties and HTML elements. </a:t>
            </a:r>
            <a:r>
              <a:rPr lang="en-US" b="1" dirty="0"/>
              <a:t>This is the exact book I needed.</a:t>
            </a:r>
          </a:p>
        </p:txBody>
      </p:sp>
    </p:spTree>
    <p:extLst>
      <p:ext uri="{BB962C8B-B14F-4D97-AF65-F5344CB8AC3E}">
        <p14:creationId xmlns:p14="http://schemas.microsoft.com/office/powerpoint/2010/main" val="8079685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2</a:t>
            </a:r>
            <a:endParaRPr lang="en-US" dirty="0"/>
          </a:p>
        </p:txBody>
      </p:sp>
      <p:sp>
        <p:nvSpPr>
          <p:cNvPr id="4" name="Content Placeholder 2"/>
          <p:cNvSpPr>
            <a:spLocks noGrp="1"/>
          </p:cNvSpPr>
          <p:nvPr>
            <p:ph idx="1"/>
          </p:nvPr>
        </p:nvSpPr>
        <p:spPr/>
        <p:txBody>
          <a:bodyPr>
            <a:normAutofit fontScale="92500" lnSpcReduction="20000"/>
          </a:bodyPr>
          <a:lstStyle/>
          <a:p>
            <a:pPr marL="0" indent="0">
              <a:buNone/>
            </a:pPr>
            <a:r>
              <a:rPr lang="en-US" dirty="0" smtClean="0"/>
              <a:t>this </a:t>
            </a:r>
            <a:r>
              <a:rPr lang="en-US" dirty="0"/>
              <a:t>book is so amazing. everything is broken down to the smallest detail on almost every syntax for html5 and css3. it makes html and </a:t>
            </a:r>
            <a:r>
              <a:rPr lang="en-US" dirty="0" err="1"/>
              <a:t>css</a:t>
            </a:r>
            <a:r>
              <a:rPr lang="en-US" dirty="0"/>
              <a:t> so understandable and simple. with all full color pages of graphics and pictures, you can study html and </a:t>
            </a:r>
            <a:r>
              <a:rPr lang="en-US" dirty="0" err="1"/>
              <a:t>css</a:t>
            </a:r>
            <a:r>
              <a:rPr lang="en-US" dirty="0"/>
              <a:t> anywhere without a text editor. because the specific topics span two or so pages, </a:t>
            </a:r>
            <a:r>
              <a:rPr lang="en-US" b="1" dirty="0"/>
              <a:t>I can study this book in-between clients at work! I am still learning foundation codes like html and </a:t>
            </a:r>
            <a:r>
              <a:rPr lang="en-US" b="1" dirty="0" err="1"/>
              <a:t>css</a:t>
            </a:r>
            <a:r>
              <a:rPr lang="en-US" b="1" dirty="0"/>
              <a:t> and even with all the websites and books, this one book has been essential to my growth and learning.</a:t>
            </a:r>
          </a:p>
        </p:txBody>
      </p:sp>
    </p:spTree>
    <p:extLst>
      <p:ext uri="{BB962C8B-B14F-4D97-AF65-F5344CB8AC3E}">
        <p14:creationId xmlns:p14="http://schemas.microsoft.com/office/powerpoint/2010/main" val="205744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1924</Words>
  <Application>Microsoft Macintosh PowerPoint</Application>
  <PresentationFormat>On-screen Show (4:3)</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You are a user advocate…</vt:lpstr>
      <vt:lpstr>Let’s learn a little about users…</vt:lpstr>
      <vt:lpstr>Another one…</vt:lpstr>
      <vt:lpstr>And one more…</vt:lpstr>
      <vt:lpstr>Now some bad one’s…</vt:lpstr>
      <vt:lpstr>A mediocre one…</vt:lpstr>
      <vt:lpstr>So, what do these reviews have in common? </vt:lpstr>
      <vt:lpstr>Review 1</vt:lpstr>
      <vt:lpstr>Review 2</vt:lpstr>
      <vt:lpstr>Review 3</vt:lpstr>
      <vt:lpstr>Review 4</vt:lpstr>
      <vt:lpstr>Review 5</vt:lpstr>
      <vt:lpstr>“The threshold of suck”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are a user advocate…</dc:title>
  <dc:creator>Lam, Christopher</dc:creator>
  <cp:lastModifiedBy>Lam, Christopher</cp:lastModifiedBy>
  <cp:revision>1</cp:revision>
  <dcterms:created xsi:type="dcterms:W3CDTF">2015-01-26T19:07:55Z</dcterms:created>
  <dcterms:modified xsi:type="dcterms:W3CDTF">2015-01-26T19:08:31Z</dcterms:modified>
</cp:coreProperties>
</file>