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497D6C1A-E8F5-594E-8451-7E02BE31CF59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E1D23E10-A758-354C-BD73-B89C455E1A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6C1A-E8F5-594E-8451-7E02BE31CF59}" type="datetimeFigureOut">
              <a:rPr lang="en-US" smtClean="0"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3E10-A758-354C-BD73-B89C455E1AE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6C1A-E8F5-594E-8451-7E02BE31CF59}" type="datetimeFigureOut">
              <a:rPr lang="en-US" smtClean="0"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3E10-A758-354C-BD73-B89C455E1A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6C1A-E8F5-594E-8451-7E02BE31CF59}" type="datetimeFigureOut">
              <a:rPr lang="en-US" smtClean="0"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3E10-A758-354C-BD73-B89C455E1A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6C1A-E8F5-594E-8451-7E02BE31CF59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3E10-A758-354C-BD73-B89C455E1A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6C1A-E8F5-594E-8451-7E02BE31CF59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3E10-A758-354C-BD73-B89C455E1A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6C1A-E8F5-594E-8451-7E02BE31CF59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3E10-A758-354C-BD73-B89C455E1A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497D6C1A-E8F5-594E-8451-7E02BE31CF59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6C1A-E8F5-594E-8451-7E02BE31CF59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3E10-A758-354C-BD73-B89C455E1A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6C1A-E8F5-594E-8451-7E02BE31CF59}" type="datetimeFigureOut">
              <a:rPr lang="en-US" smtClean="0"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3E10-A758-354C-BD73-B89C455E1A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6C1A-E8F5-594E-8451-7E02BE31CF59}" type="datetimeFigureOut">
              <a:rPr lang="en-US" smtClean="0"/>
              <a:t>9/9/15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3E10-A758-354C-BD73-B89C455E1A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6C1A-E8F5-594E-8451-7E02BE31CF59}" type="datetimeFigureOut">
              <a:rPr lang="en-US" smtClean="0"/>
              <a:t>9/9/15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3E10-A758-354C-BD73-B89C455E1A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6C1A-E8F5-594E-8451-7E02BE31CF59}" type="datetimeFigureOut">
              <a:rPr lang="en-US" smtClean="0"/>
              <a:t>9/9/15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3E10-A758-354C-BD73-B89C455E1A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6C1A-E8F5-594E-8451-7E02BE31CF59}" type="datetimeFigureOut">
              <a:rPr lang="en-US" smtClean="0"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3E10-A758-354C-BD73-B89C455E1A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497D6C1A-E8F5-594E-8451-7E02BE31CF59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1D23E10-A758-354C-BD73-B89C455E1AE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difference between data, information, and knowledge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Lam</a:t>
            </a:r>
          </a:p>
          <a:p>
            <a:r>
              <a:rPr lang="en-US" dirty="0" smtClean="0"/>
              <a:t>TECM 4180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4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few notes about data, information, and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(provided it hasn’t been manipulated, and has been collected correctly) is objective, and therefore, rarely “incorrect”</a:t>
            </a:r>
          </a:p>
          <a:p>
            <a:pPr lvl="1"/>
            <a:r>
              <a:rPr lang="en-US" dirty="0" smtClean="0"/>
              <a:t>A yes is a yes, a no is a no</a:t>
            </a:r>
          </a:p>
          <a:p>
            <a:r>
              <a:rPr lang="en-US" dirty="0" smtClean="0"/>
              <a:t>Information, however, is context dependent. This means it can sometimes be “wrong”</a:t>
            </a:r>
          </a:p>
          <a:p>
            <a:pPr lvl="1"/>
            <a:r>
              <a:rPr lang="en-US" dirty="0" smtClean="0"/>
              <a:t>E.g., “Customers preferred Coke to </a:t>
            </a:r>
            <a:r>
              <a:rPr lang="en-US" dirty="0"/>
              <a:t>P</a:t>
            </a:r>
            <a:r>
              <a:rPr lang="en-US" dirty="0" smtClean="0"/>
              <a:t>epsi” (but when or where or who?)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043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Applying this to project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you knowledge base contain knowledge, information, or data?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51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what you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872447"/>
            <a:ext cx="7440290" cy="419307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groups, come up with a list of potential knowledge areas or topics for your knowledge base? </a:t>
            </a:r>
          </a:p>
          <a:p>
            <a:pPr lvl="1"/>
            <a:r>
              <a:rPr lang="en-US" dirty="0" smtClean="0"/>
              <a:t>What are some things a student needs to know about XXX that are not posted on a website. </a:t>
            </a:r>
          </a:p>
          <a:p>
            <a:pPr lvl="2"/>
            <a:r>
              <a:rPr lang="en-US" dirty="0" smtClean="0"/>
              <a:t>E.g., Prof. XXX is a hard grader. </a:t>
            </a:r>
            <a:endParaRPr lang="en-US" dirty="0"/>
          </a:p>
          <a:p>
            <a:pPr lvl="2"/>
            <a:r>
              <a:rPr lang="en-US" dirty="0" smtClean="0"/>
              <a:t>E.g., GAB 111 is not very crowded compared to other labs. 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In groups, go through each question you have written for your interviews. Determine what data, information, and knowledge you will gain from each </a:t>
            </a:r>
            <a:r>
              <a:rPr lang="en-US" smtClean="0"/>
              <a:t>question.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10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Before we differentiate data, information, and knowledge…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POLL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1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vs. Information vs.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029575"/>
            <a:ext cx="7345363" cy="4035946"/>
          </a:xfrm>
        </p:spPr>
        <p:txBody>
          <a:bodyPr/>
          <a:lstStyle/>
          <a:p>
            <a:r>
              <a:rPr lang="en-US" b="1" dirty="0" smtClean="0"/>
              <a:t>Data</a:t>
            </a:r>
            <a:r>
              <a:rPr lang="en-US" dirty="0" smtClean="0"/>
              <a:t>- raw numbers, words, etc. that lack context or meaning (e.g., 33,715)</a:t>
            </a:r>
          </a:p>
          <a:p>
            <a:r>
              <a:rPr lang="en-US" b="1" dirty="0" smtClean="0"/>
              <a:t>Information- </a:t>
            </a:r>
            <a:r>
              <a:rPr lang="en-US" dirty="0" smtClean="0"/>
              <a:t>application of structure to data to convey meaning (e.g., “enrollment at UNT 33,715 for Spring 2014)</a:t>
            </a:r>
          </a:p>
          <a:p>
            <a:r>
              <a:rPr lang="en-US" b="1" dirty="0" smtClean="0"/>
              <a:t>Knowledge- </a:t>
            </a:r>
            <a:r>
              <a:rPr lang="en-US" dirty="0" smtClean="0"/>
              <a:t>understanding of a specific subject through experience or education (e.g., “33,715 is up from 33,505 in Spring 2013”)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3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Visually…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462" y="1584008"/>
            <a:ext cx="5006577" cy="482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2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</a:t>
            </a:r>
            <a:r>
              <a:rPr lang="en-US" dirty="0" smtClean="0"/>
              <a:t>ata and information are foundational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you think of a terrible piece of “knowledge” not built on information and data</a:t>
            </a:r>
            <a:r>
              <a:rPr lang="en-US" dirty="0" smtClean="0"/>
              <a:t>?</a:t>
            </a:r>
          </a:p>
          <a:p>
            <a:r>
              <a:rPr lang="en-US" dirty="0" smtClean="0"/>
              <a:t>Consolidate your student loans!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561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87900" y="2276475"/>
            <a:ext cx="3671888" cy="865188"/>
          </a:xfrm>
          <a:prstGeom prst="rect">
            <a:avLst/>
          </a:prstGeom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GB" sz="2000" b="1" smtClean="0"/>
              <a:t>Yes, Yes, No, Yes, No, Yes, No, Yes, No, Yes, Yes</a:t>
            </a:r>
            <a:endParaRPr lang="en-GB" sz="2000" b="1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088" y="2205038"/>
            <a:ext cx="2663825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400" dirty="0"/>
              <a:t>Raw Data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7088" y="3644900"/>
            <a:ext cx="2663825" cy="863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400"/>
              <a:t>Context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87900" y="3573463"/>
            <a:ext cx="3670300" cy="935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None/>
            </a:pPr>
            <a:r>
              <a:rPr lang="en-GB" sz="2000" b="1" dirty="0"/>
              <a:t>Responses to the market research question – </a:t>
            </a:r>
            <a:r>
              <a:rPr lang="ja-JP" altLang="en-GB" sz="2000" b="1" dirty="0">
                <a:latin typeface="Arial"/>
              </a:rPr>
              <a:t>“</a:t>
            </a:r>
            <a:r>
              <a:rPr lang="en-GB" sz="2000" b="1" dirty="0"/>
              <a:t>Would you buy brand </a:t>
            </a:r>
            <a:r>
              <a:rPr lang="en-GB" sz="2000" b="1" i="1" dirty="0"/>
              <a:t>x</a:t>
            </a:r>
            <a:r>
              <a:rPr lang="en-GB" sz="2000" b="1" dirty="0"/>
              <a:t> at </a:t>
            </a:r>
            <a:r>
              <a:rPr lang="en-GB" sz="2000" b="1" dirty="0" smtClean="0"/>
              <a:t>price </a:t>
            </a:r>
            <a:r>
              <a:rPr lang="en-GB" sz="2000" b="1" i="1" dirty="0" smtClean="0"/>
              <a:t>y</a:t>
            </a:r>
            <a:r>
              <a:rPr lang="en-GB" sz="2000" b="1" dirty="0"/>
              <a:t>?</a:t>
            </a:r>
            <a:r>
              <a:rPr lang="ja-JP" altLang="en-GB" sz="2000" b="1" dirty="0">
                <a:latin typeface="Arial"/>
              </a:rPr>
              <a:t>”</a:t>
            </a:r>
            <a:endParaRPr lang="en-GB" sz="2000" b="1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27088" y="5084763"/>
            <a:ext cx="2663825" cy="863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400">
                <a:solidFill>
                  <a:schemeClr val="bg1"/>
                </a:solidFill>
              </a:rPr>
              <a:t>Information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979613" y="3213100"/>
            <a:ext cx="360362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 rot="16200000">
            <a:off x="3924300" y="3933825"/>
            <a:ext cx="360363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1979613" y="4652963"/>
            <a:ext cx="360362" cy="36036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 rot="16200000">
            <a:off x="3924301" y="5373687"/>
            <a:ext cx="360362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787900" y="5157788"/>
            <a:ext cx="3744913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GB" sz="4000" b="1">
                <a:solidFill>
                  <a:schemeClr val="tx2"/>
                </a:solidFill>
              </a:rPr>
              <a:t>???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411413" y="4581525"/>
            <a:ext cx="1416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b="1">
                <a:solidFill>
                  <a:schemeClr val="folHlink"/>
                </a:solidFill>
              </a:rPr>
              <a:t>Processing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0113" y="6375139"/>
            <a:ext cx="2706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Creative commons attribution to </a:t>
            </a:r>
            <a:r>
              <a:rPr lang="en-US" sz="1000" dirty="0" err="1" smtClean="0"/>
              <a:t>FatMax</a:t>
            </a:r>
            <a:r>
              <a:rPr lang="en-US" sz="1000" dirty="0" smtClean="0"/>
              <a:t> 2007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53373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088" y="2205038"/>
            <a:ext cx="2663825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400"/>
              <a:t>Raw Data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27088" y="3644900"/>
            <a:ext cx="2663825" cy="863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400"/>
              <a:t>Context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27088" y="5084763"/>
            <a:ext cx="2663825" cy="863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400">
                <a:solidFill>
                  <a:schemeClr val="bg1"/>
                </a:solidFill>
              </a:rPr>
              <a:t>Information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979613" y="3213100"/>
            <a:ext cx="360362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1979613" y="4581525"/>
            <a:ext cx="360362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" name="Rectangle 11"/>
          <p:cNvSpPr txBox="1">
            <a:spLocks noChangeArrowheads="1"/>
          </p:cNvSpPr>
          <p:nvPr/>
        </p:nvSpPr>
        <p:spPr>
          <a:xfrm>
            <a:off x="4859338" y="2205038"/>
            <a:ext cx="3671887" cy="865187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GB" sz="2000" b="1" dirty="0" smtClean="0"/>
              <a:t/>
            </a:r>
            <a:br>
              <a:rPr lang="en-GB" sz="2000" b="1" dirty="0" smtClean="0"/>
            </a:br>
            <a:r>
              <a:rPr lang="en-GB" sz="2000" b="1" dirty="0" smtClean="0"/>
              <a:t>42, </a:t>
            </a:r>
            <a:r>
              <a:rPr lang="en-GB" sz="2000" b="1" dirty="0" smtClean="0"/>
              <a:t>93</a:t>
            </a:r>
            <a:r>
              <a:rPr lang="en-GB" sz="2000" b="1" dirty="0" smtClean="0"/>
              <a:t>, 96, </a:t>
            </a:r>
            <a:r>
              <a:rPr lang="en-GB" sz="2000" b="1" dirty="0" smtClean="0"/>
              <a:t>84</a:t>
            </a:r>
            <a:r>
              <a:rPr lang="en-GB" sz="2000" b="1" dirty="0" smtClean="0"/>
              <a:t>, </a:t>
            </a:r>
            <a:r>
              <a:rPr lang="en-GB" sz="2000" b="1" dirty="0" smtClean="0"/>
              <a:t>96</a:t>
            </a:r>
            <a:r>
              <a:rPr lang="en-GB" sz="2000" b="1" dirty="0" smtClean="0"/>
              <a:t>, 86</a:t>
            </a:r>
            <a:endParaRPr lang="en-GB" sz="2000" b="1" dirty="0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932363" y="3573463"/>
            <a:ext cx="3670300" cy="935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None/>
            </a:pPr>
            <a:r>
              <a:rPr lang="en-GB" sz="2000" b="1" dirty="0" smtClean="0"/>
              <a:t>Jayne</a:t>
            </a:r>
            <a:r>
              <a:rPr lang="en-US" sz="2000" b="1" dirty="0" smtClean="0">
                <a:latin typeface="Arial"/>
              </a:rPr>
              <a:t>’</a:t>
            </a:r>
            <a:r>
              <a:rPr lang="en-GB" sz="2000" b="1" dirty="0" smtClean="0"/>
              <a:t>s scores in </a:t>
            </a:r>
            <a:r>
              <a:rPr lang="en-GB" sz="2000" b="1" dirty="0"/>
              <a:t>the six AS/A2 ICT modules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787900" y="5157788"/>
            <a:ext cx="3744913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GB" sz="4000" b="1">
                <a:solidFill>
                  <a:schemeClr val="tx2"/>
                </a:solidFill>
              </a:rPr>
              <a:t>???</a:t>
            </a: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 rot="16200000">
            <a:off x="3924300" y="3933825"/>
            <a:ext cx="360363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 rot="16200000">
            <a:off x="3924301" y="5373687"/>
            <a:ext cx="360362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2411413" y="4581525"/>
            <a:ext cx="1416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b="1">
                <a:solidFill>
                  <a:schemeClr val="folHlink"/>
                </a:solidFill>
              </a:rPr>
              <a:t>Processing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0113" y="6375139"/>
            <a:ext cx="2706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Creative commons attribution to </a:t>
            </a:r>
            <a:r>
              <a:rPr lang="en-US" sz="1000" dirty="0" err="1" smtClean="0"/>
              <a:t>FatMax</a:t>
            </a:r>
            <a:r>
              <a:rPr lang="en-US" sz="1000" dirty="0" smtClean="0"/>
              <a:t> 2007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53600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088" y="2205038"/>
            <a:ext cx="2663825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400"/>
              <a:t>Raw Data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27088" y="3644900"/>
            <a:ext cx="2663825" cy="863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400"/>
              <a:t>Context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27088" y="5084763"/>
            <a:ext cx="2663825" cy="863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400">
                <a:solidFill>
                  <a:schemeClr val="bg1"/>
                </a:solidFill>
              </a:rPr>
              <a:t>Information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979613" y="3213100"/>
            <a:ext cx="360362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1979613" y="4581525"/>
            <a:ext cx="360362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" name="Rectangle 10"/>
          <p:cNvSpPr txBox="1">
            <a:spLocks noChangeArrowheads="1"/>
          </p:cNvSpPr>
          <p:nvPr/>
        </p:nvSpPr>
        <p:spPr>
          <a:xfrm>
            <a:off x="4787900" y="2276475"/>
            <a:ext cx="3671888" cy="865188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GB" sz="2000" b="1" dirty="0" smtClean="0"/>
              <a:t>111192, </a:t>
            </a:r>
            <a:r>
              <a:rPr lang="en-GB" sz="2000" b="1" dirty="0" smtClean="0"/>
              <a:t>111234, 55234</a:t>
            </a:r>
            <a:endParaRPr lang="en-GB" sz="2000" b="1" dirty="0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4787900" y="3573463"/>
            <a:ext cx="3670300" cy="935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None/>
            </a:pPr>
            <a:r>
              <a:rPr lang="en-GB" sz="2000" b="1" dirty="0"/>
              <a:t>The previous and current readings of a </a:t>
            </a:r>
            <a:r>
              <a:rPr lang="en-GB" sz="2000" b="1" dirty="0" smtClean="0"/>
              <a:t>customer</a:t>
            </a:r>
            <a:r>
              <a:rPr lang="en-US" sz="2000" b="1" dirty="0" smtClean="0">
                <a:latin typeface="Arial"/>
              </a:rPr>
              <a:t>’</a:t>
            </a:r>
            <a:r>
              <a:rPr lang="en-GB" sz="2000" b="1" dirty="0" smtClean="0"/>
              <a:t>s </a:t>
            </a:r>
            <a:r>
              <a:rPr lang="en-GB" sz="2000" b="1" dirty="0"/>
              <a:t>gas meter</a:t>
            </a: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 rot="16200000">
            <a:off x="3924300" y="3933825"/>
            <a:ext cx="360363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 rot="16200000">
            <a:off x="3924301" y="5373687"/>
            <a:ext cx="360362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4787900" y="5157788"/>
            <a:ext cx="3744913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GB" sz="4000" b="1">
                <a:solidFill>
                  <a:schemeClr val="tx2"/>
                </a:solidFill>
              </a:rPr>
              <a:t>???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411413" y="4581525"/>
            <a:ext cx="1416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b="1">
                <a:solidFill>
                  <a:schemeClr val="folHlink"/>
                </a:solidFill>
              </a:rPr>
              <a:t>Processing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0113" y="6375139"/>
            <a:ext cx="2706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Creative commons attribution to </a:t>
            </a:r>
            <a:r>
              <a:rPr lang="en-US" sz="1000" dirty="0" err="1" smtClean="0"/>
              <a:t>FatMax</a:t>
            </a:r>
            <a:r>
              <a:rPr lang="en-US" sz="1000" dirty="0" smtClean="0"/>
              <a:t> 2007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55644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700" dirty="0"/>
              <a:t>Using the 3 previous examples:</a:t>
            </a:r>
          </a:p>
          <a:p>
            <a:pPr lvl="1"/>
            <a:r>
              <a:rPr lang="en-GB" dirty="0"/>
              <a:t>A Marketing Manager could use this information to decide whether or not to raise or lower price y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 smtClean="0"/>
              <a:t>Jayne</a:t>
            </a:r>
            <a:r>
              <a:rPr lang="en-US" dirty="0" smtClean="0">
                <a:latin typeface="Arial"/>
              </a:rPr>
              <a:t>’</a:t>
            </a:r>
            <a:r>
              <a:rPr lang="en-GB" dirty="0" smtClean="0"/>
              <a:t>s </a:t>
            </a:r>
            <a:r>
              <a:rPr lang="en-GB" dirty="0"/>
              <a:t>teacher could </a:t>
            </a:r>
            <a:r>
              <a:rPr lang="en-GB" dirty="0" err="1" smtClean="0"/>
              <a:t>analyze</a:t>
            </a:r>
            <a:r>
              <a:rPr lang="en-GB" dirty="0" smtClean="0"/>
              <a:t> </a:t>
            </a:r>
            <a:r>
              <a:rPr lang="en-GB" dirty="0"/>
              <a:t>the results to determine whether it would be worth her re</a:t>
            </a:r>
            <a:r>
              <a:rPr lang="en-GB" dirty="0" smtClean="0"/>
              <a:t>-taking a </a:t>
            </a:r>
            <a:r>
              <a:rPr lang="en-GB" dirty="0"/>
              <a:t>module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Looking at the pattern of the </a:t>
            </a:r>
            <a:r>
              <a:rPr lang="en-GB" dirty="0" smtClean="0"/>
              <a:t>customer</a:t>
            </a:r>
            <a:r>
              <a:rPr lang="en-US" dirty="0" smtClean="0">
                <a:latin typeface="Arial"/>
              </a:rPr>
              <a:t>’</a:t>
            </a:r>
            <a:r>
              <a:rPr lang="en-GB" dirty="0" smtClean="0"/>
              <a:t>s </a:t>
            </a:r>
            <a:r>
              <a:rPr lang="en-GB" dirty="0"/>
              <a:t>previous gas bills may identify that the figure is abnormally low and they are fiddling the gas </a:t>
            </a:r>
            <a:r>
              <a:rPr lang="en-GB" dirty="0" smtClean="0"/>
              <a:t>meter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42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315</TotalTime>
  <Words>464</Words>
  <Application>Microsoft Macintosh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Capital</vt:lpstr>
      <vt:lpstr>The difference between data, information, and knowledge</vt:lpstr>
      <vt:lpstr>Before we differentiate data, information, and knowledge…</vt:lpstr>
      <vt:lpstr>Data vs. Information vs. Knowledge</vt:lpstr>
      <vt:lpstr>Visually…</vt:lpstr>
      <vt:lpstr>Data and information are foundational</vt:lpstr>
      <vt:lpstr>Example 1</vt:lpstr>
      <vt:lpstr>Example 2</vt:lpstr>
      <vt:lpstr>Example 3</vt:lpstr>
      <vt:lpstr>Knowledge Examples</vt:lpstr>
      <vt:lpstr>A few notes about data, information, and knowledge</vt:lpstr>
      <vt:lpstr>Applying this to project 1</vt:lpstr>
      <vt:lpstr>Apply what you know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difference between data, information, and knowledge</dc:title>
  <dc:creator>Christopher Lam</dc:creator>
  <cp:lastModifiedBy>Christopher Lam</cp:lastModifiedBy>
  <cp:revision>12</cp:revision>
  <dcterms:created xsi:type="dcterms:W3CDTF">2015-09-01T19:52:39Z</dcterms:created>
  <dcterms:modified xsi:type="dcterms:W3CDTF">2015-09-09T19:19:46Z</dcterms:modified>
</cp:coreProperties>
</file>