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58" r:id="rId3"/>
    <p:sldId id="259" r:id="rId4"/>
    <p:sldId id="260" r:id="rId5"/>
    <p:sldId id="286" r:id="rId6"/>
    <p:sldId id="261" r:id="rId7"/>
    <p:sldId id="262" r:id="rId8"/>
    <p:sldId id="263" r:id="rId9"/>
    <p:sldId id="285" r:id="rId10"/>
    <p:sldId id="264"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9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E8092-7F28-E243-8855-AD5DF822EF79}" type="datetimeFigureOut">
              <a:rPr lang="en-US" smtClean="0"/>
              <a:t>9/14/15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BBD0EF-64A1-5C46-8786-584A29095BDA}" type="slidenum">
              <a:rPr lang="en-US" smtClean="0"/>
              <a:t>‹#›</a:t>
            </a:fld>
            <a:endParaRPr lang="en-US"/>
          </a:p>
        </p:txBody>
      </p:sp>
    </p:spTree>
    <p:extLst>
      <p:ext uri="{BB962C8B-B14F-4D97-AF65-F5344CB8AC3E}">
        <p14:creationId xmlns:p14="http://schemas.microsoft.com/office/powerpoint/2010/main" val="30535602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92FB1-78D8-4244-9866-29A91A609B6E}" type="slidenum">
              <a:rPr lang="en-US" smtClean="0"/>
              <a:t>13</a:t>
            </a:fld>
            <a:endParaRPr lang="en-US"/>
          </a:p>
        </p:txBody>
      </p:sp>
    </p:spTree>
    <p:extLst>
      <p:ext uri="{BB962C8B-B14F-4D97-AF65-F5344CB8AC3E}">
        <p14:creationId xmlns:p14="http://schemas.microsoft.com/office/powerpoint/2010/main" val="3312338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67E0B659-BACF-2C4B-9410-2978415F1E7F}" type="datetimeFigureOut">
              <a:rPr lang="en-US" smtClean="0"/>
              <a:t>9/14/15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BFE4B96D-26D7-2042-9194-84E47D2AE3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0B659-BACF-2C4B-9410-2978415F1E7F}"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B96D-26D7-2042-9194-84E47D2AE37A}"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67E0B659-BACF-2C4B-9410-2978415F1E7F}"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67E0B659-BACF-2C4B-9410-2978415F1E7F}"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E0B659-BACF-2C4B-9410-2978415F1E7F}"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E0B659-BACF-2C4B-9410-2978415F1E7F}"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E0B659-BACF-2C4B-9410-2978415F1E7F}"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67E0B659-BACF-2C4B-9410-2978415F1E7F}" type="datetimeFigureOut">
              <a:rPr lang="en-US" smtClean="0"/>
              <a:t>9/14/15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0B659-BACF-2C4B-9410-2978415F1E7F}"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7E0B659-BACF-2C4B-9410-2978415F1E7F}"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E0B659-BACF-2C4B-9410-2978415F1E7F}" type="datetimeFigureOut">
              <a:rPr lang="en-US" smtClean="0"/>
              <a:t>9/14/15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E0B659-BACF-2C4B-9410-2978415F1E7F}" type="datetimeFigureOut">
              <a:rPr lang="en-US" smtClean="0"/>
              <a:t>9/14/15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67E0B659-BACF-2C4B-9410-2978415F1E7F}" type="datetimeFigureOut">
              <a:rPr lang="en-US" smtClean="0"/>
              <a:t>9/14/15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67E0B659-BACF-2C4B-9410-2978415F1E7F}"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4B96D-26D7-2042-9194-84E47D2AE3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67E0B659-BACF-2C4B-9410-2978415F1E7F}" type="datetimeFigureOut">
              <a:rPr lang="en-US" smtClean="0"/>
              <a:t>9/14/15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BFE4B96D-26D7-2042-9194-84E47D2AE3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TNvdgXCqEv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rchitecture.com.au/i-cms?page=77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Architecture</a:t>
            </a:r>
            <a:endParaRPr lang="en-US" dirty="0"/>
          </a:p>
        </p:txBody>
      </p:sp>
      <p:sp>
        <p:nvSpPr>
          <p:cNvPr id="3" name="Subtitle 2"/>
          <p:cNvSpPr>
            <a:spLocks noGrp="1"/>
          </p:cNvSpPr>
          <p:nvPr>
            <p:ph type="subTitle" idx="1"/>
          </p:nvPr>
        </p:nvSpPr>
        <p:spPr/>
        <p:txBody>
          <a:bodyPr/>
          <a:lstStyle/>
          <a:p>
            <a:r>
              <a:rPr lang="en-US" dirty="0" smtClean="0"/>
              <a:t>TECM 4180</a:t>
            </a:r>
          </a:p>
          <a:p>
            <a:r>
              <a:rPr lang="en-US" dirty="0" smtClean="0"/>
              <a:t>Dr. Lam</a:t>
            </a:r>
            <a:endParaRPr lang="en-US" dirty="0"/>
          </a:p>
        </p:txBody>
      </p:sp>
    </p:spTree>
    <p:extLst>
      <p:ext uri="{BB962C8B-B14F-4D97-AF65-F5344CB8AC3E}">
        <p14:creationId xmlns:p14="http://schemas.microsoft.com/office/powerpoint/2010/main" val="122622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a:t>
            </a:r>
            <a:endParaRPr lang="en-US" dirty="0"/>
          </a:p>
        </p:txBody>
      </p:sp>
      <p:pic>
        <p:nvPicPr>
          <p:cNvPr id="4" name="Picture 3" descr="Screen Shot 2013-04-01 at 8.45.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8692"/>
            <a:ext cx="9144000" cy="4692483"/>
          </a:xfrm>
          <a:prstGeom prst="rect">
            <a:avLst/>
          </a:prstGeom>
        </p:spPr>
      </p:pic>
    </p:spTree>
    <p:extLst>
      <p:ext uri="{BB962C8B-B14F-4D97-AF65-F5344CB8AC3E}">
        <p14:creationId xmlns:p14="http://schemas.microsoft.com/office/powerpoint/2010/main" val="208276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I create great information architecture?</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smtClean="0"/>
              <a:t>Define key stakeholder’s goals</a:t>
            </a:r>
          </a:p>
          <a:p>
            <a:pPr marL="457200" indent="-457200">
              <a:buFont typeface="+mj-lt"/>
              <a:buAutoNum type="arabicPeriod"/>
            </a:pPr>
            <a:r>
              <a:rPr lang="en-US" dirty="0" smtClean="0"/>
              <a:t>Identify your users’ goals and expectations</a:t>
            </a:r>
          </a:p>
          <a:p>
            <a:pPr marL="457200" indent="-457200">
              <a:buFont typeface="+mj-lt"/>
              <a:buAutoNum type="arabicPeriod"/>
            </a:pPr>
            <a:r>
              <a:rPr lang="en-US" dirty="0" smtClean="0"/>
              <a:t>Defining your site’s content areas</a:t>
            </a:r>
          </a:p>
          <a:p>
            <a:pPr marL="457200" indent="-457200">
              <a:buFont typeface="+mj-lt"/>
              <a:buAutoNum type="arabicPeriod"/>
            </a:pPr>
            <a:r>
              <a:rPr lang="en-US" dirty="0" smtClean="0"/>
              <a:t>Organizing the content areas</a:t>
            </a:r>
          </a:p>
          <a:p>
            <a:pPr marL="457200" indent="-457200">
              <a:buFont typeface="+mj-lt"/>
              <a:buAutoNum type="arabicPeriod"/>
            </a:pPr>
            <a:r>
              <a:rPr lang="en-US" dirty="0" smtClean="0"/>
              <a:t>Creating the site map</a:t>
            </a:r>
          </a:p>
          <a:p>
            <a:pPr marL="457200" indent="-457200">
              <a:buFont typeface="+mj-lt"/>
              <a:buAutoNum type="arabicPeriod"/>
            </a:pPr>
            <a:r>
              <a:rPr lang="en-US" dirty="0" smtClean="0"/>
              <a:t>Outlining your navigational structure</a:t>
            </a:r>
          </a:p>
          <a:p>
            <a:pPr marL="457200" indent="-457200">
              <a:buFont typeface="+mj-lt"/>
              <a:buAutoNum type="arabicPeriod"/>
            </a:pPr>
            <a:r>
              <a:rPr lang="en-US" dirty="0" smtClean="0"/>
              <a:t>Labeling your content areas</a:t>
            </a:r>
          </a:p>
          <a:p>
            <a:pPr marL="457200" indent="-457200">
              <a:buFont typeface="+mj-lt"/>
              <a:buAutoNum type="arabicPeriod"/>
            </a:pPr>
            <a:r>
              <a:rPr lang="en-US" dirty="0" smtClean="0"/>
              <a:t>Creating wireframes</a:t>
            </a:r>
          </a:p>
          <a:p>
            <a:pPr marL="457200" indent="-457200">
              <a:buFont typeface="+mj-lt"/>
              <a:buAutoNum type="arabicPeriod"/>
            </a:pPr>
            <a:endParaRPr lang="en-US" dirty="0"/>
          </a:p>
        </p:txBody>
      </p:sp>
    </p:spTree>
    <p:extLst>
      <p:ext uri="{BB962C8B-B14F-4D97-AF65-F5344CB8AC3E}">
        <p14:creationId xmlns:p14="http://schemas.microsoft.com/office/powerpoint/2010/main" val="325573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Define Key Stakeholder’s Goals</a:t>
            </a:r>
            <a:endParaRPr lang="en-US" dirty="0"/>
          </a:p>
        </p:txBody>
      </p:sp>
      <p:sp>
        <p:nvSpPr>
          <p:cNvPr id="3" name="Content Placeholder 2"/>
          <p:cNvSpPr>
            <a:spLocks noGrp="1"/>
          </p:cNvSpPr>
          <p:nvPr>
            <p:ph idx="1"/>
          </p:nvPr>
        </p:nvSpPr>
        <p:spPr>
          <a:xfrm>
            <a:off x="525132" y="2133600"/>
            <a:ext cx="7913606" cy="4326015"/>
          </a:xfrm>
        </p:spPr>
        <p:txBody>
          <a:bodyPr>
            <a:normAutofit fontScale="92500" lnSpcReduction="20000"/>
          </a:bodyPr>
          <a:lstStyle/>
          <a:p>
            <a:r>
              <a:rPr lang="en-US" dirty="0" smtClean="0"/>
              <a:t>What </a:t>
            </a:r>
            <a:r>
              <a:rPr lang="en-US" dirty="0"/>
              <a:t>are the key stakeholders’ expectations in creating or redesigning </a:t>
            </a:r>
            <a:r>
              <a:rPr lang="en-US" dirty="0" smtClean="0"/>
              <a:t>this site?</a:t>
            </a:r>
          </a:p>
          <a:p>
            <a:pPr lvl="1"/>
            <a:r>
              <a:rPr lang="en-US" dirty="0"/>
              <a:t>Examples: making the site more intuitive/easier to use, explaining what you do</a:t>
            </a:r>
            <a:r>
              <a:rPr lang="en-US" dirty="0" smtClean="0"/>
              <a:t>, explaining </a:t>
            </a:r>
            <a:r>
              <a:rPr lang="en-US" dirty="0"/>
              <a:t>the services you offer, gathering visitor feedback, attracting or </a:t>
            </a:r>
            <a:r>
              <a:rPr lang="en-US" dirty="0" smtClean="0"/>
              <a:t>serving new </a:t>
            </a:r>
            <a:r>
              <a:rPr lang="en-US" dirty="0"/>
              <a:t>audiences, reducing the number of phoned-in requests for assistance, </a:t>
            </a:r>
            <a:r>
              <a:rPr lang="en-US" dirty="0" smtClean="0"/>
              <a:t>boosting the </a:t>
            </a:r>
            <a:r>
              <a:rPr lang="en-US" dirty="0"/>
              <a:t>number of applications from target groups or regions, increasing attendance </a:t>
            </a:r>
            <a:r>
              <a:rPr lang="en-US" dirty="0" smtClean="0"/>
              <a:t>at events</a:t>
            </a:r>
            <a:r>
              <a:rPr lang="en-US" dirty="0"/>
              <a:t>, building a sense of community</a:t>
            </a:r>
            <a:r>
              <a:rPr lang="en-US" dirty="0" smtClean="0"/>
              <a:t>.</a:t>
            </a:r>
          </a:p>
          <a:p>
            <a:r>
              <a:rPr lang="en-US" dirty="0"/>
              <a:t>What specific functional requirements do the key stakeholders want </a:t>
            </a:r>
            <a:r>
              <a:rPr lang="en-US" dirty="0" smtClean="0"/>
              <a:t>included in </a:t>
            </a:r>
            <a:r>
              <a:rPr lang="en-US" dirty="0"/>
              <a:t>this site</a:t>
            </a:r>
            <a:r>
              <a:rPr lang="en-US" dirty="0" smtClean="0"/>
              <a:t>?</a:t>
            </a:r>
          </a:p>
          <a:p>
            <a:pPr lvl="1"/>
            <a:r>
              <a:rPr lang="en-US" dirty="0"/>
              <a:t>Examples: including a search tool, providing self-service options, </a:t>
            </a:r>
            <a:r>
              <a:rPr lang="en-US" dirty="0" smtClean="0"/>
              <a:t>having downloadable </a:t>
            </a:r>
            <a:r>
              <a:rPr lang="en-US" dirty="0"/>
              <a:t>PDFs or interactive forms, having an events calendar, </a:t>
            </a:r>
            <a:r>
              <a:rPr lang="en-US" dirty="0" smtClean="0"/>
              <a:t>enabling people </a:t>
            </a:r>
            <a:r>
              <a:rPr lang="en-US" dirty="0"/>
              <a:t>to sign up for events or apply online, having an intranet for </a:t>
            </a:r>
            <a:r>
              <a:rPr lang="en-US" dirty="0" smtClean="0"/>
              <a:t>internal communications </a:t>
            </a:r>
            <a:r>
              <a:rPr lang="en-US" dirty="0"/>
              <a:t>purposes.</a:t>
            </a:r>
            <a:endParaRPr lang="en-US" dirty="0" smtClean="0"/>
          </a:p>
        </p:txBody>
      </p:sp>
    </p:spTree>
    <p:extLst>
      <p:ext uri="{BB962C8B-B14F-4D97-AF65-F5344CB8AC3E}">
        <p14:creationId xmlns:p14="http://schemas.microsoft.com/office/powerpoint/2010/main" val="1974775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08" y="244158"/>
            <a:ext cx="7842467" cy="1339850"/>
          </a:xfrm>
        </p:spPr>
        <p:txBody>
          <a:bodyPr>
            <a:normAutofit/>
          </a:bodyPr>
          <a:lstStyle/>
          <a:p>
            <a:r>
              <a:rPr lang="en-US" sz="3600" dirty="0" smtClean="0"/>
              <a:t>Sample Illustration of target audiences and key stakeholder’s goals</a:t>
            </a:r>
            <a:endParaRPr lang="en-US" sz="3600" dirty="0"/>
          </a:p>
        </p:txBody>
      </p:sp>
      <p:pic>
        <p:nvPicPr>
          <p:cNvPr id="4" name="Picture 3" descr="Screen Shot 2013-04-01 at 9.01.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8015"/>
            <a:ext cx="9144000" cy="4070632"/>
          </a:xfrm>
          <a:prstGeom prst="rect">
            <a:avLst/>
          </a:prstGeom>
        </p:spPr>
      </p:pic>
    </p:spTree>
    <p:extLst>
      <p:ext uri="{BB962C8B-B14F-4D97-AF65-F5344CB8AC3E}">
        <p14:creationId xmlns:p14="http://schemas.microsoft.com/office/powerpoint/2010/main" val="140344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Identifying your users’ goals and expectations</a:t>
            </a:r>
            <a:endParaRPr lang="en-US" dirty="0"/>
          </a:p>
        </p:txBody>
      </p:sp>
      <p:sp>
        <p:nvSpPr>
          <p:cNvPr id="3" name="Content Placeholder 2"/>
          <p:cNvSpPr>
            <a:spLocks noGrp="1"/>
          </p:cNvSpPr>
          <p:nvPr>
            <p:ph idx="1"/>
          </p:nvPr>
        </p:nvSpPr>
        <p:spPr/>
        <p:txBody>
          <a:bodyPr/>
          <a:lstStyle/>
          <a:p>
            <a:r>
              <a:rPr lang="en-US" dirty="0" smtClean="0"/>
              <a:t>Ultimate goal of IA: Anticipate user’s needs</a:t>
            </a:r>
          </a:p>
          <a:p>
            <a:r>
              <a:rPr lang="en-US" dirty="0" smtClean="0"/>
              <a:t>Conduct interviews with a wide variety of users</a:t>
            </a:r>
          </a:p>
          <a:p>
            <a:r>
              <a:rPr lang="en-US" dirty="0" smtClean="0"/>
              <a:t>If you can’t conduct interviews, answer key questions about your users</a:t>
            </a:r>
            <a:endParaRPr lang="en-US" dirty="0"/>
          </a:p>
        </p:txBody>
      </p:sp>
    </p:spTree>
    <p:extLst>
      <p:ext uri="{BB962C8B-B14F-4D97-AF65-F5344CB8AC3E}">
        <p14:creationId xmlns:p14="http://schemas.microsoft.com/office/powerpoint/2010/main" val="390869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Illustration of a User Data Sheet</a:t>
            </a:r>
            <a:endParaRPr lang="en-US" dirty="0"/>
          </a:p>
        </p:txBody>
      </p:sp>
      <p:pic>
        <p:nvPicPr>
          <p:cNvPr id="4" name="Picture 3" descr="Screen Shot 2013-04-01 at 9.05.2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300" y="1743555"/>
            <a:ext cx="5597732" cy="4899226"/>
          </a:xfrm>
          <a:prstGeom prst="rect">
            <a:avLst/>
          </a:prstGeom>
        </p:spPr>
      </p:pic>
    </p:spTree>
    <p:extLst>
      <p:ext uri="{BB962C8B-B14F-4D97-AF65-F5344CB8AC3E}">
        <p14:creationId xmlns:p14="http://schemas.microsoft.com/office/powerpoint/2010/main" val="381074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Defining your site’s content areas </a:t>
            </a:r>
            <a:endParaRPr lang="en-US" dirty="0"/>
          </a:p>
        </p:txBody>
      </p:sp>
      <p:sp>
        <p:nvSpPr>
          <p:cNvPr id="3" name="Content Placeholder 2"/>
          <p:cNvSpPr>
            <a:spLocks noGrp="1"/>
          </p:cNvSpPr>
          <p:nvPr>
            <p:ph idx="1"/>
          </p:nvPr>
        </p:nvSpPr>
        <p:spPr/>
        <p:txBody>
          <a:bodyPr/>
          <a:lstStyle/>
          <a:p>
            <a:r>
              <a:rPr lang="en-US" dirty="0" smtClean="0"/>
              <a:t>Helps develop navigational structure (and not the other way around)</a:t>
            </a:r>
          </a:p>
          <a:p>
            <a:r>
              <a:rPr lang="en-US" dirty="0" smtClean="0"/>
              <a:t>Analyze the content you already have. Decide what to keep, revise, or remove</a:t>
            </a:r>
          </a:p>
          <a:p>
            <a:r>
              <a:rPr lang="en-US" dirty="0" smtClean="0"/>
              <a:t>List all the content areas users will want to find on your site </a:t>
            </a:r>
            <a:endParaRPr lang="en-US" dirty="0"/>
          </a:p>
        </p:txBody>
      </p:sp>
    </p:spTree>
    <p:extLst>
      <p:ext uri="{BB962C8B-B14F-4D97-AF65-F5344CB8AC3E}">
        <p14:creationId xmlns:p14="http://schemas.microsoft.com/office/powerpoint/2010/main" val="351597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Organizing the Content Areas</a:t>
            </a:r>
            <a:endParaRPr lang="en-US" dirty="0"/>
          </a:p>
        </p:txBody>
      </p:sp>
      <p:sp>
        <p:nvSpPr>
          <p:cNvPr id="3" name="Content Placeholder 2"/>
          <p:cNvSpPr>
            <a:spLocks noGrp="1"/>
          </p:cNvSpPr>
          <p:nvPr>
            <p:ph idx="1"/>
          </p:nvPr>
        </p:nvSpPr>
        <p:spPr>
          <a:xfrm>
            <a:off x="900113" y="1854991"/>
            <a:ext cx="7552713" cy="4680225"/>
          </a:xfrm>
        </p:spPr>
        <p:txBody>
          <a:bodyPr>
            <a:noAutofit/>
          </a:bodyPr>
          <a:lstStyle/>
          <a:p>
            <a:r>
              <a:rPr lang="en-US" sz="2000" dirty="0" smtClean="0"/>
              <a:t>Putting your brainstormed content into groups</a:t>
            </a:r>
          </a:p>
          <a:p>
            <a:r>
              <a:rPr lang="en-US" sz="2000" dirty="0" smtClean="0"/>
              <a:t>One method is the Card Sort</a:t>
            </a:r>
          </a:p>
          <a:p>
            <a:r>
              <a:rPr lang="en-US" sz="2000" dirty="0">
                <a:hlinkClick r:id="rId2"/>
              </a:rPr>
              <a:t>https://www.youtube.com/watch?v=</a:t>
            </a:r>
            <a:r>
              <a:rPr lang="en-US" sz="2000" dirty="0" smtClean="0">
                <a:hlinkClick r:id="rId2"/>
              </a:rPr>
              <a:t>TNvdgXCqEvM</a:t>
            </a:r>
            <a:endParaRPr lang="en-US" sz="2000" dirty="0" smtClean="0"/>
          </a:p>
          <a:p>
            <a:endParaRPr lang="en-US" sz="2000" dirty="0"/>
          </a:p>
          <a:p>
            <a:pPr marL="0" indent="0">
              <a:buNone/>
            </a:pPr>
            <a:endParaRPr lang="en-US" sz="2000" dirty="0"/>
          </a:p>
        </p:txBody>
      </p:sp>
    </p:spTree>
    <p:extLst>
      <p:ext uri="{BB962C8B-B14F-4D97-AF65-F5344CB8AC3E}">
        <p14:creationId xmlns:p14="http://schemas.microsoft.com/office/powerpoint/2010/main" val="421207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of content groupings</a:t>
            </a:r>
            <a:endParaRPr lang="en-US" dirty="0"/>
          </a:p>
        </p:txBody>
      </p:sp>
      <p:pic>
        <p:nvPicPr>
          <p:cNvPr id="4" name="Picture 3" descr="Screen shot 2013-04-01 at 10.21.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42" y="1584008"/>
            <a:ext cx="5228233" cy="4136514"/>
          </a:xfrm>
          <a:prstGeom prst="rect">
            <a:avLst/>
          </a:prstGeom>
        </p:spPr>
      </p:pic>
      <p:pic>
        <p:nvPicPr>
          <p:cNvPr id="5" name="Picture 4" descr="Screen shot 2013-04-01 at 10.22.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329" y="1584008"/>
            <a:ext cx="3128213" cy="4912692"/>
          </a:xfrm>
          <a:prstGeom prst="rect">
            <a:avLst/>
          </a:prstGeom>
        </p:spPr>
      </p:pic>
      <p:sp>
        <p:nvSpPr>
          <p:cNvPr id="8" name="Curved Up Arrow 7"/>
          <p:cNvSpPr/>
          <p:nvPr/>
        </p:nvSpPr>
        <p:spPr>
          <a:xfrm>
            <a:off x="900113" y="5046870"/>
            <a:ext cx="5505103" cy="905565"/>
          </a:xfrm>
          <a:prstGeom prst="curvedUpArrow">
            <a:avLst/>
          </a:prstGeom>
          <a:blipFill dpi="0" rotWithShape="1">
            <a:blip r:embed="rId4">
              <a:alphaModFix amt="10000"/>
              <a:duotone>
                <a:schemeClr val="accent1">
                  <a:satMod val="135000"/>
                  <a:lumMod val="80000"/>
                </a:schemeClr>
                <a:schemeClr val="accent1">
                  <a:satMod val="250000"/>
                  <a:lumMod val="150000"/>
                </a:schemeClr>
              </a:duotone>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1055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5: Creating the site map</a:t>
            </a:r>
            <a:endParaRPr lang="en-US" dirty="0"/>
          </a:p>
        </p:txBody>
      </p:sp>
      <p:sp>
        <p:nvSpPr>
          <p:cNvPr id="3" name="Content Placeholder 2"/>
          <p:cNvSpPr>
            <a:spLocks noGrp="1"/>
          </p:cNvSpPr>
          <p:nvPr>
            <p:ph idx="1"/>
          </p:nvPr>
        </p:nvSpPr>
        <p:spPr/>
        <p:txBody>
          <a:bodyPr/>
          <a:lstStyle/>
          <a:p>
            <a:r>
              <a:rPr lang="en-US" dirty="0" smtClean="0"/>
              <a:t>Site maps are visual representations of the content areas</a:t>
            </a:r>
          </a:p>
          <a:p>
            <a:r>
              <a:rPr lang="en-US" dirty="0" smtClean="0"/>
              <a:t>Not every page will have a child, but every </a:t>
            </a:r>
            <a:r>
              <a:rPr lang="en-US" b="1" dirty="0" smtClean="0"/>
              <a:t>all </a:t>
            </a:r>
            <a:r>
              <a:rPr lang="en-US" dirty="0" smtClean="0"/>
              <a:t>pages has a parent</a:t>
            </a:r>
            <a:endParaRPr lang="en-US" dirty="0"/>
          </a:p>
        </p:txBody>
      </p:sp>
    </p:spTree>
    <p:extLst>
      <p:ext uri="{BB962C8B-B14F-4D97-AF65-F5344CB8AC3E}">
        <p14:creationId xmlns:p14="http://schemas.microsoft.com/office/powerpoint/2010/main" val="417685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an architect do?</a:t>
            </a:r>
            <a:endParaRPr lang="en-US" dirty="0"/>
          </a:p>
        </p:txBody>
      </p:sp>
      <p:sp>
        <p:nvSpPr>
          <p:cNvPr id="3" name="Content Placeholder 2"/>
          <p:cNvSpPr>
            <a:spLocks noGrp="1"/>
          </p:cNvSpPr>
          <p:nvPr>
            <p:ph idx="1"/>
          </p:nvPr>
        </p:nvSpPr>
        <p:spPr>
          <a:xfrm>
            <a:off x="900112" y="1742849"/>
            <a:ext cx="7807296" cy="4655712"/>
          </a:xfrm>
        </p:spPr>
        <p:txBody>
          <a:bodyPr>
            <a:normAutofit fontScale="25000" lnSpcReduction="20000"/>
          </a:bodyPr>
          <a:lstStyle/>
          <a:p>
            <a:pPr marL="0" indent="0">
              <a:buNone/>
            </a:pPr>
            <a:r>
              <a:rPr lang="en-US" sz="6400" b="1" dirty="0"/>
              <a:t>Starting the Project</a:t>
            </a:r>
            <a:r>
              <a:rPr lang="en-US" sz="6400" dirty="0"/>
              <a:t/>
            </a:r>
            <a:br>
              <a:rPr lang="en-US" sz="6400" dirty="0"/>
            </a:br>
            <a:r>
              <a:rPr lang="en-US" sz="6400" dirty="0"/>
              <a:t>The architect talks to the client about expectations, project requirements and budget. This </a:t>
            </a:r>
            <a:r>
              <a:rPr lang="en-US" sz="6400" u="sng" dirty="0">
                <a:hlinkClick r:id="rId2" tooltip="Click to Continue &gt; by CouponDropDown"/>
              </a:rPr>
              <a:t>information</a:t>
            </a:r>
            <a:r>
              <a:rPr lang="en-US" sz="6400" dirty="0"/>
              <a:t> forms the design brief.</a:t>
            </a:r>
            <a:br>
              <a:rPr lang="en-US" sz="6400" dirty="0"/>
            </a:br>
            <a:r>
              <a:rPr lang="en-US" sz="6400" dirty="0"/>
              <a:t/>
            </a:r>
            <a:br>
              <a:rPr lang="en-US" sz="6400" dirty="0"/>
            </a:br>
            <a:r>
              <a:rPr lang="en-US" sz="6400" b="1" dirty="0"/>
              <a:t>Design Phase</a:t>
            </a:r>
            <a:r>
              <a:rPr lang="en-US" sz="6400" dirty="0"/>
              <a:t/>
            </a:r>
            <a:br>
              <a:rPr lang="en-US" sz="6400" dirty="0"/>
            </a:br>
            <a:r>
              <a:rPr lang="en-US" sz="6400" dirty="0"/>
              <a:t>The architect analyses the design brief and the building site conditions, and determines the best location and orientation. The architect then develops ideas through rough plans, sketches and models. These ideas are brought together into concept design drawings.</a:t>
            </a:r>
            <a:br>
              <a:rPr lang="en-US" sz="6400" dirty="0"/>
            </a:br>
            <a:r>
              <a:rPr lang="en-US" sz="6400" dirty="0"/>
              <a:t/>
            </a:r>
            <a:br>
              <a:rPr lang="en-US" sz="6400" dirty="0"/>
            </a:br>
            <a:r>
              <a:rPr lang="en-US" sz="6400" b="1" dirty="0"/>
              <a:t>Design development, documentation &amp; building approvals</a:t>
            </a:r>
            <a:r>
              <a:rPr lang="en-US" sz="6400" dirty="0"/>
              <a:t/>
            </a:r>
            <a:br>
              <a:rPr lang="en-US" sz="6400" dirty="0"/>
            </a:br>
            <a:r>
              <a:rPr lang="en-US" sz="6400" dirty="0"/>
              <a:t>The architect compares the concept design drawings with the design brief and develops the technical detail for the project with the project team. Detailed drawings and specifications are prepared for the builder. The drawings are lodged to obtain local authority building approval. The method of engaging a builder for the project is determined.</a:t>
            </a:r>
            <a:br>
              <a:rPr lang="en-US" sz="6400" dirty="0"/>
            </a:br>
            <a:r>
              <a:rPr lang="en-US" sz="6400" dirty="0"/>
              <a:t/>
            </a:r>
            <a:br>
              <a:rPr lang="en-US" sz="6400" dirty="0"/>
            </a:br>
            <a:r>
              <a:rPr lang="en-US" sz="6400" b="1" dirty="0"/>
              <a:t>Construction</a:t>
            </a:r>
            <a:r>
              <a:rPr lang="en-US" sz="6400" dirty="0"/>
              <a:t/>
            </a:r>
            <a:br>
              <a:rPr lang="en-US" sz="6400" dirty="0"/>
            </a:br>
            <a:r>
              <a:rPr lang="en-US" sz="6400" dirty="0"/>
              <a:t>The architect works with the builder and other project team members to ensure that the project is constructed in accordance with the drawings and specification. </a:t>
            </a:r>
            <a:br>
              <a:rPr lang="en-US" sz="6400" dirty="0"/>
            </a:br>
            <a:r>
              <a:rPr lang="en-US" sz="6400" dirty="0"/>
              <a:t/>
            </a:r>
            <a:br>
              <a:rPr lang="en-US" sz="6400" dirty="0"/>
            </a:br>
            <a:r>
              <a:rPr lang="en-US" sz="6400" b="1" dirty="0"/>
              <a:t>After construction</a:t>
            </a:r>
            <a:r>
              <a:rPr lang="en-US" sz="6400" dirty="0"/>
              <a:t/>
            </a:r>
            <a:br>
              <a:rPr lang="en-US" sz="6400" dirty="0"/>
            </a:br>
            <a:r>
              <a:rPr lang="en-US" sz="6400" dirty="0"/>
              <a:t>Projects have a warranty period called the defects liability period. It is the architect’s responsibility to follow up any relevant issues or outstanding work with the client and the builder</a:t>
            </a:r>
            <a:r>
              <a:rPr lang="en-US" sz="6400" dirty="0" smtClean="0"/>
              <a:t>.</a:t>
            </a:r>
          </a:p>
          <a:p>
            <a:pPr marL="0" indent="0">
              <a:buNone/>
            </a:pPr>
            <a:r>
              <a:rPr lang="en-US" dirty="0"/>
              <a:t>*From Australian Institute of Architects</a:t>
            </a:r>
          </a:p>
          <a:p>
            <a:pPr marL="0" indent="0">
              <a:buNone/>
            </a:pPr>
            <a:endParaRPr lang="en-US" dirty="0"/>
          </a:p>
        </p:txBody>
      </p:sp>
    </p:spTree>
    <p:extLst>
      <p:ext uri="{BB962C8B-B14F-4D97-AF65-F5344CB8AC3E}">
        <p14:creationId xmlns:p14="http://schemas.microsoft.com/office/powerpoint/2010/main" val="1425722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Map</a:t>
            </a:r>
            <a:endParaRPr lang="en-US" dirty="0"/>
          </a:p>
        </p:txBody>
      </p:sp>
      <p:pic>
        <p:nvPicPr>
          <p:cNvPr id="5" name="Picture 4" descr="Screen Shot 2013-04-01 at 8.42.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85" y="1420902"/>
            <a:ext cx="8206697" cy="5341572"/>
          </a:xfrm>
          <a:prstGeom prst="rect">
            <a:avLst/>
          </a:prstGeom>
        </p:spPr>
      </p:pic>
    </p:spTree>
    <p:extLst>
      <p:ext uri="{BB962C8B-B14F-4D97-AF65-F5344CB8AC3E}">
        <p14:creationId xmlns:p14="http://schemas.microsoft.com/office/powerpoint/2010/main" val="3212358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6: Outlining your navigational structure</a:t>
            </a:r>
            <a:endParaRPr lang="en-US" dirty="0"/>
          </a:p>
        </p:txBody>
      </p:sp>
      <p:sp>
        <p:nvSpPr>
          <p:cNvPr id="3" name="Content Placeholder 2"/>
          <p:cNvSpPr>
            <a:spLocks noGrp="1"/>
          </p:cNvSpPr>
          <p:nvPr>
            <p:ph idx="1"/>
          </p:nvPr>
        </p:nvSpPr>
        <p:spPr/>
        <p:txBody>
          <a:bodyPr/>
          <a:lstStyle/>
          <a:p>
            <a:r>
              <a:rPr lang="en-US" dirty="0" smtClean="0"/>
              <a:t>Take site map and draw a navigation bar</a:t>
            </a:r>
          </a:p>
          <a:p>
            <a:r>
              <a:rPr lang="en-US" dirty="0" smtClean="0"/>
              <a:t>Navigational items should NEVER point to 1) </a:t>
            </a:r>
            <a:r>
              <a:rPr lang="en-US" b="1" dirty="0" smtClean="0"/>
              <a:t>other sites </a:t>
            </a:r>
            <a:r>
              <a:rPr lang="en-US" dirty="0" smtClean="0"/>
              <a:t>and 2) </a:t>
            </a:r>
            <a:r>
              <a:rPr lang="en-US" b="1" dirty="0" smtClean="0"/>
              <a:t>non-HTML files </a:t>
            </a:r>
            <a:r>
              <a:rPr lang="en-US" dirty="0" smtClean="0"/>
              <a:t>(like </a:t>
            </a:r>
            <a:r>
              <a:rPr lang="en-US" dirty="0" err="1" smtClean="0"/>
              <a:t>pdf</a:t>
            </a:r>
            <a:r>
              <a:rPr lang="en-US" dirty="0" smtClean="0"/>
              <a:t>, doc, etc.)</a:t>
            </a:r>
          </a:p>
          <a:p>
            <a:r>
              <a:rPr lang="en-US" dirty="0" smtClean="0"/>
              <a:t>Links to other sites and documents should be placed in your central content area or a “related links” section.</a:t>
            </a:r>
          </a:p>
          <a:p>
            <a:r>
              <a:rPr lang="en-US" dirty="0" smtClean="0"/>
              <a:t>Analogy: textbook TOC</a:t>
            </a:r>
            <a:endParaRPr lang="en-US" dirty="0"/>
          </a:p>
        </p:txBody>
      </p:sp>
    </p:spTree>
    <p:extLst>
      <p:ext uri="{BB962C8B-B14F-4D97-AF65-F5344CB8AC3E}">
        <p14:creationId xmlns:p14="http://schemas.microsoft.com/office/powerpoint/2010/main" val="2909526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guidelines</a:t>
            </a:r>
            <a:endParaRPr lang="en-US" dirty="0"/>
          </a:p>
        </p:txBody>
      </p:sp>
      <p:sp>
        <p:nvSpPr>
          <p:cNvPr id="3" name="Content Placeholder 2"/>
          <p:cNvSpPr>
            <a:spLocks noGrp="1"/>
          </p:cNvSpPr>
          <p:nvPr>
            <p:ph idx="1"/>
          </p:nvPr>
        </p:nvSpPr>
        <p:spPr/>
        <p:txBody>
          <a:bodyPr>
            <a:normAutofit lnSpcReduction="10000"/>
          </a:bodyPr>
          <a:lstStyle/>
          <a:p>
            <a:r>
              <a:rPr lang="en-US" dirty="0" smtClean="0"/>
              <a:t>Vertical navigation- If your navigation links is small (less than 20), left or right column navigation might be appropriate</a:t>
            </a:r>
          </a:p>
          <a:p>
            <a:r>
              <a:rPr lang="en-US" dirty="0" smtClean="0"/>
              <a:t>Horizontal navigation- If your navigational links is more than 20, you might need to put main navigation in horizontal and sub navigation on each page in a column. </a:t>
            </a:r>
          </a:p>
          <a:p>
            <a:r>
              <a:rPr lang="en-US" dirty="0" smtClean="0"/>
              <a:t>Adding audience navigation – If site is very large (100 or more pages), consider adding navigation for key audiences.</a:t>
            </a:r>
            <a:endParaRPr lang="en-US" dirty="0"/>
          </a:p>
        </p:txBody>
      </p:sp>
    </p:spTree>
    <p:extLst>
      <p:ext uri="{BB962C8B-B14F-4D97-AF65-F5344CB8AC3E}">
        <p14:creationId xmlns:p14="http://schemas.microsoft.com/office/powerpoint/2010/main" val="4204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Sketch</a:t>
            </a:r>
            <a:endParaRPr lang="en-US" dirty="0"/>
          </a:p>
        </p:txBody>
      </p:sp>
      <p:pic>
        <p:nvPicPr>
          <p:cNvPr id="4" name="Picture 3" descr="Screen shot 2013-04-01 at 10.34.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92" y="1584008"/>
            <a:ext cx="2335629" cy="5001470"/>
          </a:xfrm>
          <a:prstGeom prst="rect">
            <a:avLst/>
          </a:prstGeom>
        </p:spPr>
      </p:pic>
      <p:pic>
        <p:nvPicPr>
          <p:cNvPr id="5" name="Picture 4" descr="Screen shot 2013-04-01 at 10.37.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452" y="1584008"/>
            <a:ext cx="4628569" cy="5080137"/>
          </a:xfrm>
          <a:prstGeom prst="rect">
            <a:avLst/>
          </a:prstGeom>
        </p:spPr>
      </p:pic>
    </p:spTree>
    <p:extLst>
      <p:ext uri="{BB962C8B-B14F-4D97-AF65-F5344CB8AC3E}">
        <p14:creationId xmlns:p14="http://schemas.microsoft.com/office/powerpoint/2010/main" val="620570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7: Labeling the content areas</a:t>
            </a:r>
            <a:endParaRPr lang="en-US" dirty="0"/>
          </a:p>
        </p:txBody>
      </p:sp>
      <p:sp>
        <p:nvSpPr>
          <p:cNvPr id="3" name="Content Placeholder 2"/>
          <p:cNvSpPr>
            <a:spLocks noGrp="1"/>
          </p:cNvSpPr>
          <p:nvPr>
            <p:ph idx="1"/>
          </p:nvPr>
        </p:nvSpPr>
        <p:spPr/>
        <p:txBody>
          <a:bodyPr/>
          <a:lstStyle/>
          <a:p>
            <a:r>
              <a:rPr lang="en-US" dirty="0" smtClean="0"/>
              <a:t>Accurate and meaningful labels are essential</a:t>
            </a:r>
          </a:p>
          <a:p>
            <a:r>
              <a:rPr lang="en-US" dirty="0" smtClean="0"/>
              <a:t>Users click words, so the words need to make sense</a:t>
            </a:r>
          </a:p>
          <a:p>
            <a:r>
              <a:rPr lang="en-US" dirty="0" smtClean="0"/>
              <a:t>Test your wording</a:t>
            </a:r>
          </a:p>
          <a:p>
            <a:r>
              <a:rPr lang="en-US" dirty="0" smtClean="0"/>
              <a:t>Labels shouldn’t be more than 3 words long</a:t>
            </a:r>
            <a:endParaRPr lang="en-US" dirty="0"/>
          </a:p>
        </p:txBody>
      </p:sp>
    </p:spTree>
    <p:extLst>
      <p:ext uri="{BB962C8B-B14F-4D97-AF65-F5344CB8AC3E}">
        <p14:creationId xmlns:p14="http://schemas.microsoft.com/office/powerpoint/2010/main" val="25539808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Refining content area labels</a:t>
            </a:r>
            <a:endParaRPr lang="en-US" dirty="0"/>
          </a:p>
        </p:txBody>
      </p:sp>
      <p:pic>
        <p:nvPicPr>
          <p:cNvPr id="4" name="Picture 3" descr="Screen shot 2013-04-01 at 10.47.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128" y="1369844"/>
            <a:ext cx="3937154" cy="5297109"/>
          </a:xfrm>
          <a:prstGeom prst="rect">
            <a:avLst/>
          </a:prstGeom>
        </p:spPr>
      </p:pic>
    </p:spTree>
    <p:extLst>
      <p:ext uri="{BB962C8B-B14F-4D97-AF65-F5344CB8AC3E}">
        <p14:creationId xmlns:p14="http://schemas.microsoft.com/office/powerpoint/2010/main" val="190430752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8: Creating the Wireframes</a:t>
            </a:r>
            <a:endParaRPr lang="en-US" dirty="0"/>
          </a:p>
        </p:txBody>
      </p:sp>
      <p:sp>
        <p:nvSpPr>
          <p:cNvPr id="3" name="Content Placeholder 2"/>
          <p:cNvSpPr>
            <a:spLocks noGrp="1"/>
          </p:cNvSpPr>
          <p:nvPr>
            <p:ph idx="1"/>
          </p:nvPr>
        </p:nvSpPr>
        <p:spPr/>
        <p:txBody>
          <a:bodyPr/>
          <a:lstStyle/>
          <a:p>
            <a:r>
              <a:rPr lang="en-US" dirty="0" smtClean="0"/>
              <a:t>A wireframe is a sketch or blueprint that closely represents how the areas of a page will be organized.</a:t>
            </a:r>
          </a:p>
          <a:p>
            <a:r>
              <a:rPr lang="en-US" dirty="0" smtClean="0"/>
              <a:t>This is the deliverable to hand off to a professional designer (designer will develop a mockup)</a:t>
            </a:r>
            <a:endParaRPr lang="en-US" dirty="0"/>
          </a:p>
        </p:txBody>
      </p:sp>
    </p:spTree>
    <p:extLst>
      <p:ext uri="{BB962C8B-B14F-4D97-AF65-F5344CB8AC3E}">
        <p14:creationId xmlns:p14="http://schemas.microsoft.com/office/powerpoint/2010/main" val="4560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 to Mockup</a:t>
            </a:r>
            <a:endParaRPr lang="en-US" dirty="0"/>
          </a:p>
        </p:txBody>
      </p:sp>
      <p:pic>
        <p:nvPicPr>
          <p:cNvPr id="4" name="Picture 3" descr="Screen shot 2013-04-01 at 10.4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5039"/>
            <a:ext cx="9144000" cy="4374825"/>
          </a:xfrm>
          <a:prstGeom prst="rect">
            <a:avLst/>
          </a:prstGeom>
        </p:spPr>
      </p:pic>
    </p:spTree>
    <p:extLst>
      <p:ext uri="{BB962C8B-B14F-4D97-AF65-F5344CB8AC3E}">
        <p14:creationId xmlns:p14="http://schemas.microsoft.com/office/powerpoint/2010/main" val="55889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Metaphor</a:t>
            </a:r>
            <a:endParaRPr lang="en-US" dirty="0"/>
          </a:p>
        </p:txBody>
      </p:sp>
      <p:pic>
        <p:nvPicPr>
          <p:cNvPr id="4" name="Picture 3"/>
          <p:cNvPicPr>
            <a:picLocks noChangeAspect="1"/>
          </p:cNvPicPr>
          <p:nvPr/>
        </p:nvPicPr>
        <p:blipFill>
          <a:blip r:embed="rId2"/>
          <a:stretch>
            <a:fillRect/>
          </a:stretch>
        </p:blipFill>
        <p:spPr>
          <a:xfrm>
            <a:off x="165652" y="2009912"/>
            <a:ext cx="8653246" cy="3644348"/>
          </a:xfrm>
          <a:prstGeom prst="rect">
            <a:avLst/>
          </a:prstGeom>
        </p:spPr>
      </p:pic>
    </p:spTree>
    <p:extLst>
      <p:ext uri="{BB962C8B-B14F-4D97-AF65-F5344CB8AC3E}">
        <p14:creationId xmlns:p14="http://schemas.microsoft.com/office/powerpoint/2010/main" val="250257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Blueprints</a:t>
            </a:r>
            <a:endParaRPr lang="en-US" dirty="0"/>
          </a:p>
        </p:txBody>
      </p:sp>
      <p:pic>
        <p:nvPicPr>
          <p:cNvPr id="4" name="Picture 3"/>
          <p:cNvPicPr>
            <a:picLocks noChangeAspect="1"/>
          </p:cNvPicPr>
          <p:nvPr/>
        </p:nvPicPr>
        <p:blipFill>
          <a:blip r:embed="rId2"/>
          <a:stretch>
            <a:fillRect/>
          </a:stretch>
        </p:blipFill>
        <p:spPr>
          <a:xfrm>
            <a:off x="963999" y="1584008"/>
            <a:ext cx="7281476" cy="4481443"/>
          </a:xfrm>
          <a:prstGeom prst="rect">
            <a:avLst/>
          </a:prstGeom>
        </p:spPr>
      </p:pic>
    </p:spTree>
    <p:extLst>
      <p:ext uri="{BB962C8B-B14F-4D97-AF65-F5344CB8AC3E}">
        <p14:creationId xmlns:p14="http://schemas.microsoft.com/office/powerpoint/2010/main" val="97642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 vs. Information Architect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3332931"/>
              </p:ext>
            </p:extLst>
          </p:nvPr>
        </p:nvGraphicFramePr>
        <p:xfrm>
          <a:off x="637708" y="1716306"/>
          <a:ext cx="8225192" cy="4663439"/>
        </p:xfrm>
        <a:graphic>
          <a:graphicData uri="http://schemas.openxmlformats.org/drawingml/2006/table">
            <a:tbl>
              <a:tblPr firstRow="1" bandRow="1">
                <a:tableStyleId>{5940675A-B579-460E-94D1-54222C63F5DA}</a:tableStyleId>
              </a:tblPr>
              <a:tblGrid>
                <a:gridCol w="4112596"/>
                <a:gridCol w="4112596"/>
              </a:tblGrid>
              <a:tr h="370840">
                <a:tc>
                  <a:txBody>
                    <a:bodyPr/>
                    <a:lstStyle/>
                    <a:p>
                      <a:r>
                        <a:rPr lang="en-US" b="1" dirty="0" smtClean="0"/>
                        <a:t>Architect</a:t>
                      </a:r>
                      <a:endParaRPr lang="en-US" b="1" dirty="0"/>
                    </a:p>
                  </a:txBody>
                  <a:tcPr/>
                </a:tc>
                <a:tc>
                  <a:txBody>
                    <a:bodyPr/>
                    <a:lstStyle/>
                    <a:p>
                      <a:r>
                        <a:rPr lang="en-US" b="1" dirty="0" smtClean="0"/>
                        <a:t>Information</a:t>
                      </a:r>
                      <a:r>
                        <a:rPr lang="en-US" b="1" baseline="0" dirty="0" smtClean="0"/>
                        <a:t> Architect</a:t>
                      </a:r>
                    </a:p>
                    <a:p>
                      <a:endParaRPr lang="en-US" b="1" dirty="0"/>
                    </a:p>
                  </a:txBody>
                  <a:tcPr/>
                </a:tc>
              </a:tr>
              <a:tr h="904581">
                <a:tc>
                  <a:txBody>
                    <a:bodyPr/>
                    <a:lstStyle/>
                    <a:p>
                      <a:r>
                        <a:rPr lang="en-US" b="0" dirty="0" smtClean="0"/>
                        <a:t>Starting the Project</a:t>
                      </a:r>
                      <a:br>
                        <a:rPr lang="en-US" b="0" dirty="0" smtClean="0"/>
                      </a:br>
                      <a:r>
                        <a:rPr lang="en-US" b="0" dirty="0" smtClean="0"/>
                        <a:t/>
                      </a:r>
                      <a:br>
                        <a:rPr lang="en-US" b="0" dirty="0" smtClean="0"/>
                      </a:br>
                      <a:endParaRPr lang="en-US" b="0" dirty="0"/>
                    </a:p>
                  </a:txBody>
                  <a:tcPr/>
                </a:tc>
                <a:tc>
                  <a:txBody>
                    <a:bodyPr/>
                    <a:lstStyle/>
                    <a:p>
                      <a:r>
                        <a:rPr lang="en-US" b="0" dirty="0" smtClean="0"/>
                        <a:t>User</a:t>
                      </a:r>
                      <a:r>
                        <a:rPr lang="en-US" b="0" baseline="0" dirty="0" smtClean="0"/>
                        <a:t> interviews and constructing a user profile</a:t>
                      </a:r>
                      <a:endParaRPr lang="en-US" b="0" dirty="0"/>
                    </a:p>
                  </a:txBody>
                  <a:tcPr/>
                </a:tc>
              </a:tr>
              <a:tr h="370840">
                <a:tc>
                  <a:txBody>
                    <a:bodyPr/>
                    <a:lstStyle/>
                    <a:p>
                      <a:r>
                        <a:rPr lang="en-US" b="0" dirty="0" smtClean="0"/>
                        <a:t>Design Phase</a:t>
                      </a:r>
                      <a:br>
                        <a:rPr lang="en-US" b="0" dirty="0" smtClean="0"/>
                      </a:br>
                      <a:endParaRPr lang="en-US" b="0" dirty="0"/>
                    </a:p>
                  </a:txBody>
                  <a:tcPr/>
                </a:tc>
                <a:tc>
                  <a:txBody>
                    <a:bodyPr/>
                    <a:lstStyle/>
                    <a:p>
                      <a:r>
                        <a:rPr lang="en-US" b="0" dirty="0" smtClean="0"/>
                        <a:t>Brainstorming</a:t>
                      </a:r>
                      <a:r>
                        <a:rPr lang="en-US" b="0" baseline="0" dirty="0" smtClean="0"/>
                        <a:t> and coming up with topic ideas</a:t>
                      </a:r>
                      <a:endParaRPr lang="en-US" b="0" dirty="0"/>
                    </a:p>
                  </a:txBody>
                  <a:tcPr/>
                </a:tc>
              </a:tr>
              <a:tr h="370840">
                <a:tc>
                  <a:txBody>
                    <a:bodyPr/>
                    <a:lstStyle/>
                    <a:p>
                      <a:r>
                        <a:rPr lang="en-US" b="0" dirty="0" smtClean="0"/>
                        <a:t>Design development, documentation &amp; building approvals</a:t>
                      </a:r>
                      <a:br>
                        <a:rPr lang="en-US" b="0" dirty="0" smtClean="0"/>
                      </a:br>
                      <a:endParaRPr lang="en-US" b="0" dirty="0"/>
                    </a:p>
                  </a:txBody>
                  <a:tcPr/>
                </a:tc>
                <a:tc>
                  <a:txBody>
                    <a:bodyPr/>
                    <a:lstStyle/>
                    <a:p>
                      <a:r>
                        <a:rPr lang="en-US" b="0" dirty="0" smtClean="0"/>
                        <a:t>Organizing the topics into meaningful categories</a:t>
                      </a:r>
                      <a:endParaRPr lang="en-US" b="0" dirty="0"/>
                    </a:p>
                  </a:txBody>
                  <a:tcPr/>
                </a:tc>
              </a:tr>
              <a:tr h="370840">
                <a:tc>
                  <a:txBody>
                    <a:bodyPr/>
                    <a:lstStyle/>
                    <a:p>
                      <a:r>
                        <a:rPr lang="en-US" b="0" dirty="0" smtClean="0"/>
                        <a:t>Construction</a:t>
                      </a:r>
                      <a:br>
                        <a:rPr lang="en-US" b="0" dirty="0" smtClean="0"/>
                      </a:br>
                      <a:endParaRPr lang="en-US" b="0" dirty="0"/>
                    </a:p>
                  </a:txBody>
                  <a:tcPr/>
                </a:tc>
                <a:tc>
                  <a:txBody>
                    <a:bodyPr/>
                    <a:lstStyle/>
                    <a:p>
                      <a:r>
                        <a:rPr lang="en-US" b="0" dirty="0" smtClean="0"/>
                        <a:t>Building the site</a:t>
                      </a:r>
                      <a:endParaRPr lang="en-US"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After construction</a:t>
                      </a:r>
                      <a:br>
                        <a:rPr lang="en-US" b="0" dirty="0" smtClean="0"/>
                      </a:br>
                      <a:endParaRPr lang="en-US" b="0" dirty="0" smtClean="0"/>
                    </a:p>
                    <a:p>
                      <a:endParaRPr lang="en-US" b="0" dirty="0"/>
                    </a:p>
                  </a:txBody>
                  <a:tcPr/>
                </a:tc>
                <a:tc>
                  <a:txBody>
                    <a:bodyPr/>
                    <a:lstStyle/>
                    <a:p>
                      <a:r>
                        <a:rPr lang="en-US" b="0" dirty="0" smtClean="0"/>
                        <a:t>Testing it on users and making </a:t>
                      </a:r>
                      <a:r>
                        <a:rPr lang="en-US" b="0" dirty="0" err="1" smtClean="0"/>
                        <a:t>adjutments</a:t>
                      </a:r>
                      <a:endParaRPr lang="en-US" b="0" dirty="0"/>
                    </a:p>
                  </a:txBody>
                  <a:tcPr/>
                </a:tc>
              </a:tr>
            </a:tbl>
          </a:graphicData>
        </a:graphic>
      </p:graphicFrame>
    </p:spTree>
    <p:extLst>
      <p:ext uri="{BB962C8B-B14F-4D97-AF65-F5344CB8AC3E}">
        <p14:creationId xmlns:p14="http://schemas.microsoft.com/office/powerpoint/2010/main" val="30369768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information architecture?</a:t>
            </a:r>
            <a:endParaRPr lang="en-US" dirty="0"/>
          </a:p>
        </p:txBody>
      </p:sp>
      <p:sp>
        <p:nvSpPr>
          <p:cNvPr id="3" name="Content Placeholder 2"/>
          <p:cNvSpPr>
            <a:spLocks noGrp="1"/>
          </p:cNvSpPr>
          <p:nvPr>
            <p:ph idx="1"/>
          </p:nvPr>
        </p:nvSpPr>
        <p:spPr/>
        <p:txBody>
          <a:bodyPr>
            <a:normAutofit/>
          </a:bodyPr>
          <a:lstStyle/>
          <a:p>
            <a:pPr marL="0" indent="0">
              <a:buNone/>
            </a:pPr>
            <a:r>
              <a:rPr lang="en-US" dirty="0"/>
              <a:t>Information architecture (IA) refers to the </a:t>
            </a:r>
            <a:r>
              <a:rPr lang="en-US" b="1" dirty="0"/>
              <a:t>structure</a:t>
            </a:r>
            <a:r>
              <a:rPr lang="en-US" dirty="0"/>
              <a:t> or organization of your website. </a:t>
            </a:r>
            <a:r>
              <a:rPr lang="en-US" dirty="0" smtClean="0"/>
              <a:t>It </a:t>
            </a:r>
            <a:r>
              <a:rPr lang="en-US" dirty="0"/>
              <a:t>describes the ways in which the different pages of your site relate to one another </a:t>
            </a:r>
            <a:r>
              <a:rPr lang="en-US" dirty="0" smtClean="0"/>
              <a:t>and </a:t>
            </a:r>
            <a:r>
              <a:rPr lang="en-US" dirty="0"/>
              <a:t>ensures information is organized in a </a:t>
            </a:r>
            <a:r>
              <a:rPr lang="en-US" b="1" dirty="0"/>
              <a:t>consistent</a:t>
            </a:r>
            <a:r>
              <a:rPr lang="en-US" dirty="0"/>
              <a:t> and </a:t>
            </a:r>
            <a:r>
              <a:rPr lang="en-US" b="1" dirty="0"/>
              <a:t>predictable</a:t>
            </a:r>
            <a:r>
              <a:rPr lang="en-US" dirty="0"/>
              <a:t> way on each </a:t>
            </a:r>
            <a:r>
              <a:rPr lang="en-US" dirty="0" smtClean="0"/>
              <a:t>page.</a:t>
            </a:r>
          </a:p>
          <a:p>
            <a:pPr lvl="1"/>
            <a:r>
              <a:rPr lang="en-US" dirty="0"/>
              <a:t>assessing existing and needed content,</a:t>
            </a:r>
          </a:p>
          <a:p>
            <a:pPr lvl="1"/>
            <a:r>
              <a:rPr lang="en-US" dirty="0" smtClean="0"/>
              <a:t>organizing </a:t>
            </a:r>
            <a:r>
              <a:rPr lang="en-US" dirty="0"/>
              <a:t>the pages</a:t>
            </a:r>
            <a:r>
              <a:rPr lang="en-US" dirty="0" smtClean="0"/>
              <a:t>,</a:t>
            </a:r>
            <a:endParaRPr lang="en-US" dirty="0"/>
          </a:p>
          <a:p>
            <a:pPr lvl="1"/>
            <a:r>
              <a:rPr lang="en-US" dirty="0"/>
              <a:t>providing clues to help use the site efficiently, </a:t>
            </a:r>
            <a:r>
              <a:rPr lang="en-US" dirty="0" smtClean="0"/>
              <a:t>and</a:t>
            </a:r>
            <a:endParaRPr lang="en-US" dirty="0"/>
          </a:p>
          <a:p>
            <a:pPr lvl="1"/>
            <a:r>
              <a:rPr lang="en-US" dirty="0"/>
              <a:t>developing navigational structure.</a:t>
            </a:r>
          </a:p>
          <a:p>
            <a:pPr marL="0" indent="0">
              <a:buNone/>
            </a:pPr>
            <a:endParaRPr lang="en-US" dirty="0"/>
          </a:p>
        </p:txBody>
      </p:sp>
    </p:spTree>
    <p:extLst>
      <p:ext uri="{BB962C8B-B14F-4D97-AF65-F5344CB8AC3E}">
        <p14:creationId xmlns:p14="http://schemas.microsoft.com/office/powerpoint/2010/main" val="347711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major types of IA</a:t>
            </a:r>
            <a:endParaRPr lang="en-US" dirty="0"/>
          </a:p>
        </p:txBody>
      </p:sp>
      <p:sp>
        <p:nvSpPr>
          <p:cNvPr id="3" name="Content Placeholder 2"/>
          <p:cNvSpPr>
            <a:spLocks noGrp="1"/>
          </p:cNvSpPr>
          <p:nvPr>
            <p:ph idx="1"/>
          </p:nvPr>
        </p:nvSpPr>
        <p:spPr/>
        <p:txBody>
          <a:bodyPr/>
          <a:lstStyle/>
          <a:p>
            <a:r>
              <a:rPr lang="en-US" dirty="0" smtClean="0"/>
              <a:t>Macro-level IA </a:t>
            </a:r>
          </a:p>
          <a:p>
            <a:pPr lvl="1"/>
            <a:r>
              <a:rPr lang="en-US" dirty="0"/>
              <a:t>S</a:t>
            </a:r>
            <a:r>
              <a:rPr lang="en-US" dirty="0" smtClean="0"/>
              <a:t>ite map</a:t>
            </a:r>
          </a:p>
          <a:p>
            <a:r>
              <a:rPr lang="en-US" dirty="0" smtClean="0"/>
              <a:t>Micro-level IA</a:t>
            </a:r>
          </a:p>
          <a:p>
            <a:pPr lvl="1"/>
            <a:r>
              <a:rPr lang="en-US" dirty="0" smtClean="0"/>
              <a:t>Wireframe</a:t>
            </a:r>
          </a:p>
          <a:p>
            <a:pPr marL="0" indent="0">
              <a:buNone/>
            </a:pPr>
            <a:endParaRPr lang="en-US" dirty="0"/>
          </a:p>
        </p:txBody>
      </p:sp>
    </p:spTree>
    <p:extLst>
      <p:ext uri="{BB962C8B-B14F-4D97-AF65-F5344CB8AC3E}">
        <p14:creationId xmlns:p14="http://schemas.microsoft.com/office/powerpoint/2010/main" val="164803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Map</a:t>
            </a:r>
            <a:endParaRPr lang="en-US" dirty="0"/>
          </a:p>
        </p:txBody>
      </p:sp>
      <p:pic>
        <p:nvPicPr>
          <p:cNvPr id="5" name="Picture 4" descr="Screen Shot 2013-04-01 at 8.42.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85" y="1420902"/>
            <a:ext cx="8206697" cy="5341572"/>
          </a:xfrm>
          <a:prstGeom prst="rect">
            <a:avLst/>
          </a:prstGeom>
        </p:spPr>
      </p:pic>
    </p:spTree>
    <p:extLst>
      <p:ext uri="{BB962C8B-B14F-4D97-AF65-F5344CB8AC3E}">
        <p14:creationId xmlns:p14="http://schemas.microsoft.com/office/powerpoint/2010/main" val="96824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Characteristics of a Site Map</a:t>
            </a:r>
            <a:endParaRPr lang="en-US" dirty="0"/>
          </a:p>
        </p:txBody>
      </p:sp>
      <p:sp>
        <p:nvSpPr>
          <p:cNvPr id="3" name="Content Placeholder 2"/>
          <p:cNvSpPr>
            <a:spLocks noGrp="1"/>
          </p:cNvSpPr>
          <p:nvPr>
            <p:ph idx="1"/>
          </p:nvPr>
        </p:nvSpPr>
        <p:spPr/>
        <p:txBody>
          <a:bodyPr/>
          <a:lstStyle/>
          <a:p>
            <a:r>
              <a:rPr lang="en-US" dirty="0" smtClean="0"/>
              <a:t>Visual representation of the site </a:t>
            </a:r>
          </a:p>
          <a:p>
            <a:r>
              <a:rPr lang="en-US" dirty="0" smtClean="0"/>
              <a:t>It’s a </a:t>
            </a:r>
            <a:r>
              <a:rPr lang="en-US" b="1" dirty="0" smtClean="0"/>
              <a:t>planning</a:t>
            </a:r>
            <a:r>
              <a:rPr lang="en-US" dirty="0" smtClean="0"/>
              <a:t> tool</a:t>
            </a:r>
          </a:p>
          <a:p>
            <a:r>
              <a:rPr lang="en-US" dirty="0" smtClean="0"/>
              <a:t>Shows hierarchical relationships </a:t>
            </a:r>
          </a:p>
          <a:p>
            <a:pPr lvl="1"/>
            <a:r>
              <a:rPr lang="en-US" dirty="0" smtClean="0"/>
              <a:t>Parent/child</a:t>
            </a:r>
          </a:p>
          <a:p>
            <a:r>
              <a:rPr lang="en-US" dirty="0" smtClean="0"/>
              <a:t>Shows peer relationship</a:t>
            </a:r>
          </a:p>
          <a:p>
            <a:pPr lvl="1"/>
            <a:r>
              <a:rPr lang="en-US" dirty="0" smtClean="0"/>
              <a:t>How pages on the same level connect</a:t>
            </a:r>
            <a:endParaRPr lang="en-US" dirty="0"/>
          </a:p>
        </p:txBody>
      </p:sp>
    </p:spTree>
    <p:extLst>
      <p:ext uri="{BB962C8B-B14F-4D97-AF65-F5344CB8AC3E}">
        <p14:creationId xmlns:p14="http://schemas.microsoft.com/office/powerpoint/2010/main" val="3527722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1344</TotalTime>
  <Words>789</Words>
  <Application>Microsoft Macintosh PowerPoint</Application>
  <PresentationFormat>On-screen Show (4:3)</PresentationFormat>
  <Paragraphs>95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Capital</vt:lpstr>
      <vt:lpstr>Information Architecture</vt:lpstr>
      <vt:lpstr>What does an architect do?</vt:lpstr>
      <vt:lpstr>House Metaphor</vt:lpstr>
      <vt:lpstr>Blueprints</vt:lpstr>
      <vt:lpstr>Architect vs. Information Architect</vt:lpstr>
      <vt:lpstr>What is information architecture?</vt:lpstr>
      <vt:lpstr>Two major types of IA</vt:lpstr>
      <vt:lpstr>Site Map</vt:lpstr>
      <vt:lpstr>Key Characteristics of a Site Map</vt:lpstr>
      <vt:lpstr>Wireframe</vt:lpstr>
      <vt:lpstr>How do I create great information architecture?</vt:lpstr>
      <vt:lpstr>Step 1: Define Key Stakeholder’s Goals</vt:lpstr>
      <vt:lpstr>Sample Illustration of target audiences and key stakeholder’s goals</vt:lpstr>
      <vt:lpstr>Step 2: Identifying your users’ goals and expectations</vt:lpstr>
      <vt:lpstr>Sample Illustration of a User Data Sheet</vt:lpstr>
      <vt:lpstr>Step 3: Defining your site’s content areas </vt:lpstr>
      <vt:lpstr>Step 4: Organizing the Content Areas</vt:lpstr>
      <vt:lpstr>Sample of content groupings</vt:lpstr>
      <vt:lpstr>Step 5: Creating the site map</vt:lpstr>
      <vt:lpstr>Site Map</vt:lpstr>
      <vt:lpstr>Step 6: Outlining your navigational structure</vt:lpstr>
      <vt:lpstr>Navigation guidelines</vt:lpstr>
      <vt:lpstr>Navigation Sketch</vt:lpstr>
      <vt:lpstr>Step 7: Labeling the content areas</vt:lpstr>
      <vt:lpstr>Refining content area labels</vt:lpstr>
      <vt:lpstr>Step 8: Creating the Wireframes</vt:lpstr>
      <vt:lpstr>Wireframe to Mockup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Architecture</dc:title>
  <dc:creator>Christopher Lam</dc:creator>
  <cp:lastModifiedBy>Christopher Lam</cp:lastModifiedBy>
  <cp:revision>9</cp:revision>
  <dcterms:created xsi:type="dcterms:W3CDTF">2015-09-13T20:25:44Z</dcterms:created>
  <dcterms:modified xsi:type="dcterms:W3CDTF">2015-09-14T18:52:22Z</dcterms:modified>
</cp:coreProperties>
</file>