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89" r:id="rId4"/>
    <p:sldId id="290" r:id="rId5"/>
    <p:sldId id="288" r:id="rId6"/>
    <p:sldId id="294" r:id="rId7"/>
    <p:sldId id="297" r:id="rId8"/>
    <p:sldId id="295" r:id="rId9"/>
    <p:sldId id="298" r:id="rId10"/>
    <p:sldId id="296" r:id="rId11"/>
    <p:sldId id="299" r:id="rId12"/>
    <p:sldId id="293" r:id="rId13"/>
    <p:sldId id="300" r:id="rId14"/>
    <p:sldId id="291" r:id="rId15"/>
    <p:sldId id="301" r:id="rId16"/>
    <p:sldId id="292" r:id="rId17"/>
    <p:sldId id="302" r:id="rId18"/>
    <p:sldId id="270" r:id="rId19"/>
    <p:sldId id="271" r:id="rId20"/>
    <p:sldId id="280" r:id="rId21"/>
    <p:sldId id="282" r:id="rId22"/>
    <p:sldId id="303" r:id="rId23"/>
    <p:sldId id="272" r:id="rId24"/>
    <p:sldId id="278" r:id="rId25"/>
    <p:sldId id="276" r:id="rId26"/>
    <p:sldId id="304" r:id="rId27"/>
    <p:sldId id="274" r:id="rId28"/>
    <p:sldId id="275" r:id="rId29"/>
    <p:sldId id="277" r:id="rId30"/>
    <p:sldId id="283" r:id="rId31"/>
    <p:sldId id="284" r:id="rId32"/>
    <p:sldId id="305" r:id="rId33"/>
    <p:sldId id="285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1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and Visualizing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Lam</a:t>
            </a:r>
          </a:p>
          <a:p>
            <a:r>
              <a:rPr lang="en-US" dirty="0" smtClean="0"/>
              <a:t>TECM 4180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26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5" y="2195180"/>
            <a:ext cx="6985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1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A: Decorative</a:t>
            </a:r>
          </a:p>
          <a:p>
            <a:pPr marL="0" indent="0">
              <a:buNone/>
            </a:pPr>
            <a:r>
              <a:rPr lang="en-US" dirty="0" smtClean="0"/>
              <a:t>B : Representational</a:t>
            </a:r>
          </a:p>
          <a:p>
            <a:pPr marL="0" indent="0">
              <a:buNone/>
            </a:pPr>
            <a:r>
              <a:rPr lang="en-US" dirty="0" smtClean="0"/>
              <a:t>C: Organizational</a:t>
            </a:r>
          </a:p>
          <a:p>
            <a:pPr marL="0" indent="0">
              <a:buNone/>
            </a:pPr>
            <a:r>
              <a:rPr lang="en-US" dirty="0" smtClean="0"/>
              <a:t>D: Relational</a:t>
            </a:r>
          </a:p>
          <a:p>
            <a:pPr marL="0" indent="0">
              <a:buNone/>
            </a:pPr>
            <a:r>
              <a:rPr lang="en-US" dirty="0" smtClean="0"/>
              <a:t>E: Transformational</a:t>
            </a:r>
          </a:p>
          <a:p>
            <a:pPr marL="0" indent="0">
              <a:buNone/>
            </a:pPr>
            <a:r>
              <a:rPr lang="en-US" dirty="0" smtClean="0"/>
              <a:t>F: Interpretive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0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741754"/>
            <a:ext cx="6985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A: Decorative</a:t>
            </a:r>
          </a:p>
          <a:p>
            <a:pPr marL="0" indent="0">
              <a:buNone/>
            </a:pPr>
            <a:r>
              <a:rPr lang="en-US" dirty="0" smtClean="0"/>
              <a:t>B : Representational</a:t>
            </a:r>
          </a:p>
          <a:p>
            <a:pPr marL="0" indent="0">
              <a:buNone/>
            </a:pPr>
            <a:r>
              <a:rPr lang="en-US" dirty="0" smtClean="0"/>
              <a:t>C: Organizational</a:t>
            </a:r>
          </a:p>
          <a:p>
            <a:pPr marL="0" indent="0">
              <a:buNone/>
            </a:pPr>
            <a:r>
              <a:rPr lang="en-US" dirty="0" smtClean="0"/>
              <a:t>D: Relational</a:t>
            </a:r>
          </a:p>
          <a:p>
            <a:pPr marL="0" indent="0">
              <a:buNone/>
            </a:pPr>
            <a:r>
              <a:rPr lang="en-US" dirty="0" smtClean="0"/>
              <a:t>E: Transformational</a:t>
            </a:r>
          </a:p>
          <a:p>
            <a:pPr marL="0" indent="0">
              <a:buNone/>
            </a:pPr>
            <a:r>
              <a:rPr lang="en-US" dirty="0" smtClean="0"/>
              <a:t>F: Interpretive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0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6342" r="-46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320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A: Decorative</a:t>
            </a:r>
          </a:p>
          <a:p>
            <a:pPr marL="0" indent="0">
              <a:buNone/>
            </a:pPr>
            <a:r>
              <a:rPr lang="en-US" dirty="0" smtClean="0"/>
              <a:t>B : Representational</a:t>
            </a:r>
          </a:p>
          <a:p>
            <a:pPr marL="0" indent="0">
              <a:buNone/>
            </a:pPr>
            <a:r>
              <a:rPr lang="en-US" dirty="0" smtClean="0"/>
              <a:t>C: Organizational</a:t>
            </a:r>
          </a:p>
          <a:p>
            <a:pPr marL="0" indent="0">
              <a:buNone/>
            </a:pPr>
            <a:r>
              <a:rPr lang="en-US" dirty="0" smtClean="0"/>
              <a:t>D: Relational</a:t>
            </a:r>
          </a:p>
          <a:p>
            <a:pPr marL="0" indent="0">
              <a:buNone/>
            </a:pPr>
            <a:r>
              <a:rPr lang="en-US" dirty="0" smtClean="0"/>
              <a:t>E: Transformational</a:t>
            </a:r>
          </a:p>
          <a:p>
            <a:pPr marL="0" indent="0">
              <a:buNone/>
            </a:pPr>
            <a:r>
              <a:rPr lang="en-US" dirty="0" smtClean="0"/>
              <a:t>F: Interpretive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06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32" y="1378045"/>
            <a:ext cx="6807232" cy="51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2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A: Decorative</a:t>
            </a:r>
          </a:p>
          <a:p>
            <a:pPr marL="0" indent="0">
              <a:buNone/>
            </a:pPr>
            <a:r>
              <a:rPr lang="en-US" dirty="0" smtClean="0"/>
              <a:t>B : Representational</a:t>
            </a:r>
          </a:p>
          <a:p>
            <a:pPr marL="0" indent="0">
              <a:buNone/>
            </a:pPr>
            <a:r>
              <a:rPr lang="en-US" dirty="0" smtClean="0"/>
              <a:t>C: Organizational</a:t>
            </a:r>
          </a:p>
          <a:p>
            <a:pPr marL="0" indent="0">
              <a:buNone/>
            </a:pPr>
            <a:r>
              <a:rPr lang="en-US" dirty="0" smtClean="0"/>
              <a:t>D: Relational</a:t>
            </a:r>
          </a:p>
          <a:p>
            <a:pPr marL="0" indent="0">
              <a:buNone/>
            </a:pPr>
            <a:r>
              <a:rPr lang="en-US" dirty="0" smtClean="0"/>
              <a:t>E: Transformational</a:t>
            </a:r>
          </a:p>
          <a:p>
            <a:pPr marL="0" indent="0">
              <a:buNone/>
            </a:pPr>
            <a:r>
              <a:rPr lang="en-US" dirty="0" smtClean="0"/>
              <a:t>F: Interpretive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0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3947975" cy="39319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Purpose: To help your readers find data or other information rapidly</a:t>
            </a:r>
          </a:p>
          <a:p>
            <a:r>
              <a:rPr lang="en-US" dirty="0" smtClean="0"/>
              <a:t>Tables can be useful to compare data, but may not be as effective as a more visual representation</a:t>
            </a:r>
          </a:p>
          <a:p>
            <a:r>
              <a:rPr lang="en-US" dirty="0" smtClean="0"/>
              <a:t>Include a descriptive </a:t>
            </a:r>
            <a:r>
              <a:rPr lang="en-US" dirty="0" smtClean="0"/>
              <a:t>title</a:t>
            </a:r>
            <a:r>
              <a:rPr lang="en-US" dirty="0" smtClean="0"/>
              <a:t>, row and column headings, unit of measure (if needed), and source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55279"/>
              </p:ext>
            </p:extLst>
          </p:nvPr>
        </p:nvGraphicFramePr>
        <p:xfrm>
          <a:off x="4848087" y="2020957"/>
          <a:ext cx="3920436" cy="3544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12"/>
                <a:gridCol w="1306812"/>
                <a:gridCol w="1306812"/>
              </a:tblGrid>
              <a:tr h="702953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r>
                        <a:rPr lang="en-US" baseline="0" dirty="0" smtClean="0"/>
                        <a:t> of Foods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759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Calories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Fat</a:t>
                      </a:r>
                      <a:endParaRPr lang="en-US" b="1" dirty="0"/>
                    </a:p>
                  </a:txBody>
                  <a:tcPr/>
                </a:tc>
              </a:tr>
              <a:tr h="681909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1432502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r>
                        <a:rPr lang="en-US" baseline="0" dirty="0" smtClean="0"/>
                        <a:t> Pop 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71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243" y="2133601"/>
            <a:ext cx="3109941" cy="39319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Purpose</a:t>
            </a:r>
            <a:r>
              <a:rPr lang="en-US" dirty="0" smtClean="0"/>
              <a:t>: To show trends and cycles; To show the relationship between two or more variables</a:t>
            </a:r>
          </a:p>
          <a:p>
            <a:r>
              <a:rPr lang="en-US" dirty="0" smtClean="0"/>
              <a:t>Tend to be good for interval level variables (numerical data)</a:t>
            </a:r>
            <a:endParaRPr lang="en-US" dirty="0"/>
          </a:p>
        </p:txBody>
      </p:sp>
      <p:pic>
        <p:nvPicPr>
          <p:cNvPr id="4" name="Picture 3" descr="Screen Shot 2015-10-07 at 2.4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02" y="2517222"/>
            <a:ext cx="5631386" cy="28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7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Different types of graphics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When to use graphics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graphics to choose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to include with a graphic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697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Book" charset="0"/>
              </a:rPr>
              <a:t>What’s wrong with this?</a:t>
            </a:r>
            <a:endParaRPr lang="en-US" dirty="0">
              <a:latin typeface="Franklin Gothic Book" charset="0"/>
            </a:endParaRPr>
          </a:p>
        </p:txBody>
      </p:sp>
      <p:pic>
        <p:nvPicPr>
          <p:cNvPr id="4403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657" y="2273300"/>
            <a:ext cx="58039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25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What’s wrong with this?</a:t>
            </a:r>
          </a:p>
        </p:txBody>
      </p:sp>
      <p:pic>
        <p:nvPicPr>
          <p:cNvPr id="4505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78" y="1692413"/>
            <a:ext cx="65659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111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graphs: things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Ethical labeling/scale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Time across x-axis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66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133601"/>
            <a:ext cx="3417888" cy="3931920"/>
          </a:xfrm>
        </p:spPr>
        <p:txBody>
          <a:bodyPr/>
          <a:lstStyle/>
          <a:p>
            <a:r>
              <a:rPr lang="en-US" b="1" dirty="0" smtClean="0"/>
              <a:t>Purpose: </a:t>
            </a:r>
            <a:r>
              <a:rPr lang="en-US" dirty="0" smtClean="0"/>
              <a:t>To help readers compare quantities and see trends at a glance</a:t>
            </a:r>
          </a:p>
          <a:p>
            <a:r>
              <a:rPr lang="en-US" dirty="0" smtClean="0"/>
              <a:t>Tend to be good to display categorical variables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1" y="2255520"/>
            <a:ext cx="4063999" cy="40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92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What’s wrong with this?</a:t>
            </a:r>
          </a:p>
        </p:txBody>
      </p:sp>
      <p:pic>
        <p:nvPicPr>
          <p:cNvPr id="4096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08" y="1293946"/>
            <a:ext cx="7363791" cy="543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294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What’s wrong with this?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69" y="1468292"/>
            <a:ext cx="7561470" cy="512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066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Bar Graphs: Things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Ethical labeling/scale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3-D representations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Overly complex bar graphs that try to do too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50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3572497" cy="3931920"/>
          </a:xfrm>
        </p:spPr>
        <p:txBody>
          <a:bodyPr/>
          <a:lstStyle/>
          <a:p>
            <a:r>
              <a:rPr lang="en-US" b="1" dirty="0" smtClean="0"/>
              <a:t>Purpose: </a:t>
            </a:r>
            <a:r>
              <a:rPr lang="en-US" dirty="0" smtClean="0"/>
              <a:t>To show the composition of a whole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333" y="3218542"/>
            <a:ext cx="5843049" cy="319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0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What’s wrong with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30" y="1967671"/>
            <a:ext cx="5567017" cy="41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55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383" y="144463"/>
            <a:ext cx="3200400" cy="656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7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graphics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441944"/>
              </p:ext>
            </p:extLst>
          </p:nvPr>
        </p:nvGraphicFramePr>
        <p:xfrm>
          <a:off x="754244" y="1453765"/>
          <a:ext cx="7345362" cy="5125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454"/>
                <a:gridCol w="2612051"/>
                <a:gridCol w="2284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Graphic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Decorative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Visuals added for aesthetic appeal or humor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Person riding a bike in a lesson on how a bike</a:t>
                      </a:r>
                      <a:r>
                        <a:rPr lang="en-US" baseline="0" dirty="0" smtClean="0"/>
                        <a:t> pump works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Visuals that illustrate the appearance of an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Screen captures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Photograph</a:t>
                      </a:r>
                      <a:r>
                        <a:rPr lang="en-US" baseline="0" dirty="0" smtClean="0"/>
                        <a:t> of equipment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Visuals that show qualitative relationships among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A matrix like this table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A concept map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A tree diagram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Visuals that summarize quantitative relationships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A bar graph or pie chart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A map with circles of different sizes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382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What’s wrong with this?</a:t>
            </a:r>
          </a:p>
        </p:txBody>
      </p:sp>
      <p:pic>
        <p:nvPicPr>
          <p:cNvPr id="4608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574800"/>
            <a:ext cx="76708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199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What’s wrong with this?</a:t>
            </a:r>
          </a:p>
        </p:txBody>
      </p:sp>
      <p:pic>
        <p:nvPicPr>
          <p:cNvPr id="4710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447800"/>
            <a:ext cx="5080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742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Charts: Things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Not representing parts of a whole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Not adding up to a whole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Overly complex representations or too many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27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3561453" cy="3931920"/>
          </a:xfrm>
        </p:spPr>
        <p:txBody>
          <a:bodyPr/>
          <a:lstStyle/>
          <a:p>
            <a:r>
              <a:rPr lang="en-US" b="1" dirty="0" smtClean="0"/>
              <a:t>Purpose: </a:t>
            </a:r>
            <a:r>
              <a:rPr lang="en-US" dirty="0" smtClean="0"/>
              <a:t>To help readers compare quantities and see trends</a:t>
            </a:r>
          </a:p>
          <a:p>
            <a:r>
              <a:rPr lang="en-US" dirty="0" smtClean="0"/>
              <a:t>Simply introduces an additional visual element to an already existing graph (bar, line, etc.)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39" y="2330174"/>
            <a:ext cx="4751126" cy="324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76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to consider for your 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0"/>
            <a:ext cx="7874925" cy="410224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Your </a:t>
            </a:r>
            <a:r>
              <a:rPr lang="en-US" dirty="0" err="1" smtClean="0"/>
              <a:t>infographic</a:t>
            </a:r>
            <a:r>
              <a:rPr lang="en-US" dirty="0" smtClean="0"/>
              <a:t> should (probably) use multiple types of visuals (organizational, representative, decorative,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interesting trends occur when you look at multiple variables side by side</a:t>
            </a:r>
          </a:p>
          <a:p>
            <a:pPr marL="693738" lvl="1" indent="-457200"/>
            <a:r>
              <a:rPr lang="en-US" dirty="0" smtClean="0"/>
              <a:t>Variable 1: Gender</a:t>
            </a:r>
          </a:p>
          <a:p>
            <a:pPr marL="693738" lvl="1" indent="-457200"/>
            <a:r>
              <a:rPr lang="en-US" dirty="0" smtClean="0"/>
              <a:t>Variable 2: Income</a:t>
            </a:r>
          </a:p>
          <a:p>
            <a:pPr marL="693738" lvl="1" indent="-457200"/>
            <a:r>
              <a:rPr lang="en-US" dirty="0" smtClean="0"/>
              <a:t>Variable: Time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It’s ok to use multiple visuals to tell your story. You don’t have to accomplish it all with one </a:t>
            </a:r>
            <a:r>
              <a:rPr lang="en-US" smtClean="0"/>
              <a:t>visual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452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graphics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412433"/>
              </p:ext>
            </p:extLst>
          </p:nvPr>
        </p:nvGraphicFramePr>
        <p:xfrm>
          <a:off x="754244" y="1618975"/>
          <a:ext cx="7345362" cy="274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454"/>
                <a:gridCol w="2612051"/>
                <a:gridCol w="2284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Graphic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Visuals that illustrate changes in time</a:t>
                      </a:r>
                      <a:r>
                        <a:rPr lang="en-US" baseline="0" dirty="0" smtClean="0"/>
                        <a:t> or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Animated demonstration of software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A time-lapse</a:t>
                      </a:r>
                      <a:r>
                        <a:rPr lang="en-US" baseline="0" dirty="0" smtClean="0"/>
                        <a:t> of seed germination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Visuals that make intangible</a:t>
                      </a:r>
                      <a:r>
                        <a:rPr lang="en-US" baseline="0" dirty="0" smtClean="0"/>
                        <a:t> phenomena visible and concrete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Drawings</a:t>
                      </a:r>
                      <a:r>
                        <a:rPr lang="en-US" baseline="0" dirty="0" smtClean="0"/>
                        <a:t> of molecules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8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CHRISLAM138 to 22333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0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023" y="1446705"/>
            <a:ext cx="3898168" cy="527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1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A: Decorative</a:t>
            </a:r>
          </a:p>
          <a:p>
            <a:pPr marL="0" indent="0">
              <a:buNone/>
            </a:pPr>
            <a:r>
              <a:rPr lang="en-US" dirty="0" smtClean="0"/>
              <a:t>B : Representational</a:t>
            </a:r>
          </a:p>
          <a:p>
            <a:pPr marL="0" indent="0">
              <a:buNone/>
            </a:pPr>
            <a:r>
              <a:rPr lang="en-US" dirty="0" smtClean="0"/>
              <a:t>C: Organizational</a:t>
            </a:r>
          </a:p>
          <a:p>
            <a:pPr marL="0" indent="0">
              <a:buNone/>
            </a:pPr>
            <a:r>
              <a:rPr lang="en-US" dirty="0" smtClean="0"/>
              <a:t>D: Relational</a:t>
            </a:r>
          </a:p>
          <a:p>
            <a:pPr marL="0" indent="0">
              <a:buNone/>
            </a:pPr>
            <a:r>
              <a:rPr lang="en-US" dirty="0" smtClean="0"/>
              <a:t>E: Transformational</a:t>
            </a:r>
          </a:p>
          <a:p>
            <a:pPr marL="0" indent="0">
              <a:buNone/>
            </a:pPr>
            <a:r>
              <a:rPr lang="en-US" dirty="0" smtClean="0"/>
              <a:t>F: Interpretive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7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34" y="2141863"/>
            <a:ext cx="6743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4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A: Decorative</a:t>
            </a:r>
          </a:p>
          <a:p>
            <a:pPr marL="0" indent="0">
              <a:buNone/>
            </a:pPr>
            <a:r>
              <a:rPr lang="en-US" dirty="0" smtClean="0"/>
              <a:t>B : Representational</a:t>
            </a:r>
          </a:p>
          <a:p>
            <a:pPr marL="0" indent="0">
              <a:buNone/>
            </a:pPr>
            <a:r>
              <a:rPr lang="en-US" dirty="0" smtClean="0"/>
              <a:t>C: Organizational</a:t>
            </a:r>
          </a:p>
          <a:p>
            <a:pPr marL="0" indent="0">
              <a:buNone/>
            </a:pPr>
            <a:r>
              <a:rPr lang="en-US" dirty="0" smtClean="0"/>
              <a:t>D: Relational</a:t>
            </a:r>
          </a:p>
          <a:p>
            <a:pPr marL="0" indent="0">
              <a:buNone/>
            </a:pPr>
            <a:r>
              <a:rPr lang="en-US" dirty="0" smtClean="0"/>
              <a:t>E: Transformational</a:t>
            </a:r>
          </a:p>
          <a:p>
            <a:pPr marL="0" indent="0">
              <a:buNone/>
            </a:pPr>
            <a:r>
              <a:rPr lang="en-US" dirty="0" smtClean="0"/>
              <a:t>F: Interpretive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06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261</TotalTime>
  <Words>617</Words>
  <Application>Microsoft Macintosh PowerPoint</Application>
  <PresentationFormat>On-screen Show (4:3)</PresentationFormat>
  <Paragraphs>139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Capital</vt:lpstr>
      <vt:lpstr>Analyzing and Visualizing Data</vt:lpstr>
      <vt:lpstr>What we’ll cover</vt:lpstr>
      <vt:lpstr>Types of graphics</vt:lpstr>
      <vt:lpstr>Types of graphics (cont.)</vt:lpstr>
      <vt:lpstr>Poll </vt:lpstr>
      <vt:lpstr>Image 1</vt:lpstr>
      <vt:lpstr>Options</vt:lpstr>
      <vt:lpstr>Image 2</vt:lpstr>
      <vt:lpstr>Options</vt:lpstr>
      <vt:lpstr>Image 3</vt:lpstr>
      <vt:lpstr>Options</vt:lpstr>
      <vt:lpstr>Image 4</vt:lpstr>
      <vt:lpstr>Options</vt:lpstr>
      <vt:lpstr>Image 5</vt:lpstr>
      <vt:lpstr>Options</vt:lpstr>
      <vt:lpstr>Image 6</vt:lpstr>
      <vt:lpstr>Options</vt:lpstr>
      <vt:lpstr>Tables</vt:lpstr>
      <vt:lpstr>Line Graph</vt:lpstr>
      <vt:lpstr>What’s wrong with this?</vt:lpstr>
      <vt:lpstr>What’s wrong with this?</vt:lpstr>
      <vt:lpstr>Line graphs: things to avoid</vt:lpstr>
      <vt:lpstr>Bar Graph</vt:lpstr>
      <vt:lpstr>What’s wrong with this?</vt:lpstr>
      <vt:lpstr>What’s wrong with this?</vt:lpstr>
      <vt:lpstr>Bar Graphs: Things to avoid</vt:lpstr>
      <vt:lpstr>Pie Chart</vt:lpstr>
      <vt:lpstr>What’s wrong with this?</vt:lpstr>
      <vt:lpstr>PowerPoint Presentation</vt:lpstr>
      <vt:lpstr>What’s wrong with this?</vt:lpstr>
      <vt:lpstr>What’s wrong with this?</vt:lpstr>
      <vt:lpstr>Pie Charts: Things to avoid</vt:lpstr>
      <vt:lpstr>Pictographs</vt:lpstr>
      <vt:lpstr>Things to consider for your project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and Visualizing Data</dc:title>
  <dc:creator>Chris</dc:creator>
  <cp:lastModifiedBy>Christopher Lam</cp:lastModifiedBy>
  <cp:revision>44</cp:revision>
  <dcterms:created xsi:type="dcterms:W3CDTF">2013-06-17T19:55:12Z</dcterms:created>
  <dcterms:modified xsi:type="dcterms:W3CDTF">2015-10-07T20:11:05Z</dcterms:modified>
</cp:coreProperties>
</file>