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176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11/2/15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Mayer’s Cognitive Theory of Multimedia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TECM 4180</a:t>
            </a:r>
          </a:p>
          <a:p>
            <a:r>
              <a:rPr lang="en-US" dirty="0" smtClean="0"/>
              <a:t>Dr. 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2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863877" cy="3931920"/>
          </a:xfrm>
        </p:spPr>
        <p:txBody>
          <a:bodyPr>
            <a:normAutofit/>
          </a:bodyPr>
          <a:lstStyle/>
          <a:p>
            <a:r>
              <a:rPr lang="en-US" dirty="0"/>
              <a:t>"Individuals learn and </a:t>
            </a:r>
            <a:r>
              <a:rPr lang="en-US" dirty="0" smtClean="0"/>
              <a:t>retain information </a:t>
            </a:r>
            <a:r>
              <a:rPr lang="en-US" dirty="0"/>
              <a:t>better </a:t>
            </a:r>
            <a:r>
              <a:rPr lang="en-US" dirty="0" smtClean="0"/>
              <a:t>when instructional environments where </a:t>
            </a:r>
            <a:r>
              <a:rPr lang="en-US" dirty="0"/>
              <a:t>individuals </a:t>
            </a:r>
            <a:r>
              <a:rPr lang="en-US" dirty="0" smtClean="0"/>
              <a:t>experience concurrent </a:t>
            </a:r>
            <a:r>
              <a:rPr lang="en-US" dirty="0"/>
              <a:t>narration </a:t>
            </a:r>
            <a:r>
              <a:rPr lang="en-US" dirty="0" smtClean="0"/>
              <a:t>and animation </a:t>
            </a:r>
            <a:r>
              <a:rPr lang="en-US" dirty="0"/>
              <a:t>in short, </a:t>
            </a:r>
            <a:r>
              <a:rPr lang="en-US" dirty="0" smtClean="0"/>
              <a:t>user controlled segments </a:t>
            </a:r>
            <a:r>
              <a:rPr lang="en-US" dirty="0"/>
              <a:t>rather </a:t>
            </a:r>
            <a:r>
              <a:rPr lang="en-US" dirty="0" smtClean="0"/>
              <a:t>than as </a:t>
            </a:r>
            <a:r>
              <a:rPr lang="en-US" dirty="0"/>
              <a:t>a longer </a:t>
            </a:r>
            <a:r>
              <a:rPr lang="en-US" dirty="0" smtClean="0"/>
              <a:t>continuous presentation</a:t>
            </a:r>
            <a:r>
              <a:rPr lang="en-US" dirty="0"/>
              <a:t>"- (Mayer, 2001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can we accomplish this in a video tutorial?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41500"/>
            <a:ext cx="2654300" cy="317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41500"/>
            <a:ext cx="2654300" cy="317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41500"/>
            <a:ext cx="2654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9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Adhere </a:t>
            </a:r>
            <a:r>
              <a:rPr lang="en-US" dirty="0"/>
              <a:t>to these principles in your </a:t>
            </a:r>
            <a:r>
              <a:rPr lang="en-US" dirty="0" smtClean="0"/>
              <a:t>video tutorials</a:t>
            </a:r>
            <a:endParaRPr lang="en-US" dirty="0"/>
          </a:p>
          <a:p>
            <a:r>
              <a:rPr lang="en-US" dirty="0" smtClean="0"/>
              <a:t>Many </a:t>
            </a:r>
            <a:r>
              <a:rPr lang="en-US" dirty="0"/>
              <a:t>of these principles extend </a:t>
            </a:r>
            <a:r>
              <a:rPr lang="en-US" dirty="0" smtClean="0"/>
              <a:t>beyond multimedia </a:t>
            </a:r>
            <a:r>
              <a:rPr lang="en-US" dirty="0"/>
              <a:t>learning and into any </a:t>
            </a:r>
            <a:r>
              <a:rPr lang="en-US" dirty="0" smtClean="0"/>
              <a:t>learning (</a:t>
            </a:r>
            <a:r>
              <a:rPr lang="en-US" dirty="0"/>
              <a:t>even static) environment </a:t>
            </a:r>
          </a:p>
        </p:txBody>
      </p:sp>
    </p:spTree>
    <p:extLst>
      <p:ext uri="{BB962C8B-B14F-4D97-AF65-F5344CB8AC3E}">
        <p14:creationId xmlns:p14="http://schemas.microsoft.com/office/powerpoint/2010/main" val="291399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 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three video tutorials online</a:t>
            </a:r>
            <a:endParaRPr lang="en-US" dirty="0"/>
          </a:p>
          <a:p>
            <a:r>
              <a:rPr lang="en-US" dirty="0" smtClean="0"/>
              <a:t>Analyze </a:t>
            </a:r>
            <a:r>
              <a:rPr lang="en-US" dirty="0"/>
              <a:t>and find instances where </a:t>
            </a:r>
            <a:r>
              <a:rPr lang="en-US" dirty="0" smtClean="0"/>
              <a:t>at least one of the seven principles </a:t>
            </a:r>
            <a:r>
              <a:rPr lang="en-US" dirty="0"/>
              <a:t>is </a:t>
            </a:r>
            <a:r>
              <a:rPr lang="en-US" dirty="0" smtClean="0"/>
              <a:t>violated or adhered to</a:t>
            </a:r>
          </a:p>
          <a:p>
            <a:r>
              <a:rPr lang="en-US" dirty="0" smtClean="0"/>
              <a:t>Provide the link to the video and the description of the principle/s in a document. Upload to Blackboard.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4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Before Class </a:t>
            </a:r>
            <a:r>
              <a:rPr lang="en-US" b="1" smtClean="0"/>
              <a:t>Wednesday (November 2)</a:t>
            </a:r>
            <a:endParaRPr lang="en-US" b="1" dirty="0" smtClean="0"/>
          </a:p>
          <a:p>
            <a:r>
              <a:rPr lang="en-US" dirty="0" smtClean="0"/>
              <a:t>Communication goals worksheet (p. 62) – See “Resources” page of website</a:t>
            </a:r>
          </a:p>
          <a:p>
            <a:r>
              <a:rPr lang="en-US" dirty="0" smtClean="0"/>
              <a:t>Outline of Video Tutorial and rough draft of script</a:t>
            </a:r>
          </a:p>
          <a:p>
            <a:r>
              <a:rPr lang="en-US" dirty="0" smtClean="0"/>
              <a:t>Timeline for filming and post-production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Before Class Next Monday (November 9)</a:t>
            </a:r>
          </a:p>
          <a:p>
            <a:r>
              <a:rPr lang="en-US" dirty="0" smtClean="0"/>
              <a:t>Filmed tutorial </a:t>
            </a:r>
          </a:p>
        </p:txBody>
      </p:sp>
    </p:spTree>
    <p:extLst>
      <p:ext uri="{BB962C8B-B14F-4D97-AF65-F5344CB8AC3E}">
        <p14:creationId xmlns:p14="http://schemas.microsoft.com/office/powerpoint/2010/main" val="43617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down as many “best practices” as you can remember from Wednesday’s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2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series of principles (rules) about multimedia presentation of information (anything with text, images, video, or animation)</a:t>
            </a:r>
          </a:p>
          <a:p>
            <a:r>
              <a:rPr lang="en-US" dirty="0" smtClean="0"/>
              <a:t>Each principle was tested to determine optimal learning conditions </a:t>
            </a:r>
          </a:p>
          <a:p>
            <a:r>
              <a:rPr lang="en-US" dirty="0" smtClean="0"/>
              <a:t>Rooted in cognitive psychology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1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Dual channel assumption</a:t>
            </a:r>
          </a:p>
          <a:p>
            <a:r>
              <a:rPr lang="en-US" dirty="0" smtClean="0"/>
              <a:t>Humans </a:t>
            </a:r>
            <a:r>
              <a:rPr lang="en-US" dirty="0"/>
              <a:t>have separate channels for processing auditory and </a:t>
            </a:r>
            <a:r>
              <a:rPr lang="en-US" dirty="0" smtClean="0"/>
              <a:t>visual information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  Limited </a:t>
            </a:r>
            <a:r>
              <a:rPr lang="en-US" dirty="0"/>
              <a:t>capacity assumption</a:t>
            </a:r>
          </a:p>
          <a:p>
            <a:r>
              <a:rPr lang="en-US" dirty="0" smtClean="0"/>
              <a:t>Humans </a:t>
            </a:r>
            <a:r>
              <a:rPr lang="en-US" dirty="0"/>
              <a:t>are limited in the amount information they can process in </a:t>
            </a:r>
            <a:r>
              <a:rPr lang="en-US" dirty="0" smtClean="0"/>
              <a:t>any given </a:t>
            </a:r>
            <a:r>
              <a:rPr lang="en-US" dirty="0"/>
              <a:t>channel</a:t>
            </a:r>
          </a:p>
          <a:p>
            <a:pPr marL="0" indent="0">
              <a:buNone/>
            </a:pPr>
            <a:r>
              <a:rPr lang="en-US" dirty="0" smtClean="0"/>
              <a:t>3. Active </a:t>
            </a:r>
            <a:r>
              <a:rPr lang="en-US" dirty="0"/>
              <a:t>learning assumption</a:t>
            </a:r>
          </a:p>
          <a:p>
            <a:r>
              <a:rPr lang="en-US" dirty="0" smtClean="0"/>
              <a:t>Learners </a:t>
            </a:r>
            <a:r>
              <a:rPr lang="en-US" dirty="0"/>
              <a:t>actively engage by a) selecting relevant information, b</a:t>
            </a:r>
            <a:r>
              <a:rPr lang="en-US" dirty="0" smtClean="0"/>
              <a:t>) organizing </a:t>
            </a:r>
            <a:r>
              <a:rPr lang="en-US" dirty="0"/>
              <a:t>information coherently, and c) connecting verbal and </a:t>
            </a:r>
            <a:r>
              <a:rPr lang="en-US" dirty="0" smtClean="0"/>
              <a:t>visual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6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"People learn more deeply from words </a:t>
            </a:r>
            <a:r>
              <a:rPr lang="en-US" dirty="0" smtClean="0"/>
              <a:t>and pictures than </a:t>
            </a:r>
            <a:r>
              <a:rPr lang="en-US" dirty="0"/>
              <a:t>from words alone"- (Mayer, 2001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257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"Individuals learn and retain information </a:t>
            </a:r>
            <a:r>
              <a:rPr lang="en-US" dirty="0" smtClean="0"/>
              <a:t>better when </a:t>
            </a:r>
            <a:r>
              <a:rPr lang="en-US" dirty="0"/>
              <a:t>instructional environments </a:t>
            </a:r>
            <a:r>
              <a:rPr lang="en-US" dirty="0" smtClean="0"/>
              <a:t>include auditory </a:t>
            </a:r>
            <a:r>
              <a:rPr lang="en-US" dirty="0"/>
              <a:t>narration and animation rather </a:t>
            </a:r>
            <a:r>
              <a:rPr lang="en-US" dirty="0" smtClean="0"/>
              <a:t>than text </a:t>
            </a:r>
            <a:r>
              <a:rPr lang="en-US" dirty="0"/>
              <a:t>and animation" - (Mayer, 2001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Rationale: one visual, one auditory is better than two visual components </a:t>
            </a:r>
          </a:p>
          <a:p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 smtClean="0"/>
              <a:t>watch?v</a:t>
            </a:r>
            <a:r>
              <a:rPr lang="en-US" dirty="0"/>
              <a:t>=HioP8Hv1MlA&amp;feature=</a:t>
            </a:r>
            <a:r>
              <a:rPr lang="en-US" dirty="0" smtClean="0"/>
              <a:t>related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0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"Individuals learn and retain information </a:t>
            </a:r>
            <a:r>
              <a:rPr lang="en-US" dirty="0" smtClean="0"/>
              <a:t>better when </a:t>
            </a:r>
            <a:r>
              <a:rPr lang="en-US" dirty="0"/>
              <a:t>instructional environments </a:t>
            </a:r>
            <a:r>
              <a:rPr lang="en-US" dirty="0" smtClean="0"/>
              <a:t>include auditory </a:t>
            </a:r>
            <a:r>
              <a:rPr lang="en-US" dirty="0"/>
              <a:t>narration and animation rather </a:t>
            </a:r>
            <a:r>
              <a:rPr lang="en-US" dirty="0" smtClean="0"/>
              <a:t>than on</a:t>
            </a:r>
            <a:r>
              <a:rPr lang="en-US" dirty="0"/>
              <a:t>-screen text, narration and animation" </a:t>
            </a:r>
            <a:r>
              <a:rPr lang="en-US" dirty="0" smtClean="0"/>
              <a:t>- </a:t>
            </a:r>
            <a:r>
              <a:rPr lang="tr-TR" dirty="0" smtClean="0"/>
              <a:t>(</a:t>
            </a:r>
            <a:r>
              <a:rPr lang="tr-TR" dirty="0" err="1"/>
              <a:t>Mayer</a:t>
            </a:r>
            <a:r>
              <a:rPr lang="tr-TR" dirty="0"/>
              <a:t>, 2001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More</a:t>
            </a:r>
            <a:r>
              <a:rPr lang="tr-TR" dirty="0" smtClean="0"/>
              <a:t> is not </a:t>
            </a:r>
            <a:r>
              <a:rPr lang="tr-TR" dirty="0" err="1" smtClean="0"/>
              <a:t>better</a:t>
            </a:r>
            <a:endParaRPr lang="tr-TR" dirty="0" smtClean="0"/>
          </a:p>
          <a:p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=22Ge4df5j3A</a:t>
            </a:r>
          </a:p>
        </p:txBody>
      </p:sp>
    </p:spTree>
    <p:extLst>
      <p:ext uri="{BB962C8B-B14F-4D97-AF65-F5344CB8AC3E}">
        <p14:creationId xmlns:p14="http://schemas.microsoft.com/office/powerpoint/2010/main" val="14577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"Individuals learn and retain information </a:t>
            </a:r>
            <a:r>
              <a:rPr lang="en-US" dirty="0" smtClean="0"/>
              <a:t>better when </a:t>
            </a:r>
            <a:r>
              <a:rPr lang="en-US" dirty="0"/>
              <a:t>instructional environments are free </a:t>
            </a:r>
            <a:r>
              <a:rPr lang="en-US" dirty="0" smtClean="0"/>
              <a:t>from extraneous </a:t>
            </a:r>
            <a:r>
              <a:rPr lang="en-US" dirty="0"/>
              <a:t>words, pictures, or sounds" </a:t>
            </a:r>
            <a:r>
              <a:rPr lang="en-US" dirty="0" smtClean="0"/>
              <a:t>- </a:t>
            </a:r>
            <a:r>
              <a:rPr lang="tr-TR" dirty="0" smtClean="0"/>
              <a:t>(</a:t>
            </a:r>
            <a:r>
              <a:rPr lang="tr-TR" dirty="0" err="1"/>
              <a:t>Mayer</a:t>
            </a:r>
            <a:r>
              <a:rPr lang="tr-TR" dirty="0"/>
              <a:t>, </a:t>
            </a:r>
            <a:r>
              <a:rPr lang="tr-TR" dirty="0" smtClean="0"/>
              <a:t>2001)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075" y="3325090"/>
            <a:ext cx="3359436" cy="28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Spatial-Contiguity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"Individuals learn and retain information </a:t>
            </a:r>
            <a:r>
              <a:rPr lang="en-US" dirty="0" smtClean="0"/>
              <a:t>better when </a:t>
            </a:r>
            <a:r>
              <a:rPr lang="en-US" dirty="0"/>
              <a:t>instructional environments where </a:t>
            </a:r>
            <a:r>
              <a:rPr lang="en-US" dirty="0" smtClean="0"/>
              <a:t>words and </a:t>
            </a:r>
            <a:r>
              <a:rPr lang="en-US" dirty="0"/>
              <a:t>pictures (or narration and animation) </a:t>
            </a:r>
            <a:r>
              <a:rPr lang="en-US" dirty="0" smtClean="0"/>
              <a:t>are presented </a:t>
            </a:r>
            <a:r>
              <a:rPr lang="en-US" dirty="0"/>
              <a:t>simultaneously in time and </a:t>
            </a:r>
            <a:r>
              <a:rPr lang="en-US" dirty="0" smtClean="0"/>
              <a:t>space” </a:t>
            </a:r>
            <a:r>
              <a:rPr lang="tr-TR" dirty="0" smtClean="0"/>
              <a:t>(</a:t>
            </a:r>
            <a:r>
              <a:rPr lang="tr-TR" dirty="0" err="1"/>
              <a:t>Mayer</a:t>
            </a:r>
            <a:r>
              <a:rPr lang="tr-TR" dirty="0"/>
              <a:t>, 2001</a:t>
            </a:r>
            <a:r>
              <a:rPr lang="tr-TR" dirty="0" smtClean="0"/>
              <a:t>)</a:t>
            </a:r>
          </a:p>
          <a:p>
            <a:r>
              <a:rPr lang="en-US" dirty="0"/>
              <a:t>http://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pfXLKUmu_Cg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6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45</TotalTime>
  <Words>473</Words>
  <Application>Microsoft Macintosh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Brush Script MT</vt:lpstr>
      <vt:lpstr>Calisto MT</vt:lpstr>
      <vt:lpstr>Arial</vt:lpstr>
      <vt:lpstr>Capital</vt:lpstr>
      <vt:lpstr>Mayer’s Cognitive Theory of Multimedia Learning</vt:lpstr>
      <vt:lpstr>Review</vt:lpstr>
      <vt:lpstr>What is it?</vt:lpstr>
      <vt:lpstr>The Three Assumptions</vt:lpstr>
      <vt:lpstr>Multimedia Principle</vt:lpstr>
      <vt:lpstr>Modality Principle</vt:lpstr>
      <vt:lpstr>Redundancy Principle</vt:lpstr>
      <vt:lpstr>Coherence Principle</vt:lpstr>
      <vt:lpstr>Spatial-Contiguity Principle</vt:lpstr>
      <vt:lpstr>Segmentation Principle</vt:lpstr>
      <vt:lpstr>Application</vt:lpstr>
      <vt:lpstr>Extra Credit Opportunity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Mayer’s Cognitive Theory of Multimedia Learning</dc:title>
  <dc:creator>Lam, Christopher</dc:creator>
  <cp:lastModifiedBy>Microsoft Office User</cp:lastModifiedBy>
  <cp:revision>12</cp:revision>
  <dcterms:created xsi:type="dcterms:W3CDTF">2014-02-26T19:27:16Z</dcterms:created>
  <dcterms:modified xsi:type="dcterms:W3CDTF">2015-11-02T20:18:13Z</dcterms:modified>
</cp:coreProperties>
</file>