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86" r:id="rId3"/>
    <p:sldId id="288" r:id="rId4"/>
    <p:sldId id="270" r:id="rId5"/>
    <p:sldId id="287" r:id="rId6"/>
    <p:sldId id="289" r:id="rId7"/>
    <p:sldId id="290" r:id="rId8"/>
    <p:sldId id="291" r:id="rId9"/>
    <p:sldId id="271" r:id="rId10"/>
    <p:sldId id="278" r:id="rId11"/>
    <p:sldId id="279" r:id="rId12"/>
    <p:sldId id="280" r:id="rId13"/>
    <p:sldId id="293" r:id="rId14"/>
    <p:sldId id="294" r:id="rId15"/>
    <p:sldId id="29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8"/>
    <p:restoredTop sz="94674"/>
  </p:normalViewPr>
  <p:slideViewPr>
    <p:cSldViewPr snapToGrid="0" snapToObjects="1">
      <p:cViewPr varScale="1">
        <p:scale>
          <a:sx n="107" d="100"/>
          <a:sy n="107" d="100"/>
        </p:scale>
        <p:origin x="176" y="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CB9A08-BEEF-5245-B6EF-7C4B0C896EDB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A2E55-DB2A-E144-912C-DB600C300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34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A2E55-DB2A-E144-912C-DB600C3009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72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7D290233-0DD1-4A80-BB1E-9ADC3556DBB6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Writing an Empirical Report: The </a:t>
            </a:r>
            <a:r>
              <a:rPr lang="en-US" dirty="0" err="1" smtClean="0"/>
              <a:t>IMRaD</a:t>
            </a:r>
            <a:r>
              <a:rPr lang="en-US" dirty="0" smtClean="0"/>
              <a:t> Structure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Lam</a:t>
            </a:r>
          </a:p>
          <a:p>
            <a:r>
              <a:rPr lang="en-US" dirty="0" smtClean="0"/>
              <a:t>TECM 4180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11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Purpose: </a:t>
            </a:r>
            <a:r>
              <a:rPr lang="en-US" dirty="0" smtClean="0"/>
              <a:t>to describe how the study was conducted and add credibility to the findings</a:t>
            </a:r>
          </a:p>
          <a:p>
            <a:r>
              <a:rPr lang="en-US" dirty="0" smtClean="0"/>
              <a:t>Think </a:t>
            </a:r>
            <a:r>
              <a:rPr lang="en-US" dirty="0" smtClean="0"/>
              <a:t>of the methods section like a recipe. It should include enough detail so that another researcher could replicate the study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Components: </a:t>
            </a:r>
            <a:endParaRPr lang="en-US" b="1" dirty="0" smtClean="0"/>
          </a:p>
          <a:p>
            <a:pPr marL="808038" lvl="1" indent="-457200">
              <a:buFont typeface="+mj-lt"/>
              <a:buAutoNum type="arabicPeriod"/>
            </a:pPr>
            <a:r>
              <a:rPr lang="en-US" dirty="0" smtClean="0"/>
              <a:t>Description of Participants/demographics</a:t>
            </a:r>
          </a:p>
          <a:p>
            <a:pPr marL="808038" lvl="1" indent="-457200">
              <a:buFont typeface="+mj-lt"/>
              <a:buAutoNum type="arabicPeriod"/>
            </a:pPr>
            <a:r>
              <a:rPr lang="en-US" dirty="0" smtClean="0"/>
              <a:t>Description of Testing environment </a:t>
            </a:r>
            <a:endParaRPr lang="en-US" dirty="0" smtClean="0"/>
          </a:p>
          <a:p>
            <a:pPr marL="808038" lvl="1" indent="-457200">
              <a:buFont typeface="+mj-lt"/>
              <a:buAutoNum type="arabicPeriod"/>
            </a:pPr>
            <a:r>
              <a:rPr lang="en-US" dirty="0" smtClean="0"/>
              <a:t>Test Procedure (think of this like telling a story)</a:t>
            </a:r>
          </a:p>
          <a:p>
            <a:pPr lvl="2"/>
            <a:r>
              <a:rPr lang="en-US" dirty="0" smtClean="0"/>
              <a:t>Describe the steps of the test and the tasks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6134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Purpose: </a:t>
            </a:r>
            <a:r>
              <a:rPr lang="en-US" dirty="0" smtClean="0"/>
              <a:t>provide an objective overview the of the study findings</a:t>
            </a:r>
            <a:endParaRPr lang="en-US" b="1" dirty="0" smtClean="0"/>
          </a:p>
          <a:p>
            <a:r>
              <a:rPr lang="en-US" dirty="0" smtClean="0"/>
              <a:t>Think </a:t>
            </a:r>
            <a:r>
              <a:rPr lang="en-US" dirty="0" smtClean="0"/>
              <a:t>of these as an objective report of the results. This section should NOT interject any personal </a:t>
            </a:r>
            <a:r>
              <a:rPr lang="en-US" dirty="0" smtClean="0"/>
              <a:t>opinions, theories or implications.</a:t>
            </a:r>
            <a:endParaRPr lang="en-US" dirty="0" smtClean="0"/>
          </a:p>
          <a:p>
            <a:r>
              <a:rPr lang="en-US" dirty="0" smtClean="0"/>
              <a:t>Use graphical elements to easily display quantitative results</a:t>
            </a:r>
          </a:p>
          <a:p>
            <a:r>
              <a:rPr lang="en-US" dirty="0" smtClean="0"/>
              <a:t>Include screenshots when necessary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Components: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Objective results (time on task, successful completion rates, etc.)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Subjective results (post-test questionnaire)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Summary of findings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391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Purpose: </a:t>
            </a:r>
            <a:r>
              <a:rPr lang="en-US" dirty="0" smtClean="0"/>
              <a:t>to give the user a clear set of </a:t>
            </a:r>
            <a:r>
              <a:rPr lang="en-US" b="1" dirty="0" smtClean="0"/>
              <a:t>actionable </a:t>
            </a:r>
            <a:r>
              <a:rPr lang="en-US" dirty="0" smtClean="0"/>
              <a:t>items </a:t>
            </a:r>
          </a:p>
          <a:p>
            <a:r>
              <a:rPr lang="en-US" dirty="0" smtClean="0"/>
              <a:t>Expect many readers to skip to this section and then go back to fill in the blanks</a:t>
            </a:r>
          </a:p>
          <a:p>
            <a:r>
              <a:rPr lang="en-US" dirty="0" smtClean="0"/>
              <a:t>Rank your recommendations based on your test results (high, medium, low) </a:t>
            </a:r>
          </a:p>
          <a:p>
            <a:r>
              <a:rPr lang="en-US" dirty="0" smtClean="0"/>
              <a:t>Provide them in an easy-to-follow numbered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652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identify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Look for any errors and look at subjective feedback </a:t>
            </a:r>
          </a:p>
          <a:p>
            <a:pPr lvl="1"/>
            <a:r>
              <a:rPr lang="en-US" dirty="0" smtClean="0"/>
              <a:t>Look for commonalities among the two</a:t>
            </a:r>
          </a:p>
          <a:p>
            <a:r>
              <a:rPr lang="en-US" dirty="0" smtClean="0"/>
              <a:t>Look for consistency among users</a:t>
            </a:r>
          </a:p>
          <a:p>
            <a:pPr lvl="1"/>
            <a:r>
              <a:rPr lang="en-US" dirty="0" smtClean="0"/>
              <a:t>If only 1 user had a problem, then it’s likely not a common problem (perhaps you omit or rank it “low”)</a:t>
            </a:r>
          </a:p>
          <a:p>
            <a:pPr lvl="1"/>
            <a:r>
              <a:rPr lang="en-US" dirty="0" smtClean="0"/>
              <a:t>If all 3 had the same problem, it’s clearly a pattern</a:t>
            </a:r>
          </a:p>
          <a:p>
            <a:r>
              <a:rPr lang="en-US" dirty="0" smtClean="0"/>
              <a:t>Look for level of catastrophe in the error</a:t>
            </a:r>
          </a:p>
          <a:p>
            <a:pPr lvl="1"/>
            <a:r>
              <a:rPr lang="en-US" dirty="0" smtClean="0"/>
              <a:t>If they couldn’t complete an important task (e.g., checking out or paying), then even if only 1 user failed, it should be ranked “high”</a:t>
            </a:r>
          </a:p>
        </p:txBody>
      </p:sp>
    </p:spTree>
    <p:extLst>
      <p:ext uri="{BB962C8B-B14F-4D97-AF65-F5344CB8AC3E}">
        <p14:creationId xmlns:p14="http://schemas.microsoft.com/office/powerpoint/2010/main" val="2024493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 helpful in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specific enough that the reader can actually implement the recommendation</a:t>
            </a:r>
          </a:p>
          <a:p>
            <a:r>
              <a:rPr lang="en-US" dirty="0" smtClean="0"/>
              <a:t>Include screen shot of recommendation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429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testing materials, test logs, results, scripts,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923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value of writing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nothing more dependent on writing than research. </a:t>
            </a:r>
          </a:p>
          <a:p>
            <a:r>
              <a:rPr lang="en-US" dirty="0" smtClean="0"/>
              <a:t>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75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CHRISLAM138 to 22333</a:t>
            </a:r>
          </a:p>
        </p:txBody>
      </p:sp>
    </p:spTree>
    <p:extLst>
      <p:ext uri="{BB962C8B-B14F-4D97-AF65-F5344CB8AC3E}">
        <p14:creationId xmlns:p14="http://schemas.microsoft.com/office/powerpoint/2010/main" val="82387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IMRaD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Introduction</a:t>
            </a:r>
            <a:r>
              <a:rPr lang="en-US" dirty="0" smtClean="0"/>
              <a:t> </a:t>
            </a:r>
            <a:r>
              <a:rPr lang="en-US" dirty="0"/>
              <a:t>- Why was the study undertaken? What was the research question, the tested </a:t>
            </a:r>
            <a:r>
              <a:rPr lang="en-US" dirty="0" smtClean="0"/>
              <a:t>hypothesis, </a:t>
            </a:r>
            <a:r>
              <a:rPr lang="en-US" dirty="0"/>
              <a:t>or the purpose of the research?</a:t>
            </a:r>
            <a:endParaRPr lang="en-US" dirty="0" smtClean="0"/>
          </a:p>
          <a:p>
            <a:r>
              <a:rPr lang="en-US" b="1" dirty="0" smtClean="0"/>
              <a:t>Methods</a:t>
            </a:r>
            <a:r>
              <a:rPr lang="en-US" dirty="0" smtClean="0"/>
              <a:t> - </a:t>
            </a:r>
            <a:r>
              <a:rPr lang="en-US" dirty="0"/>
              <a:t>When, where, and how was the study done? What materials were used or who was included in the study groups (patients, etc.)?</a:t>
            </a:r>
            <a:endParaRPr lang="en-US" dirty="0" smtClean="0"/>
          </a:p>
          <a:p>
            <a:r>
              <a:rPr lang="en-US" b="1" dirty="0" smtClean="0"/>
              <a:t>Results</a:t>
            </a:r>
            <a:r>
              <a:rPr lang="en-US" dirty="0" smtClean="0"/>
              <a:t> - What </a:t>
            </a:r>
            <a:r>
              <a:rPr lang="en-US" dirty="0"/>
              <a:t>answer was found to the research question; what did the study find? Was the tested hypothesis true?</a:t>
            </a:r>
            <a:endParaRPr lang="en-US" dirty="0" smtClean="0"/>
          </a:p>
          <a:p>
            <a:r>
              <a:rPr lang="en-US" b="1" dirty="0" smtClean="0"/>
              <a:t>Discussions</a:t>
            </a:r>
            <a:r>
              <a:rPr lang="en-US" dirty="0" smtClean="0"/>
              <a:t> - </a:t>
            </a:r>
            <a:r>
              <a:rPr lang="en-US" dirty="0"/>
              <a:t>What might the answer imply and why does it matter? How does it fit in with what other researchers have found? What are the perspectives for future research?</a:t>
            </a:r>
          </a:p>
        </p:txBody>
      </p:sp>
    </p:spTree>
    <p:extLst>
      <p:ext uri="{BB962C8B-B14F-4D97-AF65-F5344CB8AC3E}">
        <p14:creationId xmlns:p14="http://schemas.microsoft.com/office/powerpoint/2010/main" val="54136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Structure of a Usability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Executive Summary</a:t>
            </a:r>
          </a:p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Methods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Recommendations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67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Executive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726058"/>
            <a:ext cx="7894567" cy="462337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Purpose: </a:t>
            </a:r>
            <a:r>
              <a:rPr lang="en-US" dirty="0" smtClean="0"/>
              <a:t>Provide all pertinent details for readers in a hurry </a:t>
            </a:r>
          </a:p>
          <a:p>
            <a:pPr marL="0" indent="0">
              <a:buNone/>
            </a:pPr>
            <a:r>
              <a:rPr lang="en-US" b="1" dirty="0" smtClean="0"/>
              <a:t>Audience: </a:t>
            </a:r>
            <a:r>
              <a:rPr lang="en-US" dirty="0" smtClean="0"/>
              <a:t>Managers or other key decision makers </a:t>
            </a:r>
          </a:p>
          <a:p>
            <a:pPr marL="0" indent="0">
              <a:buNone/>
            </a:pPr>
            <a:r>
              <a:rPr lang="en-US" b="1" dirty="0" smtClean="0"/>
              <a:t>Length: </a:t>
            </a:r>
            <a:r>
              <a:rPr lang="en-US" dirty="0" smtClean="0"/>
              <a:t>1-2 pages</a:t>
            </a:r>
          </a:p>
          <a:p>
            <a:pPr marL="0" indent="0">
              <a:buNone/>
            </a:pPr>
            <a:r>
              <a:rPr lang="en-US" b="1" dirty="0" smtClean="0"/>
              <a:t>What to include: </a:t>
            </a:r>
          </a:p>
          <a:p>
            <a:r>
              <a:rPr lang="en-US" dirty="0"/>
              <a:t>A brief description of the object of evaluation </a:t>
            </a:r>
            <a:r>
              <a:rPr lang="en-US" dirty="0" smtClean="0"/>
              <a:t>(</a:t>
            </a:r>
            <a:r>
              <a:rPr lang="en-US" dirty="0" err="1" smtClean="0"/>
              <a:t>ie</a:t>
            </a:r>
            <a:r>
              <a:rPr lang="en-US" dirty="0" smtClean="0"/>
              <a:t>. What’s being tested)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brief description of the purpose of the evaluation </a:t>
            </a:r>
          </a:p>
          <a:p>
            <a:r>
              <a:rPr lang="en-US" dirty="0" smtClean="0"/>
              <a:t>A </a:t>
            </a:r>
            <a:r>
              <a:rPr lang="en-US" dirty="0"/>
              <a:t>brief description of the evaluation method </a:t>
            </a:r>
          </a:p>
          <a:p>
            <a:r>
              <a:rPr lang="en-US" dirty="0" smtClean="0"/>
              <a:t>The </a:t>
            </a:r>
            <a:r>
              <a:rPr lang="en-US" dirty="0"/>
              <a:t>2-4 most important positive findings and the 2-4 most important usability problems </a:t>
            </a:r>
            <a:endParaRPr lang="en-US" dirty="0" smtClean="0"/>
          </a:p>
          <a:p>
            <a:r>
              <a:rPr lang="en-US" dirty="0" smtClean="0"/>
              <a:t>General </a:t>
            </a:r>
            <a:r>
              <a:rPr lang="en-US" dirty="0"/>
              <a:t>recommendations based on the findings, for example improved quality </a:t>
            </a:r>
            <a:r>
              <a:rPr lang="en-US" dirty="0" smtClean="0"/>
              <a:t>assurance </a:t>
            </a:r>
            <a:r>
              <a:rPr lang="en-US" dirty="0"/>
              <a:t>(optional). 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018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592" y="244158"/>
            <a:ext cx="5775631" cy="8173247"/>
          </a:xfrm>
        </p:spPr>
      </p:pic>
    </p:spTree>
    <p:extLst>
      <p:ext uri="{BB962C8B-B14F-4D97-AF65-F5344CB8AC3E}">
        <p14:creationId xmlns:p14="http://schemas.microsoft.com/office/powerpoint/2010/main" val="113335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64" y="1122143"/>
            <a:ext cx="4285430" cy="554585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94" y="1584008"/>
            <a:ext cx="3881612" cy="502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70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335694"/>
            <a:ext cx="7345362" cy="133985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66" y="1899359"/>
            <a:ext cx="7901156" cy="46586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Purpose: </a:t>
            </a:r>
            <a:r>
              <a:rPr lang="en-US" dirty="0" smtClean="0"/>
              <a:t>Provide context for the research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</a:t>
            </a:r>
            <a:r>
              <a:rPr lang="en-US" dirty="0" smtClean="0"/>
              <a:t>utline the topic, condition, problem</a:t>
            </a:r>
          </a:p>
          <a:p>
            <a:pPr lvl="2"/>
            <a:r>
              <a:rPr lang="en-US" b="1" dirty="0" smtClean="0"/>
              <a:t>Topic</a:t>
            </a:r>
            <a:r>
              <a:rPr lang="en-US" dirty="0" smtClean="0"/>
              <a:t>: Technology in the classroom</a:t>
            </a:r>
          </a:p>
          <a:p>
            <a:pPr lvl="2"/>
            <a:r>
              <a:rPr lang="en-US" b="1" dirty="0" smtClean="0"/>
              <a:t>Condition</a:t>
            </a:r>
            <a:r>
              <a:rPr lang="en-US" dirty="0" smtClean="0"/>
              <a:t>: Technology is advancing at a rapid rate</a:t>
            </a:r>
          </a:p>
          <a:p>
            <a:pPr lvl="2"/>
            <a:r>
              <a:rPr lang="en-US" b="1" dirty="0" smtClean="0"/>
              <a:t>Problem</a:t>
            </a:r>
            <a:r>
              <a:rPr lang="en-US" dirty="0" smtClean="0"/>
              <a:t>: Even with advancements of technology, we aren’t integrating new technology into our classrooms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Provide significance </a:t>
            </a:r>
          </a:p>
          <a:p>
            <a:pPr lvl="1"/>
            <a:r>
              <a:rPr lang="en-US" dirty="0" smtClean="0"/>
              <a:t>Why is it important that we study this problem?</a:t>
            </a:r>
          </a:p>
          <a:p>
            <a:pPr lvl="1"/>
            <a:r>
              <a:rPr lang="en-US" dirty="0" smtClean="0"/>
              <a:t>Why is it important for the organization or other stakeholders?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Provide specific objectives of the study</a:t>
            </a:r>
          </a:p>
          <a:p>
            <a:pPr lvl="1"/>
            <a:r>
              <a:rPr lang="en-US" dirty="0" smtClean="0"/>
              <a:t>What are goals of the research study?</a:t>
            </a:r>
          </a:p>
          <a:p>
            <a:pPr marL="350838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342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270</TotalTime>
  <Words>654</Words>
  <Application>Microsoft Macintosh PowerPoint</Application>
  <PresentationFormat>On-screen Show (4:3)</PresentationFormat>
  <Paragraphs>76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Brush Script MT</vt:lpstr>
      <vt:lpstr>Calibri</vt:lpstr>
      <vt:lpstr>Calisto MT</vt:lpstr>
      <vt:lpstr>Arial</vt:lpstr>
      <vt:lpstr>Capital</vt:lpstr>
      <vt:lpstr>Writing an Empirical Report: The IMRaD Structure</vt:lpstr>
      <vt:lpstr>The value of writing</vt:lpstr>
      <vt:lpstr>POLL</vt:lpstr>
      <vt:lpstr>IMRaD</vt:lpstr>
      <vt:lpstr>Structure of a Usability Report</vt:lpstr>
      <vt:lpstr>Executive Summary</vt:lpstr>
      <vt:lpstr>PowerPoint Presentation</vt:lpstr>
      <vt:lpstr>PowerPoint Presentation</vt:lpstr>
      <vt:lpstr>Introduction</vt:lpstr>
      <vt:lpstr>Method</vt:lpstr>
      <vt:lpstr>Results</vt:lpstr>
      <vt:lpstr>Recommendations</vt:lpstr>
      <vt:lpstr>How to identify recommendations</vt:lpstr>
      <vt:lpstr>Be helpful in recommendations</vt:lpstr>
      <vt:lpstr>Appendices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IMRaD Structure</dc:title>
  <dc:creator>Chris</dc:creator>
  <cp:lastModifiedBy>Microsoft Office User</cp:lastModifiedBy>
  <cp:revision>41</cp:revision>
  <dcterms:created xsi:type="dcterms:W3CDTF">2013-10-30T15:15:52Z</dcterms:created>
  <dcterms:modified xsi:type="dcterms:W3CDTF">2015-11-11T20:45:06Z</dcterms:modified>
</cp:coreProperties>
</file>