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674"/>
  </p:normalViewPr>
  <p:slideViewPr>
    <p:cSldViewPr snapToGrid="0" snapToObjects="1">
      <p:cViewPr varScale="1">
        <p:scale>
          <a:sx n="80" d="100"/>
          <a:sy n="80" d="100"/>
        </p:scale>
        <p:origin x="21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old.heroku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Usability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TECM 4180</a:t>
            </a:r>
          </a:p>
          <a:p>
            <a:r>
              <a:rPr lang="en-US" dirty="0" smtClean="0"/>
              <a:t>Dr. 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Clues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goal: Look up </a:t>
            </a:r>
            <a:r>
              <a:rPr lang="en-US" dirty="0" smtClean="0"/>
              <a:t>grades.</a:t>
            </a:r>
          </a:p>
          <a:p>
            <a:r>
              <a:rPr lang="en-US" dirty="0" smtClean="0"/>
              <a:t>Poor </a:t>
            </a:r>
            <a:r>
              <a:rPr lang="en-US" dirty="0"/>
              <a:t>task: </a:t>
            </a:r>
            <a:r>
              <a:rPr lang="en-US" i="1" dirty="0"/>
              <a:t>You want to see the results of your midterm exams. Go to the website, sign in, and tell me where you would click to get your </a:t>
            </a:r>
            <a:r>
              <a:rPr lang="en-US" i="1" dirty="0" smtClean="0"/>
              <a:t>transcript.</a:t>
            </a:r>
            <a:endParaRPr lang="en-US" dirty="0" smtClean="0"/>
          </a:p>
          <a:p>
            <a:r>
              <a:rPr lang="en-US" dirty="0" smtClean="0"/>
              <a:t>Better </a:t>
            </a:r>
            <a:r>
              <a:rPr lang="en-US" dirty="0"/>
              <a:t>task: </a:t>
            </a:r>
            <a:r>
              <a:rPr lang="en-US" i="1" dirty="0"/>
              <a:t>Look up the results of your midterm exams.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91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Come up with 3 tasks for Using </a:t>
            </a:r>
            <a:r>
              <a:rPr lang="en-US" dirty="0" err="1" smtClean="0"/>
              <a:t>MyUNT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3 tasks that are realistic, actionable, and avoid clues or describing steps</a:t>
            </a:r>
          </a:p>
          <a:p>
            <a:r>
              <a:rPr lang="en-US" dirty="0" smtClean="0"/>
              <a:t>Create a scenario for one or more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0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104" y="381001"/>
            <a:ext cx="10018713" cy="1094874"/>
          </a:xfrm>
        </p:spPr>
        <p:txBody>
          <a:bodyPr/>
          <a:lstStyle/>
          <a:p>
            <a:r>
              <a:rPr lang="en-US" dirty="0" smtClean="0"/>
              <a:t>Measuring Success 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165685"/>
            <a:ext cx="10178301" cy="4692315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Objective </a:t>
            </a:r>
          </a:p>
          <a:p>
            <a:pPr lvl="1"/>
            <a:r>
              <a:rPr lang="en-US" dirty="0" smtClean="0"/>
              <a:t>Scenario Completion (yes/no)</a:t>
            </a:r>
          </a:p>
          <a:p>
            <a:pPr lvl="1"/>
            <a:r>
              <a:rPr lang="en-US" dirty="0" smtClean="0"/>
              <a:t>Critical Errors (count them) – occur when a user can’t complete a task, gets wrong data/information, or needs the facilitator to help them complete a task.</a:t>
            </a:r>
          </a:p>
          <a:p>
            <a:pPr lvl="1"/>
            <a:r>
              <a:rPr lang="en-US" dirty="0" smtClean="0"/>
              <a:t>Non-critical errors (count them) – occur when a user goes through a procedure incorrectly but still manages to complete the task.</a:t>
            </a:r>
          </a:p>
          <a:p>
            <a:pPr lvl="1"/>
            <a:r>
              <a:rPr lang="en-US" dirty="0" smtClean="0"/>
              <a:t>Time on task (in minutes and seconds)</a:t>
            </a:r>
          </a:p>
          <a:p>
            <a:r>
              <a:rPr lang="en-US" b="1" dirty="0" smtClean="0"/>
              <a:t>Subjective (collected through questionnaire) </a:t>
            </a:r>
          </a:p>
          <a:p>
            <a:pPr lvl="1"/>
            <a:r>
              <a:rPr lang="en-US" dirty="0" smtClean="0"/>
              <a:t>Ease of use </a:t>
            </a:r>
          </a:p>
          <a:p>
            <a:pPr lvl="1"/>
            <a:r>
              <a:rPr lang="en-US" dirty="0" smtClean="0"/>
              <a:t>Satisfaction </a:t>
            </a:r>
          </a:p>
          <a:p>
            <a:pPr lvl="1"/>
            <a:r>
              <a:rPr lang="en-US" b="1" dirty="0" smtClean="0"/>
              <a:t>Think-aloud Protocol - </a:t>
            </a:r>
            <a:r>
              <a:rPr lang="en-US" dirty="0" smtClean="0"/>
              <a:t>Ask user to narrate their thought process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32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Conduct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85475"/>
            <a:ext cx="10178301" cy="3705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Testing roles: </a:t>
            </a:r>
            <a:r>
              <a:rPr lang="en-US" b="1" dirty="0" smtClean="0"/>
              <a:t>facilitator </a:t>
            </a:r>
            <a:r>
              <a:rPr lang="en-US" dirty="0" smtClean="0"/>
              <a:t>and </a:t>
            </a:r>
            <a:r>
              <a:rPr lang="en-US" b="1" dirty="0" smtClean="0"/>
              <a:t>recorder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Tester completes demographic questionnaire.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Facilitator introduces test and reads scenario to user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Facilitator informs the user that the test is on the product and on the user.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Tester completes the tasks and thinks-aloud.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Recorder records objective data and interesting phrases.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Tester completes questionnaire.</a:t>
            </a:r>
          </a:p>
        </p:txBody>
      </p:sp>
    </p:spTree>
    <p:extLst>
      <p:ext uri="{BB962C8B-B14F-4D97-AF65-F5344CB8AC3E}">
        <p14:creationId xmlns:p14="http://schemas.microsoft.com/office/powerpoint/2010/main" val="41018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you’ll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Demographic Questionnaire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Facilitator script with introduction and written scenarios and tasks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collection sheet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Post-test questionnaire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0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0160"/>
            <a:ext cx="10018713" cy="1752599"/>
          </a:xfrm>
        </p:spPr>
        <p:txBody>
          <a:bodyPr/>
          <a:lstStyle/>
          <a:p>
            <a:r>
              <a:rPr lang="en-US" dirty="0" smtClean="0"/>
              <a:t>Let’s talk about the 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12759"/>
            <a:ext cx="10018714" cy="4588042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http://bold.heroku.com</a:t>
            </a:r>
            <a:endParaRPr lang="en-US" dirty="0" smtClean="0"/>
          </a:p>
          <a:p>
            <a:r>
              <a:rPr lang="en-US" dirty="0" smtClean="0"/>
              <a:t>Purpose: A site to allow business owners to propose projects for technical communication courses at UNT. </a:t>
            </a:r>
          </a:p>
          <a:p>
            <a:r>
              <a:rPr lang="en-US" dirty="0" smtClean="0"/>
              <a:t>Secondary purpose: A site to allow instructors to view proposed projects and decide whether to use them in their courses</a:t>
            </a:r>
          </a:p>
          <a:p>
            <a:r>
              <a:rPr lang="en-US" dirty="0" smtClean="0"/>
              <a:t>Tertiary Purpose: A way to create lasting relationships between business owners and the department. </a:t>
            </a:r>
          </a:p>
          <a:p>
            <a:r>
              <a:rPr lang="en-US" dirty="0" smtClean="0"/>
              <a:t>Primary Audience: Business Owners </a:t>
            </a:r>
          </a:p>
          <a:p>
            <a:r>
              <a:rPr lang="en-US" dirty="0" smtClean="0"/>
              <a:t>Secondary Audience: Instructors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14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197769"/>
            <a:ext cx="10242469" cy="38821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NOTE: You’ll come up with </a:t>
            </a:r>
            <a:r>
              <a:rPr lang="en-US" b="1" dirty="0" smtClean="0"/>
              <a:t>WAY MORE SPECIFIC </a:t>
            </a:r>
            <a:r>
              <a:rPr lang="en-US" dirty="0" smtClean="0"/>
              <a:t>tasks for your usability test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Register for an account</a:t>
            </a:r>
          </a:p>
          <a:p>
            <a:r>
              <a:rPr lang="en-US" dirty="0" smtClean="0"/>
              <a:t>Browse other proposals</a:t>
            </a:r>
          </a:p>
          <a:p>
            <a:r>
              <a:rPr lang="en-US" dirty="0" smtClean="0"/>
              <a:t>Filter/search proposals </a:t>
            </a:r>
          </a:p>
          <a:p>
            <a:r>
              <a:rPr lang="en-US" dirty="0" smtClean="0"/>
              <a:t>Propose a project</a:t>
            </a:r>
          </a:p>
          <a:p>
            <a:r>
              <a:rPr lang="en-US" dirty="0" smtClean="0"/>
              <a:t>Edit a project</a:t>
            </a:r>
          </a:p>
          <a:p>
            <a:r>
              <a:rPr lang="en-US" dirty="0" smtClean="0"/>
              <a:t>Delete a project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14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templates on the Resources Page of the course website</a:t>
            </a:r>
          </a:p>
          <a:p>
            <a:r>
              <a:rPr lang="en-US" dirty="0" smtClean="0"/>
              <a:t>These are templates, which </a:t>
            </a:r>
            <a:r>
              <a:rPr lang="en-US" smtClean="0"/>
              <a:t>means you MUST make changes to them.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19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the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We’ll talk more about this on Wednesday!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1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Usability?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442" y="1844843"/>
            <a:ext cx="10572581" cy="3946358"/>
          </a:xfrm>
        </p:spPr>
        <p:txBody>
          <a:bodyPr/>
          <a:lstStyle/>
          <a:p>
            <a:r>
              <a:rPr lang="en-US" dirty="0" smtClean="0"/>
              <a:t>A quality attribute that assesses how easy user interfaces are to use</a:t>
            </a:r>
          </a:p>
          <a:p>
            <a:pPr lvl="1"/>
            <a:r>
              <a:rPr lang="en-US" dirty="0" smtClean="0"/>
              <a:t>Learnability – Ease of use the first time</a:t>
            </a:r>
          </a:p>
          <a:p>
            <a:pPr lvl="1"/>
            <a:r>
              <a:rPr lang="en-US" dirty="0" smtClean="0"/>
              <a:t>Efficiency – Once they’ve learned, how quick can they perform?</a:t>
            </a:r>
          </a:p>
          <a:p>
            <a:pPr lvl="1"/>
            <a:r>
              <a:rPr lang="en-US" dirty="0" smtClean="0"/>
              <a:t>Memorability – How quick can they reestablish proficiency?</a:t>
            </a:r>
          </a:p>
          <a:p>
            <a:pPr lvl="1"/>
            <a:r>
              <a:rPr lang="en-US" dirty="0" smtClean="0"/>
              <a:t>Errors – How many and what type of errors?</a:t>
            </a:r>
          </a:p>
          <a:p>
            <a:pPr lvl="1"/>
            <a:r>
              <a:rPr lang="en-US" dirty="0" smtClean="0"/>
              <a:t>Satisfaction – How pleasant is it to use the design?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Usability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Evaluating a product by testing it with representative users</a:t>
            </a:r>
          </a:p>
          <a:p>
            <a:r>
              <a:rPr lang="en-US" dirty="0" smtClean="0"/>
              <a:t>Primary research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A way to discover whether a product itself meets its intended purpose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295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Usability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Learn if participants are able to complete specified tasks </a:t>
            </a:r>
            <a:r>
              <a:rPr lang="en-US" dirty="0" smtClean="0"/>
              <a:t>successfully</a:t>
            </a:r>
            <a:endParaRPr lang="en-US" dirty="0"/>
          </a:p>
          <a:p>
            <a:pPr fontAlgn="base"/>
            <a:r>
              <a:rPr lang="en-US" dirty="0"/>
              <a:t>Identify how long it takes to complete specified tasks</a:t>
            </a:r>
          </a:p>
          <a:p>
            <a:pPr fontAlgn="base"/>
            <a:r>
              <a:rPr lang="en-US" dirty="0"/>
              <a:t>Find out how satisfied participants are with your </a:t>
            </a:r>
            <a:r>
              <a:rPr lang="en-US" dirty="0" smtClean="0"/>
              <a:t>product</a:t>
            </a:r>
            <a:endParaRPr lang="en-US" dirty="0"/>
          </a:p>
          <a:p>
            <a:pPr fontAlgn="base"/>
            <a:r>
              <a:rPr lang="en-US" dirty="0"/>
              <a:t>Identify changes required to improve user performance and satisfaction</a:t>
            </a:r>
          </a:p>
          <a:p>
            <a:pPr fontAlgn="base"/>
            <a:r>
              <a:rPr lang="en-US" dirty="0"/>
              <a:t>A</a:t>
            </a:r>
            <a:r>
              <a:rPr lang="en-US" dirty="0" smtClean="0"/>
              <a:t>nalyze </a:t>
            </a:r>
            <a:r>
              <a:rPr lang="en-US" dirty="0"/>
              <a:t>the performance to see if it meets your usability objectives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1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61937"/>
            <a:ext cx="10338722" cy="35292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Identify your target user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scenarios and tasks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Develop measurement instruments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Conduct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Analyze and write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1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your target user…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Answer the following questions: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the demographic of people that would most likely use this product? (Age, gender, etc.)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the prior knowledge of the target user?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3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Scenarios and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21305"/>
            <a:ext cx="10210385" cy="3769895"/>
          </a:xfrm>
        </p:spPr>
        <p:txBody>
          <a:bodyPr/>
          <a:lstStyle/>
          <a:p>
            <a:r>
              <a:rPr lang="en-US" dirty="0" smtClean="0"/>
              <a:t>Tasks are the things your user needs to accomplish</a:t>
            </a:r>
          </a:p>
          <a:p>
            <a:r>
              <a:rPr lang="en-US" dirty="0" smtClean="0"/>
              <a:t>Tasks should be </a:t>
            </a:r>
            <a:r>
              <a:rPr lang="en-US" b="1" dirty="0" smtClean="0"/>
              <a:t>realistic</a:t>
            </a:r>
          </a:p>
          <a:p>
            <a:r>
              <a:rPr lang="en-US" dirty="0" smtClean="0"/>
              <a:t>Tasks should be </a:t>
            </a:r>
            <a:r>
              <a:rPr lang="en-US" b="1" dirty="0" smtClean="0"/>
              <a:t>Actionable</a:t>
            </a:r>
          </a:p>
          <a:p>
            <a:r>
              <a:rPr lang="en-US" dirty="0" smtClean="0"/>
              <a:t>Tasks should be refrain from using </a:t>
            </a:r>
            <a:r>
              <a:rPr lang="en-US" b="1" dirty="0" smtClean="0"/>
              <a:t>clues or describing steps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Unrealistic/Realistic Task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goal: Browse product offerings and purchase an </a:t>
            </a:r>
            <a:r>
              <a:rPr lang="en-US" dirty="0" smtClean="0"/>
              <a:t>item.</a:t>
            </a:r>
          </a:p>
          <a:p>
            <a:r>
              <a:rPr lang="en-US" dirty="0" smtClean="0"/>
              <a:t>Poor </a:t>
            </a:r>
            <a:r>
              <a:rPr lang="en-US" dirty="0"/>
              <a:t>task: </a:t>
            </a:r>
            <a:r>
              <a:rPr lang="en-US" i="1" dirty="0"/>
              <a:t>Purchase a pair of orange Nike running </a:t>
            </a:r>
            <a:r>
              <a:rPr lang="en-US" i="1" dirty="0" smtClean="0"/>
              <a:t>shoes.</a:t>
            </a:r>
            <a:endParaRPr lang="en-US" dirty="0" smtClean="0"/>
          </a:p>
          <a:p>
            <a:r>
              <a:rPr lang="en-US" dirty="0" smtClean="0"/>
              <a:t>Better </a:t>
            </a:r>
            <a:r>
              <a:rPr lang="en-US" dirty="0"/>
              <a:t>task:</a:t>
            </a:r>
            <a:r>
              <a:rPr lang="en-US" i="1" dirty="0"/>
              <a:t> Buy a pair of shoes for under $40.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Actionable/</a:t>
            </a:r>
            <a:r>
              <a:rPr lang="en-US" dirty="0" err="1" smtClean="0"/>
              <a:t>Unactionable</a:t>
            </a:r>
            <a:r>
              <a:rPr lang="en-US" dirty="0" smtClean="0"/>
              <a:t> Task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goal: Find movie and show </a:t>
            </a:r>
            <a:r>
              <a:rPr lang="en-US" dirty="0" smtClean="0"/>
              <a:t>times.</a:t>
            </a:r>
          </a:p>
          <a:p>
            <a:r>
              <a:rPr lang="en-US" dirty="0" smtClean="0"/>
              <a:t>Poor </a:t>
            </a:r>
            <a:r>
              <a:rPr lang="en-US" dirty="0"/>
              <a:t>task: </a:t>
            </a:r>
            <a:r>
              <a:rPr lang="en-US" i="1" dirty="0"/>
              <a:t>You want to see a movie Sunday afternoon. Go to </a:t>
            </a:r>
            <a:r>
              <a:rPr lang="en-US" i="1" dirty="0" err="1"/>
              <a:t>www.fandango.com</a:t>
            </a:r>
            <a:r>
              <a:rPr lang="en-US" i="1" dirty="0"/>
              <a:t> and tell me where you’d click </a:t>
            </a:r>
            <a:r>
              <a:rPr lang="en-US" i="1" dirty="0" smtClean="0"/>
              <a:t>next.</a:t>
            </a:r>
            <a:endParaRPr lang="en-US" dirty="0" smtClean="0"/>
          </a:p>
          <a:p>
            <a:r>
              <a:rPr lang="en-US" dirty="0" smtClean="0"/>
              <a:t>Better </a:t>
            </a:r>
            <a:r>
              <a:rPr lang="en-US" dirty="0"/>
              <a:t>task: </a:t>
            </a:r>
            <a:r>
              <a:rPr lang="en-US" i="1" dirty="0"/>
              <a:t>Use </a:t>
            </a:r>
            <a:r>
              <a:rPr lang="en-US" i="1" dirty="0" err="1"/>
              <a:t>www.fandago.com</a:t>
            </a:r>
            <a:r>
              <a:rPr lang="en-US" i="1" dirty="0"/>
              <a:t> to find a movie you’d be interested in seeing on Sunday afternoon.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39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78</TotalTime>
  <Words>635</Words>
  <Application>Microsoft Macintosh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Corbel</vt:lpstr>
      <vt:lpstr>Arial</vt:lpstr>
      <vt:lpstr>Parallax</vt:lpstr>
      <vt:lpstr>Usability Testing</vt:lpstr>
      <vt:lpstr>What is Usability?</vt:lpstr>
      <vt:lpstr>What is Usability Testing?</vt:lpstr>
      <vt:lpstr>Benefits of Usability Testing</vt:lpstr>
      <vt:lpstr>Usability Testing Procedure</vt:lpstr>
      <vt:lpstr>Identify your target user…</vt:lpstr>
      <vt:lpstr>Create Scenarios and Tasks</vt:lpstr>
      <vt:lpstr>Unrealistic/Realistic Task Examples </vt:lpstr>
      <vt:lpstr>Actionable/Unactionable Task Examples</vt:lpstr>
      <vt:lpstr>Avoiding Clues Example </vt:lpstr>
      <vt:lpstr>Come up with 3 tasks for Using MyUNT</vt:lpstr>
      <vt:lpstr>Measuring Success or Failure</vt:lpstr>
      <vt:lpstr>Conduct Test</vt:lpstr>
      <vt:lpstr>Documents you’ll need</vt:lpstr>
      <vt:lpstr>Let’s talk about the Final Project</vt:lpstr>
      <vt:lpstr>Potential Tasks</vt:lpstr>
      <vt:lpstr>Usability Testing Documents</vt:lpstr>
      <vt:lpstr>Writing the Report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Usability Testing</dc:title>
  <dc:creator>Microsoft Office User</dc:creator>
  <cp:lastModifiedBy>Microsoft Office User</cp:lastModifiedBy>
  <cp:revision>13</cp:revision>
  <dcterms:created xsi:type="dcterms:W3CDTF">2015-11-06T21:54:14Z</dcterms:created>
  <dcterms:modified xsi:type="dcterms:W3CDTF">2015-11-09T20:37:45Z</dcterms:modified>
</cp:coreProperties>
</file>