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0" r:id="rId5"/>
    <p:sldId id="262" r:id="rId6"/>
    <p:sldId id="263" r:id="rId7"/>
    <p:sldId id="264" r:id="rId8"/>
    <p:sldId id="265" r:id="rId9"/>
    <p:sldId id="266" r:id="rId10"/>
    <p:sldId id="259" r:id="rId11"/>
    <p:sldId id="261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IMRaD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98" y="1782706"/>
            <a:ext cx="6710140" cy="46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5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294271"/>
            <a:ext cx="6350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as consumers of research…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essential to be informed</a:t>
            </a:r>
          </a:p>
          <a:p>
            <a:r>
              <a:rPr lang="en-US" dirty="0" smtClean="0"/>
              <a:t>It’s essential to be critical </a:t>
            </a:r>
          </a:p>
          <a:p>
            <a:r>
              <a:rPr lang="en-US" dirty="0" smtClean="0"/>
              <a:t>But, mostly, it’s essential to be informed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editors of research…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essential to understand the standard conventions of empirical research</a:t>
            </a:r>
          </a:p>
          <a:p>
            <a:r>
              <a:rPr lang="en-US" dirty="0" smtClean="0"/>
              <a:t>It’s important to be able to edit comprehensively</a:t>
            </a:r>
          </a:p>
          <a:p>
            <a:r>
              <a:rPr lang="en-US" dirty="0" smtClean="0"/>
              <a:t>BUT, comprehensive editing means it’s also important to be able to edit content</a:t>
            </a:r>
          </a:p>
          <a:p>
            <a:pPr lvl="1"/>
            <a:r>
              <a:rPr lang="en-US" dirty="0" smtClean="0"/>
              <a:t>This means understanding the fundamental characteristics of good research</a:t>
            </a:r>
          </a:p>
          <a:p>
            <a:pPr lvl="1"/>
            <a:r>
              <a:rPr lang="en-US" dirty="0" smtClean="0"/>
              <a:t>This means doing the hard work of learning about the subject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> </a:t>
            </a:r>
            <a:r>
              <a:rPr lang="en-US" dirty="0"/>
              <a:t>- Why was the study undertaken? What was the research question, the tested hypothesis or the purpose of the research?</a:t>
            </a:r>
            <a:endParaRPr lang="en-US" dirty="0" smtClean="0"/>
          </a:p>
          <a:p>
            <a:r>
              <a:rPr lang="en-US" b="1" dirty="0" smtClean="0"/>
              <a:t>Methods</a:t>
            </a:r>
            <a:r>
              <a:rPr lang="en-US" dirty="0" smtClean="0"/>
              <a:t> - </a:t>
            </a:r>
            <a:r>
              <a:rPr lang="en-US" dirty="0"/>
              <a:t>When, where, and how was the study done? What materials were used or who was included in the study groups (patients, etc.)?</a:t>
            </a:r>
            <a:endParaRPr lang="en-US" dirty="0" smtClean="0"/>
          </a:p>
          <a:p>
            <a:r>
              <a:rPr lang="en-US" b="1" dirty="0" smtClean="0"/>
              <a:t>Results</a:t>
            </a:r>
            <a:r>
              <a:rPr lang="en-US" dirty="0" smtClean="0"/>
              <a:t> - what </a:t>
            </a:r>
            <a:r>
              <a:rPr lang="en-US" dirty="0"/>
              <a:t>answer was found to the research question; what did the study find? Was the tested hypothesis true?</a:t>
            </a:r>
            <a:endParaRPr lang="en-US" dirty="0" smtClean="0"/>
          </a:p>
          <a:p>
            <a:r>
              <a:rPr lang="en-US" b="1" dirty="0" smtClean="0"/>
              <a:t>Discussions</a:t>
            </a:r>
            <a:r>
              <a:rPr lang="en-US" dirty="0" smtClean="0"/>
              <a:t> - </a:t>
            </a:r>
            <a:r>
              <a:rPr lang="en-US" dirty="0"/>
              <a:t>What might the answer imply and why does it matter? How does it fit in with what other researchers have found? What are the perspectives for future research?</a:t>
            </a:r>
          </a:p>
        </p:txBody>
      </p:sp>
    </p:spTree>
    <p:extLst>
      <p:ext uri="{BB962C8B-B14F-4D97-AF65-F5344CB8AC3E}">
        <p14:creationId xmlns:p14="http://schemas.microsoft.com/office/powerpoint/2010/main" val="54136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335694"/>
            <a:ext cx="7345362" cy="13398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66" y="1899359"/>
            <a:ext cx="7901156" cy="46586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Provide context for the research: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utline the topic, condition, problem</a:t>
            </a:r>
          </a:p>
          <a:p>
            <a:pPr lvl="2"/>
            <a:r>
              <a:rPr lang="en-US" b="1" dirty="0" smtClean="0"/>
              <a:t>Topic</a:t>
            </a:r>
            <a:r>
              <a:rPr lang="en-US" dirty="0" smtClean="0"/>
              <a:t>: Technology in the classroom</a:t>
            </a:r>
          </a:p>
          <a:p>
            <a:pPr lvl="2"/>
            <a:r>
              <a:rPr lang="en-US" b="1" dirty="0" smtClean="0"/>
              <a:t>Condition</a:t>
            </a:r>
            <a:r>
              <a:rPr lang="en-US" dirty="0" smtClean="0"/>
              <a:t>: Technology is advancing at a rapid rate</a:t>
            </a:r>
          </a:p>
          <a:p>
            <a:pPr lvl="2"/>
            <a:r>
              <a:rPr lang="en-US" b="1" dirty="0" smtClean="0"/>
              <a:t>Problem</a:t>
            </a:r>
            <a:r>
              <a:rPr lang="en-US" dirty="0" smtClean="0"/>
              <a:t>: Even with advancements of technology, we aren’t integrating new technology into our classrooms</a:t>
            </a:r>
          </a:p>
          <a:p>
            <a:r>
              <a:rPr lang="en-US" dirty="0" smtClean="0"/>
              <a:t>Provide significance </a:t>
            </a:r>
          </a:p>
          <a:p>
            <a:pPr lvl="1"/>
            <a:r>
              <a:rPr lang="en-US" dirty="0" smtClean="0"/>
              <a:t>Why is it important that we study this problem?</a:t>
            </a:r>
          </a:p>
          <a:p>
            <a:r>
              <a:rPr lang="en-US" dirty="0"/>
              <a:t>Provide all relevant and related research and contextualizes that research (Literature Review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specific details about the study</a:t>
            </a:r>
          </a:p>
          <a:p>
            <a:pPr lvl="1"/>
            <a:r>
              <a:rPr lang="en-US" dirty="0" smtClean="0"/>
              <a:t>What is the study?</a:t>
            </a:r>
          </a:p>
          <a:p>
            <a:pPr lvl="1"/>
            <a:r>
              <a:rPr lang="en-US" dirty="0" smtClean="0"/>
              <a:t>What research questions are you trying to answer? </a:t>
            </a:r>
            <a:endParaRPr lang="en-US" dirty="0"/>
          </a:p>
          <a:p>
            <a:pPr lvl="1"/>
            <a:r>
              <a:rPr lang="en-US" dirty="0" smtClean="0"/>
              <a:t>What hypotheses are you testing?</a:t>
            </a:r>
          </a:p>
        </p:txBody>
      </p:sp>
    </p:spTree>
    <p:extLst>
      <p:ext uri="{BB962C8B-B14F-4D97-AF65-F5344CB8AC3E}">
        <p14:creationId xmlns:p14="http://schemas.microsoft.com/office/powerpoint/2010/main" val="276342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is known about my topic?</a:t>
            </a:r>
          </a:p>
          <a:p>
            <a:r>
              <a:rPr lang="en-US" dirty="0" smtClean="0"/>
              <a:t>What is the chronology of the development of knowledge?</a:t>
            </a:r>
          </a:p>
          <a:p>
            <a:r>
              <a:rPr lang="en-US" dirty="0"/>
              <a:t>Are there any gaps in knowledge of my subject? Which openings for research have been identified by other researchers? How do I intend to bridge the </a:t>
            </a:r>
            <a:r>
              <a:rPr lang="en-US" dirty="0" smtClean="0"/>
              <a:t>gaps?</a:t>
            </a:r>
          </a:p>
          <a:p>
            <a:r>
              <a:rPr lang="en-US" dirty="0" smtClean="0"/>
              <a:t>Is </a:t>
            </a:r>
            <a:r>
              <a:rPr lang="en-US" dirty="0"/>
              <a:t>there a consensus on relevant issues? Or is there significant debate on issues? What are the various positions? </a:t>
            </a:r>
            <a:endParaRPr lang="en-US" dirty="0" smtClean="0"/>
          </a:p>
          <a:p>
            <a:r>
              <a:rPr lang="en-US" dirty="0"/>
              <a:t>What is the most fruitful direction I can see for my research as a result of my literature review? What directions are indicated by the work of other researchers?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6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Reviews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identify individual studies or groups of related studies and:</a:t>
            </a:r>
          </a:p>
          <a:p>
            <a:pPr lvl="1"/>
            <a:r>
              <a:rPr lang="en-US" dirty="0" smtClean="0"/>
              <a:t>Should outline what the research says</a:t>
            </a:r>
          </a:p>
          <a:p>
            <a:pPr lvl="1"/>
            <a:r>
              <a:rPr lang="en-US" dirty="0" smtClean="0"/>
              <a:t>How the research was conducted (method) - optional</a:t>
            </a:r>
          </a:p>
          <a:p>
            <a:pPr lvl="1"/>
            <a:r>
              <a:rPr lang="en-US" dirty="0" smtClean="0"/>
              <a:t>What was missing (gap)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6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Literature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Chronological</a:t>
            </a:r>
          </a:p>
          <a:p>
            <a:r>
              <a:rPr lang="en-US" dirty="0" smtClean="0"/>
              <a:t>Topical</a:t>
            </a:r>
          </a:p>
          <a:p>
            <a:r>
              <a:rPr lang="en-US" dirty="0" smtClean="0"/>
              <a:t>Methodological</a:t>
            </a:r>
          </a:p>
          <a:p>
            <a:r>
              <a:rPr lang="en-US" dirty="0" smtClean="0"/>
              <a:t>Theoretical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8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common advice for literature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evidence</a:t>
            </a:r>
          </a:p>
          <a:p>
            <a:r>
              <a:rPr lang="en-US" dirty="0" smtClean="0"/>
              <a:t>Be selective</a:t>
            </a:r>
          </a:p>
          <a:p>
            <a:r>
              <a:rPr lang="en-US" dirty="0" smtClean="0"/>
              <a:t>Use quotes sparingly</a:t>
            </a:r>
          </a:p>
          <a:p>
            <a:r>
              <a:rPr lang="en-US" dirty="0" smtClean="0"/>
              <a:t>Summarize and synthesize</a:t>
            </a:r>
          </a:p>
          <a:p>
            <a:r>
              <a:rPr lang="en-US" dirty="0" smtClean="0"/>
              <a:t>Keep your own voice</a:t>
            </a:r>
          </a:p>
          <a:p>
            <a:r>
              <a:rPr lang="en-US" dirty="0" smtClean="0"/>
              <a:t>Use caution when paraphrasing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project, duh</a:t>
            </a:r>
          </a:p>
          <a:p>
            <a:r>
              <a:rPr lang="en-US" dirty="0" smtClean="0"/>
              <a:t>Consumers of research</a:t>
            </a:r>
          </a:p>
          <a:p>
            <a:pPr lvl="1"/>
            <a:r>
              <a:rPr lang="en-US" dirty="0" smtClean="0"/>
              <a:t>You form opinions based on research (whether you know it or not)</a:t>
            </a:r>
          </a:p>
          <a:p>
            <a:pPr lvl="1"/>
            <a:r>
              <a:rPr lang="en-US" dirty="0" smtClean="0"/>
              <a:t>You make decisions based on research (whether you know it or not)</a:t>
            </a:r>
          </a:p>
          <a:p>
            <a:pPr lvl="1"/>
            <a:r>
              <a:rPr lang="en-US" dirty="0" smtClean="0"/>
              <a:t>There is a lot of junk out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8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Questions vs.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42" y="1904915"/>
            <a:ext cx="7610433" cy="41606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They are sometimes used interchangeably, but this usage is incorrect. </a:t>
            </a:r>
          </a:p>
          <a:p>
            <a:r>
              <a:rPr lang="en-US" dirty="0" smtClean="0"/>
              <a:t>Research questions:</a:t>
            </a:r>
          </a:p>
          <a:p>
            <a:pPr lvl="1"/>
            <a:r>
              <a:rPr lang="en-US" dirty="0" smtClean="0"/>
              <a:t>Typically used in newer areas of inquiry</a:t>
            </a:r>
          </a:p>
          <a:p>
            <a:pPr lvl="1"/>
            <a:r>
              <a:rPr lang="en-US" dirty="0" smtClean="0"/>
              <a:t>May not be very specific due to lack of current research on the topic</a:t>
            </a:r>
          </a:p>
          <a:p>
            <a:pPr lvl="1"/>
            <a:r>
              <a:rPr lang="en-US" dirty="0" smtClean="0"/>
              <a:t>E.g., How will students respond to </a:t>
            </a:r>
            <a:r>
              <a:rPr lang="en-US" dirty="0" err="1" smtClean="0"/>
              <a:t>iPad</a:t>
            </a:r>
            <a:r>
              <a:rPr lang="en-US" dirty="0" smtClean="0"/>
              <a:t> integration in a technical communication classroom?</a:t>
            </a:r>
          </a:p>
          <a:p>
            <a:r>
              <a:rPr lang="en-US" dirty="0" smtClean="0"/>
              <a:t>Hypotheses:</a:t>
            </a:r>
          </a:p>
          <a:p>
            <a:pPr lvl="1"/>
            <a:r>
              <a:rPr lang="en-US" dirty="0" smtClean="0"/>
              <a:t>Very specific</a:t>
            </a:r>
          </a:p>
          <a:p>
            <a:pPr lvl="1"/>
            <a:r>
              <a:rPr lang="en-US" dirty="0" smtClean="0"/>
              <a:t>Often based on previous empirical research or conventional wisdom</a:t>
            </a:r>
          </a:p>
          <a:p>
            <a:pPr lvl="1"/>
            <a:r>
              <a:rPr lang="en-US" dirty="0" smtClean="0"/>
              <a:t>E.g., Students who use </a:t>
            </a:r>
            <a:r>
              <a:rPr lang="en-US" dirty="0" err="1" smtClean="0"/>
              <a:t>iPads</a:t>
            </a:r>
            <a:r>
              <a:rPr lang="en-US" dirty="0" smtClean="0"/>
              <a:t> for design prototypes will produce more effective designs than students who use traditional computer software.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2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Introduce the problem</a:t>
            </a:r>
          </a:p>
          <a:p>
            <a:pPr lvl="1"/>
            <a:r>
              <a:rPr lang="en-US" dirty="0" smtClean="0"/>
              <a:t>Make sure there’s a logical and compelling reason to be studying the problem in the first place. </a:t>
            </a:r>
          </a:p>
          <a:p>
            <a:r>
              <a:rPr lang="en-US" dirty="0" smtClean="0"/>
              <a:t>Discuss the literature </a:t>
            </a:r>
          </a:p>
          <a:p>
            <a:pPr lvl="1"/>
            <a:r>
              <a:rPr lang="en-US" dirty="0" smtClean="0"/>
              <a:t>Make sure there’s a logical flow from previous research to the current study</a:t>
            </a:r>
          </a:p>
          <a:p>
            <a:r>
              <a:rPr lang="en-US" dirty="0" smtClean="0"/>
              <a:t>Provide details and rationale for the study</a:t>
            </a:r>
          </a:p>
          <a:p>
            <a:pPr lvl="1"/>
            <a:r>
              <a:rPr lang="en-US" dirty="0" smtClean="0"/>
              <a:t>Make sure research questions or hypotheses are formally stated with rationale for each.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methods section like a recipe. It should include enough detail so that another researcher could replicate the study.</a:t>
            </a:r>
          </a:p>
          <a:p>
            <a:pPr lvl="1"/>
            <a:r>
              <a:rPr lang="en-US" dirty="0" smtClean="0"/>
              <a:t>Study design</a:t>
            </a:r>
          </a:p>
          <a:p>
            <a:pPr lvl="1"/>
            <a:r>
              <a:rPr lang="en-US" dirty="0" smtClean="0"/>
              <a:t>Data sources/participants</a:t>
            </a:r>
          </a:p>
          <a:p>
            <a:pPr lvl="1"/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Measures and/or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3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of these as an objective report of the results. This section should NOT interject any personal opinions or theories.</a:t>
            </a:r>
          </a:p>
          <a:p>
            <a:r>
              <a:rPr lang="en-US" dirty="0" smtClean="0"/>
              <a:t>Usually present descriptive results first (demographic information; mean, median, mode, etc.)</a:t>
            </a:r>
          </a:p>
          <a:p>
            <a:r>
              <a:rPr lang="en-US" dirty="0" smtClean="0"/>
              <a:t>Then present results related to each research question or hypothesis </a:t>
            </a:r>
          </a:p>
          <a:p>
            <a:r>
              <a:rPr lang="en-US" dirty="0" smtClean="0"/>
              <a:t>May also present secondary or exploratory results</a:t>
            </a:r>
          </a:p>
          <a:p>
            <a:r>
              <a:rPr lang="en-US" dirty="0" smtClean="0"/>
              <a:t>Use statistical terminology and refer to graphical elements to depict findings clearly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9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more subjective section that allows a researcher to discuss theories and/or explanations and implications of the results.</a:t>
            </a:r>
          </a:p>
          <a:p>
            <a:r>
              <a:rPr lang="en-US" dirty="0" smtClean="0"/>
              <a:t>Provide informed explanations</a:t>
            </a:r>
          </a:p>
          <a:p>
            <a:r>
              <a:rPr lang="en-US" dirty="0" smtClean="0"/>
              <a:t>Compare to previous research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Future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5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APA: Social sciences (e.g., psychology, education)</a:t>
            </a:r>
          </a:p>
          <a:p>
            <a:r>
              <a:rPr lang="en-US" dirty="0" smtClean="0"/>
              <a:t>MLA: Literature, arts, and humanities</a:t>
            </a:r>
          </a:p>
          <a:p>
            <a:r>
              <a:rPr lang="en-US" dirty="0" smtClean="0"/>
              <a:t>AMA: Medicine, health, and biological sciences</a:t>
            </a:r>
          </a:p>
          <a:p>
            <a:r>
              <a:rPr lang="en-US" dirty="0" smtClean="0"/>
              <a:t>Chicago: Used by many professional, non-scholarly publications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2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noun: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systematic investigation into and study of materials and sources in order to establish facts and reach new conclusions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As a verb: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investigate systematically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There are all kinds of ways to study things, but for it to be considered research, it must be systematic.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0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funny junk…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584008"/>
            <a:ext cx="6121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funny junk…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72" y="2026606"/>
            <a:ext cx="6963491" cy="40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865894"/>
            <a:ext cx="635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311358"/>
            <a:ext cx="6350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851727"/>
            <a:ext cx="62230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serious junk…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32" y="1379068"/>
            <a:ext cx="6167240" cy="54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78</TotalTime>
  <Words>926</Words>
  <Application>Microsoft Macintosh PowerPoint</Application>
  <PresentationFormat>On-screen Show (4:3)</PresentationFormat>
  <Paragraphs>111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Capital</vt:lpstr>
      <vt:lpstr>The IMRaD Structure</vt:lpstr>
      <vt:lpstr>Why is this important?</vt:lpstr>
      <vt:lpstr>What is research?</vt:lpstr>
      <vt:lpstr>Some funny junk…</vt:lpstr>
      <vt:lpstr>More funny junk…</vt:lpstr>
      <vt:lpstr>PowerPoint Presentation</vt:lpstr>
      <vt:lpstr>PowerPoint Presentation</vt:lpstr>
      <vt:lpstr>PowerPoint Presentation</vt:lpstr>
      <vt:lpstr>More serious junk…</vt:lpstr>
      <vt:lpstr>PowerPoint Presentation</vt:lpstr>
      <vt:lpstr>PowerPoint Presentation</vt:lpstr>
      <vt:lpstr>So as consumers of research…</vt:lpstr>
      <vt:lpstr>As editors of research…</vt:lpstr>
      <vt:lpstr>IMRaD</vt:lpstr>
      <vt:lpstr>Introduction</vt:lpstr>
      <vt:lpstr>Literature Review</vt:lpstr>
      <vt:lpstr>Literature Reviews </vt:lpstr>
      <vt:lpstr>Organizing Literature Reviews</vt:lpstr>
      <vt:lpstr>Some common advice for literature reviews</vt:lpstr>
      <vt:lpstr>Research Questions vs. Hypotheses</vt:lpstr>
      <vt:lpstr>Introduction Summary</vt:lpstr>
      <vt:lpstr>Method</vt:lpstr>
      <vt:lpstr>Results</vt:lpstr>
      <vt:lpstr>Discussion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IMRaD Structure</dc:title>
  <dc:creator>Chris</dc:creator>
  <cp:lastModifiedBy>Chris</cp:lastModifiedBy>
  <cp:revision>18</cp:revision>
  <dcterms:created xsi:type="dcterms:W3CDTF">2013-10-30T15:15:52Z</dcterms:created>
  <dcterms:modified xsi:type="dcterms:W3CDTF">2014-11-03T15:27:33Z</dcterms:modified>
</cp:coreProperties>
</file>