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6" r:id="rId3"/>
    <p:sldId id="368" r:id="rId4"/>
    <p:sldId id="367" r:id="rId5"/>
    <p:sldId id="374" r:id="rId6"/>
    <p:sldId id="369" r:id="rId7"/>
    <p:sldId id="380" r:id="rId8"/>
    <p:sldId id="381" r:id="rId9"/>
    <p:sldId id="382" r:id="rId10"/>
    <p:sldId id="353" r:id="rId11"/>
    <p:sldId id="354" r:id="rId12"/>
    <p:sldId id="355" r:id="rId13"/>
    <p:sldId id="356" r:id="rId14"/>
    <p:sldId id="358" r:id="rId15"/>
    <p:sldId id="359" r:id="rId16"/>
    <p:sldId id="364" r:id="rId17"/>
    <p:sldId id="361" r:id="rId18"/>
    <p:sldId id="362" r:id="rId19"/>
    <p:sldId id="363" r:id="rId20"/>
    <p:sldId id="365" r:id="rId21"/>
    <p:sldId id="316" r:id="rId22"/>
    <p:sldId id="317" r:id="rId23"/>
    <p:sldId id="318" r:id="rId24"/>
    <p:sldId id="325" r:id="rId25"/>
    <p:sldId id="319" r:id="rId26"/>
    <p:sldId id="323" r:id="rId27"/>
    <p:sldId id="370" r:id="rId28"/>
    <p:sldId id="371" r:id="rId29"/>
    <p:sldId id="379" r:id="rId30"/>
    <p:sldId id="372" r:id="rId31"/>
    <p:sldId id="373" r:id="rId32"/>
    <p:sldId id="376" r:id="rId33"/>
    <p:sldId id="377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3A3"/>
    <a:srgbClr val="52121E"/>
    <a:srgbClr val="A8243E"/>
    <a:srgbClr val="99FF33"/>
    <a:srgbClr val="99FF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notesViewPr>
    <p:cSldViewPr>
      <p:cViewPr varScale="1">
        <p:scale>
          <a:sx n="71" d="100"/>
          <a:sy n="71" d="100"/>
        </p:scale>
        <p:origin x="-18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291C23D-C473-D443-BE7B-4DEECE26C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5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1DAB3FB-4D4B-424B-A01F-29AE5D71B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7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E996858-6B40-864D-9E89-96F4E51306CB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Introduce yourself.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C0EC23-6B36-F143-B5FC-0FFEF8366029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totally mine from memory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5059F43-86B2-294A-B59F-F26A3F42496B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87363" y="411163"/>
            <a:ext cx="8169275" cy="6035675"/>
            <a:chOff x="486873" y="411480"/>
            <a:chExt cx="8170254" cy="6035040"/>
          </a:xfrm>
        </p:grpSpPr>
        <p:sp>
          <p:nvSpPr>
            <p:cNvPr id="5" name="Rectangle 4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63082" y="474973"/>
              <a:ext cx="7982907" cy="5889005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63082" y="6133815"/>
              <a:ext cx="7982907" cy="1588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63082" y="457512"/>
              <a:ext cx="7982907" cy="257782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88" y="61229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988"/>
            <a:ext cx="2895600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988"/>
            <a:ext cx="762000" cy="271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FC991-289C-C14D-98F4-C3A8F83E0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2" name="Group 10"/>
                <p:cNvGrpSpPr>
                  <a:grpSpLocks/>
                </p:cNvGrpSpPr>
                <p:nvPr/>
              </p:nvGrpSpPr>
              <p:grpSpPr bwMode="auto"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13" name="Rectangle 12"/>
                  <p:cNvSpPr>
                    <a:spLocks/>
                  </p:cNvSpPr>
                  <p:nvPr/>
                </p:nvSpPr>
                <p:spPr>
                  <a:xfrm>
                    <a:off x="247025" y="246872"/>
                    <a:ext cx="8622676" cy="636458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47025" y="6389249"/>
                    <a:ext cx="8622676" cy="158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10" name="Rectangle 9"/>
              <p:cNvSpPr/>
              <p:nvPr/>
            </p:nvSpPr>
            <p:spPr>
              <a:xfrm rot="5400000">
                <a:off x="801568" y="3274246"/>
                <a:ext cx="6134441" cy="6349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</p:grpSp>
        <p:sp>
          <p:nvSpPr>
            <p:cNvPr id="8" name="Rectangle 7"/>
            <p:cNvSpPr/>
            <p:nvPr/>
          </p:nvSpPr>
          <p:spPr>
            <a:xfrm rot="10800000">
              <a:off x="259074" y="1594222"/>
              <a:ext cx="3574791" cy="634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 rtlCol="0"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7570B-66BF-B949-8CB4-ABE6377F9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56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0" name="Rectangle 9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" name="Rectangle 6"/>
            <p:cNvSpPr/>
            <p:nvPr/>
          </p:nvSpPr>
          <p:spPr>
            <a:xfrm rot="5400000">
              <a:off x="801568" y="3274246"/>
              <a:ext cx="6134441" cy="634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FE74E-A1FA-3C4D-BFB6-C7B82D074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0" name="Rectangle 9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" name="Rectangle 6"/>
            <p:cNvSpPr/>
            <p:nvPr/>
          </p:nvSpPr>
          <p:spPr>
            <a:xfrm>
              <a:off x="255900" y="4203542"/>
              <a:ext cx="8622676" cy="634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A6E73-D7A1-AE48-9092-49914E045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87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5" name="Rectangle 4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6203-E133-7046-B1A7-7920B427D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9" name="Rectangle 8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6" name="Rectangle 5"/>
            <p:cNvSpPr/>
            <p:nvPr/>
          </p:nvSpPr>
          <p:spPr>
            <a:xfrm rot="5400000">
              <a:off x="4243019" y="3274246"/>
              <a:ext cx="6134441" cy="634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B667-14BC-604F-A2F5-18C6F96E1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5" name="Rectangle 4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7882-4FFB-C34E-8E06-68F96DCB7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7363" y="411163"/>
            <a:ext cx="8169275" cy="6035675"/>
            <a:chOff x="486873" y="411480"/>
            <a:chExt cx="8170254" cy="6035040"/>
          </a:xfrm>
        </p:grpSpPr>
        <p:sp>
          <p:nvSpPr>
            <p:cNvPr id="6" name="Rectangle 5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3082" y="474973"/>
                <a:ext cx="7982907" cy="5889005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3082" y="6133814"/>
                <a:ext cx="7982907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63082" y="3427412"/>
                <a:ext cx="7982907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 rtlCol="0"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569913" y="6122988"/>
            <a:ext cx="2133600" cy="258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638800" y="6124575"/>
            <a:ext cx="2895600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0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5" name="Rectangle 4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7" name="Rectangle 6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ACFD5-7316-E44F-BAAD-AD94BFAC2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6" name="Rectangle 5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DC05C-70C9-4F48-9D5F-A56C6E5A0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2" name="Rectangle 11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247025" y="1611845"/>
                  <a:ext cx="8622676" cy="6348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/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>
            <a:xfrm rot="16200000" flipH="1">
              <a:off x="2217422" y="4026572"/>
              <a:ext cx="4710743" cy="1588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D638-3914-AE45-94EF-28F60F86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4" name="Rectangle 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6" name="Rectangle 5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247025" y="1611845"/>
                <a:ext cx="8622676" cy="634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9552-EBB9-1047-A18A-304A0827D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sp>
          <p:nvSpPr>
            <p:cNvPr id="3" name="Rectangle 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247025" y="246872"/>
                <a:ext cx="8622676" cy="6364582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47025" y="6389249"/>
                <a:ext cx="8622676" cy="1587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733FC-4E08-AD46-9B11-F8B57095D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2563" y="173038"/>
            <a:ext cx="8778875" cy="6511925"/>
            <a:chOff x="182880" y="173699"/>
            <a:chExt cx="8778240" cy="651060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0" name="Rectangle 9"/>
                <p:cNvSpPr>
                  <a:spLocks/>
                </p:cNvSpPr>
                <p:nvPr/>
              </p:nvSpPr>
              <p:spPr>
                <a:xfrm>
                  <a:off x="247025" y="246872"/>
                  <a:ext cx="8622676" cy="6364582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47025" y="6389249"/>
                  <a:ext cx="8622676" cy="1587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" name="Rectangle 6"/>
            <p:cNvSpPr/>
            <p:nvPr/>
          </p:nvSpPr>
          <p:spPr>
            <a:xfrm rot="5400000">
              <a:off x="801568" y="3274246"/>
              <a:ext cx="6134441" cy="634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044CF-F9E2-DD42-B2B7-C74787277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44475"/>
            <a:ext cx="73453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0113" y="2133600"/>
            <a:ext cx="734536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4475" y="6372225"/>
            <a:ext cx="2133600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9475" y="6372225"/>
            <a:ext cx="28956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F8DDEA-F3E0-E348-BD70-61060297A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kern="1200">
          <a:solidFill>
            <a:srgbClr val="404040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sto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rgbClr val="404040"/>
        </a:buClr>
        <a:buFont typeface="Arial" charset="0"/>
        <a:buChar char="•"/>
        <a:defRPr sz="24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579438" indent="-228600" algn="l" rtl="0" fontAlgn="base">
        <a:spcBef>
          <a:spcPts val="600"/>
        </a:spcBef>
        <a:spcAft>
          <a:spcPct val="0"/>
        </a:spcAft>
        <a:buClr>
          <a:srgbClr val="B0BCC1"/>
        </a:buClr>
        <a:buFont typeface="Arial" charset="0"/>
        <a:buChar char="•"/>
        <a:defRPr sz="22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808038" indent="-228600" algn="l" rtl="0" fontAlgn="base">
        <a:spcBef>
          <a:spcPts val="600"/>
        </a:spcBef>
        <a:spcAft>
          <a:spcPct val="0"/>
        </a:spcAft>
        <a:buClr>
          <a:srgbClr val="404040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036638" indent="-228600" algn="l" rtl="0" fontAlgn="base">
        <a:spcBef>
          <a:spcPts val="600"/>
        </a:spcBef>
        <a:spcAft>
          <a:spcPct val="0"/>
        </a:spcAft>
        <a:buClr>
          <a:srgbClr val="B0BCC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1265238" indent="-228600" algn="l" rtl="0" fontAlgn="base">
        <a:spcBef>
          <a:spcPts val="600"/>
        </a:spcBef>
        <a:spcAft>
          <a:spcPct val="0"/>
        </a:spcAft>
        <a:buClr>
          <a:srgbClr val="404040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404040"/>
                </a:solidFill>
                <a:latin typeface="Franklin Gothic Book" charset="0"/>
                <a:ea typeface="ＭＳ Ｐゴシック" charset="0"/>
                <a:cs typeface="ＭＳ Ｐゴシック" charset="0"/>
              </a:rPr>
              <a:t>Punctuation Lecture 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404040"/>
              </a:buClr>
              <a:buFont typeface="Arial" charset="0"/>
              <a:buNone/>
            </a:pPr>
            <a:endParaRPr lang="en-US" dirty="0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>
                <a:solidFill>
                  <a:srgbClr val="404040"/>
                </a:solidFill>
                <a:latin typeface="Perpetua" charset="0"/>
                <a:ea typeface="ＭＳ Ｐゴシック" charset="0"/>
                <a:cs typeface="ＭＳ Ｐゴシック" charset="0"/>
              </a:rPr>
              <a:t>TECM </a:t>
            </a:r>
            <a:r>
              <a:rPr lang="en-US" smtClean="0">
                <a:solidFill>
                  <a:srgbClr val="404040"/>
                </a:solidFill>
                <a:latin typeface="Perpetua" charset="0"/>
                <a:ea typeface="ＭＳ Ｐゴシック" charset="0"/>
                <a:cs typeface="ＭＳ Ｐゴシック" charset="0"/>
              </a:rPr>
              <a:t>4190</a:t>
            </a:r>
            <a:endParaRPr lang="en-US" dirty="0" smtClean="0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dirty="0" smtClean="0">
                <a:solidFill>
                  <a:srgbClr val="404040"/>
                </a:solidFill>
                <a:latin typeface="Perpetua" charset="0"/>
                <a:ea typeface="ＭＳ Ｐゴシック" charset="0"/>
                <a:cs typeface="ＭＳ Ｐゴシック" charset="0"/>
              </a:rPr>
              <a:t>Dr. Lam</a:t>
            </a:r>
            <a:endParaRPr lang="en-US" dirty="0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vs.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Which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charset="0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which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 are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relative pronouns 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to introduce phrases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There are two kinds of phrases you need to know about. See the next slide.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9AEA2D3D-9713-654E-86F3-DA14DE93C1A1}" type="slidenum">
              <a:rPr lang="en-US">
                <a:cs typeface="ＭＳ Ｐゴシック" charset="0"/>
              </a:rPr>
              <a:pPr>
                <a:defRPr/>
              </a:pPr>
              <a:t>10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Restrictive Phrases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A restrictive phrase restricts the meaning of the sentence. These never have commas.</a:t>
            </a:r>
          </a:p>
          <a:p>
            <a:r>
              <a:rPr lang="en-US" dirty="0" smtClean="0">
                <a:latin typeface="Perpetua" charset="0"/>
              </a:rPr>
              <a:t>E.g., “The car that I test drove is out of my price range.”</a:t>
            </a:r>
            <a:endParaRPr lang="en-US" dirty="0">
              <a:latin typeface="Perpetua" charset="0"/>
            </a:endParaRPr>
          </a:p>
          <a:p>
            <a:r>
              <a:rPr lang="en-US" i="1" dirty="0" smtClean="0">
                <a:latin typeface="Perpetua" charset="0"/>
              </a:rPr>
              <a:t>That I test drove </a:t>
            </a:r>
            <a:r>
              <a:rPr lang="en-US" dirty="0" smtClean="0">
                <a:latin typeface="Perpetua" charset="0"/>
              </a:rPr>
              <a:t>restricts </a:t>
            </a:r>
            <a:r>
              <a:rPr lang="en-US" dirty="0">
                <a:latin typeface="Perpetua" charset="0"/>
              </a:rPr>
              <a:t>the meaning of </a:t>
            </a:r>
            <a:r>
              <a:rPr lang="en-US" dirty="0" smtClean="0">
                <a:latin typeface="Perpetua" charset="0"/>
              </a:rPr>
              <a:t>car to </a:t>
            </a:r>
            <a:r>
              <a:rPr lang="en-US" dirty="0">
                <a:latin typeface="Perpetua" charset="0"/>
              </a:rPr>
              <a:t>one specific </a:t>
            </a:r>
            <a:r>
              <a:rPr lang="en-US" dirty="0" smtClean="0">
                <a:latin typeface="Perpetua" charset="0"/>
              </a:rPr>
              <a:t>car.</a:t>
            </a:r>
            <a:endParaRPr lang="en-US" dirty="0">
              <a:latin typeface="Perpetua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FDBC3BC7-0CF3-6F4B-8665-B2E935D8BB5B}" type="slidenum">
              <a:rPr lang="en-US">
                <a:cs typeface="ＭＳ Ｐゴシック" charset="0"/>
              </a:rPr>
              <a:pPr>
                <a:defRPr/>
              </a:pPr>
              <a:t>11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Non-restrictive Phrases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Non-restrictive phrases provide information that is nice to have, but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don’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 </a:t>
            </a: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fundamentally change the meaning of the sentence. </a:t>
            </a:r>
            <a:endParaRPr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They </a:t>
            </a: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are surrounded by commas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E.g. “ The car, which has a high safety rating, is out of my price range.”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Which has a high safety rating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could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be excluded and the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sentence’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s </a:t>
            </a: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original meaning remains intact.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962DB17-DA6F-034A-BA00-1AB96898879D}" type="slidenum">
              <a:rPr lang="en-US">
                <a:cs typeface="ＭＳ Ｐゴシック" charset="0"/>
              </a:rPr>
              <a:pPr>
                <a:defRPr/>
              </a:pPr>
              <a:t>12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Choosing That vs. Which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As you may have noticed from the examples</a:t>
            </a:r>
            <a:r>
              <a:rPr lang="en-US" dirty="0" smtClean="0">
                <a:latin typeface="Perpetua" charset="0"/>
              </a:rPr>
              <a:t>:</a:t>
            </a:r>
            <a:endParaRPr lang="en-US" dirty="0">
              <a:latin typeface="Perpetua" charset="0"/>
            </a:endParaRPr>
          </a:p>
          <a:p>
            <a:r>
              <a:rPr lang="en-US" i="1" dirty="0">
                <a:latin typeface="Perpetua" charset="0"/>
              </a:rPr>
              <a:t>That</a:t>
            </a:r>
            <a:r>
              <a:rPr lang="en-US" dirty="0">
                <a:latin typeface="Perpetua" charset="0"/>
              </a:rPr>
              <a:t> begins restrictive phrases</a:t>
            </a:r>
            <a:r>
              <a:rPr lang="en-US" dirty="0" smtClean="0">
                <a:latin typeface="Perpetua" charset="0"/>
              </a:rPr>
              <a:t>.</a:t>
            </a:r>
            <a:endParaRPr lang="en-US" dirty="0">
              <a:latin typeface="Perpetua" charset="0"/>
            </a:endParaRPr>
          </a:p>
          <a:p>
            <a:r>
              <a:rPr lang="en-US" i="1" dirty="0">
                <a:latin typeface="Perpetua" charset="0"/>
              </a:rPr>
              <a:t>Which</a:t>
            </a:r>
            <a:r>
              <a:rPr lang="en-US" dirty="0">
                <a:latin typeface="Perpetua" charset="0"/>
              </a:rPr>
              <a:t> begins non-restrictive phrases.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94674718-F554-A44C-83D6-4623081E9888}" type="slidenum">
              <a:rPr lang="en-US">
                <a:cs typeface="ＭＳ Ｐゴシック" charset="0"/>
              </a:rPr>
              <a:pPr>
                <a:defRPr/>
              </a:pPr>
              <a:t>13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Thumb Rule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Stick your thumb over the phrase you wonder about.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If the sentence is fundamentally different, the phrase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probably restrictive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. Begin the phrase with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that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.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If the sentence is pretty much the same, but missing some descriptive info,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it’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s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non-restrictive. Begin the phrase with </a:t>
            </a:r>
            <a:r>
              <a:rPr lang="en-US" altLang="ja-JP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which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and surround it with commas.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5E121F15-43CB-D24F-87A6-5E2F09B6FB1F}" type="slidenum">
              <a:rPr lang="en-US">
                <a:cs typeface="ＭＳ Ｐゴシック" charset="0"/>
              </a:rPr>
              <a:pPr>
                <a:defRPr/>
              </a:pPr>
              <a:t>14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Book" charset="0"/>
              </a:rPr>
              <a:t>Practice!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“that” or “which” and then punctuate the sentence correctly.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Crazy Horse Monument ______ was dedicated in 1984 attracts visitors from all over the world.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college </a:t>
            </a:r>
            <a:r>
              <a:rPr lang="en-US" dirty="0" smtClean="0"/>
              <a:t>_______ Sonja </a:t>
            </a:r>
            <a:r>
              <a:rPr lang="en-US" dirty="0"/>
              <a:t>has decided to attend is located in Michigan.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bike _______ I keep in my garage is used for races.</a:t>
            </a:r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A347043-E034-9E45-83BD-D2CA4C197695}" type="slidenum">
              <a:rPr lang="en-US">
                <a:cs typeface="ＭＳ Ｐゴシック" charset="0"/>
              </a:rPr>
              <a:pPr>
                <a:defRPr/>
              </a:pPr>
              <a:t>15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latin typeface="Franklin Gothic Book" charset="0"/>
                <a:ea typeface="ＭＳ Ｐゴシック" charset="0"/>
                <a:cs typeface="ＭＳ Ｐゴシック" charset="0"/>
              </a:rPr>
              <a:t>The Oxford or Serial Comma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404040"/>
              </a:buClr>
              <a:buFont typeface="Arial" charset="0"/>
              <a:buNone/>
            </a:pPr>
            <a:endParaRPr lang="en-US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22E1E95-616F-2A4E-A512-42F960F8AB46}" type="slidenum">
              <a:rPr lang="en-US">
                <a:cs typeface="ＭＳ Ｐゴシック" charset="0"/>
              </a:rPr>
              <a:pPr>
                <a:defRPr/>
              </a:pPr>
              <a:t>16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Lists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There are two grammatically correct ways to punctuate lists in sentences</a:t>
            </a:r>
            <a:r>
              <a:rPr lang="en-US" dirty="0" smtClean="0">
                <a:latin typeface="Perpetua" charset="0"/>
              </a:rPr>
              <a:t>.</a:t>
            </a:r>
            <a:endParaRPr lang="en-US" dirty="0">
              <a:latin typeface="Perpetua" charset="0"/>
            </a:endParaRPr>
          </a:p>
          <a:p>
            <a:r>
              <a:rPr lang="en-US" dirty="0">
                <a:latin typeface="Perpetua" charset="0"/>
              </a:rPr>
              <a:t>The items are a, b, and c.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Perpetua" charset="0"/>
              </a:rPr>
              <a:t>or</a:t>
            </a:r>
          </a:p>
          <a:p>
            <a:r>
              <a:rPr lang="en-US" dirty="0">
                <a:latin typeface="Perpetua" charset="0"/>
              </a:rPr>
              <a:t>The items are a, b and c.</a:t>
            </a:r>
          </a:p>
          <a:p>
            <a:endParaRPr lang="en-US" dirty="0">
              <a:latin typeface="Perpetua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5E5B4C9-B408-C746-B8EA-F8C94D110075}" type="slidenum">
              <a:rPr lang="en-US">
                <a:cs typeface="ＭＳ Ｐゴシック" charset="0"/>
              </a:rPr>
              <a:pPr>
                <a:defRPr/>
              </a:pPr>
              <a:t>17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One reduces ambiguity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charset="0"/>
              <a:ea typeface="+mj-ea"/>
              <a:cs typeface="+mj-cs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How many departments are in this sentence</a:t>
            </a:r>
            <a:r>
              <a:rPr lang="en-US" dirty="0" smtClean="0">
                <a:latin typeface="Perpetua" charset="0"/>
              </a:rPr>
              <a:t>?</a:t>
            </a:r>
            <a:endParaRPr lang="en-US" dirty="0">
              <a:latin typeface="Perpetua" charset="0"/>
            </a:endParaRPr>
          </a:p>
          <a:p>
            <a:r>
              <a:rPr lang="en-US" dirty="0" smtClean="0">
                <a:latin typeface="Perpetua" charset="0"/>
              </a:rPr>
              <a:t>We</a:t>
            </a:r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’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ve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received budgets from Finance, Sales, Public Relations, 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Design and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Development.</a:t>
            </a:r>
            <a:endParaRPr lang="en-US" dirty="0">
              <a:latin typeface="Perpetua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952CA232-90F9-8340-877F-78F47635E780}" type="slidenum">
              <a:rPr lang="en-US">
                <a:cs typeface="ＭＳ Ｐゴシック" charset="0"/>
              </a:rPr>
              <a:pPr>
                <a:defRPr/>
              </a:pPr>
              <a:t>18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If you always use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a serial comma.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.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There</a:t>
            </a:r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’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s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no ambiguity.</a:t>
            </a:r>
          </a:p>
          <a:p>
            <a:endParaRPr lang="en-US" dirty="0">
              <a:latin typeface="Perpetua" charset="0"/>
            </a:endParaRPr>
          </a:p>
          <a:p>
            <a:r>
              <a:rPr lang="en-US" dirty="0" smtClean="0">
                <a:latin typeface="Perpetua" charset="0"/>
              </a:rPr>
              <a:t>We</a:t>
            </a:r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’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ve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received budgets from Finance, Sales, Public Relations, 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Design, and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Development.</a:t>
            </a:r>
          </a:p>
          <a:p>
            <a:endParaRPr lang="en-US" dirty="0">
              <a:latin typeface="Perpetua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A5A895EA-ECF1-4247-944C-89B9C83859D9}" type="slidenum">
              <a:rPr lang="en-US">
                <a:cs typeface="ＭＳ Ｐゴシック" charset="0"/>
              </a:rPr>
              <a:pPr>
                <a:defRPr/>
              </a:pPr>
              <a:t>19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Some definitions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162800" cy="4343400"/>
          </a:xfrm>
        </p:spPr>
        <p:txBody>
          <a:bodyPr/>
          <a:lstStyle/>
          <a:p>
            <a:r>
              <a:rPr lang="en-US" b="1" dirty="0">
                <a:latin typeface="Perpetua" charset="0"/>
              </a:rPr>
              <a:t>Clauses</a:t>
            </a:r>
            <a:r>
              <a:rPr lang="en-US" dirty="0">
                <a:latin typeface="Perpetua" charset="0"/>
              </a:rPr>
              <a:t>- must contain subject and predicate</a:t>
            </a:r>
          </a:p>
          <a:p>
            <a:pPr lvl="1"/>
            <a:r>
              <a:rPr lang="en-US" dirty="0">
                <a:latin typeface="Perpetua" charset="0"/>
              </a:rPr>
              <a:t>Subject= noun or something noun-y</a:t>
            </a:r>
          </a:p>
          <a:p>
            <a:pPr lvl="1"/>
            <a:r>
              <a:rPr lang="en-US" dirty="0">
                <a:latin typeface="Perpetua" charset="0"/>
              </a:rPr>
              <a:t>Predicate= something about subject but MUST have a verb</a:t>
            </a:r>
          </a:p>
          <a:p>
            <a:pPr lvl="1"/>
            <a:r>
              <a:rPr lang="en-US" dirty="0">
                <a:latin typeface="Perpetua" charset="0"/>
              </a:rPr>
              <a:t>“The student slept in class”</a:t>
            </a:r>
          </a:p>
          <a:p>
            <a:r>
              <a:rPr lang="en-US" b="1" dirty="0">
                <a:latin typeface="Perpetua" charset="0"/>
              </a:rPr>
              <a:t>Independent</a:t>
            </a:r>
            <a:r>
              <a:rPr lang="en-US" dirty="0">
                <a:latin typeface="Perpetua" charset="0"/>
              </a:rPr>
              <a:t> (main)- can stand alone grammatically as a sentence</a:t>
            </a:r>
          </a:p>
          <a:p>
            <a:r>
              <a:rPr lang="en-US" b="1" dirty="0">
                <a:latin typeface="Perpetua" charset="0"/>
              </a:rPr>
              <a:t>Dependent</a:t>
            </a:r>
            <a:r>
              <a:rPr lang="en-US" dirty="0">
                <a:latin typeface="Perpetua" charset="0"/>
              </a:rPr>
              <a:t> (subordinate)- cannot stand alone as a sentence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9038154C-1BFD-E947-96BC-7E190EBC49C3}" type="slidenum">
              <a:rPr lang="en-US">
                <a:cs typeface="ＭＳ Ｐゴシック" charset="0"/>
              </a:rPr>
              <a:pPr>
                <a:defRPr/>
              </a:pPr>
              <a:t>2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latin typeface="Franklin Gothic Book" charset="0"/>
                <a:ea typeface="ＭＳ Ｐゴシック" charset="0"/>
                <a:cs typeface="ＭＳ Ｐゴシック" charset="0"/>
              </a:rPr>
              <a:t>The Semicolon 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404040"/>
              </a:buClr>
              <a:buFont typeface="Arial" charset="0"/>
              <a:buNone/>
            </a:pPr>
            <a:endParaRPr lang="en-US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617E3FA3-E545-3A44-A3BF-57731DD67B46}" type="slidenum">
              <a:rPr lang="en-US">
                <a:cs typeface="ＭＳ Ｐゴシック" charset="0"/>
              </a:rPr>
              <a:pPr>
                <a:defRPr/>
              </a:pPr>
              <a:t>20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The Semi-Colon  ;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Perpetua" charset="0"/>
              </a:rPr>
              <a:t>Two ways to use </a:t>
            </a:r>
            <a:r>
              <a:rPr lang="en-US" dirty="0" smtClean="0">
                <a:latin typeface="Perpetua" charset="0"/>
              </a:rPr>
              <a:t>the semi-colon.</a:t>
            </a:r>
            <a:endParaRPr lang="en-US" dirty="0">
              <a:latin typeface="Perpetua" charset="0"/>
            </a:endParaRPr>
          </a:p>
          <a:p>
            <a:pPr marL="533400" indent="-533400">
              <a:buFont typeface="Wingdings" charset="0"/>
              <a:buAutoNum type="arabicParenR"/>
            </a:pPr>
            <a:r>
              <a:rPr lang="en-US" dirty="0">
                <a:latin typeface="Perpetua" charset="0"/>
              </a:rPr>
              <a:t>To combine sentences.</a:t>
            </a:r>
          </a:p>
          <a:p>
            <a:pPr marL="533400" indent="-533400">
              <a:buFont typeface="Wingdings" charset="0"/>
              <a:buAutoNum type="arabicParenR"/>
            </a:pPr>
            <a:r>
              <a:rPr lang="en-US" dirty="0">
                <a:latin typeface="Perpetua" charset="0"/>
              </a:rPr>
              <a:t>To separate items with internal commas in a list.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4F82C05-5124-3246-8AA1-6E93DD4B2C4E}" type="slidenum">
              <a:rPr lang="en-US">
                <a:cs typeface="ＭＳ Ｐゴシック" charset="0"/>
              </a:rPr>
              <a:pPr>
                <a:defRPr/>
              </a:pPr>
              <a:t>21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To combine sentences using a semi-colon: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Perpetua" charset="0"/>
              </a:rPr>
              <a:t>Rules:</a:t>
            </a:r>
          </a:p>
          <a:p>
            <a:pPr marL="533400" indent="-533400">
              <a:buFont typeface="Wingdings" charset="0"/>
              <a:buAutoNum type="arabicParenR"/>
            </a:pPr>
            <a:r>
              <a:rPr lang="en-US" dirty="0">
                <a:latin typeface="Perpetua" charset="0"/>
              </a:rPr>
              <a:t>The statements on both sides of the semi-colon must be independent clauses (sentences).</a:t>
            </a:r>
          </a:p>
          <a:p>
            <a:pPr marL="533400" indent="-533400">
              <a:buFont typeface="Wingdings" charset="0"/>
              <a:buAutoNum type="arabicParenR"/>
            </a:pPr>
            <a:r>
              <a:rPr lang="en-US" dirty="0">
                <a:latin typeface="Perpetua" charset="0"/>
              </a:rPr>
              <a:t>The second statement is not capitalized.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A40EEB4-BC05-994D-8C27-1AFF9F8A0C7B}" type="slidenum">
              <a:rPr lang="en-US">
                <a:cs typeface="ＭＳ Ｐゴシック" charset="0"/>
              </a:rPr>
              <a:pPr>
                <a:defRPr/>
              </a:pPr>
              <a:t>22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Suggestion #1 for using a semi-colon.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Perpetua" charset="0"/>
              </a:rPr>
              <a:t>Generally, you want both sentences to be of equal </a:t>
            </a:r>
            <a:r>
              <a:rPr lang="ja-JP" altLang="en-US" dirty="0">
                <a:latin typeface="Perpetua" charset="0"/>
                <a:ea typeface="ＭＳ 明朝" charset="0"/>
                <a:cs typeface="ＭＳ 明朝" charset="0"/>
              </a:rPr>
              <a:t>“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weight</a:t>
            </a:r>
            <a:r>
              <a:rPr lang="ja-JP" altLang="en-US" dirty="0">
                <a:latin typeface="Perpetua" charset="0"/>
                <a:ea typeface="ＭＳ 明朝" charset="0"/>
                <a:cs typeface="ＭＳ 明朝" charset="0"/>
              </a:rPr>
              <a:t>”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—essentially, they should be the approximately the same length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.</a:t>
            </a:r>
            <a:endParaRPr lang="en-US" dirty="0">
              <a:latin typeface="Perpetua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Perpetua" charset="0"/>
              </a:rPr>
              <a:t>Matt recently started a job at Google developing front-end interfaces for several new initiatives including the new mobile YouTube interface; </a:t>
            </a:r>
            <a:r>
              <a:rPr lang="en-US" dirty="0">
                <a:latin typeface="Perpetua" charset="0"/>
              </a:rPr>
              <a:t>he likes it.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Perpetua" charset="0"/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820BD79-4472-3348-B565-4397609C7F6B}" type="slidenum">
              <a:rPr lang="en-US">
                <a:cs typeface="ＭＳ Ｐゴシック" charset="0"/>
              </a:rPr>
              <a:pPr>
                <a:defRPr/>
              </a:pPr>
              <a:t>23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Suggestion #2 for using a semi-colon.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Also, the second sentence should be related to the first</a:t>
            </a:r>
            <a:r>
              <a:rPr lang="en-US" dirty="0" smtClean="0">
                <a:latin typeface="Perpetua" charset="0"/>
              </a:rPr>
              <a:t>.</a:t>
            </a:r>
            <a:endParaRPr lang="en-US" dirty="0">
              <a:latin typeface="Perpetua" charset="0"/>
            </a:endParaRPr>
          </a:p>
          <a:p>
            <a:r>
              <a:rPr lang="en-US" dirty="0" smtClean="0">
                <a:latin typeface="Perpetua" charset="0"/>
              </a:rPr>
              <a:t>Matt recently updated the interface to include a tabbed interface; his salary is competitive. </a:t>
            </a:r>
            <a:endParaRPr lang="en-US" dirty="0">
              <a:latin typeface="Perpetua" charset="0"/>
            </a:endParaRPr>
          </a:p>
          <a:p>
            <a:endParaRPr lang="en-US" dirty="0">
              <a:latin typeface="Perpetua" charset="0"/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C1AE6101-6D09-5E4F-A0AA-532443B5DFDA}" type="slidenum">
              <a:rPr lang="en-US">
                <a:cs typeface="ＭＳ Ｐゴシック" charset="0"/>
              </a:rPr>
              <a:pPr>
                <a:defRPr/>
              </a:pPr>
              <a:t>24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When is a semi-colon useful?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To change the “rhythm” of a paragraph</a:t>
            </a:r>
          </a:p>
          <a:p>
            <a:r>
              <a:rPr lang="en-US" dirty="0" smtClean="0">
                <a:latin typeface="Perpetua" charset="0"/>
              </a:rPr>
              <a:t>You </a:t>
            </a:r>
            <a:r>
              <a:rPr lang="en-US" dirty="0">
                <a:latin typeface="Perpetua" charset="0"/>
              </a:rPr>
              <a:t>can combine sentences with a semi-colon if you follow the previous rules</a:t>
            </a:r>
            <a:r>
              <a:rPr lang="en-US" dirty="0" smtClean="0">
                <a:latin typeface="Perpetua" charset="0"/>
              </a:rPr>
              <a:t>.</a:t>
            </a:r>
            <a:endParaRPr lang="en-US" dirty="0">
              <a:latin typeface="Perpetua" charset="0"/>
            </a:endParaRPr>
          </a:p>
          <a:p>
            <a:r>
              <a:rPr lang="en-US" dirty="0">
                <a:latin typeface="Perpetua" charset="0"/>
              </a:rPr>
              <a:t>Ex: </a:t>
            </a:r>
            <a:r>
              <a:rPr lang="en-US" dirty="0" smtClean="0">
                <a:latin typeface="Perpetua" charset="0"/>
              </a:rPr>
              <a:t>Matt’s educational experiences really helped him in gaining technical knowledge of programming languages; however, his internship experience in which he worked on actual projects also were quite valuable.</a:t>
            </a:r>
            <a:endParaRPr lang="en-US" dirty="0">
              <a:latin typeface="Perpetua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DDF7E82-7095-8649-A3CD-AC48DF703F17}" type="slidenum">
              <a:rPr lang="en-US">
                <a:cs typeface="ＭＳ Ｐゴシック" charset="0"/>
              </a:rPr>
              <a:pPr>
                <a:defRPr/>
              </a:pPr>
              <a:t>25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Use semi-colon to punctuate lists with internal commas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charset="0"/>
              <a:ea typeface="+mj-ea"/>
              <a:cs typeface="+mj-cs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676400"/>
            <a:ext cx="7345362" cy="4389438"/>
          </a:xfrm>
        </p:spPr>
        <p:txBody>
          <a:bodyPr/>
          <a:lstStyle/>
          <a:p>
            <a:r>
              <a:rPr lang="en-US" dirty="0">
                <a:latin typeface="Perpetua" charset="0"/>
              </a:rPr>
              <a:t>So, instead of commas, use a semi-colon when list items have internal commas</a:t>
            </a:r>
            <a:r>
              <a:rPr lang="en-US" dirty="0" smtClean="0">
                <a:latin typeface="Perpetua" charset="0"/>
              </a:rPr>
              <a:t>.</a:t>
            </a:r>
            <a:endParaRPr lang="en-US" dirty="0">
              <a:latin typeface="Perpetua" charset="0"/>
            </a:endParaRPr>
          </a:p>
          <a:p>
            <a:r>
              <a:rPr lang="en-US" dirty="0">
                <a:latin typeface="Perpetua" charset="0"/>
              </a:rPr>
              <a:t>The only rule is that once you begin using semi-colons to separate items, they ALL must be separated by semi-colons—even if they </a:t>
            </a:r>
            <a:r>
              <a:rPr lang="en-US" dirty="0" smtClean="0">
                <a:latin typeface="Perpetua" charset="0"/>
              </a:rPr>
              <a:t>don</a:t>
            </a:r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’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t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have an internal comma. </a:t>
            </a:r>
            <a:endParaRPr lang="en-US" altLang="ja-JP" dirty="0" smtClean="0">
              <a:latin typeface="Perpetua" charset="0"/>
              <a:ea typeface="ＭＳ 明朝" charset="0"/>
              <a:cs typeface="ＭＳ 明朝" charset="0"/>
            </a:endParaRPr>
          </a:p>
          <a:p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E.g. “Jon, the plumber; Lisa, the general contractor; and Joan, the architect all worked together on the job.”</a:t>
            </a:r>
          </a:p>
          <a:p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E.g., “Jon, the plumber, Lisa, the general contractor, and Joan, the architect all worked together on the job.”</a:t>
            </a:r>
            <a:endParaRPr lang="en-US" dirty="0">
              <a:latin typeface="Perpetua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EFA544A2-DA8B-6F4D-8546-1323AFF3B92A}" type="slidenum">
              <a:rPr lang="en-US">
                <a:cs typeface="ＭＳ Ｐゴシック" charset="0"/>
              </a:rPr>
              <a:pPr>
                <a:defRPr/>
              </a:pPr>
              <a:t>26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latin typeface="Franklin Gothic Book" charset="0"/>
                <a:ea typeface="ＭＳ Ｐゴシック" charset="0"/>
                <a:cs typeface="ＭＳ Ｐゴシック" charset="0"/>
              </a:rPr>
              <a:t>The Colon</a:t>
            </a:r>
          </a:p>
        </p:txBody>
      </p:sp>
      <p:sp>
        <p:nvSpPr>
          <p:cNvPr id="3379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404040"/>
              </a:buClr>
              <a:buFont typeface="Arial" charset="0"/>
              <a:buNone/>
            </a:pPr>
            <a:endParaRPr lang="en-US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3CD5176E-4CFB-4943-BDC5-5F270E6E5E90}" type="slidenum">
              <a:rPr lang="en-US">
                <a:cs typeface="ＭＳ Ｐゴシック" charset="0"/>
              </a:rPr>
              <a:pPr>
                <a:defRPr/>
              </a:pPr>
              <a:t>27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Colon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20000" cy="434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Introduces a list after an independent clause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Rules:</a:t>
            </a:r>
          </a:p>
          <a:p>
            <a:pPr marL="788988" lvl="1" indent="-51435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Use a colon only after a complete sentence</a:t>
            </a:r>
          </a:p>
          <a:p>
            <a:pPr marL="788988" lvl="1" indent="-51435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Use a colon to introduce a list when introductory words aren’t used (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for example, namely, etc.).</a:t>
            </a:r>
          </a:p>
          <a:p>
            <a:pPr marL="274638" lvl="1" indent="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 2" charset="0"/>
              <a:buNone/>
              <a:defRPr/>
            </a:pP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Correct: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You’ll need to bring four things to class: homework, pencil, paper, and red pen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.</a:t>
            </a:r>
          </a:p>
          <a:p>
            <a:pPr marL="274638" lvl="1" indent="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 2" charset="0"/>
              <a:buNone/>
              <a:defRPr/>
            </a:pP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274638" lvl="1" indent="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 2" charset="0"/>
              <a:buNone/>
              <a:defRPr/>
            </a:pP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Incorrect: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You’ll need to bring things to class. For example: homework, pencil, paper, and red pen to class.</a:t>
            </a:r>
            <a:endParaRPr lang="en-US" b="1" i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marL="788988" lvl="1" indent="-514350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D410BB2-1A09-5A43-9886-F3542644100D}" type="slidenum">
              <a:rPr lang="en-US">
                <a:cs typeface="ＭＳ Ｐゴシック" charset="0"/>
              </a:rPr>
              <a:pPr>
                <a:defRPr/>
              </a:pPr>
              <a:t>28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635875" cy="4160838"/>
          </a:xfrm>
        </p:spPr>
        <p:txBody>
          <a:bodyPr/>
          <a:lstStyle/>
          <a:p>
            <a:r>
              <a:rPr lang="en-US" dirty="0" smtClean="0"/>
              <a:t>Connect two independent clauses, the second MUST illustrate or amplify- generally conveys the sense of “as follows” (Acts like a semicolon)</a:t>
            </a:r>
          </a:p>
          <a:p>
            <a:pPr lvl="1"/>
            <a:r>
              <a:rPr lang="en-US" dirty="0" smtClean="0"/>
              <a:t> The procedural manual make one thing clear: it is not appropriate to come to work late. </a:t>
            </a:r>
          </a:p>
          <a:p>
            <a:r>
              <a:rPr lang="en-US" dirty="0" smtClean="0"/>
              <a:t>To introduce a series of related sentences (acts like a period)</a:t>
            </a:r>
          </a:p>
          <a:p>
            <a:pPr lvl="1"/>
            <a:r>
              <a:rPr lang="en-US" dirty="0" smtClean="0"/>
              <a:t>The students faced a dilemma: They could finish the project as planned. Or, they could start from scratch and deliver a better final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07882-4FFB-C34E-8E06-68F96DCB764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Some definitions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900113" y="1752600"/>
            <a:ext cx="7345362" cy="4313238"/>
          </a:xfrm>
        </p:spPr>
        <p:txBody>
          <a:bodyPr/>
          <a:lstStyle/>
          <a:p>
            <a:pPr marL="501650" indent="-45720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Conjunction-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that joins two clauses</a:t>
            </a:r>
          </a:p>
          <a:p>
            <a:pPr marL="738188" lvl="1" indent="-45720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Coordinating conjunction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two independent clauses or sentence elements (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for, and, nor, but, or, yet, so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66788" lvl="2" indent="-45720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E.g., “I went to the park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ate ice cream.”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38188" lvl="1" indent="-45720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Subordinating conjunctions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independent clause with a dependent clause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6788" lvl="2" indent="-45720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</a:rPr>
              <a:t>E.g., “My ice cream melted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</a:rPr>
              <a:t>because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</a:rPr>
              <a:t> the temperature was so hot.</a:t>
            </a:r>
            <a:endParaRPr lang="en-US" dirty="0" smtClean="0">
              <a:latin typeface="Perpetua" charset="0"/>
            </a:endParaRPr>
          </a:p>
          <a:p>
            <a:r>
              <a:rPr lang="en-US" b="1" dirty="0" smtClean="0">
                <a:latin typeface="Perpetua" charset="0"/>
              </a:rPr>
              <a:t>Relative </a:t>
            </a:r>
            <a:r>
              <a:rPr lang="en-US" b="1" dirty="0">
                <a:latin typeface="Perpetua" charset="0"/>
              </a:rPr>
              <a:t>pronouns</a:t>
            </a:r>
            <a:r>
              <a:rPr lang="en-US" dirty="0">
                <a:latin typeface="Perpetua" charset="0"/>
              </a:rPr>
              <a:t>- relate to an already named noun; introduce dependent clauses (</a:t>
            </a:r>
            <a:r>
              <a:rPr lang="en-US" i="1" dirty="0">
                <a:latin typeface="Perpetua" charset="0"/>
              </a:rPr>
              <a:t>that, what, which, who, whoever, whom, whomever, whose)</a:t>
            </a:r>
            <a:endParaRPr lang="en-US" b="1" dirty="0">
              <a:latin typeface="Perpetua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54976818-1997-A249-972B-DD86741D8A84}" type="slidenum">
              <a:rPr lang="en-US">
                <a:cs typeface="ＭＳ Ｐゴシック" charset="0"/>
              </a:rPr>
              <a:pPr>
                <a:defRPr/>
              </a:pPr>
              <a:t>3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04040"/>
                </a:solidFill>
                <a:latin typeface="Franklin Gothic Book" charset="0"/>
                <a:ea typeface="ＭＳ Ｐゴシック" charset="0"/>
                <a:cs typeface="ＭＳ Ｐゴシック" charset="0"/>
              </a:rPr>
              <a:t>Hyphens and Dashes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404040"/>
              </a:buClr>
              <a:buFont typeface="Arial" charset="0"/>
              <a:buNone/>
            </a:pPr>
            <a:endParaRPr lang="en-US">
              <a:solidFill>
                <a:srgbClr val="404040"/>
              </a:solidFill>
              <a:latin typeface="Perpet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2A03E00-7B83-D446-88CB-7C328A0C2486}" type="slidenum">
              <a:rPr lang="en-US">
                <a:cs typeface="ＭＳ Ｐゴシック" charset="0"/>
              </a:rPr>
              <a:pPr>
                <a:defRPr/>
              </a:pPr>
              <a:t>30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Hyphens vs. en dash vs. em dash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Hyphen used to combine two words that function as a unit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Well-received lecture; Self-serving attitude 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En dash (width of an “n”) used to separate periods of time and instead of a hyphen when combining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two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compounds. 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July 12–July 15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Southern Texas – Mexico border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Em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 dash (width of an “M”) used in place of commas, semicolons, colons, and parentheses (use sparingly in formal writing)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The dog </a:t>
            </a:r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chewed 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the sofa —he was left alone too long.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62BF4A84-45A2-CD4C-B968-088EEF8CBCCB}" type="slidenum">
              <a:rPr lang="en-US">
                <a:cs typeface="ＭＳ Ｐゴシック" charset="0"/>
              </a:rPr>
              <a:pPr>
                <a:defRPr/>
              </a:pPr>
              <a:t>31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Em dash, en dash, or hyphen?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Dr. Lam’s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grammar </a:t>
            </a:r>
            <a:r>
              <a:rPr lang="en-US" altLang="ja-JP" dirty="0" err="1">
                <a:latin typeface="Perpetua" charset="0"/>
                <a:ea typeface="ＭＳ 明朝" charset="0"/>
                <a:cs typeface="ＭＳ 明朝" charset="0"/>
              </a:rPr>
              <a:t>lesson</a:t>
            </a:r>
            <a:r>
              <a:rPr lang="en-US" altLang="ja-JP" dirty="0" err="1">
                <a:solidFill>
                  <a:srgbClr val="00B0F0"/>
                </a:solidFill>
                <a:latin typeface="Perpetua" charset="0"/>
                <a:ea typeface="ＭＳ 明朝" charset="0"/>
                <a:cs typeface="ＭＳ 明朝" charset="0"/>
              </a:rPr>
              <a:t>_?_</a:t>
            </a:r>
            <a:r>
              <a:rPr lang="en-US" altLang="ja-JP" dirty="0" err="1">
                <a:latin typeface="Perpetua" charset="0"/>
                <a:ea typeface="ＭＳ 明朝" charset="0"/>
                <a:cs typeface="ＭＳ 明朝" charset="0"/>
              </a:rPr>
              <a:t>it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 had already been interrupted by three violent </a:t>
            </a:r>
            <a:r>
              <a:rPr lang="en-US" altLang="ja-JP" dirty="0" err="1">
                <a:latin typeface="Perpetua" charset="0"/>
                <a:ea typeface="ＭＳ 明朝" charset="0"/>
                <a:cs typeface="ＭＳ 明朝" charset="0"/>
              </a:rPr>
              <a:t>demonstrations</a:t>
            </a:r>
            <a:r>
              <a:rPr lang="en-US" altLang="ja-JP" dirty="0" err="1">
                <a:solidFill>
                  <a:srgbClr val="00B0F0"/>
                </a:solidFill>
                <a:latin typeface="Perpetua" charset="0"/>
                <a:ea typeface="ＭＳ 明朝" charset="0"/>
                <a:cs typeface="ＭＳ 明朝" charset="0"/>
              </a:rPr>
              <a:t>_?_</a:t>
            </a:r>
            <a:r>
              <a:rPr lang="en-US" altLang="ja-JP" dirty="0" err="1">
                <a:latin typeface="Perpetua" charset="0"/>
                <a:ea typeface="ＭＳ 明朝" charset="0"/>
                <a:cs typeface="ＭＳ 明朝" charset="0"/>
              </a:rPr>
              <a:t>was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 concluded promptly. </a:t>
            </a:r>
          </a:p>
          <a:p>
            <a:endParaRPr lang="en-US" dirty="0">
              <a:latin typeface="Perpetua" charset="0"/>
            </a:endParaRPr>
          </a:p>
          <a:p>
            <a:r>
              <a:rPr lang="en-US" dirty="0">
                <a:latin typeface="Perpetua" charset="0"/>
              </a:rPr>
              <a:t>My professor looks </a:t>
            </a:r>
            <a:r>
              <a:rPr lang="en-US" dirty="0" err="1">
                <a:latin typeface="Perpetua" charset="0"/>
              </a:rPr>
              <a:t>forty</a:t>
            </a:r>
            <a:r>
              <a:rPr lang="en-US" dirty="0" err="1">
                <a:solidFill>
                  <a:srgbClr val="00B0F0"/>
                </a:solidFill>
                <a:latin typeface="Perpetua" charset="0"/>
              </a:rPr>
              <a:t>_?_</a:t>
            </a:r>
            <a:r>
              <a:rPr lang="en-US" dirty="0" err="1">
                <a:latin typeface="Perpetua" charset="0"/>
              </a:rPr>
              <a:t>six</a:t>
            </a:r>
            <a:r>
              <a:rPr lang="en-US" dirty="0">
                <a:latin typeface="Perpetua" charset="0"/>
              </a:rPr>
              <a:t> years old.</a:t>
            </a:r>
          </a:p>
          <a:p>
            <a:endParaRPr lang="en-US" dirty="0">
              <a:latin typeface="Perpetua" charset="0"/>
            </a:endParaRPr>
          </a:p>
          <a:p>
            <a:r>
              <a:rPr lang="en-US" dirty="0" smtClean="0">
                <a:latin typeface="Perpetua" charset="0"/>
              </a:rPr>
              <a:t>TECM 3200 runs </a:t>
            </a:r>
            <a:r>
              <a:rPr lang="en-US" dirty="0">
                <a:latin typeface="Perpetua" charset="0"/>
              </a:rPr>
              <a:t>from 2:00pm</a:t>
            </a:r>
            <a:r>
              <a:rPr lang="en-US" dirty="0">
                <a:solidFill>
                  <a:srgbClr val="00B0F0"/>
                </a:solidFill>
                <a:latin typeface="Perpetua" charset="0"/>
              </a:rPr>
              <a:t>_?_</a:t>
            </a:r>
            <a:r>
              <a:rPr lang="en-US" dirty="0">
                <a:latin typeface="Perpetua" charset="0"/>
              </a:rPr>
              <a:t>3:20pm.</a:t>
            </a:r>
          </a:p>
          <a:p>
            <a:pPr>
              <a:buFont typeface="Wingdings 2" charset="0"/>
              <a:buNone/>
            </a:pPr>
            <a:endParaRPr lang="en-US" dirty="0">
              <a:latin typeface="Perpetua" charset="0"/>
            </a:endParaRPr>
          </a:p>
          <a:p>
            <a:endParaRPr lang="en-US" dirty="0">
              <a:latin typeface="Perpetua" charset="0"/>
            </a:endParaRPr>
          </a:p>
          <a:p>
            <a:endParaRPr lang="en-US" dirty="0">
              <a:latin typeface="Perpetua" charset="0"/>
            </a:endParaRPr>
          </a:p>
          <a:p>
            <a:pPr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charset="0"/>
                <a:ea typeface="+mj-ea"/>
                <a:cs typeface="+mj-cs"/>
              </a:rPr>
              <a:t>Em dash, en dash, or hyphen?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charset="0"/>
              </a:rPr>
              <a:t>Dr. </a:t>
            </a:r>
            <a:r>
              <a:rPr lang="en-US" dirty="0" smtClean="0">
                <a:latin typeface="Perpetua" charset="0"/>
              </a:rPr>
              <a:t>Lam</a:t>
            </a:r>
            <a:r>
              <a:rPr lang="en-US" dirty="0" smtClean="0">
                <a:latin typeface="Perpetua" charset="0"/>
                <a:ea typeface="ＭＳ 明朝" charset="0"/>
                <a:cs typeface="ＭＳ 明朝" charset="0"/>
              </a:rPr>
              <a:t>’</a:t>
            </a:r>
            <a:r>
              <a:rPr lang="en-US" altLang="ja-JP" dirty="0" smtClean="0">
                <a:latin typeface="Perpetua" charset="0"/>
                <a:ea typeface="ＭＳ 明朝" charset="0"/>
                <a:cs typeface="ＭＳ 明朝" charset="0"/>
              </a:rPr>
              <a:t>s 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grammar lesson</a:t>
            </a:r>
            <a:r>
              <a:rPr lang="en-US" altLang="ja-JP" dirty="0">
                <a:solidFill>
                  <a:srgbClr val="00B0F0"/>
                </a:solidFill>
                <a:latin typeface="Perpetua" charset="0"/>
                <a:ea typeface="ＭＳ 明朝" charset="0"/>
                <a:cs typeface="ＭＳ 明朝" charset="0"/>
              </a:rPr>
              <a:t>—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it had already been interrupted by three violent demonstrations</a:t>
            </a:r>
            <a:r>
              <a:rPr lang="en-US" altLang="ja-JP" dirty="0">
                <a:solidFill>
                  <a:srgbClr val="00B0F0"/>
                </a:solidFill>
                <a:latin typeface="Perpetua" charset="0"/>
                <a:ea typeface="ＭＳ 明朝" charset="0"/>
                <a:cs typeface="ＭＳ 明朝" charset="0"/>
              </a:rPr>
              <a:t>—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was concluded promptly. (</a:t>
            </a:r>
            <a:r>
              <a:rPr lang="en-US" altLang="ja-JP" dirty="0" err="1">
                <a:latin typeface="Perpetua" charset="0"/>
                <a:ea typeface="ＭＳ 明朝" charset="0"/>
                <a:cs typeface="ＭＳ 明朝" charset="0"/>
              </a:rPr>
              <a:t>Em</a:t>
            </a:r>
            <a:r>
              <a:rPr lang="en-US" altLang="ja-JP" dirty="0">
                <a:latin typeface="Perpetua" charset="0"/>
                <a:ea typeface="ＭＳ 明朝" charset="0"/>
                <a:cs typeface="ＭＳ 明朝" charset="0"/>
              </a:rPr>
              <a:t> dash)</a:t>
            </a:r>
          </a:p>
          <a:p>
            <a:pPr>
              <a:buFont typeface="Wingdings 2" charset="0"/>
              <a:buNone/>
            </a:pPr>
            <a:endParaRPr lang="en-US" dirty="0">
              <a:latin typeface="Perpetua" charset="0"/>
            </a:endParaRPr>
          </a:p>
          <a:p>
            <a:r>
              <a:rPr lang="en-US" dirty="0">
                <a:latin typeface="Perpetua" charset="0"/>
              </a:rPr>
              <a:t>My professor looks forty</a:t>
            </a:r>
            <a:r>
              <a:rPr lang="en-US" dirty="0">
                <a:solidFill>
                  <a:srgbClr val="00B0F0"/>
                </a:solidFill>
                <a:latin typeface="Perpetua" charset="0"/>
              </a:rPr>
              <a:t>-</a:t>
            </a:r>
            <a:r>
              <a:rPr lang="en-US" dirty="0">
                <a:latin typeface="Perpetua" charset="0"/>
              </a:rPr>
              <a:t>six years old. (Hyphen)</a:t>
            </a:r>
          </a:p>
          <a:p>
            <a:endParaRPr lang="en-US" dirty="0">
              <a:latin typeface="Perpetua" charset="0"/>
            </a:endParaRPr>
          </a:p>
          <a:p>
            <a:r>
              <a:rPr lang="en-US" dirty="0">
                <a:latin typeface="Perpetua" charset="0"/>
              </a:rPr>
              <a:t>ENTW 4190 runs from 2:0pm</a:t>
            </a:r>
            <a:r>
              <a:rPr lang="en-US" dirty="0">
                <a:solidFill>
                  <a:srgbClr val="00B0F0"/>
                </a:solidFill>
                <a:latin typeface="Perpetua" charset="0"/>
              </a:rPr>
              <a:t>–</a:t>
            </a:r>
            <a:r>
              <a:rPr lang="en-US" dirty="0">
                <a:latin typeface="Perpetua" charset="0"/>
              </a:rPr>
              <a:t>3:20pm. (En dash)</a:t>
            </a:r>
          </a:p>
          <a:p>
            <a:pPr>
              <a:buFont typeface="Wingdings 2" charset="0"/>
              <a:buNone/>
            </a:pPr>
            <a:endParaRPr lang="en-US" dirty="0">
              <a:latin typeface="Perpetua" charset="0"/>
            </a:endParaRPr>
          </a:p>
          <a:p>
            <a:pPr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Dependent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clauses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ubordinating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conjunction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+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subject +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verb</a:t>
            </a:r>
          </a:p>
          <a:p>
            <a:pPr lvl="2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E.g., “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After the sun went down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, the zombies came out.”</a:t>
            </a:r>
          </a:p>
          <a:p>
            <a:pPr marL="579438" lvl="2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Relative pronoun + subject + verb</a:t>
            </a:r>
          </a:p>
          <a:p>
            <a:pPr lvl="2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E.g., “I gave a handful of chips to the dog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who was begging at my feet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”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3C2BCF73-AC8D-4548-A3F0-F806D115B73B}" type="slidenum">
              <a:rPr lang="en-US">
                <a:cs typeface="ＭＳ Ｐゴシック" charset="0"/>
              </a:rPr>
              <a:pPr>
                <a:defRPr/>
              </a:pPr>
              <a:t>4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Practice!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lvl="1" indent="0" fontAlgn="auto">
              <a:spcBef>
                <a:spcPts val="575"/>
              </a:spcBef>
              <a:spcAft>
                <a:spcPts val="0"/>
              </a:spcAft>
              <a:buClr>
                <a:srgbClr val="49A3A3"/>
              </a:buClr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Perpetua" charset="0"/>
              </a:rPr>
              <a:t>Identify the </a:t>
            </a:r>
            <a:r>
              <a:rPr lang="en-US" sz="2800" u="sng" dirty="0" smtClean="0">
                <a:solidFill>
                  <a:schemeClr val="tx1"/>
                </a:solidFill>
                <a:latin typeface="Perpetua" charset="0"/>
              </a:rPr>
              <a:t>number</a:t>
            </a:r>
            <a:r>
              <a:rPr lang="en-US" sz="2800" dirty="0" smtClean="0">
                <a:solidFill>
                  <a:schemeClr val="tx1"/>
                </a:solidFill>
                <a:latin typeface="Perpetua" charset="0"/>
              </a:rPr>
              <a:t> of clauses and determine if they are dependent, independent, or relative clauses. </a:t>
            </a:r>
          </a:p>
          <a:p>
            <a:pPr marL="0" lvl="1" indent="0" fontAlgn="auto">
              <a:spcBef>
                <a:spcPts val="575"/>
              </a:spcBef>
              <a:spcAft>
                <a:spcPts val="0"/>
              </a:spcAft>
              <a:buClr>
                <a:srgbClr val="49A3A3"/>
              </a:buClr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Perpetua" charset="0"/>
              </a:rPr>
              <a:t> </a:t>
            </a:r>
          </a:p>
          <a:p>
            <a:pPr marL="514350" lvl="1" indent="-514350" fontAlgn="auto">
              <a:spcBef>
                <a:spcPts val="575"/>
              </a:spcBef>
              <a:spcAft>
                <a:spcPts val="0"/>
              </a:spcAft>
              <a:buClr>
                <a:srgbClr val="49A3A3"/>
              </a:buClr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Perpetua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Perpetua" charset="0"/>
              </a:rPr>
              <a:t>dog barked</a:t>
            </a:r>
            <a:r>
              <a:rPr lang="en-US" sz="2800" dirty="0" smtClean="0">
                <a:solidFill>
                  <a:schemeClr val="tx1"/>
                </a:solidFill>
                <a:latin typeface="Perpetua" charset="0"/>
              </a:rPr>
              <a:t>.</a:t>
            </a:r>
          </a:p>
          <a:p>
            <a:pPr marL="514350" lvl="1" indent="-514350" fontAlgn="auto">
              <a:spcBef>
                <a:spcPts val="575"/>
              </a:spcBef>
              <a:spcAft>
                <a:spcPts val="0"/>
              </a:spcAft>
              <a:buClr>
                <a:srgbClr val="49A3A3"/>
              </a:buClr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Perpetua" charset="0"/>
              </a:rPr>
              <a:t>The dog barked, and the owner woke up. </a:t>
            </a:r>
            <a:endParaRPr lang="en-US" sz="2800" dirty="0" smtClean="0">
              <a:solidFill>
                <a:schemeClr val="tx1"/>
              </a:solidFill>
              <a:latin typeface="Perpetua" charset="0"/>
              <a:ea typeface="+mn-ea"/>
            </a:endParaRPr>
          </a:p>
          <a:p>
            <a:pPr marL="514350" lvl="1" indent="-514350" fontAlgn="auto">
              <a:spcBef>
                <a:spcPts val="575"/>
              </a:spcBef>
              <a:spcAft>
                <a:spcPts val="0"/>
              </a:spcAft>
              <a:buClr>
                <a:srgbClr val="49A3A3"/>
              </a:buClr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  <a:latin typeface="Perpetua" charset="0"/>
                <a:ea typeface="+mn-ea"/>
              </a:rPr>
              <a:t>Although the dog barked, the owner didn’t wake up.</a:t>
            </a:r>
          </a:p>
          <a:p>
            <a:pPr marL="514350" lvl="1" indent="-514350" fontAlgn="auto"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Perpetua" charset="0"/>
              </a:rPr>
              <a:t>The dog that heard the robbers barked; however, the owner still didn’t wake up.</a:t>
            </a:r>
            <a:endParaRPr lang="en-US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705E3-455F-A544-8914-4B13FABACC2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Sentence types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900112" y="1828800"/>
            <a:ext cx="7405687" cy="4237038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Simple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- one independent clause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The dog barked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.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Compound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- two independent clauses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The dog barked, and the owner woke up. 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Complex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- one independent clause plus one dependent clause</a:t>
            </a: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Although the dog barked, the owner didn’t wake up.</a:t>
            </a:r>
          </a:p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Compound-complex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- two independent clauses plus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one or more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  <a:cs typeface="+mn-cs"/>
              </a:rPr>
              <a:t>dependent clauses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erpetua" charset="0"/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charset="0"/>
                <a:ea typeface="+mn-ea"/>
              </a:rPr>
              <a:t>The dog that heard the robbers barked; however, the owner still didn’t wake up.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F4C29F58-C8A0-C94B-8F0C-FA286287E9B0}" type="slidenum">
              <a:rPr lang="en-US">
                <a:cs typeface="ＭＳ Ｐゴシック" charset="0"/>
              </a:rPr>
              <a:pPr>
                <a:defRPr/>
              </a:pPr>
              <a:t>6</a:t>
            </a:fld>
            <a:endParaRPr lang="en-US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345362" cy="39322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commas: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separate elements in a series. </a:t>
            </a:r>
          </a:p>
          <a:p>
            <a:pPr marL="693738" lvl="1" indent="-457200"/>
            <a:r>
              <a:rPr lang="en-US" i="1" dirty="0" smtClean="0"/>
              <a:t>He went to class, dinner, and then home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connect two independent clauses. However, it must be connected with coordinating conjunction immediately following the comma.</a:t>
            </a:r>
          </a:p>
          <a:p>
            <a:pPr marL="693738" lvl="1" indent="-457200"/>
            <a:r>
              <a:rPr lang="en-US" i="1" dirty="0" smtClean="0"/>
              <a:t>He went to class, but he fell asleep.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set off introductory elements (clauses, phrases, and words).</a:t>
            </a:r>
          </a:p>
          <a:p>
            <a:pPr marL="693738" lvl="1" indent="-457200"/>
            <a:r>
              <a:rPr lang="en-US" i="1" dirty="0" smtClean="0"/>
              <a:t>Because he was tired, he fell asleep in class.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07882-4FFB-C34E-8E06-68F96DCB76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 Rules,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to offset non-essential information (we’ll discuss more later when we distinguish restrictive vs. nonrestrictive clauses)</a:t>
            </a:r>
          </a:p>
          <a:p>
            <a:pPr lvl="1"/>
            <a:r>
              <a:rPr lang="en-US" dirty="0" smtClean="0"/>
              <a:t>E.g., “John went to the lake, which was shallow from the drought</a:t>
            </a:r>
            <a:r>
              <a:rPr lang="en-US" i="1" dirty="0" smtClean="0"/>
              <a:t>.”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5. to separate coordinate adjectives (adjectives that describe the same noun). </a:t>
            </a:r>
            <a:r>
              <a:rPr lang="en-US" dirty="0" smtClean="0"/>
              <a:t>Rule of thumb: can be reversed and can replace comma with “and”</a:t>
            </a:r>
          </a:p>
          <a:p>
            <a:pPr lvl="1"/>
            <a:r>
              <a:rPr lang="en-US" i="1" dirty="0" smtClean="0"/>
              <a:t>John </a:t>
            </a:r>
            <a:r>
              <a:rPr lang="en-US" i="1" dirty="0" smtClean="0"/>
              <a:t>has a long, arduous commute (coordinate). </a:t>
            </a:r>
          </a:p>
          <a:p>
            <a:pPr lvl="1"/>
            <a:r>
              <a:rPr lang="en-US" i="1" dirty="0" smtClean="0"/>
              <a:t>The Bears a tough football team. </a:t>
            </a:r>
            <a:r>
              <a:rPr lang="en-US" i="1" dirty="0" smtClean="0"/>
              <a:t>(non-coordinate</a:t>
            </a:r>
            <a:r>
              <a:rPr lang="en-US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6. to separate geographical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07882-4FFB-C34E-8E06-68F96DCB76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a comma to separate a noun and verb</a:t>
            </a:r>
          </a:p>
          <a:p>
            <a:pPr lvl="1"/>
            <a:r>
              <a:rPr lang="en-US" i="1" dirty="0" smtClean="0"/>
              <a:t>The most important aspect of class, is completing the readings.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a comma between two verbs in a compound predicate</a:t>
            </a:r>
          </a:p>
          <a:p>
            <a:pPr lvl="1"/>
            <a:r>
              <a:rPr lang="en-US" i="1" dirty="0" smtClean="0"/>
              <a:t>John turned the corner, and ran into the light pole.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a comma between to nouns</a:t>
            </a:r>
          </a:p>
          <a:p>
            <a:pPr lvl="1"/>
            <a:r>
              <a:rPr lang="en-US" i="1" dirty="0" smtClean="0"/>
              <a:t>The music teacher from your </a:t>
            </a:r>
            <a:r>
              <a:rPr lang="en-US" i="1" dirty="0" err="1" smtClean="0"/>
              <a:t>highschool</a:t>
            </a:r>
            <a:r>
              <a:rPr lang="en-US" i="1" dirty="0" smtClean="0"/>
              <a:t>, and the football coach are married. 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07882-4FFB-C34E-8E06-68F96DCB76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1789</Words>
  <Application>Microsoft Macintosh PowerPoint</Application>
  <PresentationFormat>On-screen Show (4:3)</PresentationFormat>
  <Paragraphs>200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Capital</vt:lpstr>
      <vt:lpstr>Punctuation Lecture </vt:lpstr>
      <vt:lpstr>Some definitions</vt:lpstr>
      <vt:lpstr>Some definitions</vt:lpstr>
      <vt:lpstr>Some definitions</vt:lpstr>
      <vt:lpstr>Practice!</vt:lpstr>
      <vt:lpstr>Sentence types</vt:lpstr>
      <vt:lpstr>Basic Comma Rules</vt:lpstr>
      <vt:lpstr>Basic Comma Rules, cont.</vt:lpstr>
      <vt:lpstr>Common comma mistakes</vt:lpstr>
      <vt:lpstr>That vs. Which</vt:lpstr>
      <vt:lpstr>Restrictive Phrases</vt:lpstr>
      <vt:lpstr>Non-restrictive Phrases</vt:lpstr>
      <vt:lpstr>Choosing That vs. Which</vt:lpstr>
      <vt:lpstr>Thumb Rule</vt:lpstr>
      <vt:lpstr>Practice!</vt:lpstr>
      <vt:lpstr>The Oxford or Serial Comma</vt:lpstr>
      <vt:lpstr>Lists</vt:lpstr>
      <vt:lpstr>One reduces ambiguity</vt:lpstr>
      <vt:lpstr>If you always use a serial comma. . </vt:lpstr>
      <vt:lpstr>The Semicolon </vt:lpstr>
      <vt:lpstr>The Semi-Colon  ;</vt:lpstr>
      <vt:lpstr>To combine sentences using a semi-colon:</vt:lpstr>
      <vt:lpstr>Suggestion #1 for using a semi-colon.</vt:lpstr>
      <vt:lpstr>Suggestion #2 for using a semi-colon.</vt:lpstr>
      <vt:lpstr>When is a semi-colon useful?</vt:lpstr>
      <vt:lpstr>Use semi-colon to punctuate lists with internal commas</vt:lpstr>
      <vt:lpstr>The Colon</vt:lpstr>
      <vt:lpstr>Colon </vt:lpstr>
      <vt:lpstr>Other uses of colon</vt:lpstr>
      <vt:lpstr>Hyphens and Dashes</vt:lpstr>
      <vt:lpstr>Hyphens vs. en dash vs. em dash</vt:lpstr>
      <vt:lpstr>Em dash, en dash, or hyphen?</vt:lpstr>
      <vt:lpstr>Em dash, en dash, or hyphen?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Writing</dc:title>
  <dc:creator>Angela Eaton</dc:creator>
  <cp:lastModifiedBy>Chris</cp:lastModifiedBy>
  <cp:revision>367</cp:revision>
  <cp:lastPrinted>1601-01-01T00:00:00Z</cp:lastPrinted>
  <dcterms:created xsi:type="dcterms:W3CDTF">1999-09-13T19:57:22Z</dcterms:created>
  <dcterms:modified xsi:type="dcterms:W3CDTF">2014-09-03T13:18:30Z</dcterms:modified>
</cp:coreProperties>
</file>