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4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3" r:id="rId16"/>
    <p:sldId id="315" r:id="rId17"/>
    <p:sldId id="304" r:id="rId18"/>
    <p:sldId id="306" r:id="rId19"/>
    <p:sldId id="316" r:id="rId20"/>
    <p:sldId id="317" r:id="rId21"/>
    <p:sldId id="318" r:id="rId22"/>
    <p:sldId id="319" r:id="rId23"/>
    <p:sldId id="321" r:id="rId24"/>
    <p:sldId id="323" r:id="rId25"/>
    <p:sldId id="324" r:id="rId26"/>
    <p:sldId id="325" r:id="rId27"/>
    <p:sldId id="307" r:id="rId28"/>
    <p:sldId id="308" r:id="rId29"/>
    <p:sldId id="309" r:id="rId30"/>
    <p:sldId id="310" r:id="rId31"/>
    <p:sldId id="314" r:id="rId32"/>
    <p:sldId id="32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DD04CE25-F6EF-FE46-9BA9-0450CEE27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3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1257B9-9705-2644-AA4B-FA010BA3847A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http://aliscot.com/bigdog/misplaced.htm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4688A6-28C3-C04F-94F0-42722825FB90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http://grammar.quickanddirtytips.com/misplaced-modifiers.aspx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pPr>
              <a:defRPr/>
            </a:pPr>
            <a:fld id="{48B1B511-4175-7844-9AFA-7EEE7D4B5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22C1-1E31-FC4C-BFF7-A15306821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A1328-32B2-8A43-9C8F-87B62ED4FB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22C1-1E31-FC4C-BFF7-A15306821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22CAF-E2EC-674D-8A17-C0A7159EFA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9D55A-0AC6-8443-86B1-64C9F0C8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2F676-3DF1-1047-801E-1B5999A5D9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76C5C-DD6E-F447-A5A2-D459101D8B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2A08D-F500-954E-B992-4F320B6959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F02DD-C9B2-E649-A885-A170540A71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A5E48-45A0-0848-888E-3E2547FCF2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7D9CF-BF53-694E-AD9C-CD85B79B7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03F6D-11B8-1D4B-9148-F67E7CD465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0122C1-1E31-FC4C-BFF7-A15306821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dirty="0" smtClean="0">
                <a:latin typeface="Franklin Gothic Book" charset="0"/>
              </a:rPr>
              <a:t>Grammar </a:t>
            </a:r>
            <a:r>
              <a:rPr dirty="0">
                <a:latin typeface="Franklin Gothic Book" charset="0"/>
              </a:rPr>
              <a:t>Review</a:t>
            </a:r>
          </a:p>
        </p:txBody>
      </p:sp>
      <p:sp>
        <p:nvSpPr>
          <p:cNvPr id="1433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TECM </a:t>
            </a:r>
            <a:r>
              <a:rPr lang="en-US" smtClean="0">
                <a:latin typeface="Perpetua" charset="0"/>
              </a:rPr>
              <a:t>4190</a:t>
            </a:r>
            <a:endParaRPr lang="en-US" dirty="0" smtClean="0">
              <a:latin typeface="Perpetua" charset="0"/>
            </a:endParaRPr>
          </a:p>
          <a:p>
            <a:pPr eaLnBrk="1" hangingPunct="1"/>
            <a:r>
              <a:rPr lang="en-US" dirty="0" smtClean="0">
                <a:latin typeface="Perpetua" charset="0"/>
              </a:rPr>
              <a:t>Dr. Lam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sentences must have a subject and a predicate</a:t>
            </a:r>
          </a:p>
          <a:p>
            <a:r>
              <a:rPr lang="en-US" dirty="0" smtClean="0"/>
              <a:t>Subject=noun or something noun-y</a:t>
            </a:r>
          </a:p>
          <a:p>
            <a:r>
              <a:rPr lang="en-US" dirty="0" smtClean="0"/>
              <a:t>Predicate=something about the subject but MUST be a verb</a:t>
            </a:r>
          </a:p>
          <a:p>
            <a:pPr lvl="1"/>
            <a:r>
              <a:rPr lang="en-US" dirty="0" smtClean="0"/>
              <a:t>The computer crashed.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Verbs and Sentence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 determines the relationship between subject and rest of predicate</a:t>
            </a:r>
          </a:p>
          <a:p>
            <a:r>
              <a:rPr lang="en-US" dirty="0" smtClean="0"/>
              <a:t>Four types of verbs: Transitive</a:t>
            </a:r>
            <a:r>
              <a:rPr lang="en-US" dirty="0" smtClean="0"/>
              <a:t>, intransitive, linking, or to be</a:t>
            </a:r>
          </a:p>
        </p:txBody>
      </p:sp>
    </p:spTree>
    <p:extLst>
      <p:ext uri="{BB962C8B-B14F-4D97-AF65-F5344CB8AC3E}">
        <p14:creationId xmlns:p14="http://schemas.microsoft.com/office/powerpoint/2010/main" val="191703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contain a direct object (result of the transitive verb)</a:t>
            </a:r>
          </a:p>
          <a:p>
            <a:r>
              <a:rPr lang="en-US" dirty="0" smtClean="0"/>
              <a:t>Answers “what?” or who?”</a:t>
            </a:r>
          </a:p>
          <a:p>
            <a:pPr lvl="1"/>
            <a:r>
              <a:rPr lang="en-US" dirty="0" smtClean="0"/>
              <a:t>The cyclist has </a:t>
            </a:r>
            <a:r>
              <a:rPr lang="en-US" u="sng" dirty="0" smtClean="0"/>
              <a:t>taken</a:t>
            </a:r>
            <a:r>
              <a:rPr lang="en-US" dirty="0" smtClean="0"/>
              <a:t> performance enhancing drugs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John </a:t>
            </a:r>
            <a:r>
              <a:rPr lang="en-US" u="sng" dirty="0" smtClean="0"/>
              <a:t>kicked</a:t>
            </a:r>
            <a:r>
              <a:rPr lang="en-US" dirty="0" smtClean="0"/>
              <a:t> the ball.</a:t>
            </a:r>
            <a:endParaRPr lang="en-US" dirty="0" smtClean="0"/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Intransitive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require a complement, but can take modifiers (adverbial modifiers, which are often prepositional phrases)</a:t>
            </a:r>
          </a:p>
          <a:p>
            <a:r>
              <a:rPr lang="en-US" dirty="0" smtClean="0"/>
              <a:t>Usually can terminate a sentence.</a:t>
            </a:r>
          </a:p>
          <a:p>
            <a:pPr lvl="1"/>
            <a:r>
              <a:rPr lang="en-US" dirty="0" smtClean="0"/>
              <a:t>His computer crashed.</a:t>
            </a:r>
          </a:p>
          <a:p>
            <a:pPr lvl="1"/>
            <a:r>
              <a:rPr lang="en-US" dirty="0" smtClean="0"/>
              <a:t>His computer crashed </a:t>
            </a:r>
            <a:r>
              <a:rPr lang="en-US" u="sng" dirty="0" smtClean="0"/>
              <a:t>on Sunday after 5:</a:t>
            </a:r>
            <a:r>
              <a:rPr lang="en-US" u="sng" dirty="0" smtClean="0"/>
              <a:t>00pm</a:t>
            </a:r>
            <a:r>
              <a:rPr lang="en-US" dirty="0"/>
              <a:t> </a:t>
            </a:r>
            <a:r>
              <a:rPr lang="en-US" dirty="0" smtClean="0"/>
              <a:t>(prepositional phrase; adverbial)</a:t>
            </a:r>
            <a:endParaRPr lang="en-US" dirty="0" smtClean="0"/>
          </a:p>
          <a:p>
            <a:pPr lvl="1"/>
            <a:r>
              <a:rPr lang="en-US" dirty="0" smtClean="0"/>
              <a:t>His computer crashed </a:t>
            </a:r>
            <a:r>
              <a:rPr lang="en-US" u="sng" dirty="0" smtClean="0"/>
              <a:t>suddenly (</a:t>
            </a:r>
            <a:r>
              <a:rPr lang="en-US" dirty="0" smtClean="0"/>
              <a:t>adverb; adverbial)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408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Verbs and to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Linking- </a:t>
            </a:r>
            <a:r>
              <a:rPr lang="en-US" dirty="0" smtClean="0"/>
              <a:t>often </a:t>
            </a:r>
            <a:r>
              <a:rPr lang="en-US" dirty="0"/>
              <a:t>verbs of “sense”; </a:t>
            </a:r>
            <a:r>
              <a:rPr lang="en-US" dirty="0" smtClean="0"/>
              <a:t>require a complement (subject complement that is either ADJ or NP)</a:t>
            </a:r>
            <a:endParaRPr lang="en-US" dirty="0"/>
          </a:p>
          <a:p>
            <a:pPr lvl="1"/>
            <a:r>
              <a:rPr lang="en-US" dirty="0"/>
              <a:t>John </a:t>
            </a:r>
            <a:r>
              <a:rPr lang="en-US" u="sng" dirty="0"/>
              <a:t>appeared</a:t>
            </a:r>
            <a:r>
              <a:rPr lang="en-US" dirty="0"/>
              <a:t> worried. </a:t>
            </a:r>
          </a:p>
          <a:p>
            <a:pPr lvl="1"/>
            <a:r>
              <a:rPr lang="en-US" dirty="0"/>
              <a:t>The food </a:t>
            </a:r>
            <a:r>
              <a:rPr lang="en-US" u="sng" dirty="0"/>
              <a:t>tasted</a:t>
            </a:r>
            <a:r>
              <a:rPr lang="en-US" dirty="0"/>
              <a:t> terrible.</a:t>
            </a:r>
          </a:p>
          <a:p>
            <a:r>
              <a:rPr lang="en-US" dirty="0"/>
              <a:t>To be: is, am, are, was, were,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John </a:t>
            </a:r>
            <a:r>
              <a:rPr lang="en-US" u="sng" dirty="0" smtClean="0"/>
              <a:t>is</a:t>
            </a:r>
            <a:r>
              <a:rPr lang="en-US" dirty="0" smtClean="0"/>
              <a:t> the head of IT.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4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Modifiers have a distinct </a:t>
            </a:r>
            <a:r>
              <a:rPr lang="en-US" b="1" dirty="0" smtClean="0"/>
              <a:t>function</a:t>
            </a:r>
            <a:r>
              <a:rPr lang="en-US" dirty="0" smtClean="0"/>
              <a:t> and a distinct </a:t>
            </a:r>
            <a:r>
              <a:rPr lang="en-US" b="1" dirty="0" smtClean="0"/>
              <a:t>identity</a:t>
            </a:r>
          </a:p>
          <a:p>
            <a:r>
              <a:rPr lang="en-US" dirty="0" smtClean="0"/>
              <a:t>Modifiers can modify nouns (adjectival) or verbs (adverbial)</a:t>
            </a:r>
            <a:endParaRPr lang="en-US" dirty="0"/>
          </a:p>
          <a:p>
            <a:pPr lvl="1"/>
            <a:r>
              <a:rPr lang="en-US" b="1" dirty="0" smtClean="0"/>
              <a:t>Function</a:t>
            </a:r>
            <a:r>
              <a:rPr lang="en-US" dirty="0" smtClean="0"/>
              <a:t> as “</a:t>
            </a:r>
            <a:r>
              <a:rPr lang="en-US" dirty="0" smtClean="0"/>
              <a:t>adverbial</a:t>
            </a:r>
            <a:r>
              <a:rPr lang="en-US" dirty="0" smtClean="0"/>
              <a:t>”, “</a:t>
            </a:r>
            <a:r>
              <a:rPr lang="en-US" dirty="0" smtClean="0"/>
              <a:t>adjectival</a:t>
            </a:r>
            <a:r>
              <a:rPr lang="en-US" dirty="0" smtClean="0"/>
              <a:t>”, or “direct object”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49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of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483475" cy="423672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Prepositional phrase </a:t>
            </a:r>
            <a:r>
              <a:rPr lang="en-US" dirty="0" smtClean="0"/>
              <a:t>– Begins with a preposition (i.e., words that typically describe time/space)</a:t>
            </a:r>
          </a:p>
          <a:p>
            <a:pPr lvl="1"/>
            <a:r>
              <a:rPr lang="en-US" dirty="0" smtClean="0"/>
              <a:t>John walked </a:t>
            </a:r>
            <a:r>
              <a:rPr lang="en-US" u="sng" dirty="0" smtClean="0"/>
              <a:t>on the beach </a:t>
            </a:r>
            <a:r>
              <a:rPr lang="en-US" dirty="0" smtClean="0"/>
              <a:t>yesterday.</a:t>
            </a:r>
          </a:p>
          <a:p>
            <a:r>
              <a:rPr lang="en-US" b="1" dirty="0" smtClean="0"/>
              <a:t>Noun phrase </a:t>
            </a:r>
            <a:r>
              <a:rPr lang="en-US" dirty="0" smtClean="0"/>
              <a:t>– Any phrase ending in a noun</a:t>
            </a:r>
          </a:p>
          <a:p>
            <a:pPr lvl="1"/>
            <a:r>
              <a:rPr lang="en-US" dirty="0" smtClean="0"/>
              <a:t>Jessica called </a:t>
            </a:r>
            <a:r>
              <a:rPr lang="en-US" u="sng" dirty="0" smtClean="0"/>
              <a:t>the doctor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Participial phrase </a:t>
            </a:r>
            <a:r>
              <a:rPr lang="en-US" dirty="0" smtClean="0"/>
              <a:t>– Begins with a </a:t>
            </a:r>
            <a:r>
              <a:rPr lang="en-US" dirty="0" err="1" smtClean="0"/>
              <a:t>participal</a:t>
            </a:r>
            <a:r>
              <a:rPr lang="en-US" dirty="0" smtClean="0"/>
              <a:t> (word formed from a verb, except for gerunds). </a:t>
            </a:r>
          </a:p>
          <a:p>
            <a:pPr lvl="1"/>
            <a:r>
              <a:rPr lang="en-US" dirty="0" smtClean="0"/>
              <a:t>Joan wanted to leave the car </a:t>
            </a:r>
            <a:r>
              <a:rPr lang="en-US" u="sng" dirty="0" smtClean="0"/>
              <a:t>running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Infinitive</a:t>
            </a:r>
            <a:r>
              <a:rPr lang="en-US" dirty="0" smtClean="0"/>
              <a:t> – “to” form of a verb</a:t>
            </a:r>
          </a:p>
          <a:p>
            <a:pPr lvl="1"/>
            <a:r>
              <a:rPr lang="en-US" dirty="0" smtClean="0"/>
              <a:t>James went </a:t>
            </a:r>
            <a:r>
              <a:rPr lang="en-US" u="sng" dirty="0" smtClean="0"/>
              <a:t>to sleep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Appositive phrase </a:t>
            </a:r>
            <a:r>
              <a:rPr lang="en-US" dirty="0" smtClean="0"/>
              <a:t>– phrase that renames an entity</a:t>
            </a:r>
          </a:p>
          <a:p>
            <a:pPr lvl="1"/>
            <a:r>
              <a:rPr lang="en-US" dirty="0" err="1" smtClean="0"/>
              <a:t>Jimbo</a:t>
            </a:r>
            <a:r>
              <a:rPr lang="en-US" dirty="0" smtClean="0"/>
              <a:t>, </a:t>
            </a:r>
            <a:r>
              <a:rPr lang="en-US" u="sng" dirty="0" smtClean="0"/>
              <a:t>the president of the fraternity</a:t>
            </a:r>
            <a:r>
              <a:rPr lang="en-US" dirty="0" smtClean="0"/>
              <a:t>, was a real jerk.</a:t>
            </a:r>
          </a:p>
        </p:txBody>
      </p:sp>
    </p:spTree>
    <p:extLst>
      <p:ext uri="{BB962C8B-B14F-4D97-AF65-F5344CB8AC3E}">
        <p14:creationId xmlns:p14="http://schemas.microsoft.com/office/powerpoint/2010/main" val="384501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05000"/>
            <a:ext cx="7481888" cy="41605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Identify the </a:t>
            </a:r>
            <a:r>
              <a:rPr lang="en-US" dirty="0" smtClean="0"/>
              <a:t>modifier’s </a:t>
            </a:r>
            <a:r>
              <a:rPr lang="en-US" b="1" dirty="0" smtClean="0"/>
              <a:t>identity</a:t>
            </a:r>
            <a:r>
              <a:rPr lang="en-US" dirty="0" smtClean="0"/>
              <a:t> (</a:t>
            </a:r>
            <a:r>
              <a:rPr lang="en-US" dirty="0" smtClean="0"/>
              <a:t>preposition, noun, </a:t>
            </a:r>
            <a:r>
              <a:rPr lang="en-US" dirty="0" smtClean="0"/>
              <a:t>participial, etc.</a:t>
            </a:r>
            <a:r>
              <a:rPr lang="en-US" dirty="0" smtClean="0"/>
              <a:t>) and then identify the phrases </a:t>
            </a:r>
            <a:r>
              <a:rPr lang="en-US" b="1" dirty="0" smtClean="0"/>
              <a:t>function</a:t>
            </a:r>
            <a:r>
              <a:rPr lang="en-US" dirty="0" smtClean="0"/>
              <a:t> (adverbial, adjectival, or direct object)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car received its </a:t>
            </a:r>
            <a:r>
              <a:rPr lang="en-US" u="sng" dirty="0" smtClean="0"/>
              <a:t>emissions certification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car, </a:t>
            </a:r>
            <a:r>
              <a:rPr lang="en-US" u="sng" dirty="0" smtClean="0"/>
              <a:t>an Acura</a:t>
            </a:r>
            <a:r>
              <a:rPr lang="en-US" dirty="0" smtClean="0"/>
              <a:t>, arrived </a:t>
            </a:r>
            <a:r>
              <a:rPr lang="en-US" u="sng" dirty="0" smtClean="0"/>
              <a:t>from the warehouse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salesman </a:t>
            </a:r>
            <a:r>
              <a:rPr lang="en-US" u="sng" dirty="0" smtClean="0"/>
              <a:t>working on Fridays </a:t>
            </a:r>
            <a:r>
              <a:rPr lang="en-US" dirty="0" smtClean="0"/>
              <a:t>sold me </a:t>
            </a:r>
            <a:r>
              <a:rPr lang="en-US" u="sng" dirty="0" smtClean="0"/>
              <a:t>the car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Technical editing is </a:t>
            </a:r>
            <a:r>
              <a:rPr lang="en-US" u="sng" dirty="0" smtClean="0"/>
              <a:t>a class that is offered</a:t>
            </a:r>
            <a:r>
              <a:rPr lang="en-US" dirty="0" smtClean="0"/>
              <a:t>  </a:t>
            </a:r>
            <a:r>
              <a:rPr lang="en-US" u="sng" dirty="0" smtClean="0"/>
              <a:t>to juniors and seniors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Grammatical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Subject-verb agreement</a:t>
            </a:r>
          </a:p>
          <a:p>
            <a:r>
              <a:rPr lang="en-US" dirty="0" smtClean="0"/>
              <a:t>Faulty predication</a:t>
            </a:r>
          </a:p>
          <a:p>
            <a:r>
              <a:rPr lang="en-US" dirty="0" smtClean="0"/>
              <a:t>Dangling modifier</a:t>
            </a:r>
          </a:p>
          <a:p>
            <a:r>
              <a:rPr lang="en-US" dirty="0" smtClean="0"/>
              <a:t>Misplaced modifier</a:t>
            </a:r>
          </a:p>
          <a:p>
            <a:r>
              <a:rPr lang="en-US" dirty="0" smtClean="0"/>
              <a:t>Pronoun-antecedent agreement error</a:t>
            </a:r>
          </a:p>
          <a:p>
            <a:r>
              <a:rPr lang="en-US" dirty="0" smtClean="0"/>
              <a:t>Ambiguous pronoun referent</a:t>
            </a:r>
          </a:p>
          <a:p>
            <a:r>
              <a:rPr lang="en-US" dirty="0" smtClean="0"/>
              <a:t>Pronoun case error</a:t>
            </a:r>
          </a:p>
          <a:p>
            <a:r>
              <a:rPr lang="en-US" dirty="0" smtClean="0"/>
              <a:t>Tense error</a:t>
            </a:r>
          </a:p>
          <a:p>
            <a:r>
              <a:rPr lang="en-US" dirty="0" smtClean="0"/>
              <a:t>Tense sequence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1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Misplaced Modifiers: What </a:t>
            </a:r>
            <a:r>
              <a:rPr lang="en-US" dirty="0">
                <a:latin typeface="Franklin Gothic Book" charset="0"/>
              </a:rPr>
              <a:t>are they?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A modifying word or phrase in the wrong </a:t>
            </a:r>
            <a:r>
              <a:rPr lang="en-US" dirty="0" smtClean="0">
                <a:latin typeface="Perpetua" charset="0"/>
              </a:rPr>
              <a:t>place</a:t>
            </a:r>
            <a:endParaRPr lang="en-US" dirty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In English, modifiers usually precede the noun they </a:t>
            </a:r>
            <a:r>
              <a:rPr lang="en-US" dirty="0" smtClean="0">
                <a:latin typeface="Perpetua" charset="0"/>
              </a:rPr>
              <a:t>modify</a:t>
            </a:r>
            <a:endParaRPr lang="en-US" dirty="0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editors the “language” to discuss suggestions with writers</a:t>
            </a:r>
          </a:p>
          <a:p>
            <a:r>
              <a:rPr lang="en-US" dirty="0" smtClean="0"/>
              <a:t>Allows editors to rely on objective evidence and not “feel”</a:t>
            </a:r>
          </a:p>
          <a:p>
            <a:r>
              <a:rPr lang="en-US" dirty="0" smtClean="0"/>
              <a:t>Provides editors with 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Here are some basic examples</a:t>
            </a:r>
          </a:p>
        </p:txBody>
      </p:sp>
      <p:sp>
        <p:nvSpPr>
          <p:cNvPr id="21506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Billy ate a cold dish of cereal for breakfast.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should be modified?</a:t>
            </a:r>
          </a:p>
          <a:p>
            <a:pPr lvl="1"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Only three tacos for $2.89!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should be modified?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3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Do these revisions make more sense?</a:t>
            </a:r>
          </a:p>
        </p:txBody>
      </p:sp>
      <p:sp>
        <p:nvSpPr>
          <p:cNvPr id="22530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Billy ate a dish of cold cereal for breakfast.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should be modified?</a:t>
            </a:r>
          </a:p>
          <a:p>
            <a:pPr lvl="1"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Three tacos for only $2.89!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should be modified?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4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Generally…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A misplaced modifier results in two possible meanings or a meaning the author </a:t>
            </a:r>
            <a:r>
              <a:rPr lang="en-US" dirty="0" smtClean="0">
                <a:latin typeface="Perpetua" charset="0"/>
              </a:rPr>
              <a:t>didn’</a:t>
            </a:r>
            <a:r>
              <a:rPr lang="en-US" altLang="ja-JP" dirty="0" smtClean="0">
                <a:latin typeface="Perpetua" charset="0"/>
              </a:rPr>
              <a:t>t </a:t>
            </a:r>
            <a:r>
              <a:rPr lang="en-US" altLang="ja-JP" dirty="0">
                <a:latin typeface="Perpetua" charset="0"/>
              </a:rPr>
              <a:t>intend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1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The dog was chasing the boy with the spiked collar.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The dog with the spiked collar was chasing the boy.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 almost failed every art class I took.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I failed almost every art class I took.</a:t>
            </a:r>
          </a:p>
        </p:txBody>
      </p:sp>
    </p:spTree>
    <p:extLst>
      <p:ext uri="{BB962C8B-B14F-4D97-AF65-F5344CB8AC3E}">
        <p14:creationId xmlns:p14="http://schemas.microsoft.com/office/powerpoint/2010/main" val="103809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modifying phrase that attaches to an NP that doesn’t appear in the sentence</a:t>
            </a:r>
          </a:p>
          <a:p>
            <a:r>
              <a:rPr lang="en-US" dirty="0" smtClean="0"/>
              <a:t>Often starts with –</a:t>
            </a:r>
            <a:r>
              <a:rPr lang="en-US" dirty="0" err="1" smtClean="0"/>
              <a:t>ing</a:t>
            </a:r>
            <a:r>
              <a:rPr lang="en-US" dirty="0" smtClean="0"/>
              <a:t> VP</a:t>
            </a:r>
          </a:p>
          <a:p>
            <a:pPr lvl="1"/>
            <a:r>
              <a:rPr lang="en-US" dirty="0" smtClean="0"/>
              <a:t>Dangling: Running for the bus, my book fell in the mud. </a:t>
            </a:r>
          </a:p>
          <a:p>
            <a:pPr lvl="1"/>
            <a:r>
              <a:rPr lang="en-US" dirty="0" smtClean="0"/>
              <a:t>Fixed: Running for the bus, I slipped and my book fell in the mud. </a:t>
            </a:r>
          </a:p>
        </p:txBody>
      </p:sp>
    </p:spTree>
    <p:extLst>
      <p:ext uri="{BB962C8B-B14F-4D97-AF65-F5344CB8AC3E}">
        <p14:creationId xmlns:p14="http://schemas.microsoft.com/office/powerpoint/2010/main" val="85791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Identify the problem as a misplaced or dangling modifier. Fix the problem.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July 20, 1969, American astronauts Neil Armstrong and Edwin "Buzz" </a:t>
            </a:r>
            <a:r>
              <a:rPr lang="en-US" dirty="0" err="1"/>
              <a:t>Aldrin</a:t>
            </a:r>
            <a:r>
              <a:rPr lang="en-US" dirty="0"/>
              <a:t> landed on the moon, watched by nearly a fifth of the world's population.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seeing the benefits of reduced employee turnover, absenteeism, and lateness, onsite daycare is being provided more frequently as a perk for working parents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Cost-efficient and convenient, many of today's corporate employees are being trained through computer-assisted instruction.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 submitted the conference registration form after the deadline, special permission by the chairperson was needed before she could give her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4453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Subject-Verb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and verbs must agree in number</a:t>
            </a:r>
          </a:p>
          <a:p>
            <a:r>
              <a:rPr lang="en-US" dirty="0" smtClean="0"/>
              <a:t>Singular subjects must be paired with singular verb forms</a:t>
            </a:r>
          </a:p>
          <a:p>
            <a:pPr lvl="1"/>
            <a:r>
              <a:rPr lang="en-US" dirty="0" smtClean="0"/>
              <a:t>The chair of the universities decides on the final budget. </a:t>
            </a:r>
          </a:p>
          <a:p>
            <a:r>
              <a:rPr lang="en-US" dirty="0" smtClean="0"/>
              <a:t>Plural subjects must be paired with plural verb forms</a:t>
            </a:r>
          </a:p>
          <a:p>
            <a:pPr lvl="1"/>
            <a:r>
              <a:rPr lang="en-US" dirty="0" smtClean="0"/>
              <a:t>The chairs who serve on the committee decide on the final budget.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Subject-Verb Agreement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nouns (can be treated as either singular or plural)</a:t>
            </a:r>
          </a:p>
          <a:p>
            <a:pPr lvl="1"/>
            <a:r>
              <a:rPr lang="en-US" dirty="0" smtClean="0"/>
              <a:t>The committee decides on the budget. (Singular entity)</a:t>
            </a:r>
          </a:p>
          <a:p>
            <a:pPr lvl="1"/>
            <a:r>
              <a:rPr lang="en-US" dirty="0" smtClean="0"/>
              <a:t>The faculty decide on their course schedules. (Collection of individuals)</a:t>
            </a:r>
          </a:p>
          <a:p>
            <a:r>
              <a:rPr lang="en-US" dirty="0" smtClean="0"/>
              <a:t>Expletive structures (There is/There are)- Use NP following the verb</a:t>
            </a:r>
          </a:p>
          <a:p>
            <a:pPr lvl="1"/>
            <a:r>
              <a:rPr lang="en-US" dirty="0" smtClean="0"/>
              <a:t>There are twenty variables in the equation. </a:t>
            </a:r>
          </a:p>
          <a:p>
            <a:pPr lvl="1"/>
            <a:r>
              <a:rPr lang="en-US" dirty="0" smtClean="0"/>
              <a:t>There is a variable in the equation.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6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Predication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and predicates must work together logically too</a:t>
            </a:r>
          </a:p>
          <a:p>
            <a:pPr lvl="1"/>
            <a:r>
              <a:rPr lang="en-US" dirty="0" smtClean="0"/>
              <a:t>Faulty: A book I read believes that there is only one way to analyze the data.</a:t>
            </a:r>
          </a:p>
          <a:p>
            <a:pPr lvl="1"/>
            <a:r>
              <a:rPr lang="en-US" dirty="0" smtClean="0"/>
              <a:t>Fixed: The author believes…</a:t>
            </a:r>
          </a:p>
          <a:p>
            <a:r>
              <a:rPr lang="en-US" dirty="0" smtClean="0"/>
              <a:t>Agents can still be non-human though</a:t>
            </a:r>
          </a:p>
          <a:p>
            <a:pPr lvl="1"/>
            <a:r>
              <a:rPr lang="en-US" dirty="0" smtClean="0"/>
              <a:t>The study revealed that…</a:t>
            </a:r>
            <a:endParaRPr lang="en-US" dirty="0"/>
          </a:p>
          <a:p>
            <a:pPr lvl="1"/>
            <a:r>
              <a:rPr lang="en-US" dirty="0" smtClean="0"/>
              <a:t>The report explains…</a:t>
            </a:r>
          </a:p>
        </p:txBody>
      </p:sp>
    </p:spTree>
    <p:extLst>
      <p:ext uri="{BB962C8B-B14F-4D97-AF65-F5344CB8AC3E}">
        <p14:creationId xmlns:p14="http://schemas.microsoft.com/office/powerpoint/2010/main" val="339521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definitions of parts of speech are semantic</a:t>
            </a:r>
          </a:p>
          <a:p>
            <a:r>
              <a:rPr lang="en-US" dirty="0" smtClean="0"/>
              <a:t>Semantic definitions use word meaning to define parts of speech </a:t>
            </a:r>
          </a:p>
          <a:p>
            <a:pPr lvl="1"/>
            <a:r>
              <a:rPr lang="en-US" dirty="0" smtClean="0"/>
              <a:t>A noun is a person, place, or thing </a:t>
            </a:r>
          </a:p>
          <a:p>
            <a:pPr lvl="1"/>
            <a:r>
              <a:rPr lang="en-US" dirty="0" smtClean="0"/>
              <a:t>But what happens when this definition breaks down?</a:t>
            </a:r>
          </a:p>
          <a:p>
            <a:pPr lvl="2"/>
            <a:r>
              <a:rPr lang="en-US" dirty="0" smtClean="0"/>
              <a:t>E.g., </a:t>
            </a:r>
            <a:r>
              <a:rPr lang="en-US" b="1" dirty="0" smtClean="0"/>
              <a:t>Running</a:t>
            </a:r>
            <a:r>
              <a:rPr lang="en-US" dirty="0" smtClean="0"/>
              <a:t> makes you healthy.</a:t>
            </a:r>
          </a:p>
          <a:p>
            <a:pPr lvl="2"/>
            <a:r>
              <a:rPr lang="en-US" dirty="0" smtClean="0"/>
              <a:t>E.g., </a:t>
            </a:r>
            <a:r>
              <a:rPr lang="en-US" b="1" dirty="0" smtClean="0"/>
              <a:t>Running </a:t>
            </a:r>
            <a:r>
              <a:rPr lang="en-US" dirty="0" smtClean="0"/>
              <a:t>quickly, John barely escaped the vampires.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3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common causes for faulty predication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Misuse of linking verbs or to be </a:t>
            </a:r>
          </a:p>
          <a:p>
            <a:pPr lvl="1"/>
            <a:r>
              <a:rPr lang="en-US" dirty="0" smtClean="0"/>
              <a:t>Faulty: The use of SPSS is the best program for analyzing quantitative data. </a:t>
            </a:r>
          </a:p>
          <a:p>
            <a:pPr lvl="1"/>
            <a:r>
              <a:rPr lang="en-US" dirty="0" smtClean="0"/>
              <a:t>Fixed: SPSS is </a:t>
            </a:r>
            <a:r>
              <a:rPr lang="en-US" dirty="0"/>
              <a:t>the best program for analyzing quantitative data. </a:t>
            </a:r>
          </a:p>
          <a:p>
            <a:pPr marL="35083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100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Pronoun-Antecedent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Pro-forms substitute for whatever phrase they replace </a:t>
            </a:r>
          </a:p>
          <a:p>
            <a:r>
              <a:rPr lang="en-US" dirty="0" smtClean="0"/>
              <a:t>Singular pronouns should have singular antecedents</a:t>
            </a:r>
          </a:p>
          <a:p>
            <a:pPr lvl="1"/>
            <a:r>
              <a:rPr lang="en-US" dirty="0" smtClean="0"/>
              <a:t>Every </a:t>
            </a:r>
            <a:r>
              <a:rPr lang="en-US" u="sng" dirty="0" smtClean="0"/>
              <a:t>student</a:t>
            </a:r>
            <a:r>
              <a:rPr lang="en-US" dirty="0" smtClean="0"/>
              <a:t> should complete </a:t>
            </a:r>
            <a:r>
              <a:rPr lang="en-US" u="sng" dirty="0" smtClean="0"/>
              <a:t>his or her </a:t>
            </a:r>
            <a:r>
              <a:rPr lang="en-US" dirty="0" smtClean="0"/>
              <a:t>report by Monday.</a:t>
            </a:r>
          </a:p>
          <a:p>
            <a:r>
              <a:rPr lang="en-US" dirty="0" smtClean="0"/>
              <a:t>Plural pronouns should have plural antecedents. </a:t>
            </a:r>
          </a:p>
          <a:p>
            <a:pPr lvl="1"/>
            <a:r>
              <a:rPr lang="en-US" dirty="0" smtClean="0"/>
              <a:t>All </a:t>
            </a:r>
            <a:r>
              <a:rPr lang="en-US" u="sng" dirty="0" smtClean="0"/>
              <a:t>students</a:t>
            </a:r>
            <a:r>
              <a:rPr lang="en-US" dirty="0" smtClean="0"/>
              <a:t> should complete </a:t>
            </a:r>
            <a:r>
              <a:rPr lang="en-US" u="sng" dirty="0" smtClean="0"/>
              <a:t>their</a:t>
            </a:r>
            <a:r>
              <a:rPr lang="en-US" dirty="0" smtClean="0"/>
              <a:t> reports by Monday.</a:t>
            </a:r>
          </a:p>
        </p:txBody>
      </p:sp>
    </p:spTree>
    <p:extLst>
      <p:ext uri="{BB962C8B-B14F-4D97-AF65-F5344CB8AC3E}">
        <p14:creationId xmlns:p14="http://schemas.microsoft.com/office/powerpoint/2010/main" val="83982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 and fix the error: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players on the basketball team, who are mostly freshman and sophomores, tries hard to avoid a early game blowout.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purpose of the book persuades readers to get involved in community service.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 semantic, then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structural tests to determine parts of speech!</a:t>
            </a:r>
          </a:p>
          <a:p>
            <a:r>
              <a:rPr lang="en-US" dirty="0" smtClean="0"/>
              <a:t>To </a:t>
            </a:r>
            <a:r>
              <a:rPr lang="en-US" dirty="0"/>
              <a:t>move past semantic categorization, we can identify parts of speech using </a:t>
            </a:r>
            <a:r>
              <a:rPr lang="en-US" dirty="0" smtClean="0"/>
              <a:t>syntax and morphology</a:t>
            </a:r>
            <a:endParaRPr lang="en-US" dirty="0"/>
          </a:p>
          <a:p>
            <a:r>
              <a:rPr lang="en-US" dirty="0"/>
              <a:t>Morphology studies word formation (structurally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Morpheme=smallest semantic unit in language</a:t>
            </a:r>
          </a:p>
          <a:p>
            <a:pPr lvl="1"/>
            <a:r>
              <a:rPr lang="en-US" dirty="0" smtClean="0"/>
              <a:t>E.g., refund [re + fund]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Can </a:t>
            </a:r>
            <a:r>
              <a:rPr lang="en-US" sz="2900" dirty="0"/>
              <a:t>be pluralized and can take a possessive suffix (Derivational suffixes)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Teacher; Teachers; Teacher’s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formed from verbs and adjectives (Inflectional suffixes)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e.g.; -</a:t>
            </a:r>
            <a:r>
              <a:rPr lang="en-US" sz="2900" dirty="0" err="1"/>
              <a:t>ment</a:t>
            </a:r>
            <a:r>
              <a:rPr lang="en-US" sz="2900" dirty="0"/>
              <a:t>, -</a:t>
            </a:r>
            <a:r>
              <a:rPr lang="en-US" sz="2900" dirty="0" err="1"/>
              <a:t>tion</a:t>
            </a:r>
            <a:r>
              <a:rPr lang="en-US" sz="2900" dirty="0"/>
              <a:t>, -hood; 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Expectation; Excitement; Hardship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preceded by a determiner (syntactic distribution)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The teacher; an expectation; the hardship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made past tense (inflection suffixes)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She walks; She walk-</a:t>
            </a:r>
            <a:r>
              <a:rPr lang="en-US" sz="2500" dirty="0" err="1"/>
              <a:t>ed</a:t>
            </a:r>
            <a:endParaRPr lang="en-US" sz="2500" dirty="0"/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follow auxiliaries and modals (syntactic distribution)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She has been walking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negated with not or un (syntactic distribution)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She did not </a:t>
            </a:r>
            <a:r>
              <a:rPr lang="en-US" sz="2500" dirty="0" smtClean="0"/>
              <a:t>walk</a:t>
            </a:r>
            <a:endParaRPr lang="en-US" sz="2500" dirty="0"/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 smtClean="0"/>
              <a:t>The </a:t>
            </a:r>
            <a:r>
              <a:rPr lang="en-US" sz="2500" dirty="0"/>
              <a:t>latch was left unhooked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0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take comparative/superlative forms (Inflectional suffixes)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700" dirty="0"/>
              <a:t>Tall; taller; tallest; </a:t>
            </a:r>
          </a:p>
          <a:p>
            <a:pPr marL="693738" lvl="1" indent="-457200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700" dirty="0"/>
              <a:t>willing; more willing; most willing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3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Often take the suffix –</a:t>
            </a:r>
            <a:r>
              <a:rPr lang="en-US" sz="2900" dirty="0" err="1"/>
              <a:t>ly</a:t>
            </a:r>
            <a:r>
              <a:rPr lang="en-US" sz="2900" dirty="0"/>
              <a:t> (Derivational suffix)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Quickly;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Can’t appear between a determiner and a noun (syntactic distribution)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The quickly fox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The </a:t>
            </a:r>
            <a:r>
              <a:rPr lang="en-US" sz="2900" u="sng" dirty="0" smtClean="0"/>
              <a:t>establishment</a:t>
            </a:r>
            <a:r>
              <a:rPr lang="en-US" sz="2900" dirty="0" smtClean="0"/>
              <a:t> of regulations will </a:t>
            </a:r>
            <a:r>
              <a:rPr lang="en-US" sz="2900" u="sng" dirty="0" smtClean="0"/>
              <a:t>increase</a:t>
            </a:r>
            <a:r>
              <a:rPr lang="en-US" sz="2900" dirty="0" smtClean="0"/>
              <a:t> </a:t>
            </a:r>
            <a:r>
              <a:rPr lang="en-US" sz="2900" u="sng" dirty="0" smtClean="0"/>
              <a:t>safety</a:t>
            </a:r>
            <a:r>
              <a:rPr lang="en-US" sz="2900" dirty="0" smtClean="0"/>
              <a:t>.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An </a:t>
            </a:r>
            <a:r>
              <a:rPr lang="en-US" sz="2900" u="sng" dirty="0" smtClean="0"/>
              <a:t>emotional</a:t>
            </a:r>
            <a:r>
              <a:rPr lang="en-US" sz="2900" dirty="0" smtClean="0"/>
              <a:t> </a:t>
            </a:r>
            <a:r>
              <a:rPr lang="en-US" sz="2900" u="sng" dirty="0" smtClean="0"/>
              <a:t>response</a:t>
            </a:r>
            <a:r>
              <a:rPr lang="en-US" sz="2900" dirty="0" smtClean="0"/>
              <a:t> is </a:t>
            </a:r>
            <a:r>
              <a:rPr lang="en-US" sz="2900" u="sng" dirty="0" smtClean="0"/>
              <a:t>expected</a:t>
            </a:r>
            <a:r>
              <a:rPr lang="en-US" sz="2900" dirty="0" smtClean="0"/>
              <a:t> when </a:t>
            </a:r>
            <a:r>
              <a:rPr lang="en-US" sz="2900" u="sng" dirty="0" smtClean="0"/>
              <a:t>hearing</a:t>
            </a:r>
            <a:r>
              <a:rPr lang="en-US" sz="2900" dirty="0" smtClean="0"/>
              <a:t> news like that.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 </a:t>
            </a:r>
            <a:r>
              <a:rPr lang="en-US" sz="2900" u="sng" dirty="0" smtClean="0"/>
              <a:t>Hearing </a:t>
            </a:r>
            <a:r>
              <a:rPr lang="en-US" sz="2900" dirty="0" smtClean="0"/>
              <a:t>is the </a:t>
            </a:r>
            <a:r>
              <a:rPr lang="en-US" sz="2900" u="sng" dirty="0" smtClean="0"/>
              <a:t>hardest</a:t>
            </a:r>
            <a:r>
              <a:rPr lang="en-US" sz="2900" dirty="0" smtClean="0"/>
              <a:t> </a:t>
            </a:r>
            <a:r>
              <a:rPr lang="en-US" sz="2900" u="sng" dirty="0" smtClean="0"/>
              <a:t>part</a:t>
            </a:r>
            <a:r>
              <a:rPr lang="en-US" sz="290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394</TotalTime>
  <Words>1480</Words>
  <Application>Microsoft Macintosh PowerPoint</Application>
  <PresentationFormat>On-screen Show (4:3)</PresentationFormat>
  <Paragraphs>181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Capital</vt:lpstr>
      <vt:lpstr>Grammar Review</vt:lpstr>
      <vt:lpstr>Grammar importance</vt:lpstr>
      <vt:lpstr>Parts of Speech</vt:lpstr>
      <vt:lpstr>If not semantic, then what?</vt:lpstr>
      <vt:lpstr>Nouns</vt:lpstr>
      <vt:lpstr>Verbs</vt:lpstr>
      <vt:lpstr>Adjectives</vt:lpstr>
      <vt:lpstr>Adverbs</vt:lpstr>
      <vt:lpstr>Race!</vt:lpstr>
      <vt:lpstr>Sentence Structure</vt:lpstr>
      <vt:lpstr>Verbs and Sentence patterns</vt:lpstr>
      <vt:lpstr>Transitive Verbs</vt:lpstr>
      <vt:lpstr>Intransitive Verbs</vt:lpstr>
      <vt:lpstr>Linking Verbs and to be</vt:lpstr>
      <vt:lpstr>Function of Modifiers</vt:lpstr>
      <vt:lpstr>Identity of Modifiers</vt:lpstr>
      <vt:lpstr>Race!</vt:lpstr>
      <vt:lpstr>Common Grammatical Errors</vt:lpstr>
      <vt:lpstr>Misplaced Modifiers: What are they?</vt:lpstr>
      <vt:lpstr>Here are some basic examples</vt:lpstr>
      <vt:lpstr>Do these revisions make more sense?</vt:lpstr>
      <vt:lpstr>Generally…</vt:lpstr>
      <vt:lpstr>PowerPoint Presentation</vt:lpstr>
      <vt:lpstr>PowerPoint Presentation</vt:lpstr>
      <vt:lpstr>Dangling Modifiers</vt:lpstr>
      <vt:lpstr>Race!</vt:lpstr>
      <vt:lpstr>Subject-Verb Agreement</vt:lpstr>
      <vt:lpstr>Subject-Verb Agreement Special Considerations</vt:lpstr>
      <vt:lpstr>Faulty Predication</vt:lpstr>
      <vt:lpstr>Other common causes for faulty predication</vt:lpstr>
      <vt:lpstr>Pronoun-Antecedent Agreement</vt:lpstr>
      <vt:lpstr>Race!</vt:lpstr>
    </vt:vector>
  </TitlesOfParts>
  <Company>ttu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Misplaced Modifiers</dc:title>
  <dc:creator>aeaton</dc:creator>
  <cp:lastModifiedBy>Lam, Christopher</cp:lastModifiedBy>
  <cp:revision>65</cp:revision>
  <dcterms:created xsi:type="dcterms:W3CDTF">2009-02-03T18:09:57Z</dcterms:created>
  <dcterms:modified xsi:type="dcterms:W3CDTF">2014-08-27T18:42:27Z</dcterms:modified>
</cp:coreProperties>
</file>