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7"/>
  </p:notesMasterIdLst>
  <p:sldIdLst>
    <p:sldId id="256" r:id="rId2"/>
    <p:sldId id="257" r:id="rId3"/>
    <p:sldId id="276" r:id="rId4"/>
    <p:sldId id="258" r:id="rId5"/>
    <p:sldId id="277" r:id="rId6"/>
    <p:sldId id="259" r:id="rId7"/>
    <p:sldId id="278" r:id="rId8"/>
    <p:sldId id="262" r:id="rId9"/>
    <p:sldId id="279" r:id="rId10"/>
    <p:sldId id="263" r:id="rId11"/>
    <p:sldId id="280" r:id="rId12"/>
    <p:sldId id="264" r:id="rId13"/>
    <p:sldId id="281" r:id="rId14"/>
    <p:sldId id="265" r:id="rId15"/>
    <p:sldId id="282" r:id="rId16"/>
    <p:sldId id="266" r:id="rId17"/>
    <p:sldId id="283" r:id="rId18"/>
    <p:sldId id="267" r:id="rId19"/>
    <p:sldId id="284" r:id="rId20"/>
    <p:sldId id="268" r:id="rId21"/>
    <p:sldId id="285" r:id="rId22"/>
    <p:sldId id="286" r:id="rId23"/>
    <p:sldId id="269" r:id="rId24"/>
    <p:sldId id="270" r:id="rId25"/>
    <p:sldId id="287" r:id="rId26"/>
    <p:sldId id="271" r:id="rId27"/>
    <p:sldId id="288" r:id="rId28"/>
    <p:sldId id="272" r:id="rId29"/>
    <p:sldId id="289" r:id="rId30"/>
    <p:sldId id="273" r:id="rId31"/>
    <p:sldId id="290" r:id="rId32"/>
    <p:sldId id="274" r:id="rId33"/>
    <p:sldId id="291" r:id="rId34"/>
    <p:sldId id="275" r:id="rId35"/>
    <p:sldId id="292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9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EDA1721A-48BD-4B48-94D8-63C4CFBB5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08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pPr>
              <a:defRPr/>
            </a:pPr>
            <a:fld id="{D6BDF133-9A14-E041-A65D-C446367B21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0F383-DB1E-C74A-A0B3-4FE2AF41A9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BA31D-7858-BE40-878C-D6C8C3860C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0F383-DB1E-C74A-A0B3-4FE2AF41A9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E35F2-4C02-7B47-B623-6D139ACA5E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DD0EC3-7327-6E4C-9BBC-B53816BBCF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5F667-C3FE-CB44-ACB1-50F3A57D8A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CA8ED2-49B4-E544-96DF-DFBC0B41A0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D8D473-25E8-B044-913B-9E71833789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01CDD-DE8B-9F40-8C2F-EB5931CF2D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4E1C7-5C1A-1F48-B791-4C9D097CCC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A809F5-55FB-C043-A9CB-A0A90DB9B4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DC989-CA71-9047-9609-D7288E6042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170F383-DB1E-C74A-A0B3-4FE2AF41A9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Grammar Diagnostic</a:t>
            </a:r>
            <a:endParaRPr lang="en-US" dirty="0">
              <a:latin typeface="Arial" charset="0"/>
            </a:endParaRP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Dr. </a:t>
            </a:r>
            <a:r>
              <a:rPr lang="en-US" dirty="0" smtClean="0">
                <a:latin typeface="Arial" charset="0"/>
              </a:rPr>
              <a:t>Lam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TECM 4190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Original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Changes to the engine improve control over air and fuel, reduce engine losses, and minimizing energy waste during idling.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Parallelism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Changes to the engine improve control over air and fuel, reduce engine losses, and </a:t>
            </a:r>
            <a:r>
              <a:rPr lang="en-US" b="1">
                <a:solidFill>
                  <a:schemeClr val="folHlink"/>
                </a:solidFill>
                <a:latin typeface="Arial" charset="0"/>
              </a:rPr>
              <a:t>minimize</a:t>
            </a:r>
            <a:r>
              <a:rPr lang="en-US">
                <a:latin typeface="Arial" charset="0"/>
              </a:rPr>
              <a:t> energy waste during idling.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Original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The </a:t>
            </a:r>
            <a:r>
              <a:rPr lang="en-US" dirty="0" smtClean="0">
                <a:latin typeface="Arial" charset="0"/>
              </a:rPr>
              <a:t>vehicle</a:t>
            </a:r>
            <a:r>
              <a:rPr lang="en-US" dirty="0" smtClean="0">
                <a:latin typeface="Arial" charset="0"/>
              </a:rPr>
              <a:t>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streamlined body lowered aerodynamic drag and low-resistance tires provide further gains.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Compound sentence with coordinating conjunction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vehicle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s streamlined body lowered aerodynamic drag</a:t>
            </a:r>
            <a:r>
              <a:rPr lang="en-US" altLang="ja-JP" sz="5400" b="1">
                <a:solidFill>
                  <a:schemeClr val="folHlink"/>
                </a:solidFill>
                <a:latin typeface="Arial" charset="0"/>
              </a:rPr>
              <a:t>,</a:t>
            </a:r>
            <a:r>
              <a:rPr lang="en-US" altLang="ja-JP">
                <a:latin typeface="Arial" charset="0"/>
              </a:rPr>
              <a:t> and low-resistance tires provide further gains.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Original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By using high-strength lightweight steel, 15 percent of the total vehicle weight was eliminated.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Dangling modifier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By using high-strength lightweight steel, </a:t>
            </a:r>
            <a:r>
              <a:rPr lang="en-US" b="1">
                <a:solidFill>
                  <a:schemeClr val="folHlink"/>
                </a:solidFill>
                <a:latin typeface="Arial" charset="0"/>
              </a:rPr>
              <a:t>designers eliminated</a:t>
            </a:r>
            <a:r>
              <a:rPr lang="en-US">
                <a:latin typeface="Arial" charset="0"/>
              </a:rPr>
              <a:t> 15 percent of the total vehicle weight.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Original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These technologies would save 2,900 to 3,900 gallons of gasoline over their lifetime. Therefore cutting emissions of global-warming gases by 37 to 50 tons.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Fragment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These technologies would save 2,900 to 3,900 gallons of gasoline over their lifetime</a:t>
            </a:r>
            <a:r>
              <a:rPr lang="en-US" sz="6000" b="1">
                <a:solidFill>
                  <a:schemeClr val="folHlink"/>
                </a:solidFill>
                <a:latin typeface="Arial" charset="0"/>
              </a:rPr>
              <a:t>,</a:t>
            </a:r>
            <a:r>
              <a:rPr lang="en-US">
                <a:solidFill>
                  <a:schemeClr val="folHlink"/>
                </a:solidFill>
                <a:latin typeface="Arial" charset="0"/>
              </a:rPr>
              <a:t> </a:t>
            </a:r>
            <a:r>
              <a:rPr lang="en-US">
                <a:latin typeface="Arial" charset="0"/>
              </a:rPr>
              <a:t>therefore cutting emissions of global-warming gases by 37 to 50 tons.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Original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Performance actually increases with these changes, the Exemplar shaves 1.7 seconds off the Explorer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s acceleration speed of 12.4 seconds to go from 0 to 60 miles per hour.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Comma splice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Performance actually increases with these changes</a:t>
            </a:r>
            <a:r>
              <a:rPr lang="en-US" sz="6000" b="1">
                <a:solidFill>
                  <a:schemeClr val="folHlink"/>
                </a:solidFill>
                <a:latin typeface="Arial" charset="0"/>
              </a:rPr>
              <a:t>:</a:t>
            </a:r>
            <a:r>
              <a:rPr lang="en-US">
                <a:latin typeface="Arial" charset="0"/>
              </a:rPr>
              <a:t> the Exemplar shaves 1.7 seconds off the Explorer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s acceleration speed of 12.4 seconds to go from 0 to 60 miles per hour.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Original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Union of Concerned Scientists have developed plans for a sport utility vehicle (SUV), that is friendlier to the environment than SUVs on the market.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Original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Engineers met safety requirements by adopting technologies, which have undergone a crash analysis by the American Iron and Steel Institute.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Restrictive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Engineers met safety requirements by adopting technologies </a:t>
            </a:r>
            <a:r>
              <a:rPr lang="en-US" b="1">
                <a:solidFill>
                  <a:schemeClr val="folHlink"/>
                </a:solidFill>
                <a:latin typeface="Arial" charset="0"/>
              </a:rPr>
              <a:t>that</a:t>
            </a:r>
            <a:r>
              <a:rPr lang="en-US">
                <a:latin typeface="Arial" charset="0"/>
              </a:rPr>
              <a:t> have undergone a crash analysis by the American Iron and Steel Institute.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Original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lighter weight avoids crashes because the driver can maneuver and stop easily.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Faulty Predication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lighter weight </a:t>
            </a:r>
            <a:r>
              <a:rPr lang="en-US" b="1">
                <a:solidFill>
                  <a:schemeClr val="folHlink"/>
                </a:solidFill>
                <a:latin typeface="Arial" charset="0"/>
              </a:rPr>
              <a:t>helps drivers</a:t>
            </a:r>
            <a:r>
              <a:rPr lang="en-US">
                <a:latin typeface="Arial" charset="0"/>
              </a:rPr>
              <a:t> avoid crashes because the driver can maneuver and stop easily.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Original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Its a big step to move a concept from the drawing board to the driveway.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It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s/its</a:t>
            </a:r>
            <a:endParaRPr lang="en-US">
              <a:latin typeface="Arial" charset="0"/>
            </a:endParaRP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It</a:t>
            </a:r>
            <a:r>
              <a:rPr lang="ja-JP" altLang="en-US" sz="5400" b="1">
                <a:solidFill>
                  <a:schemeClr val="folHlink"/>
                </a:solidFill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s a big step to move a concept from the drawing board to the driveway.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Original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Exemplar-type vehicles are well within Detroits capability, however, getting them into production will require prodding from policymakers.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Possessive, compound sentence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Exemplar-type vehicles are well within Detroit</a:t>
            </a:r>
            <a:r>
              <a:rPr lang="ja-JP" altLang="en-US" sz="5400" b="1">
                <a:solidFill>
                  <a:schemeClr val="folHlink"/>
                </a:solidFill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s capability</a:t>
            </a:r>
            <a:r>
              <a:rPr lang="en-US" altLang="ja-JP" sz="5400" b="1">
                <a:solidFill>
                  <a:schemeClr val="folHlink"/>
                </a:solidFill>
                <a:latin typeface="Arial" charset="0"/>
              </a:rPr>
              <a:t>;</a:t>
            </a:r>
            <a:r>
              <a:rPr lang="en-US" altLang="ja-JP">
                <a:latin typeface="Arial" charset="0"/>
              </a:rPr>
              <a:t> however, getting them into production will require prodding from policymakers.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Original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Consumers would save money driving the Exemplar. Although the sticker price might be a few hundred dollars higher than the price for the Explorer.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Fragment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Consumers would save money driving the Exemplar</a:t>
            </a:r>
            <a:r>
              <a:rPr lang="en-US" sz="5400" b="1">
                <a:solidFill>
                  <a:schemeClr val="folHlink"/>
                </a:solidFill>
                <a:latin typeface="Arial" charset="0"/>
              </a:rPr>
              <a:t>,</a:t>
            </a:r>
            <a:r>
              <a:rPr lang="en-US">
                <a:latin typeface="Arial" charset="0"/>
              </a:rPr>
              <a:t> although the sticker price might be a few hundred dollars higher than the price for the Explorer.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Sub-Verb agreement</a:t>
            </a:r>
            <a:br>
              <a:rPr lang="en-US" sz="4000">
                <a:latin typeface="Arial" charset="0"/>
              </a:rPr>
            </a:br>
            <a:r>
              <a:rPr lang="en-US" sz="4000">
                <a:latin typeface="Arial" charset="0"/>
              </a:rPr>
              <a:t> and restrictive clause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Union of Concerned Scientists </a:t>
            </a:r>
            <a:r>
              <a:rPr lang="en-US" b="1">
                <a:solidFill>
                  <a:schemeClr val="folHlink"/>
                </a:solidFill>
                <a:latin typeface="Arial" charset="0"/>
              </a:rPr>
              <a:t>HAS</a:t>
            </a:r>
            <a:r>
              <a:rPr lang="en-US">
                <a:latin typeface="Arial" charset="0"/>
              </a:rPr>
              <a:t> developed plans for a sport utility vehicle (SUV)</a:t>
            </a:r>
            <a:r>
              <a:rPr lang="en-US" sz="4800" b="1">
                <a:solidFill>
                  <a:srgbClr val="FF0066"/>
                </a:solidFill>
                <a:latin typeface="Arial" charset="0"/>
              </a:rPr>
              <a:t>,</a:t>
            </a:r>
            <a:r>
              <a:rPr lang="en-US" sz="4800" b="1">
                <a:latin typeface="Arial" charset="0"/>
              </a:rPr>
              <a:t> </a:t>
            </a:r>
            <a:r>
              <a:rPr lang="en-US">
                <a:latin typeface="Arial" charset="0"/>
              </a:rPr>
              <a:t>that is friendlier to the environment than SUVs on the market.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Original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technology improvements which would pay for themselves after two years of lower fuel bills would slash United States emissions by over 240 million tons annually.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Nonrestrictive clause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technology improvements</a:t>
            </a:r>
            <a:r>
              <a:rPr lang="en-US" sz="5400" b="1">
                <a:solidFill>
                  <a:schemeClr val="folHlink"/>
                </a:solidFill>
                <a:latin typeface="Arial" charset="0"/>
              </a:rPr>
              <a:t>, </a:t>
            </a:r>
            <a:r>
              <a:rPr lang="en-US">
                <a:latin typeface="Arial" charset="0"/>
              </a:rPr>
              <a:t>which would pay for themselves after two years of lower fuel bills</a:t>
            </a:r>
            <a:r>
              <a:rPr lang="en-US" sz="6000" b="1">
                <a:solidFill>
                  <a:schemeClr val="folHlink"/>
                </a:solidFill>
                <a:latin typeface="Arial" charset="0"/>
              </a:rPr>
              <a:t>,</a:t>
            </a:r>
            <a:r>
              <a:rPr lang="en-US">
                <a:latin typeface="Arial" charset="0"/>
              </a:rPr>
              <a:t> would slash United States emissions by over 240 million tons annually.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Original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We can put America back on the road to reducing environmental damage caused by driving with stronger policies.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Misplaced Modifier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chemeClr val="folHlink"/>
                </a:solidFill>
                <a:latin typeface="Arial" charset="0"/>
              </a:rPr>
              <a:t>With stronger policies</a:t>
            </a:r>
            <a:r>
              <a:rPr lang="en-US">
                <a:latin typeface="Arial" charset="0"/>
              </a:rPr>
              <a:t>, we can put America back on the road to reducing environmental damage caused by driving.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2 examples of each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Coordinating conjunction: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Subordinating conjunction: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Relative pronoun: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2 examples of each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Coordinating conjunction: for, and, nor, but, or, yet, so (FANBOYS)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Subordinating conjunction: because, although, since, before, while, etc.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Relative pronoun: who, which, that, whomever, whichever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Original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UCS Exemplar, is equivalent to the Ford Explorer in nearly every way.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Simple sentence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UCS Exemplar</a:t>
            </a:r>
            <a:r>
              <a:rPr lang="en-US" sz="4400" b="1">
                <a:solidFill>
                  <a:srgbClr val="FF0066"/>
                </a:solidFill>
                <a:latin typeface="Arial" charset="0"/>
              </a:rPr>
              <a:t>,</a:t>
            </a:r>
            <a:r>
              <a:rPr lang="en-US">
                <a:latin typeface="Arial" charset="0"/>
              </a:rPr>
              <a:t> is equivalent to the Ford Explorer in nearly every way.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Original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The real difference lays in </a:t>
            </a:r>
            <a:r>
              <a:rPr lang="en-US" dirty="0" smtClean="0">
                <a:latin typeface="Arial" charset="0"/>
              </a:rPr>
              <a:t>it’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higher efficiency, and lower emission of pollutants.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Lays/lies, It</a:t>
            </a:r>
            <a:r>
              <a:rPr lang="ja-JP" altLang="en-US" sz="4000">
                <a:latin typeface="Arial" charset="0"/>
              </a:rPr>
              <a:t>’</a:t>
            </a:r>
            <a:r>
              <a:rPr lang="en-US" altLang="ja-JP" sz="4000">
                <a:latin typeface="Arial" charset="0"/>
              </a:rPr>
              <a:t>s/its and</a:t>
            </a:r>
            <a:br>
              <a:rPr lang="en-US" altLang="ja-JP" sz="4000">
                <a:latin typeface="Arial" charset="0"/>
              </a:rPr>
            </a:br>
            <a:r>
              <a:rPr lang="en-US" altLang="ja-JP" sz="4000">
                <a:latin typeface="Arial" charset="0"/>
              </a:rPr>
              <a:t> compound predicate </a:t>
            </a:r>
            <a:endParaRPr lang="en-US" sz="4000">
              <a:latin typeface="Arial" charset="0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real difference </a:t>
            </a:r>
            <a:r>
              <a:rPr lang="en-US" b="1">
                <a:solidFill>
                  <a:schemeClr val="folHlink"/>
                </a:solidFill>
                <a:latin typeface="Arial" charset="0"/>
              </a:rPr>
              <a:t>lies </a:t>
            </a:r>
            <a:r>
              <a:rPr lang="en-US">
                <a:latin typeface="Arial" charset="0"/>
              </a:rPr>
              <a:t>in it</a:t>
            </a:r>
            <a:r>
              <a:rPr lang="ja-JP" altLang="en-US" b="1">
                <a:solidFill>
                  <a:srgbClr val="FF0066"/>
                </a:solidFill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s higher efficiency</a:t>
            </a:r>
            <a:r>
              <a:rPr lang="en-US" altLang="ja-JP" b="1">
                <a:solidFill>
                  <a:srgbClr val="FF0066"/>
                </a:solidFill>
                <a:latin typeface="Arial" charset="0"/>
              </a:rPr>
              <a:t>, </a:t>
            </a:r>
            <a:r>
              <a:rPr lang="en-US" altLang="ja-JP">
                <a:latin typeface="Arial" charset="0"/>
              </a:rPr>
              <a:t>and lower emission of pollutants.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Original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Exemplar uses technologies to protect the planet; engine advances, transmission improvements, drag-reduction techniques, improved exhaust-control equipment and weight-saving technology.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Colon, series comma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Exemplar uses technologies to protect the planet</a:t>
            </a:r>
            <a:r>
              <a:rPr lang="en-US" sz="4800" b="1">
                <a:solidFill>
                  <a:schemeClr val="folHlink"/>
                </a:solidFill>
                <a:latin typeface="Arial" charset="0"/>
              </a:rPr>
              <a:t>:</a:t>
            </a:r>
            <a:r>
              <a:rPr lang="en-US">
                <a:latin typeface="Arial" charset="0"/>
              </a:rPr>
              <a:t> engine advances, transmission improvements, drag-reduction techniques, improved exhaust-control equipment</a:t>
            </a:r>
            <a:r>
              <a:rPr lang="en-US" b="1">
                <a:solidFill>
                  <a:schemeClr val="folHlink"/>
                </a:solidFill>
                <a:latin typeface="Arial" charset="0"/>
              </a:rPr>
              <a:t>,</a:t>
            </a:r>
            <a:r>
              <a:rPr lang="en-US">
                <a:latin typeface="Arial" charset="0"/>
              </a:rPr>
              <a:t> and weight-saving technology.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98</TotalTime>
  <Words>836</Words>
  <Application>Microsoft Macintosh PowerPoint</Application>
  <PresentationFormat>On-screen Show (4:3)</PresentationFormat>
  <Paragraphs>79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Capital</vt:lpstr>
      <vt:lpstr>Grammar Diagnostic</vt:lpstr>
      <vt:lpstr>Original</vt:lpstr>
      <vt:lpstr>Sub-Verb agreement  and restrictive clause</vt:lpstr>
      <vt:lpstr>Original</vt:lpstr>
      <vt:lpstr>Simple sentence</vt:lpstr>
      <vt:lpstr>Original</vt:lpstr>
      <vt:lpstr>Lays/lies, It’s/its and  compound predicate </vt:lpstr>
      <vt:lpstr>Original</vt:lpstr>
      <vt:lpstr>Colon, series comma</vt:lpstr>
      <vt:lpstr>Original</vt:lpstr>
      <vt:lpstr>Parallelism</vt:lpstr>
      <vt:lpstr>Original</vt:lpstr>
      <vt:lpstr>Compound sentence with coordinating conjunction</vt:lpstr>
      <vt:lpstr>Original</vt:lpstr>
      <vt:lpstr>Dangling modifier</vt:lpstr>
      <vt:lpstr>Original</vt:lpstr>
      <vt:lpstr>Fragment</vt:lpstr>
      <vt:lpstr>Original</vt:lpstr>
      <vt:lpstr>Comma splice</vt:lpstr>
      <vt:lpstr>Original</vt:lpstr>
      <vt:lpstr>Restrictive</vt:lpstr>
      <vt:lpstr>Original</vt:lpstr>
      <vt:lpstr>Faulty Predication</vt:lpstr>
      <vt:lpstr>Original</vt:lpstr>
      <vt:lpstr>It’s/its</vt:lpstr>
      <vt:lpstr>Original</vt:lpstr>
      <vt:lpstr>Possessive, compound sentence</vt:lpstr>
      <vt:lpstr>Original</vt:lpstr>
      <vt:lpstr>Fragment</vt:lpstr>
      <vt:lpstr>Original</vt:lpstr>
      <vt:lpstr>Nonrestrictive clause</vt:lpstr>
      <vt:lpstr>Original</vt:lpstr>
      <vt:lpstr>Misplaced Modifier</vt:lpstr>
      <vt:lpstr>2 examples of each</vt:lpstr>
      <vt:lpstr>2 examples of each</vt:lpstr>
    </vt:vector>
  </TitlesOfParts>
  <Company>ttu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Test</dc:title>
  <dc:creator>aeaton</dc:creator>
  <cp:lastModifiedBy>Lam, Christopher</cp:lastModifiedBy>
  <cp:revision>29</cp:revision>
  <dcterms:created xsi:type="dcterms:W3CDTF">2009-01-13T17:16:15Z</dcterms:created>
  <dcterms:modified xsi:type="dcterms:W3CDTF">2014-08-27T18:02:17Z</dcterms:modified>
</cp:coreProperties>
</file>