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3" r:id="rId1"/>
  </p:sldMasterIdLst>
  <p:notesMasterIdLst>
    <p:notesMasterId r:id="rId35"/>
  </p:notesMasterIdLst>
  <p:sldIdLst>
    <p:sldId id="256" r:id="rId2"/>
    <p:sldId id="290" r:id="rId3"/>
    <p:sldId id="291" r:id="rId4"/>
    <p:sldId id="292" r:id="rId5"/>
    <p:sldId id="293" r:id="rId6"/>
    <p:sldId id="294" r:id="rId7"/>
    <p:sldId id="295" r:id="rId8"/>
    <p:sldId id="296" r:id="rId9"/>
    <p:sldId id="297" r:id="rId10"/>
    <p:sldId id="298" r:id="rId11"/>
    <p:sldId id="299" r:id="rId12"/>
    <p:sldId id="300" r:id="rId13"/>
    <p:sldId id="301" r:id="rId14"/>
    <p:sldId id="311" r:id="rId15"/>
    <p:sldId id="303" r:id="rId16"/>
    <p:sldId id="304" r:id="rId17"/>
    <p:sldId id="305" r:id="rId18"/>
    <p:sldId id="306" r:id="rId19"/>
    <p:sldId id="307" r:id="rId20"/>
    <p:sldId id="308" r:id="rId21"/>
    <p:sldId id="309" r:id="rId22"/>
    <p:sldId id="310" r:id="rId23"/>
    <p:sldId id="258" r:id="rId24"/>
    <p:sldId id="281" r:id="rId25"/>
    <p:sldId id="282" r:id="rId26"/>
    <p:sldId id="260" r:id="rId27"/>
    <p:sldId id="261" r:id="rId28"/>
    <p:sldId id="283" r:id="rId29"/>
    <p:sldId id="262" r:id="rId30"/>
    <p:sldId id="266" r:id="rId31"/>
    <p:sldId id="312" r:id="rId32"/>
    <p:sldId id="313" r:id="rId33"/>
    <p:sldId id="314" r:id="rId3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5" d="100"/>
          <a:sy n="125" d="100"/>
        </p:scale>
        <p:origin x="-1976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notesMaster" Target="notesMasters/notesMaster1.xml"/><Relationship Id="rId36" Type="http://schemas.openxmlformats.org/officeDocument/2006/relationships/printerSettings" Target="printerSettings/printerSettings1.bin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22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cs typeface="+mn-cs"/>
              </a:defRPr>
            </a:lvl1pPr>
          </a:lstStyle>
          <a:p>
            <a:pPr>
              <a:defRPr/>
            </a:pPr>
            <a:fld id="{DD04CE25-F6EF-FE46-9BA9-0450CEE278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92365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CD1C8FD1-C747-CF4F-9C3F-18A203FCDE70}" type="slidenum">
              <a:rPr lang="en-US" sz="1200"/>
              <a:pPr/>
              <a:t>27</a:t>
            </a:fld>
            <a:endParaRPr lang="en-US" sz="1200"/>
          </a:p>
        </p:txBody>
      </p:sp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/>
              <a:t>http://aliscot.com/bigdog/misplaced.htm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91257B9-9705-2644-AA4B-FA010BA3847A}" type="slidenum">
              <a:rPr lang="en-US" sz="1200"/>
              <a:pPr/>
              <a:t>28</a:t>
            </a:fld>
            <a:endParaRPr lang="en-US" sz="1200"/>
          </a:p>
        </p:txBody>
      </p:sp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/>
              <a:t>http://aliscot.com/bigdog/misplaced.htm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500E4083-09E9-4E42-84D2-8F691BA15954}" type="slidenum">
              <a:rPr lang="en-US" sz="1200"/>
              <a:pPr/>
              <a:t>29</a:t>
            </a:fld>
            <a:endParaRPr lang="en-US" sz="1200"/>
          </a:p>
        </p:txBody>
      </p:sp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/>
              <a:t>http://grammar.quickanddirtytips.com/misplaced-modifiers.aspx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F34688A6-28C3-C04F-94F0-42722825FB90}" type="slidenum">
              <a:rPr lang="en-US" sz="1200"/>
              <a:pPr/>
              <a:t>30</a:t>
            </a:fld>
            <a:endParaRPr lang="en-US" sz="1200"/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/>
              <a:t>http://grammar.quickanddirtytips.com/misplaced-modifiers.aspx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8" name="Rectangle 7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>
              <a:spLocks/>
            </p:cNvSpPr>
            <p:nvPr/>
          </p:nvSpPr>
          <p:spPr>
            <a:xfrm>
              <a:off x="562843" y="475488"/>
              <a:ext cx="7982712" cy="5888736"/>
            </a:xfrm>
            <a:prstGeom prst="rect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562842" y="6133646"/>
              <a:ext cx="7982712" cy="1472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562843" y="457200"/>
              <a:ext cx="7982712" cy="25786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3950"/>
            <a:ext cx="7342188" cy="1924050"/>
          </a:xfrm>
        </p:spPr>
        <p:txBody>
          <a:bodyPr anchor="b" anchorCtr="0">
            <a:noAutofit/>
          </a:bodyPr>
          <a:lstStyle>
            <a:lvl1pPr>
              <a:defRPr sz="5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429000"/>
            <a:ext cx="7342188" cy="1752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3741" y="6122894"/>
            <a:ext cx="2133600" cy="259317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2894"/>
            <a:ext cx="2895600" cy="257810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91000" y="6122894"/>
            <a:ext cx="762000" cy="271463"/>
          </a:xfrm>
        </p:spPr>
        <p:txBody>
          <a:bodyPr/>
          <a:lstStyle/>
          <a:p>
            <a:pPr>
              <a:defRPr/>
            </a:pPr>
            <a:fld id="{48B1B511-4175-7844-9AFA-7EEE7D4B590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grpSp>
            <p:nvGrpSpPr>
              <p:cNvPr id="27" name="Group 26"/>
              <p:cNvGrpSpPr/>
              <p:nvPr/>
            </p:nvGrpSpPr>
            <p:grpSpPr>
              <a:xfrm>
                <a:off x="182880" y="173699"/>
                <a:ext cx="8778240" cy="6510602"/>
                <a:chOff x="182880" y="173699"/>
                <a:chExt cx="8778240" cy="6510602"/>
              </a:xfrm>
            </p:grpSpPr>
            <p:sp>
              <p:nvSpPr>
                <p:cNvPr id="29" name="Rectangle 28"/>
                <p:cNvSpPr/>
                <p:nvPr/>
              </p:nvSpPr>
              <p:spPr>
                <a:xfrm>
                  <a:off x="182880" y="173699"/>
                  <a:ext cx="8778240" cy="651060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noFill/>
                </a:ln>
                <a:effectLst>
                  <a:outerShdw blurRad="63500" sx="101000" sy="101000" algn="ctr" rotWithShape="0">
                    <a:prstClr val="black">
                      <a:alpha val="40000"/>
                    </a:prstClr>
                  </a:outerShdw>
                </a:effectLst>
                <a:scene3d>
                  <a:camera prst="perspectiveFront" fov="4800000"/>
                  <a:lightRig rig="threePt" dir="t"/>
                </a:scene3d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0" name="Group 10"/>
                <p:cNvGrpSpPr/>
                <p:nvPr/>
              </p:nvGrpSpPr>
              <p:grpSpPr>
                <a:xfrm>
                  <a:off x="256032" y="237744"/>
                  <a:ext cx="8622792" cy="6364224"/>
                  <a:chOff x="247157" y="247430"/>
                  <a:chExt cx="8622792" cy="6364224"/>
                </a:xfrm>
              </p:grpSpPr>
              <p:sp>
                <p:nvSpPr>
                  <p:cNvPr id="31" name="Rectangle 30"/>
                  <p:cNvSpPr>
                    <a:spLocks/>
                  </p:cNvSpPr>
                  <p:nvPr/>
                </p:nvSpPr>
                <p:spPr>
                  <a:xfrm>
                    <a:off x="247157" y="247430"/>
                    <a:ext cx="8622792" cy="636422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/>
                  </a:p>
                </p:txBody>
              </p:sp>
              <p:cxnSp>
                <p:nvCxnSpPr>
                  <p:cNvPr id="32" name="Straight Connector 31"/>
                  <p:cNvCxnSpPr/>
                  <p:nvPr/>
                </p:nvCxnSpPr>
                <p:spPr>
                  <a:xfrm>
                    <a:off x="247157" y="6389024"/>
                    <a:ext cx="8622792" cy="158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</p:grpSp>
          <p:sp>
            <p:nvSpPr>
              <p:cNvPr id="28" name="Rectangle 27"/>
              <p:cNvSpPr/>
              <p:nvPr/>
            </p:nvSpPr>
            <p:spPr>
              <a:xfrm rot="5400000">
                <a:off x="801086" y="3274090"/>
                <a:ext cx="6135624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  <p:sp>
          <p:nvSpPr>
            <p:cNvPr id="25" name="Rectangle 24"/>
            <p:cNvSpPr/>
            <p:nvPr/>
          </p:nvSpPr>
          <p:spPr>
            <a:xfrm rot="10800000">
              <a:off x="258763" y="1594462"/>
              <a:ext cx="357530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694329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672323"/>
            <a:ext cx="3008313" cy="340304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0122C1-1E31-FC4C-BFF7-A15306821B8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352892" y="310123"/>
            <a:ext cx="3398837" cy="1204912"/>
          </a:xfrm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9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0" name="Rectangle 19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1" name="Straight Connector 2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7" name="Rectangle 16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691640"/>
            <a:ext cx="3008376" cy="914400"/>
          </a:xfrm>
        </p:spPr>
        <p:txBody>
          <a:bodyPr anchor="b">
            <a:no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38559" y="612775"/>
            <a:ext cx="4114800" cy="546811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2" y="2670048"/>
            <a:ext cx="3008376" cy="340156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AA1328-32B2-8A43-9C8F-87B62ED4FBE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7" name="Group 16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1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2" name="Rectangle 21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3" name="Straight Connector 22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20" name="Rectangle 19"/>
            <p:cNvSpPr/>
            <p:nvPr/>
          </p:nvSpPr>
          <p:spPr>
            <a:xfrm>
              <a:off x="256032" y="4203192"/>
              <a:ext cx="8622792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1" y="4287819"/>
            <a:ext cx="8021977" cy="916193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6347" y="331694"/>
            <a:ext cx="8421624" cy="3783106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1" y="5271247"/>
            <a:ext cx="8021977" cy="1013011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0122C1-1E31-FC4C-BFF7-A15306821B8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4" name="Rectangle 13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6" name="Rectangle 15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7" name="Straight Connector 16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8" name="Rectangle 17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622CAF-E2EC-674D-8A17-C0A7159EFA1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4" name="Group 13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6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7" name="Rectangle 16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19" name="Straight Connector 18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8" name="Rectangle 17"/>
            <p:cNvSpPr/>
            <p:nvPr/>
          </p:nvSpPr>
          <p:spPr>
            <a:xfrm rot="5400000">
              <a:off x="4242277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399" y="609600"/>
            <a:ext cx="1416423" cy="5516563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222" y="609600"/>
            <a:ext cx="6279777" cy="551656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99D55A-0AC6-8443-86B1-64C9F0C8C65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9" name="Rectangle 18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1" name="Rectangle 20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F2F676-3DF1-1047-801E-1B5999A5D9F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12" name="Rectangle 11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11"/>
            <p:cNvGrpSpPr/>
            <p:nvPr/>
          </p:nvGrpSpPr>
          <p:grpSpPr>
            <a:xfrm>
              <a:off x="562842" y="475488"/>
              <a:ext cx="7982713" cy="5888736"/>
              <a:chOff x="562842" y="475488"/>
              <a:chExt cx="7982713" cy="5888736"/>
            </a:xfrm>
          </p:grpSpPr>
          <p:sp>
            <p:nvSpPr>
              <p:cNvPr id="8" name="Rectangle 7"/>
              <p:cNvSpPr>
                <a:spLocks/>
              </p:cNvSpPr>
              <p:nvPr/>
            </p:nvSpPr>
            <p:spPr>
              <a:xfrm>
                <a:off x="562843" y="475488"/>
                <a:ext cx="7982712" cy="5888736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9" name="Straight Connector 8"/>
              <p:cNvCxnSpPr/>
              <p:nvPr/>
            </p:nvCxnSpPr>
            <p:spPr>
              <a:xfrm>
                <a:off x="562842" y="6133646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562842" y="3427528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0113" y="3442447"/>
            <a:ext cx="7345362" cy="1532965"/>
          </a:xfrm>
        </p:spPr>
        <p:txBody>
          <a:bodyPr anchor="b" anchorCtr="0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0113" y="5029200"/>
            <a:ext cx="7345362" cy="990600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9259" y="6122894"/>
            <a:ext cx="2133600" cy="259317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4401"/>
            <a:ext cx="2895600" cy="257810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636493" y="533400"/>
            <a:ext cx="7836408" cy="2828925"/>
          </a:xfrm>
        </p:spPr>
        <p:txBody>
          <a:bodyPr>
            <a:normAutofit/>
          </a:bodyPr>
          <a:lstStyle>
            <a:lvl1pPr>
              <a:buNone/>
              <a:defRPr sz="20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2" name="Rectangle 11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7" name="Rectangle 26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113" y="1371600"/>
            <a:ext cx="7345362" cy="1676400"/>
          </a:xfrm>
        </p:spPr>
        <p:txBody>
          <a:bodyPr anchor="b" anchorCtr="0">
            <a:noAutofit/>
          </a:bodyPr>
          <a:lstStyle>
            <a:lvl1pPr algn="ctr">
              <a:defRPr sz="5400" b="0" i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3" y="3134566"/>
            <a:ext cx="7345362" cy="1500187"/>
          </a:xfrm>
        </p:spPr>
        <p:txBody>
          <a:bodyPr anchor="t" anchorCtr="0"/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F76C5C-DD6E-F447-A5A2-D459101D8B8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21" name="Rectangle 2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3" name="Rectangle 2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4" name="Straight Connector 2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5" name="Rectangle 24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0111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E2A08D-F500-954E-B992-4F320B6959E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9" name="Rectangle 2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31" name="Straight Connector 3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32" name="Rectangle 31"/>
                <p:cNvSpPr/>
                <p:nvPr/>
              </p:nvSpPr>
              <p:spPr>
                <a:xfrm>
                  <a:off x="247157" y="1612392"/>
                  <a:ext cx="8622792" cy="64008"/>
                </a:xfrm>
                <a:prstGeom prst="rect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3175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</p:grpSp>
        </p:grpSp>
        <p:cxnSp>
          <p:nvCxnSpPr>
            <p:cNvPr id="23" name="Straight Connector 22"/>
            <p:cNvCxnSpPr/>
            <p:nvPr/>
          </p:nvCxnSpPr>
          <p:spPr>
            <a:xfrm rot="16200000" flipH="1">
              <a:off x="2217480" y="4026438"/>
              <a:ext cx="4711326" cy="2286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301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301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45539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45539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4F02DD-C9B2-E649-A885-A170540A716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5" name="Rectangle 14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7" name="Rectangle 16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5A5E48-45A0-0848-888E-3E2547FCF2E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1" name="Rectangle 1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3" name="Rectangle 1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4" name="Straight Connector 1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B7D9CF-BF53-694E-AD9C-CD85B79B7C4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9" name="Rectangle 1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0" name="Straight Connector 19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33" name="Rectangle 32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169892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147888"/>
            <a:ext cx="3008313" cy="3262313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503F6D-11B8-1D4B-9148-F67E7CD4651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0113" y="244158"/>
            <a:ext cx="7345362" cy="1339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2" y="2133601"/>
            <a:ext cx="7345363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3840" y="6371591"/>
            <a:ext cx="2133600" cy="2593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58840" y="6371591"/>
            <a:ext cx="2895600" cy="2578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1000" y="6356350"/>
            <a:ext cx="762000" cy="2714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70122C1-1E31-FC4C-BFF7-A15306821B8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4" r:id="rId1"/>
    <p:sldLayoutId id="2147483825" r:id="rId2"/>
    <p:sldLayoutId id="2147483826" r:id="rId3"/>
    <p:sldLayoutId id="2147483827" r:id="rId4"/>
    <p:sldLayoutId id="2147483828" r:id="rId5"/>
    <p:sldLayoutId id="2147483829" r:id="rId6"/>
    <p:sldLayoutId id="2147483830" r:id="rId7"/>
    <p:sldLayoutId id="2147483831" r:id="rId8"/>
    <p:sldLayoutId id="2147483832" r:id="rId9"/>
    <p:sldLayoutId id="2147483833" r:id="rId10"/>
    <p:sldLayoutId id="2147483834" r:id="rId11"/>
    <p:sldLayoutId id="2147483835" r:id="rId12"/>
    <p:sldLayoutId id="2147483836" r:id="rId13"/>
    <p:sldLayoutId id="2147483837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794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80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366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2652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485900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712913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947863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174875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dirty="0" smtClean="0">
                <a:latin typeface="Franklin Gothic Book" charset="0"/>
              </a:rPr>
              <a:t>Grammar </a:t>
            </a:r>
            <a:r>
              <a:rPr dirty="0">
                <a:latin typeface="Franklin Gothic Book" charset="0"/>
              </a:rPr>
              <a:t>Review</a:t>
            </a:r>
          </a:p>
        </p:txBody>
      </p:sp>
      <p:sp>
        <p:nvSpPr>
          <p:cNvPr id="1433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Perpetua" charset="0"/>
              </a:rPr>
              <a:t>TECM </a:t>
            </a:r>
            <a:r>
              <a:rPr lang="en-US" smtClean="0">
                <a:latin typeface="Perpetua" charset="0"/>
              </a:rPr>
              <a:t>4190</a:t>
            </a:r>
            <a:endParaRPr lang="en-US" dirty="0" smtClean="0">
              <a:latin typeface="Perpetua" charset="0"/>
            </a:endParaRPr>
          </a:p>
          <a:p>
            <a:pPr eaLnBrk="1" hangingPunct="1"/>
            <a:r>
              <a:rPr lang="en-US" dirty="0" smtClean="0">
                <a:latin typeface="Perpetua" charset="0"/>
              </a:rPr>
              <a:t>Dr. Lam</a:t>
            </a:r>
            <a:endParaRPr lang="en-US" dirty="0">
              <a:latin typeface="Perpetua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Sentence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sentences must have a subject and a predicate</a:t>
            </a:r>
          </a:p>
          <a:p>
            <a:r>
              <a:rPr lang="en-US" dirty="0" smtClean="0"/>
              <a:t>Subject=noun or something noun-y</a:t>
            </a:r>
          </a:p>
          <a:p>
            <a:r>
              <a:rPr lang="en-US" dirty="0" smtClean="0"/>
              <a:t>Predicate=something about the subject but MUST be a verb</a:t>
            </a:r>
          </a:p>
          <a:p>
            <a:pPr lvl="1"/>
            <a:r>
              <a:rPr lang="en-US" dirty="0" smtClean="0"/>
              <a:t>The computer crashed.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3962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Verbs and Sentence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Verb determines the relationship between subject and rest of predicate</a:t>
            </a:r>
          </a:p>
          <a:p>
            <a:r>
              <a:rPr lang="en-US" dirty="0" smtClean="0"/>
              <a:t>Transitive, intransitive, linking, or to be</a:t>
            </a:r>
          </a:p>
        </p:txBody>
      </p:sp>
    </p:spTree>
    <p:extLst>
      <p:ext uri="{BB962C8B-B14F-4D97-AF65-F5344CB8AC3E}">
        <p14:creationId xmlns:p14="http://schemas.microsoft.com/office/powerpoint/2010/main" val="19170333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Transitive Verbs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Must contain a direct object (result of the transitive verb)</a:t>
            </a:r>
          </a:p>
          <a:p>
            <a:r>
              <a:rPr lang="en-US" dirty="0" smtClean="0"/>
              <a:t>Answers “what?” or who?”</a:t>
            </a:r>
          </a:p>
          <a:p>
            <a:pPr lvl="1"/>
            <a:r>
              <a:rPr lang="en-US" dirty="0" smtClean="0"/>
              <a:t>The cyclist has </a:t>
            </a:r>
            <a:r>
              <a:rPr lang="en-US" u="sng" dirty="0" smtClean="0"/>
              <a:t>taken</a:t>
            </a:r>
            <a:r>
              <a:rPr lang="en-US" dirty="0" smtClean="0"/>
              <a:t> performance enhancing drugs.</a:t>
            </a:r>
          </a:p>
          <a:p>
            <a:pPr marL="350838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940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Intransitive Verbs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Does not require a complement, but can take modifiers (adverbial modifiers, which are often prepositional phrases)</a:t>
            </a:r>
          </a:p>
          <a:p>
            <a:r>
              <a:rPr lang="en-US" dirty="0" smtClean="0"/>
              <a:t>Usually can terminate a sentence.</a:t>
            </a:r>
          </a:p>
          <a:p>
            <a:pPr lvl="1"/>
            <a:r>
              <a:rPr lang="en-US" dirty="0" smtClean="0"/>
              <a:t>His computer crashed.</a:t>
            </a:r>
          </a:p>
          <a:p>
            <a:pPr lvl="1"/>
            <a:r>
              <a:rPr lang="en-US" dirty="0" smtClean="0"/>
              <a:t>His computer crashed on Sunday after 5:00pm. </a:t>
            </a:r>
          </a:p>
          <a:p>
            <a:pPr lvl="1"/>
            <a:r>
              <a:rPr lang="en-US" dirty="0" smtClean="0"/>
              <a:t>His computer crashed suddenly.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820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Linking Verbs and to be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Linking- </a:t>
            </a:r>
            <a:r>
              <a:rPr lang="en-US" dirty="0" smtClean="0"/>
              <a:t>often </a:t>
            </a:r>
            <a:r>
              <a:rPr lang="en-US" dirty="0"/>
              <a:t>verbs of “sense”; </a:t>
            </a:r>
            <a:r>
              <a:rPr lang="en-US" dirty="0" smtClean="0"/>
              <a:t>require a complement (subject complement that is either ADJ or NP)</a:t>
            </a:r>
            <a:endParaRPr lang="en-US" dirty="0"/>
          </a:p>
          <a:p>
            <a:pPr lvl="1"/>
            <a:r>
              <a:rPr lang="en-US" dirty="0"/>
              <a:t>John </a:t>
            </a:r>
            <a:r>
              <a:rPr lang="en-US" u="sng" dirty="0"/>
              <a:t>appeared</a:t>
            </a:r>
            <a:r>
              <a:rPr lang="en-US" dirty="0"/>
              <a:t> worried. </a:t>
            </a:r>
          </a:p>
          <a:p>
            <a:pPr lvl="1"/>
            <a:r>
              <a:rPr lang="en-US" dirty="0"/>
              <a:t>The food </a:t>
            </a:r>
            <a:r>
              <a:rPr lang="en-US" u="sng" dirty="0"/>
              <a:t>tasted</a:t>
            </a:r>
            <a:r>
              <a:rPr lang="en-US" dirty="0"/>
              <a:t> terrible.</a:t>
            </a:r>
          </a:p>
          <a:p>
            <a:r>
              <a:rPr lang="en-US" dirty="0"/>
              <a:t>To be: is, am, are, was, were, etc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John </a:t>
            </a:r>
            <a:r>
              <a:rPr lang="en-US" u="sng" dirty="0" smtClean="0"/>
              <a:t>is</a:t>
            </a:r>
            <a:r>
              <a:rPr lang="en-US" dirty="0" smtClean="0"/>
              <a:t> the head of IT.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1475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Modifying phrase= phrase that functions as an adjective or adverb</a:t>
            </a:r>
          </a:p>
          <a:p>
            <a:pPr lvl="1"/>
            <a:r>
              <a:rPr lang="en-US" dirty="0" smtClean="0"/>
              <a:t>Called “adverbial” or “adjectival”</a:t>
            </a:r>
          </a:p>
          <a:p>
            <a:r>
              <a:rPr lang="en-US" dirty="0" smtClean="0"/>
              <a:t>These phrases can be prepositional phrases, noun phrases, infinitive phrases, participial phrases, and appositive phrases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977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Modifiers and their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Identify the phrase type (preposition, noun, etc.) and then identify the phrases function (adverbial, adjectival, or direct object)</a:t>
            </a:r>
          </a:p>
          <a:p>
            <a:r>
              <a:rPr lang="en-US" dirty="0" smtClean="0"/>
              <a:t>The car received its </a:t>
            </a:r>
            <a:r>
              <a:rPr lang="en-US" u="sng" dirty="0" smtClean="0"/>
              <a:t>emissions certification</a:t>
            </a:r>
            <a:r>
              <a:rPr lang="en-US" dirty="0" smtClean="0"/>
              <a:t>. </a:t>
            </a:r>
          </a:p>
          <a:p>
            <a:r>
              <a:rPr lang="en-US" dirty="0" smtClean="0"/>
              <a:t>The car, </a:t>
            </a:r>
            <a:r>
              <a:rPr lang="en-US" u="sng" dirty="0" smtClean="0"/>
              <a:t>an Acura</a:t>
            </a:r>
            <a:r>
              <a:rPr lang="en-US" dirty="0" smtClean="0"/>
              <a:t>, arrived </a:t>
            </a:r>
            <a:r>
              <a:rPr lang="en-US" u="sng" dirty="0" smtClean="0"/>
              <a:t>from the warehouse</a:t>
            </a:r>
            <a:r>
              <a:rPr lang="en-US" dirty="0" smtClean="0"/>
              <a:t>. </a:t>
            </a:r>
          </a:p>
          <a:p>
            <a:r>
              <a:rPr lang="en-US" dirty="0" smtClean="0"/>
              <a:t>The salesman </a:t>
            </a:r>
            <a:r>
              <a:rPr lang="en-US" u="sng" dirty="0" smtClean="0"/>
              <a:t>working on Fridays </a:t>
            </a:r>
            <a:r>
              <a:rPr lang="en-US" dirty="0" smtClean="0"/>
              <a:t>sold me the car.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06782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Modifiers and their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car received its </a:t>
            </a:r>
            <a:r>
              <a:rPr lang="en-US" u="sng" dirty="0"/>
              <a:t>emissions certification</a:t>
            </a:r>
            <a:r>
              <a:rPr lang="en-US" dirty="0"/>
              <a:t>. </a:t>
            </a:r>
            <a:r>
              <a:rPr lang="en-US" dirty="0" smtClean="0">
                <a:solidFill>
                  <a:srgbClr val="3366FF"/>
                </a:solidFill>
              </a:rPr>
              <a:t>(Noun phrase; direct object of “received”)</a:t>
            </a:r>
            <a:endParaRPr lang="en-US" dirty="0"/>
          </a:p>
          <a:p>
            <a:r>
              <a:rPr lang="en-US" dirty="0"/>
              <a:t>The car, </a:t>
            </a:r>
            <a:r>
              <a:rPr lang="en-US" u="sng" dirty="0"/>
              <a:t>an Acura</a:t>
            </a:r>
            <a:r>
              <a:rPr lang="en-US" dirty="0"/>
              <a:t>, arrived </a:t>
            </a:r>
            <a:r>
              <a:rPr lang="en-US" u="sng" dirty="0"/>
              <a:t>from the warehouse</a:t>
            </a:r>
            <a:r>
              <a:rPr lang="en-US" dirty="0"/>
              <a:t>. </a:t>
            </a:r>
          </a:p>
          <a:p>
            <a:pPr lvl="1"/>
            <a:r>
              <a:rPr lang="en-US" dirty="0" smtClean="0">
                <a:solidFill>
                  <a:srgbClr val="3366FF"/>
                </a:solidFill>
              </a:rPr>
              <a:t>An Acura (appositive phrase; adjectival modifying “car”)</a:t>
            </a:r>
          </a:p>
          <a:p>
            <a:pPr lvl="1"/>
            <a:r>
              <a:rPr lang="en-US" dirty="0" smtClean="0">
                <a:solidFill>
                  <a:srgbClr val="3366FF"/>
                </a:solidFill>
              </a:rPr>
              <a:t>From the warehouse (preposition; adverbial modifying “arrived”</a:t>
            </a:r>
            <a:endParaRPr lang="en-US" dirty="0">
              <a:solidFill>
                <a:srgbClr val="3366FF"/>
              </a:solidFill>
            </a:endParaRPr>
          </a:p>
          <a:p>
            <a:r>
              <a:rPr lang="en-US" dirty="0"/>
              <a:t>The salesman </a:t>
            </a:r>
            <a:r>
              <a:rPr lang="en-US" u="sng" dirty="0"/>
              <a:t>working on Fridays </a:t>
            </a:r>
            <a:r>
              <a:rPr lang="en-US" dirty="0"/>
              <a:t>sold me the car</a:t>
            </a:r>
            <a:r>
              <a:rPr lang="en-US" dirty="0" smtClean="0"/>
              <a:t>. </a:t>
            </a:r>
            <a:r>
              <a:rPr lang="en-US" dirty="0" smtClean="0">
                <a:solidFill>
                  <a:srgbClr val="3366FF"/>
                </a:solidFill>
              </a:rPr>
              <a:t>(participial phrase; adjectival modifying “salesman”)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1777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Common Grammatical Errors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Subject-verb agreement</a:t>
            </a:r>
          </a:p>
          <a:p>
            <a:r>
              <a:rPr lang="en-US" dirty="0" smtClean="0"/>
              <a:t>Faulty predication</a:t>
            </a:r>
          </a:p>
          <a:p>
            <a:r>
              <a:rPr lang="en-US" dirty="0" smtClean="0"/>
              <a:t>Dangling modifier</a:t>
            </a:r>
          </a:p>
          <a:p>
            <a:r>
              <a:rPr lang="en-US" dirty="0" smtClean="0"/>
              <a:t>Misplaced modifier</a:t>
            </a:r>
          </a:p>
          <a:p>
            <a:r>
              <a:rPr lang="en-US" dirty="0" smtClean="0"/>
              <a:t>Pronoun-antecedent agreement error</a:t>
            </a:r>
          </a:p>
          <a:p>
            <a:r>
              <a:rPr lang="en-US" dirty="0" smtClean="0"/>
              <a:t>Ambiguous pronoun referent</a:t>
            </a:r>
          </a:p>
          <a:p>
            <a:r>
              <a:rPr lang="en-US" dirty="0" smtClean="0"/>
              <a:t>Pronoun case error</a:t>
            </a:r>
          </a:p>
          <a:p>
            <a:r>
              <a:rPr lang="en-US" dirty="0" smtClean="0"/>
              <a:t>Tense error</a:t>
            </a:r>
          </a:p>
          <a:p>
            <a:r>
              <a:rPr lang="en-US" dirty="0" smtClean="0"/>
              <a:t>Tense sequence error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2141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Subject-Verb Agreement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Subjects and verbs must agree in number</a:t>
            </a:r>
          </a:p>
          <a:p>
            <a:r>
              <a:rPr lang="en-US" dirty="0" smtClean="0"/>
              <a:t>Singular subjects must be paired with singular verb forms</a:t>
            </a:r>
          </a:p>
          <a:p>
            <a:pPr lvl="1"/>
            <a:r>
              <a:rPr lang="en-US" dirty="0" smtClean="0"/>
              <a:t>The chair of the universities decides on the final budget. </a:t>
            </a:r>
          </a:p>
          <a:p>
            <a:r>
              <a:rPr lang="en-US" dirty="0" smtClean="0"/>
              <a:t>Plural subjects must be paired with plural verb forms</a:t>
            </a:r>
          </a:p>
          <a:p>
            <a:pPr lvl="1"/>
            <a:r>
              <a:rPr lang="en-US" dirty="0" smtClean="0"/>
              <a:t>The chairs who serve on the committee decide on the final budget.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560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Grammar importance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Gives editors the “language” to discuss suggestions with writers</a:t>
            </a:r>
          </a:p>
          <a:p>
            <a:r>
              <a:rPr lang="en-US" dirty="0" smtClean="0"/>
              <a:t>Allows editors to rely on objective evidence and not “feel”</a:t>
            </a:r>
          </a:p>
          <a:p>
            <a:r>
              <a:rPr lang="en-US" dirty="0" smtClean="0"/>
              <a:t>Provides editors with authority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9269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Subject-Verb Agreement Special Considerations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Collective nouns (can be treated as either singular or plural)</a:t>
            </a:r>
          </a:p>
          <a:p>
            <a:pPr lvl="1"/>
            <a:r>
              <a:rPr lang="en-US" dirty="0" smtClean="0"/>
              <a:t>The committee decides on the budget. (Singular entity)</a:t>
            </a:r>
          </a:p>
          <a:p>
            <a:pPr lvl="1"/>
            <a:r>
              <a:rPr lang="en-US" dirty="0" smtClean="0"/>
              <a:t>The faculty decide on their course schedules. (Collection of individuals)</a:t>
            </a:r>
          </a:p>
          <a:p>
            <a:r>
              <a:rPr lang="en-US" dirty="0" smtClean="0"/>
              <a:t>Expletive structures (There is/There are)- Use NP following the verb</a:t>
            </a:r>
          </a:p>
          <a:p>
            <a:pPr lvl="1"/>
            <a:r>
              <a:rPr lang="en-US" dirty="0" smtClean="0"/>
              <a:t>There are twenty variables in the equation. </a:t>
            </a:r>
          </a:p>
          <a:p>
            <a:pPr lvl="1"/>
            <a:r>
              <a:rPr lang="en-US" dirty="0" smtClean="0"/>
              <a:t>There is a variable in the equation.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4060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Faulty Predication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Subjects and predicates must work together logically too</a:t>
            </a:r>
          </a:p>
          <a:p>
            <a:pPr lvl="1"/>
            <a:r>
              <a:rPr lang="en-US" dirty="0" smtClean="0"/>
              <a:t>Faulty: A book I read believes that there is only one way to analyze the data.</a:t>
            </a:r>
          </a:p>
          <a:p>
            <a:pPr lvl="1"/>
            <a:r>
              <a:rPr lang="en-US" dirty="0" smtClean="0"/>
              <a:t>Fixed: The author believes…</a:t>
            </a:r>
          </a:p>
          <a:p>
            <a:r>
              <a:rPr lang="en-US" dirty="0" smtClean="0"/>
              <a:t>Agents can still be non-human though</a:t>
            </a:r>
          </a:p>
          <a:p>
            <a:pPr lvl="1"/>
            <a:r>
              <a:rPr lang="en-US" dirty="0" smtClean="0"/>
              <a:t>The study revealed that…</a:t>
            </a:r>
            <a:endParaRPr lang="en-US" dirty="0"/>
          </a:p>
          <a:p>
            <a:pPr lvl="1"/>
            <a:r>
              <a:rPr lang="en-US" dirty="0" smtClean="0"/>
              <a:t>The report explains…</a:t>
            </a:r>
          </a:p>
        </p:txBody>
      </p:sp>
    </p:spTree>
    <p:extLst>
      <p:ext uri="{BB962C8B-B14F-4D97-AF65-F5344CB8AC3E}">
        <p14:creationId xmlns:p14="http://schemas.microsoft.com/office/powerpoint/2010/main" val="33952168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Other common causes for faulty predication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Misuse of linking verbs or to be </a:t>
            </a:r>
          </a:p>
          <a:p>
            <a:pPr lvl="1"/>
            <a:r>
              <a:rPr lang="en-US" dirty="0" smtClean="0"/>
              <a:t>Faulty: The use of SPSS is the best program for analyzing quantitative data. </a:t>
            </a:r>
          </a:p>
          <a:p>
            <a:pPr lvl="1"/>
            <a:r>
              <a:rPr lang="en-US" dirty="0" smtClean="0"/>
              <a:t>Fixed: SPSS is </a:t>
            </a:r>
            <a:r>
              <a:rPr lang="en-US" dirty="0"/>
              <a:t>the best program for analyzing quantitative data. </a:t>
            </a:r>
          </a:p>
          <a:p>
            <a:pPr marL="350838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631006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 smtClean="0">
                <a:latin typeface="Franklin Gothic Book" charset="0"/>
              </a:rPr>
              <a:t>Misplaced Modifiers: What </a:t>
            </a:r>
            <a:r>
              <a:rPr lang="en-US" dirty="0">
                <a:latin typeface="Franklin Gothic Book" charset="0"/>
              </a:rPr>
              <a:t>are they?</a:t>
            </a:r>
          </a:p>
        </p:txBody>
      </p:sp>
      <p:sp>
        <p:nvSpPr>
          <p:cNvPr id="2048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>
                <a:latin typeface="Perpetua" charset="0"/>
              </a:rPr>
              <a:t>A modifying word or phrase in the wrong place</a:t>
            </a:r>
          </a:p>
          <a:p>
            <a:pPr eaLnBrk="1" hangingPunct="1">
              <a:lnSpc>
                <a:spcPct val="90000"/>
              </a:lnSpc>
            </a:pPr>
            <a:endParaRPr lang="en-US" dirty="0">
              <a:latin typeface="Perpetua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Perpetua" charset="0"/>
              </a:rPr>
              <a:t>In English, modifiers usually precede the noun they modify</a:t>
            </a:r>
          </a:p>
          <a:p>
            <a:pPr eaLnBrk="1" hangingPunct="1">
              <a:lnSpc>
                <a:spcPct val="90000"/>
              </a:lnSpc>
            </a:pPr>
            <a:endParaRPr lang="en-US" dirty="0">
              <a:latin typeface="Perpetua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Perpetua" charset="0"/>
              </a:rPr>
              <a:t>Textbook: p. </a:t>
            </a:r>
            <a:r>
              <a:rPr lang="en-US" dirty="0" smtClean="0">
                <a:latin typeface="Perpetua" charset="0"/>
              </a:rPr>
              <a:t>143-144</a:t>
            </a:r>
            <a:endParaRPr lang="en-US" dirty="0">
              <a:latin typeface="Perpetua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7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>
                <a:latin typeface="Franklin Gothic Book" charset="0"/>
              </a:rPr>
              <a:t>Here are some basic examples</a:t>
            </a:r>
          </a:p>
        </p:txBody>
      </p:sp>
      <p:sp>
        <p:nvSpPr>
          <p:cNvPr id="21506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Perpetua" charset="0"/>
              </a:rPr>
              <a:t>Billy ate a cold dish of cereal for breakfast.</a:t>
            </a:r>
          </a:p>
          <a:p>
            <a:pPr lvl="1" eaLnBrk="1" hangingPunct="1"/>
            <a:r>
              <a:rPr lang="en-US">
                <a:latin typeface="Perpetua" charset="0"/>
              </a:rPr>
              <a:t>Which word is being modified?</a:t>
            </a:r>
          </a:p>
          <a:p>
            <a:pPr lvl="1" eaLnBrk="1" hangingPunct="1"/>
            <a:r>
              <a:rPr lang="en-US">
                <a:latin typeface="Perpetua" charset="0"/>
              </a:rPr>
              <a:t>Which word should be modified?</a:t>
            </a:r>
          </a:p>
          <a:p>
            <a:pPr lvl="1" eaLnBrk="1" hangingPunct="1">
              <a:buFont typeface="Wingdings 2" charset="0"/>
              <a:buNone/>
            </a:pPr>
            <a:endParaRPr lang="en-US">
              <a:latin typeface="Perpetua" charset="0"/>
            </a:endParaRPr>
          </a:p>
          <a:p>
            <a:pPr eaLnBrk="1" hangingPunct="1"/>
            <a:r>
              <a:rPr lang="en-US">
                <a:latin typeface="Perpetua" charset="0"/>
              </a:rPr>
              <a:t>Only three tacos for $2.89!</a:t>
            </a:r>
          </a:p>
          <a:p>
            <a:pPr lvl="1" eaLnBrk="1" hangingPunct="1"/>
            <a:r>
              <a:rPr lang="en-US">
                <a:latin typeface="Perpetua" charset="0"/>
              </a:rPr>
              <a:t>Which word is being modified?</a:t>
            </a:r>
          </a:p>
          <a:p>
            <a:pPr lvl="1" eaLnBrk="1" hangingPunct="1"/>
            <a:r>
              <a:rPr lang="en-US">
                <a:latin typeface="Perpetua" charset="0"/>
              </a:rPr>
              <a:t>Which word should be modified?</a:t>
            </a:r>
          </a:p>
          <a:p>
            <a:pPr eaLnBrk="1" hangingPunct="1">
              <a:buFont typeface="Wingdings 2" charset="0"/>
              <a:buNone/>
            </a:pPr>
            <a:endParaRPr lang="en-US">
              <a:latin typeface="Perpetua" charset="0"/>
            </a:endParaRPr>
          </a:p>
          <a:p>
            <a:pPr eaLnBrk="1" hangingPunct="1">
              <a:buFont typeface="Wingdings 2" charset="0"/>
              <a:buNone/>
            </a:pPr>
            <a:endParaRPr lang="en-US">
              <a:latin typeface="Perpetua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7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>
                <a:latin typeface="Franklin Gothic Book" charset="0"/>
              </a:rPr>
              <a:t>Do these revisions make more sense?</a:t>
            </a:r>
          </a:p>
        </p:txBody>
      </p:sp>
      <p:sp>
        <p:nvSpPr>
          <p:cNvPr id="22530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Perpetua" charset="0"/>
              </a:rPr>
              <a:t>Billy ate a dish of cold cereal for breakfast.</a:t>
            </a:r>
          </a:p>
          <a:p>
            <a:pPr lvl="1" eaLnBrk="1" hangingPunct="1"/>
            <a:r>
              <a:rPr lang="en-US">
                <a:latin typeface="Perpetua" charset="0"/>
              </a:rPr>
              <a:t>Which noun is being modified?</a:t>
            </a:r>
          </a:p>
          <a:p>
            <a:pPr lvl="1" eaLnBrk="1" hangingPunct="1"/>
            <a:r>
              <a:rPr lang="en-US">
                <a:latin typeface="Perpetua" charset="0"/>
              </a:rPr>
              <a:t>Which noun should be modified?</a:t>
            </a:r>
          </a:p>
          <a:p>
            <a:pPr lvl="1" eaLnBrk="1" hangingPunct="1">
              <a:buFont typeface="Wingdings 2" charset="0"/>
              <a:buNone/>
            </a:pPr>
            <a:endParaRPr lang="en-US">
              <a:latin typeface="Perpetua" charset="0"/>
            </a:endParaRPr>
          </a:p>
          <a:p>
            <a:pPr eaLnBrk="1" hangingPunct="1"/>
            <a:r>
              <a:rPr lang="en-US">
                <a:latin typeface="Perpetua" charset="0"/>
              </a:rPr>
              <a:t>Three tacos for only $2.89!</a:t>
            </a:r>
          </a:p>
          <a:p>
            <a:pPr lvl="1" eaLnBrk="1" hangingPunct="1"/>
            <a:r>
              <a:rPr lang="en-US">
                <a:latin typeface="Perpetua" charset="0"/>
              </a:rPr>
              <a:t>Which noun is being modified?</a:t>
            </a:r>
          </a:p>
          <a:p>
            <a:pPr lvl="1" eaLnBrk="1" hangingPunct="1"/>
            <a:r>
              <a:rPr lang="en-US">
                <a:latin typeface="Perpetua" charset="0"/>
              </a:rPr>
              <a:t>Which noun should be modified?</a:t>
            </a:r>
          </a:p>
          <a:p>
            <a:pPr eaLnBrk="1" hangingPunct="1">
              <a:buFont typeface="Wingdings 2" charset="0"/>
              <a:buNone/>
            </a:pPr>
            <a:endParaRPr lang="en-US">
              <a:latin typeface="Perpetua" charset="0"/>
            </a:endParaRPr>
          </a:p>
          <a:p>
            <a:pPr eaLnBrk="1" hangingPunct="1">
              <a:buFont typeface="Wingdings 2" charset="0"/>
              <a:buNone/>
            </a:pPr>
            <a:endParaRPr lang="en-US">
              <a:latin typeface="Perpetua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Franklin Gothic Book" charset="0"/>
              </a:rPr>
              <a:t>Generally…</a:t>
            </a:r>
          </a:p>
        </p:txBody>
      </p:sp>
      <p:sp>
        <p:nvSpPr>
          <p:cNvPr id="2355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Perpetua" charset="0"/>
              </a:rPr>
              <a:t>A misplaced modifier results in two possible meanings or a meaning the author </a:t>
            </a:r>
            <a:r>
              <a:rPr lang="en-US" dirty="0" smtClean="0">
                <a:latin typeface="Perpetua" charset="0"/>
              </a:rPr>
              <a:t>didn’</a:t>
            </a:r>
            <a:r>
              <a:rPr lang="en-US" altLang="ja-JP" dirty="0" smtClean="0">
                <a:latin typeface="Perpetua" charset="0"/>
              </a:rPr>
              <a:t>t </a:t>
            </a:r>
            <a:r>
              <a:rPr lang="en-US" altLang="ja-JP" dirty="0">
                <a:latin typeface="Perpetua" charset="0"/>
              </a:rPr>
              <a:t>intend</a:t>
            </a:r>
          </a:p>
          <a:p>
            <a:pPr eaLnBrk="1" hangingPunct="1">
              <a:buFont typeface="Wingdings 2" charset="0"/>
              <a:buNone/>
            </a:pPr>
            <a:endParaRPr lang="en-US" dirty="0">
              <a:latin typeface="Perpetua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>
              <a:latin typeface="Franklin Gothic Book" charset="0"/>
            </a:endParaRPr>
          </a:p>
        </p:txBody>
      </p:sp>
      <p:sp>
        <p:nvSpPr>
          <p:cNvPr id="2457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Perpetua" charset="0"/>
              </a:rPr>
              <a:t>The dog was chasing the boy with the spiked collar.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>
              <a:latin typeface="Franklin Gothic Book" charset="0"/>
            </a:endParaRPr>
          </a:p>
        </p:txBody>
      </p:sp>
      <p:sp>
        <p:nvSpPr>
          <p:cNvPr id="2662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Perpetua" charset="0"/>
              </a:rPr>
              <a:t>The dog was chasing the boy with the spiked collar.</a:t>
            </a:r>
          </a:p>
          <a:p>
            <a:pPr eaLnBrk="1" hangingPunct="1"/>
            <a:endParaRPr lang="en-US">
              <a:latin typeface="Perpetua" charset="0"/>
            </a:endParaRPr>
          </a:p>
          <a:p>
            <a:pPr eaLnBrk="1" hangingPunct="1"/>
            <a:r>
              <a:rPr lang="en-US">
                <a:latin typeface="Perpetua" charset="0"/>
              </a:rPr>
              <a:t>The dog with the spiked collar was chasing the boy.</a:t>
            </a:r>
          </a:p>
          <a:p>
            <a:pPr eaLnBrk="1" hangingPunct="1">
              <a:buFont typeface="Wingdings 2" charset="0"/>
              <a:buNone/>
            </a:pPr>
            <a:endParaRPr lang="en-US">
              <a:latin typeface="Perpetua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>
              <a:latin typeface="Franklin Gothic Book" charset="0"/>
            </a:endParaRPr>
          </a:p>
        </p:txBody>
      </p:sp>
      <p:sp>
        <p:nvSpPr>
          <p:cNvPr id="2867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Perpetua" charset="0"/>
              </a:rPr>
              <a:t>I almost failed every art class I took.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Parts of Speech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Traditional definitions of parts of speech are semantic</a:t>
            </a:r>
          </a:p>
          <a:p>
            <a:r>
              <a:rPr lang="en-US" dirty="0" smtClean="0"/>
              <a:t>Semantic definitions use word meaning to define parts of speech </a:t>
            </a:r>
          </a:p>
          <a:p>
            <a:pPr lvl="1"/>
            <a:r>
              <a:rPr lang="en-US" dirty="0" smtClean="0"/>
              <a:t>A noun is a person, place, or thing </a:t>
            </a:r>
          </a:p>
          <a:p>
            <a:pPr lvl="1"/>
            <a:r>
              <a:rPr lang="en-US" dirty="0" smtClean="0"/>
              <a:t>But what happens when this definition breaks down?</a:t>
            </a:r>
          </a:p>
          <a:p>
            <a:pPr lvl="2"/>
            <a:r>
              <a:rPr lang="en-US" dirty="0" smtClean="0"/>
              <a:t>E.g., </a:t>
            </a:r>
            <a:r>
              <a:rPr lang="en-US" b="1" dirty="0" smtClean="0"/>
              <a:t>Running</a:t>
            </a:r>
            <a:r>
              <a:rPr lang="en-US" dirty="0" smtClean="0"/>
              <a:t> makes you healthy</a:t>
            </a:r>
            <a:r>
              <a:rPr lang="en-US" dirty="0" smtClean="0"/>
              <a:t>.</a:t>
            </a:r>
          </a:p>
          <a:p>
            <a:pPr lvl="2"/>
            <a:r>
              <a:rPr lang="en-US" dirty="0" smtClean="0"/>
              <a:t>E.g., </a:t>
            </a:r>
            <a:r>
              <a:rPr lang="en-US" b="1" dirty="0" smtClean="0"/>
              <a:t>Running </a:t>
            </a:r>
            <a:r>
              <a:rPr lang="en-US" dirty="0" smtClean="0"/>
              <a:t>quickly, John barely escaped the vampires.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6631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>
              <a:latin typeface="Franklin Gothic Book" charset="0"/>
            </a:endParaRPr>
          </a:p>
        </p:txBody>
      </p:sp>
      <p:sp>
        <p:nvSpPr>
          <p:cNvPr id="3072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Perpetua" charset="0"/>
              </a:rPr>
              <a:t>I almost failed every art class I took.</a:t>
            </a:r>
          </a:p>
          <a:p>
            <a:pPr eaLnBrk="1" hangingPunct="1"/>
            <a:endParaRPr lang="en-US">
              <a:latin typeface="Perpetua" charset="0"/>
            </a:endParaRPr>
          </a:p>
          <a:p>
            <a:pPr eaLnBrk="1" hangingPunct="1"/>
            <a:r>
              <a:rPr lang="en-US">
                <a:latin typeface="Perpetua" charset="0"/>
              </a:rPr>
              <a:t>I failed almost every art class I took.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Dangling Modifiers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modifying phrase that attaches to an NP that doesn’t appear in the sentence</a:t>
            </a:r>
          </a:p>
          <a:p>
            <a:r>
              <a:rPr lang="en-US" dirty="0" smtClean="0"/>
              <a:t>Often starts with –</a:t>
            </a:r>
            <a:r>
              <a:rPr lang="en-US" dirty="0" err="1" smtClean="0"/>
              <a:t>ing</a:t>
            </a:r>
            <a:r>
              <a:rPr lang="en-US" dirty="0" smtClean="0"/>
              <a:t> VP</a:t>
            </a:r>
          </a:p>
          <a:p>
            <a:pPr lvl="1"/>
            <a:r>
              <a:rPr lang="en-US" dirty="0" smtClean="0"/>
              <a:t>Dangling: Running for the bus, my book fell in the mud. </a:t>
            </a:r>
          </a:p>
          <a:p>
            <a:pPr lvl="1"/>
            <a:r>
              <a:rPr lang="en-US" dirty="0" smtClean="0"/>
              <a:t>Fixed: Running for the bus, I slipped and my book fell in the mud. </a:t>
            </a:r>
          </a:p>
        </p:txBody>
      </p:sp>
    </p:spTree>
    <p:extLst>
      <p:ext uri="{BB962C8B-B14F-4D97-AF65-F5344CB8AC3E}">
        <p14:creationId xmlns:p14="http://schemas.microsoft.com/office/powerpoint/2010/main" val="25044366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/>
              <a:t>Locate the misplaced or dangling modifier; Determine what it is modifying; Fix the problem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On July 20, 1969, American astronauts Neil Armstrong and Edwin "Buzz" </a:t>
            </a:r>
            <a:r>
              <a:rPr lang="en-US" dirty="0" err="1"/>
              <a:t>Aldrin</a:t>
            </a:r>
            <a:r>
              <a:rPr lang="en-US" dirty="0"/>
              <a:t> landed on the moon, watched by nearly a fifth of the world's population. 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After seeing the benefits of reduced employee turnover, absenteeism, and lateness, onsite daycare is being provided more frequently as a perk for working parents</a:t>
            </a:r>
            <a:r>
              <a:rPr lang="en-US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Cost-efficient and convenient, many of today's corporate employees are being trained through computer-assisted instruction. 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Having submitted the conference registration form after the deadline, special permission by the chairperson was needed before she could give her presentation.</a:t>
            </a:r>
          </a:p>
        </p:txBody>
      </p:sp>
    </p:spTree>
    <p:extLst>
      <p:ext uri="{BB962C8B-B14F-4D97-AF65-F5344CB8AC3E}">
        <p14:creationId xmlns:p14="http://schemas.microsoft.com/office/powerpoint/2010/main" val="39739001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Pronoun-Antecedent Agreement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Pro-forms substitute for whatever phrase they replace </a:t>
            </a:r>
          </a:p>
          <a:p>
            <a:r>
              <a:rPr lang="en-US" dirty="0" smtClean="0"/>
              <a:t>Singular pronouns should have singular antecedents</a:t>
            </a:r>
          </a:p>
          <a:p>
            <a:pPr lvl="1"/>
            <a:r>
              <a:rPr lang="en-US" dirty="0" smtClean="0"/>
              <a:t>Every </a:t>
            </a:r>
            <a:r>
              <a:rPr lang="en-US" u="sng" dirty="0" smtClean="0"/>
              <a:t>student</a:t>
            </a:r>
            <a:r>
              <a:rPr lang="en-US" dirty="0" smtClean="0"/>
              <a:t> should complete </a:t>
            </a:r>
            <a:r>
              <a:rPr lang="en-US" u="sng" dirty="0" smtClean="0"/>
              <a:t>his or her </a:t>
            </a:r>
            <a:r>
              <a:rPr lang="en-US" dirty="0" smtClean="0"/>
              <a:t>report by Monday.</a:t>
            </a:r>
          </a:p>
          <a:p>
            <a:r>
              <a:rPr lang="en-US" dirty="0" smtClean="0"/>
              <a:t>Plural pronouns should have plural antecedents. </a:t>
            </a:r>
          </a:p>
          <a:p>
            <a:pPr lvl="1"/>
            <a:r>
              <a:rPr lang="en-US" dirty="0" smtClean="0"/>
              <a:t>All </a:t>
            </a:r>
            <a:r>
              <a:rPr lang="en-US" u="sng" dirty="0" smtClean="0"/>
              <a:t>students</a:t>
            </a:r>
            <a:r>
              <a:rPr lang="en-US" dirty="0" smtClean="0"/>
              <a:t> should complete </a:t>
            </a:r>
            <a:r>
              <a:rPr lang="en-US" u="sng" dirty="0" smtClean="0"/>
              <a:t>their</a:t>
            </a:r>
            <a:r>
              <a:rPr lang="en-US" dirty="0" smtClean="0"/>
              <a:t> reports by Monday.</a:t>
            </a:r>
          </a:p>
        </p:txBody>
      </p:sp>
    </p:spTree>
    <p:extLst>
      <p:ext uri="{BB962C8B-B14F-4D97-AF65-F5344CB8AC3E}">
        <p14:creationId xmlns:p14="http://schemas.microsoft.com/office/powerpoint/2010/main" val="839827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not semantic, then what?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structural tests to determine parts of speech!</a:t>
            </a:r>
          </a:p>
          <a:p>
            <a:r>
              <a:rPr lang="en-US" dirty="0" smtClean="0"/>
              <a:t>To </a:t>
            </a:r>
            <a:r>
              <a:rPr lang="en-US" dirty="0"/>
              <a:t>move past semantic categorization, we can identify parts of speech using </a:t>
            </a:r>
            <a:r>
              <a:rPr lang="en-US" dirty="0" smtClean="0"/>
              <a:t>syntax and morphology</a:t>
            </a:r>
            <a:endParaRPr lang="en-US" dirty="0"/>
          </a:p>
          <a:p>
            <a:r>
              <a:rPr lang="en-US" dirty="0"/>
              <a:t>Morphology studies word formation (structurally</a:t>
            </a:r>
            <a:r>
              <a:rPr lang="en-US" dirty="0" smtClean="0"/>
              <a:t>)</a:t>
            </a:r>
          </a:p>
          <a:p>
            <a:r>
              <a:rPr lang="en-US" dirty="0" smtClean="0"/>
              <a:t>Morpheme=smallest semantic unit in language</a:t>
            </a:r>
          </a:p>
          <a:p>
            <a:pPr lvl="1"/>
            <a:r>
              <a:rPr lang="en-US" dirty="0" smtClean="0"/>
              <a:t>E.g., refund [re + fund]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1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Nouns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514350" indent="-514350">
              <a:spcBef>
                <a:spcPts val="563"/>
              </a:spcBef>
              <a:spcAft>
                <a:spcPts val="1425"/>
              </a:spcAft>
              <a:buSzPct val="45000"/>
              <a:buFont typeface="+mj-lt"/>
              <a:buAutoNum type="arabicPeriod"/>
              <a:defRPr/>
            </a:pPr>
            <a:r>
              <a:rPr lang="en-US" sz="2900" dirty="0" smtClean="0"/>
              <a:t>Can </a:t>
            </a:r>
            <a:r>
              <a:rPr lang="en-US" sz="2900" dirty="0"/>
              <a:t>be pluralized and can take a possessive suffix (Derivational suffixes)</a:t>
            </a:r>
          </a:p>
          <a:p>
            <a:pPr lvl="1">
              <a:spcBef>
                <a:spcPts val="563"/>
              </a:spcBef>
              <a:spcAft>
                <a:spcPts val="1425"/>
              </a:spcAft>
              <a:buSzPct val="45000"/>
              <a:buFont typeface="Arial" charset="0"/>
              <a:buChar char="•"/>
              <a:defRPr/>
            </a:pPr>
            <a:r>
              <a:rPr lang="en-US" sz="2900" dirty="0"/>
              <a:t>Teacher; Teachers; Teacher’s</a:t>
            </a:r>
          </a:p>
          <a:p>
            <a:pPr marL="514350" indent="-514350">
              <a:spcBef>
                <a:spcPts val="563"/>
              </a:spcBef>
              <a:spcAft>
                <a:spcPts val="1425"/>
              </a:spcAft>
              <a:buSzPct val="45000"/>
              <a:buFont typeface="+mj-lt"/>
              <a:buAutoNum type="arabicPeriod"/>
              <a:defRPr/>
            </a:pPr>
            <a:r>
              <a:rPr lang="en-US" sz="2900" dirty="0"/>
              <a:t>Can be formed from verbs and adjectives (Inflectional suffixes)</a:t>
            </a:r>
          </a:p>
          <a:p>
            <a:pPr lvl="1">
              <a:spcBef>
                <a:spcPts val="563"/>
              </a:spcBef>
              <a:spcAft>
                <a:spcPts val="1425"/>
              </a:spcAft>
              <a:buSzPct val="45000"/>
              <a:buFont typeface="Arial" charset="0"/>
              <a:buChar char="•"/>
              <a:defRPr/>
            </a:pPr>
            <a:r>
              <a:rPr lang="en-US" sz="2900" dirty="0"/>
              <a:t>e.g.; -</a:t>
            </a:r>
            <a:r>
              <a:rPr lang="en-US" sz="2900" dirty="0" err="1"/>
              <a:t>ment</a:t>
            </a:r>
            <a:r>
              <a:rPr lang="en-US" sz="2900" dirty="0"/>
              <a:t>, -</a:t>
            </a:r>
            <a:r>
              <a:rPr lang="en-US" sz="2900" dirty="0" err="1"/>
              <a:t>tion</a:t>
            </a:r>
            <a:r>
              <a:rPr lang="en-US" sz="2900" dirty="0"/>
              <a:t>, -hood; </a:t>
            </a:r>
          </a:p>
          <a:p>
            <a:pPr lvl="1">
              <a:spcBef>
                <a:spcPts val="563"/>
              </a:spcBef>
              <a:spcAft>
                <a:spcPts val="1425"/>
              </a:spcAft>
              <a:buSzPct val="45000"/>
              <a:buFont typeface="Arial" charset="0"/>
              <a:buChar char="•"/>
              <a:defRPr/>
            </a:pPr>
            <a:r>
              <a:rPr lang="en-US" sz="2900" dirty="0"/>
              <a:t>Expectation; Excitement; Hardship</a:t>
            </a:r>
          </a:p>
          <a:p>
            <a:pPr marL="514350" indent="-514350">
              <a:spcBef>
                <a:spcPts val="563"/>
              </a:spcBef>
              <a:spcAft>
                <a:spcPts val="1425"/>
              </a:spcAft>
              <a:buSzPct val="45000"/>
              <a:buFont typeface="+mj-lt"/>
              <a:buAutoNum type="arabicPeriod"/>
              <a:defRPr/>
            </a:pPr>
            <a:r>
              <a:rPr lang="en-US" sz="2900" dirty="0"/>
              <a:t>Can be preceded by a determiner (syntactic distribution)</a:t>
            </a:r>
          </a:p>
          <a:p>
            <a:pPr lvl="1">
              <a:spcBef>
                <a:spcPts val="563"/>
              </a:spcBef>
              <a:spcAft>
                <a:spcPts val="1425"/>
              </a:spcAft>
              <a:buSzPct val="45000"/>
              <a:buFont typeface="Arial" charset="0"/>
              <a:buChar char="•"/>
              <a:defRPr/>
            </a:pPr>
            <a:r>
              <a:rPr lang="en-US" sz="2900" dirty="0"/>
              <a:t>The teacher; an expectation; the hardship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71548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Verbs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514350" indent="-514350">
              <a:spcBef>
                <a:spcPts val="563"/>
              </a:spcBef>
              <a:spcAft>
                <a:spcPts val="1425"/>
              </a:spcAft>
              <a:buSzPct val="45000"/>
              <a:buFont typeface="+mj-lt"/>
              <a:buAutoNum type="arabicPeriod"/>
              <a:defRPr/>
            </a:pPr>
            <a:r>
              <a:rPr lang="en-US" sz="2900" dirty="0"/>
              <a:t>Can be made past tense (inflection suffixes)</a:t>
            </a:r>
          </a:p>
          <a:p>
            <a:pPr lvl="2">
              <a:spcBef>
                <a:spcPts val="563"/>
              </a:spcBef>
              <a:spcAft>
                <a:spcPts val="1425"/>
              </a:spcAft>
              <a:buSzPct val="45000"/>
              <a:defRPr/>
            </a:pPr>
            <a:r>
              <a:rPr lang="en-US" sz="2500" dirty="0"/>
              <a:t>She walks; She walk-</a:t>
            </a:r>
            <a:r>
              <a:rPr lang="en-US" sz="2500" dirty="0" err="1"/>
              <a:t>ed</a:t>
            </a:r>
            <a:endParaRPr lang="en-US" sz="2500" dirty="0"/>
          </a:p>
          <a:p>
            <a:pPr marL="514350" indent="-514350">
              <a:spcBef>
                <a:spcPts val="563"/>
              </a:spcBef>
              <a:spcAft>
                <a:spcPts val="1425"/>
              </a:spcAft>
              <a:buSzPct val="45000"/>
              <a:buFont typeface="+mj-lt"/>
              <a:buAutoNum type="arabicPeriod"/>
              <a:defRPr/>
            </a:pPr>
            <a:r>
              <a:rPr lang="en-US" sz="2900" dirty="0"/>
              <a:t>Can follow auxiliaries and modals (syntactic distribution)</a:t>
            </a:r>
          </a:p>
          <a:p>
            <a:pPr lvl="2">
              <a:spcBef>
                <a:spcPts val="563"/>
              </a:spcBef>
              <a:spcAft>
                <a:spcPts val="1425"/>
              </a:spcAft>
              <a:buSzPct val="45000"/>
              <a:defRPr/>
            </a:pPr>
            <a:r>
              <a:rPr lang="en-US" sz="2500" dirty="0"/>
              <a:t>She has been walking</a:t>
            </a:r>
          </a:p>
          <a:p>
            <a:pPr marL="514350" indent="-514350">
              <a:spcBef>
                <a:spcPts val="563"/>
              </a:spcBef>
              <a:spcAft>
                <a:spcPts val="1425"/>
              </a:spcAft>
              <a:buSzPct val="45000"/>
              <a:buFont typeface="+mj-lt"/>
              <a:buAutoNum type="arabicPeriod"/>
              <a:defRPr/>
            </a:pPr>
            <a:r>
              <a:rPr lang="en-US" sz="2900" dirty="0"/>
              <a:t>Can be negated with not or un (syntactic distribution)</a:t>
            </a:r>
          </a:p>
          <a:p>
            <a:pPr lvl="2">
              <a:spcBef>
                <a:spcPts val="563"/>
              </a:spcBef>
              <a:spcAft>
                <a:spcPts val="1425"/>
              </a:spcAft>
              <a:buSzPct val="45000"/>
              <a:defRPr/>
            </a:pPr>
            <a:r>
              <a:rPr lang="en-US" sz="2500" dirty="0"/>
              <a:t>She did not </a:t>
            </a:r>
            <a:r>
              <a:rPr lang="en-US" sz="2500" dirty="0" smtClean="0"/>
              <a:t>walk</a:t>
            </a:r>
            <a:endParaRPr lang="en-US" sz="2500" dirty="0"/>
          </a:p>
          <a:p>
            <a:pPr lvl="2">
              <a:spcBef>
                <a:spcPts val="563"/>
              </a:spcBef>
              <a:spcAft>
                <a:spcPts val="1425"/>
              </a:spcAft>
              <a:buSzPct val="45000"/>
              <a:defRPr/>
            </a:pPr>
            <a:r>
              <a:rPr lang="en-US" sz="2500" dirty="0" smtClean="0"/>
              <a:t>The </a:t>
            </a:r>
            <a:r>
              <a:rPr lang="en-US" sz="2500" dirty="0"/>
              <a:t>latch was left unhooked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0041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spcBef>
                <a:spcPts val="563"/>
              </a:spcBef>
              <a:spcAft>
                <a:spcPts val="1425"/>
              </a:spcAft>
              <a:buSzPct val="45000"/>
              <a:buFont typeface="+mj-lt"/>
              <a:buAutoNum type="arabicPeriod"/>
              <a:defRPr/>
            </a:pPr>
            <a:r>
              <a:rPr lang="en-US" sz="2900" dirty="0"/>
              <a:t>Can take comparative/superlative forms (Inflectional suffixes)</a:t>
            </a:r>
          </a:p>
          <a:p>
            <a:pPr lvl="1">
              <a:spcBef>
                <a:spcPts val="563"/>
              </a:spcBef>
              <a:spcAft>
                <a:spcPts val="1425"/>
              </a:spcAft>
              <a:buSzPct val="45000"/>
              <a:defRPr/>
            </a:pPr>
            <a:r>
              <a:rPr lang="en-US" sz="2700" dirty="0"/>
              <a:t>Tall; taller; tallest; </a:t>
            </a:r>
          </a:p>
          <a:p>
            <a:pPr marL="693738" lvl="1" indent="-457200">
              <a:spcBef>
                <a:spcPts val="563"/>
              </a:spcBef>
              <a:spcAft>
                <a:spcPts val="1425"/>
              </a:spcAft>
              <a:buSzPct val="45000"/>
              <a:defRPr/>
            </a:pPr>
            <a:r>
              <a:rPr lang="en-US" sz="2700" dirty="0"/>
              <a:t>willing; more willing; most willing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50307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Adverbs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spcBef>
                <a:spcPts val="563"/>
              </a:spcBef>
              <a:spcAft>
                <a:spcPts val="1425"/>
              </a:spcAft>
              <a:buSzPct val="45000"/>
              <a:buFont typeface="+mj-lt"/>
              <a:buAutoNum type="arabicPeriod"/>
              <a:defRPr/>
            </a:pPr>
            <a:r>
              <a:rPr lang="en-US" sz="2900" dirty="0"/>
              <a:t>Often take the suffix –</a:t>
            </a:r>
            <a:r>
              <a:rPr lang="en-US" sz="2900" dirty="0" err="1"/>
              <a:t>ly</a:t>
            </a:r>
            <a:r>
              <a:rPr lang="en-US" sz="2900" dirty="0"/>
              <a:t> (Derivational suffix)</a:t>
            </a:r>
          </a:p>
          <a:p>
            <a:pPr lvl="2">
              <a:spcBef>
                <a:spcPts val="563"/>
              </a:spcBef>
              <a:spcAft>
                <a:spcPts val="1425"/>
              </a:spcAft>
              <a:buSzPct val="45000"/>
              <a:defRPr/>
            </a:pPr>
            <a:r>
              <a:rPr lang="en-US" sz="2500" dirty="0"/>
              <a:t>Quickly;</a:t>
            </a:r>
          </a:p>
          <a:p>
            <a:pPr marL="514350" indent="-514350">
              <a:spcBef>
                <a:spcPts val="563"/>
              </a:spcBef>
              <a:spcAft>
                <a:spcPts val="1425"/>
              </a:spcAft>
              <a:buSzPct val="45000"/>
              <a:buFont typeface="+mj-lt"/>
              <a:buAutoNum type="arabicPeriod"/>
              <a:defRPr/>
            </a:pPr>
            <a:r>
              <a:rPr lang="en-US" sz="2900" dirty="0"/>
              <a:t>Can’t appear between a determiner and a noun (syntactic distribution)</a:t>
            </a:r>
          </a:p>
          <a:p>
            <a:pPr lvl="2">
              <a:spcBef>
                <a:spcPts val="563"/>
              </a:spcBef>
              <a:spcAft>
                <a:spcPts val="1425"/>
              </a:spcAft>
              <a:buSzPct val="45000"/>
              <a:defRPr/>
            </a:pPr>
            <a:r>
              <a:rPr lang="en-US" sz="2500" dirty="0"/>
              <a:t>The quickly fox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8539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spcBef>
                <a:spcPts val="563"/>
              </a:spcBef>
              <a:spcAft>
                <a:spcPts val="1425"/>
              </a:spcAft>
              <a:buSzPct val="45000"/>
              <a:buFont typeface="+mj-lt"/>
              <a:buAutoNum type="arabicPeriod"/>
              <a:defRPr/>
            </a:pPr>
            <a:r>
              <a:rPr lang="en-US" sz="2900" dirty="0" smtClean="0"/>
              <a:t>The </a:t>
            </a:r>
            <a:r>
              <a:rPr lang="en-US" sz="2900" u="sng" dirty="0" smtClean="0"/>
              <a:t>establishment</a:t>
            </a:r>
            <a:r>
              <a:rPr lang="en-US" sz="2900" dirty="0" smtClean="0"/>
              <a:t> of regulations will </a:t>
            </a:r>
            <a:r>
              <a:rPr lang="en-US" sz="2900" u="sng" dirty="0" smtClean="0"/>
              <a:t>increase</a:t>
            </a:r>
            <a:r>
              <a:rPr lang="en-US" sz="2900" dirty="0" smtClean="0"/>
              <a:t> </a:t>
            </a:r>
            <a:r>
              <a:rPr lang="en-US" sz="2900" u="sng" dirty="0" smtClean="0"/>
              <a:t>safety</a:t>
            </a:r>
            <a:r>
              <a:rPr lang="en-US" sz="2900" dirty="0" smtClean="0"/>
              <a:t>.</a:t>
            </a:r>
          </a:p>
          <a:p>
            <a:pPr marL="514350" indent="-514350">
              <a:spcBef>
                <a:spcPts val="563"/>
              </a:spcBef>
              <a:spcAft>
                <a:spcPts val="1425"/>
              </a:spcAft>
              <a:buSzPct val="45000"/>
              <a:buFont typeface="+mj-lt"/>
              <a:buAutoNum type="arabicPeriod"/>
              <a:defRPr/>
            </a:pPr>
            <a:r>
              <a:rPr lang="en-US" sz="2900" dirty="0" smtClean="0"/>
              <a:t>An </a:t>
            </a:r>
            <a:r>
              <a:rPr lang="en-US" sz="2900" u="sng" dirty="0" smtClean="0"/>
              <a:t>emotional</a:t>
            </a:r>
            <a:r>
              <a:rPr lang="en-US" sz="2900" dirty="0" smtClean="0"/>
              <a:t> </a:t>
            </a:r>
            <a:r>
              <a:rPr lang="en-US" sz="2900" u="sng" dirty="0" smtClean="0"/>
              <a:t>response</a:t>
            </a:r>
            <a:r>
              <a:rPr lang="en-US" sz="2900" dirty="0" smtClean="0"/>
              <a:t> is </a:t>
            </a:r>
            <a:r>
              <a:rPr lang="en-US" sz="2900" u="sng" dirty="0" smtClean="0"/>
              <a:t>expected</a:t>
            </a:r>
            <a:r>
              <a:rPr lang="en-US" sz="2900" dirty="0" smtClean="0"/>
              <a:t> when </a:t>
            </a:r>
            <a:r>
              <a:rPr lang="en-US" sz="2900" u="sng" dirty="0" smtClean="0"/>
              <a:t>hearing</a:t>
            </a:r>
            <a:r>
              <a:rPr lang="en-US" sz="2900" dirty="0" smtClean="0"/>
              <a:t> news like that.</a:t>
            </a:r>
          </a:p>
          <a:p>
            <a:pPr marL="514350" indent="-514350">
              <a:spcBef>
                <a:spcPts val="563"/>
              </a:spcBef>
              <a:spcAft>
                <a:spcPts val="1425"/>
              </a:spcAft>
              <a:buSzPct val="45000"/>
              <a:buFont typeface="+mj-lt"/>
              <a:buAutoNum type="arabicPeriod"/>
              <a:defRPr/>
            </a:pPr>
            <a:r>
              <a:rPr lang="en-US" sz="2900" dirty="0" smtClean="0"/>
              <a:t> </a:t>
            </a:r>
            <a:r>
              <a:rPr lang="en-US" sz="2900" u="sng" dirty="0" smtClean="0"/>
              <a:t>Hearing </a:t>
            </a:r>
            <a:r>
              <a:rPr lang="en-US" sz="2900" dirty="0" smtClean="0"/>
              <a:t>is the </a:t>
            </a:r>
            <a:r>
              <a:rPr lang="en-US" sz="2900" u="sng" dirty="0" smtClean="0"/>
              <a:t>hardest</a:t>
            </a:r>
            <a:r>
              <a:rPr lang="en-US" sz="2900" dirty="0" smtClean="0"/>
              <a:t> </a:t>
            </a:r>
            <a:r>
              <a:rPr lang="en-US" sz="2900" u="sng" dirty="0" smtClean="0"/>
              <a:t>part</a:t>
            </a:r>
            <a:r>
              <a:rPr lang="en-US" sz="2900" dirty="0" smtClean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3918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Capital">
  <a:themeElements>
    <a:clrScheme name="Capital">
      <a:dk1>
        <a:srgbClr val="000000"/>
      </a:dk1>
      <a:lt1>
        <a:srgbClr val="FFFFFF"/>
      </a:lt1>
      <a:dk2>
        <a:srgbClr val="6F6D5D"/>
      </a:dk2>
      <a:lt2>
        <a:srgbClr val="7C8F97"/>
      </a:lt2>
      <a:accent1>
        <a:srgbClr val="4B5A60"/>
      </a:accent1>
      <a:accent2>
        <a:srgbClr val="9C5238"/>
      </a:accent2>
      <a:accent3>
        <a:srgbClr val="504539"/>
      </a:accent3>
      <a:accent4>
        <a:srgbClr val="C1AD79"/>
      </a:accent4>
      <a:accent5>
        <a:srgbClr val="667559"/>
      </a:accent5>
      <a:accent6>
        <a:srgbClr val="BAD6AD"/>
      </a:accent6>
      <a:hlink>
        <a:srgbClr val="524A82"/>
      </a:hlink>
      <a:folHlink>
        <a:srgbClr val="8F9954"/>
      </a:folHlink>
    </a:clrScheme>
    <a:fontScheme name="Capital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Capital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atMod val="150000"/>
                <a:lumMod val="50000"/>
              </a:schemeClr>
              <a:schemeClr val="phClr">
                <a:satMod val="300000"/>
                <a:lumMod val="125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atMod val="135000"/>
                <a:lumMod val="80000"/>
              </a:schemeClr>
              <a:schemeClr val="phClr">
                <a:satMod val="250000"/>
                <a:lumMod val="15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>
              <a:shade val="90000"/>
            </a:schemeClr>
          </a:solidFill>
          <a:prstDash val="solid"/>
        </a:ln>
        <a:ln w="44450" cap="flat" cmpd="sng" algn="ctr">
          <a:solidFill>
            <a:schemeClr val="phClr">
              <a:shade val="85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sx="101000" sy="101000" algn="ctr" rotWithShape="0">
              <a:srgbClr val="000000">
                <a:alpha val="40000"/>
              </a:srgbClr>
            </a:outerShdw>
          </a:effectLst>
          <a:scene3d>
            <a:camera prst="perspectiveFront" fov="3000000"/>
            <a:lightRig rig="threePt" dir="tl"/>
          </a:scene3d>
          <a:sp3d>
            <a:bevelT w="0" h="0"/>
          </a:sp3d>
        </a:effectStyle>
        <a:effectStyle>
          <a:effectLst>
            <a:innerShdw blurRad="190500">
              <a:srgbClr val="000000">
                <a:alpha val="50000"/>
              </a:srgbClr>
            </a:innerShdw>
          </a:effectLst>
          <a:scene3d>
            <a:camera prst="perspectiveFront" fov="4800000"/>
            <a:lightRig rig="twoPt" dir="t">
              <a:rot lat="0" lon="0" rev="4800000"/>
            </a:lightRig>
          </a:scene3d>
          <a:sp3d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3">
            <a:duotone>
              <a:schemeClr val="phClr">
                <a:satMod val="150000"/>
                <a:lumMod val="50000"/>
              </a:schemeClr>
              <a:schemeClr val="phClr">
                <a:satMod val="400000"/>
                <a:lumMod val="16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Capital.thmx</Template>
  <TotalTime>355</TotalTime>
  <Words>1422</Words>
  <Application>Microsoft Macintosh PowerPoint</Application>
  <PresentationFormat>On-screen Show (4:3)</PresentationFormat>
  <Paragraphs>179</Paragraphs>
  <Slides>33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Capital</vt:lpstr>
      <vt:lpstr>Grammar Review</vt:lpstr>
      <vt:lpstr>Grammar importance</vt:lpstr>
      <vt:lpstr>Parts of Speech</vt:lpstr>
      <vt:lpstr>If not semantic, then what?</vt:lpstr>
      <vt:lpstr>Nouns</vt:lpstr>
      <vt:lpstr>Verbs</vt:lpstr>
      <vt:lpstr>Adjectives</vt:lpstr>
      <vt:lpstr>Adverbs</vt:lpstr>
      <vt:lpstr>Practice!</vt:lpstr>
      <vt:lpstr>Sentence Structure</vt:lpstr>
      <vt:lpstr>Verbs and Sentence patterns</vt:lpstr>
      <vt:lpstr>Transitive Verbs</vt:lpstr>
      <vt:lpstr>Intransitive Verbs</vt:lpstr>
      <vt:lpstr>Linking Verbs and to be</vt:lpstr>
      <vt:lpstr>Modifiers</vt:lpstr>
      <vt:lpstr>Modifiers and their functions</vt:lpstr>
      <vt:lpstr>Modifiers and their functions</vt:lpstr>
      <vt:lpstr>Common Grammatical Errors</vt:lpstr>
      <vt:lpstr>Subject-Verb Agreement</vt:lpstr>
      <vt:lpstr>Subject-Verb Agreement Special Considerations</vt:lpstr>
      <vt:lpstr>Faulty Predication</vt:lpstr>
      <vt:lpstr>Other common causes for faulty predication</vt:lpstr>
      <vt:lpstr>Misplaced Modifiers: What are they?</vt:lpstr>
      <vt:lpstr>Here are some basic examples</vt:lpstr>
      <vt:lpstr>Do these revisions make more sense?</vt:lpstr>
      <vt:lpstr>Generally…</vt:lpstr>
      <vt:lpstr>PowerPoint Presentation</vt:lpstr>
      <vt:lpstr>PowerPoint Presentation</vt:lpstr>
      <vt:lpstr>PowerPoint Presentation</vt:lpstr>
      <vt:lpstr>PowerPoint Presentation</vt:lpstr>
      <vt:lpstr>Dangling Modifiers</vt:lpstr>
      <vt:lpstr>Practice</vt:lpstr>
      <vt:lpstr>Pronoun-Antecedent Agreement</vt:lpstr>
    </vt:vector>
  </TitlesOfParts>
  <Company>ttu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Misplaced Modifiers</dc:title>
  <dc:creator>aeaton</dc:creator>
  <cp:lastModifiedBy>Lam, Christopher</cp:lastModifiedBy>
  <cp:revision>60</cp:revision>
  <dcterms:created xsi:type="dcterms:W3CDTF">2009-02-03T18:09:57Z</dcterms:created>
  <dcterms:modified xsi:type="dcterms:W3CDTF">2014-08-26T14:36:54Z</dcterms:modified>
</cp:coreProperties>
</file>