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6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70" r:id="rId12"/>
    <p:sldId id="271" r:id="rId13"/>
    <p:sldId id="259" r:id="rId14"/>
    <p:sldId id="269" r:id="rId15"/>
    <p:sldId id="273" r:id="rId16"/>
    <p:sldId id="257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249F6159-FADA-9D46-A348-B5FD35DB0A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BF7EB-A2B1-D441-82C3-5F0E8AE1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D50A3-E731-184C-9886-F53AEAECE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BF7EB-A2B1-D441-82C3-5F0E8AE1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74773-C69A-DD47-9284-AD0A18EB8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BD62F-BEAA-B648-B455-1174AC00C4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A42B0-8E00-1E46-B1A9-66484D665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60C85-6A37-AC41-BA73-41006AA4D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64C7D-B5B1-CC41-B053-87FBCFA938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28A3E-43C1-5742-86C9-7432521D9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5FF2F-3683-1B41-995E-AC86D394E3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550D6-17F7-0047-B2FF-87351F32B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10938-3094-3349-BF6E-5870D0F5A4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6BF7EB-A2B1-D441-82C3-5F0E8AE1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>
                <a:latin typeface="Franklin Gothic Book" charset="0"/>
              </a:rPr>
              <a:t>Comprehensive Editing</a:t>
            </a:r>
          </a:p>
        </p:txBody>
      </p:sp>
      <p:sp>
        <p:nvSpPr>
          <p:cNvPr id="1331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Perpetua" charset="0"/>
              </a:rPr>
              <a:t>TECM </a:t>
            </a:r>
            <a:r>
              <a:rPr lang="en-US" smtClean="0">
                <a:latin typeface="Perpetua" charset="0"/>
              </a:rPr>
              <a:t>4190</a:t>
            </a:r>
            <a:endParaRPr lang="en-US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editorial judgment is involved in:</a:t>
            </a:r>
          </a:p>
          <a:p>
            <a:r>
              <a:rPr lang="en-US" dirty="0"/>
              <a:t>Deciding what medium to display content? (adding an online version vs. print or both)</a:t>
            </a:r>
          </a:p>
          <a:p>
            <a:r>
              <a:rPr lang="en-US" dirty="0" smtClean="0"/>
              <a:t>Choosing to use content from another source or to use the current content in another source?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Method for Comprehensive Editing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Perpetua" charset="0"/>
              </a:rPr>
              <a:t>Discuss </a:t>
            </a:r>
            <a:r>
              <a:rPr lang="en-US" dirty="0">
                <a:latin typeface="Perpetua" charset="0"/>
              </a:rPr>
              <a:t>with author what level of editing they want. ****You will need to explain what comprehensive editing is</a:t>
            </a:r>
            <a:r>
              <a:rPr lang="en-US" dirty="0" smtClean="0">
                <a:latin typeface="Perpetua" charset="0"/>
              </a:rPr>
              <a:t>. (Example on page 212 is helpful)</a:t>
            </a:r>
          </a:p>
          <a:p>
            <a:pPr marL="1303338" lvl="3" indent="-609600"/>
            <a:r>
              <a:rPr lang="en-US" b="1" dirty="0" smtClean="0">
                <a:latin typeface="Perpetua" charset="0"/>
              </a:rPr>
              <a:t>Proofread</a:t>
            </a:r>
            <a:r>
              <a:rPr lang="en-US" dirty="0" smtClean="0">
                <a:latin typeface="Perpetua" charset="0"/>
              </a:rPr>
              <a:t> - “I can check for typos”</a:t>
            </a:r>
          </a:p>
          <a:p>
            <a:pPr marL="1303338" lvl="3" indent="-609600"/>
            <a:r>
              <a:rPr lang="en-US" b="1" dirty="0" smtClean="0">
                <a:latin typeface="Perpetua" charset="0"/>
              </a:rPr>
              <a:t>Copyedit</a:t>
            </a:r>
            <a:r>
              <a:rPr lang="en-US" dirty="0" smtClean="0">
                <a:latin typeface="Perpetua" charset="0"/>
              </a:rPr>
              <a:t> – “I can clean up the text and edit for grammar, punctuation, etc.”</a:t>
            </a:r>
          </a:p>
          <a:p>
            <a:pPr marL="1303338" lvl="3" indent="-609600"/>
            <a:r>
              <a:rPr lang="en-US" b="1" dirty="0" smtClean="0">
                <a:latin typeface="Perpetua" charset="0"/>
              </a:rPr>
              <a:t>Comprehensive</a:t>
            </a:r>
            <a:r>
              <a:rPr lang="en-US" dirty="0" smtClean="0">
                <a:latin typeface="Perpetua" charset="0"/>
              </a:rPr>
              <a:t> – “I can edit for organization and style”</a:t>
            </a:r>
            <a:endParaRPr lang="en-US" dirty="0">
              <a:latin typeface="Perpetua" charset="0"/>
            </a:endParaRPr>
          </a:p>
          <a:p>
            <a:pPr marL="609600" indent="-609600">
              <a:buFont typeface="Wingdings" charset="0"/>
              <a:buAutoNum type="arabicPeriod"/>
            </a:pPr>
            <a:r>
              <a:rPr lang="en-US" dirty="0">
                <a:latin typeface="Perpetua" charset="0"/>
              </a:rPr>
              <a:t>Analyze purpose, readers, and </a:t>
            </a:r>
            <a:r>
              <a:rPr lang="en-US" dirty="0" smtClean="0">
                <a:latin typeface="Perpetua" charset="0"/>
              </a:rPr>
              <a:t>uses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dirty="0" smtClean="0">
                <a:latin typeface="Perpetua" charset="0"/>
              </a:rPr>
              <a:t>Evaluate </a:t>
            </a:r>
            <a:r>
              <a:rPr lang="en-US" dirty="0">
                <a:latin typeface="Perpetua" charset="0"/>
              </a:rPr>
              <a:t>the </a:t>
            </a:r>
            <a:r>
              <a:rPr lang="en-US" dirty="0" smtClean="0">
                <a:latin typeface="Perpetua" charset="0"/>
              </a:rPr>
              <a:t>document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Perpetua" charset="0"/>
              </a:rPr>
              <a:t>Establish </a:t>
            </a:r>
            <a:r>
              <a:rPr lang="en-US" dirty="0">
                <a:latin typeface="Perpetua" charset="0"/>
              </a:rPr>
              <a:t>specific editing </a:t>
            </a:r>
            <a:r>
              <a:rPr lang="en-US" dirty="0" smtClean="0">
                <a:latin typeface="Perpetua" charset="0"/>
              </a:rPr>
              <a:t>objectives (formed from evaluations and both author’s/editor’s goals)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Perpetua" charset="0"/>
              </a:rPr>
              <a:t>Review plan with author</a:t>
            </a:r>
            <a:endParaRPr lang="en-US" dirty="0">
              <a:latin typeface="Perpetua" charset="0"/>
            </a:endParaRPr>
          </a:p>
          <a:p>
            <a:pPr marL="0" indent="0" eaLnBrk="1" hangingPunct="1"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GREAT list of questions, p. 237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For analyzing </a:t>
            </a:r>
            <a:r>
              <a:rPr lang="en-US" dirty="0" smtClean="0">
                <a:latin typeface="Perpetua" charset="0"/>
              </a:rPr>
              <a:t>a document’s purpose, readers, and uses, there’s a great </a:t>
            </a:r>
            <a:r>
              <a:rPr lang="en-US" dirty="0">
                <a:latin typeface="Perpetua" charset="0"/>
              </a:rPr>
              <a:t>list of questions on p. </a:t>
            </a:r>
            <a:r>
              <a:rPr lang="en-US" dirty="0" smtClean="0">
                <a:latin typeface="Perpetua" charset="0"/>
              </a:rPr>
              <a:t>209.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In an ideal world, the author will have already considered purpose, readers, and uses, but this isn’t always the case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Resist temptation!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Resist the temptation to proofread first—</a:t>
            </a:r>
            <a:r>
              <a:rPr lang="en-US" dirty="0" smtClean="0">
                <a:latin typeface="Perpetua" charset="0"/>
              </a:rPr>
              <a:t>it’</a:t>
            </a:r>
            <a:r>
              <a:rPr lang="en-US" altLang="ja-JP" dirty="0" smtClean="0">
                <a:latin typeface="Perpetua" charset="0"/>
              </a:rPr>
              <a:t>s </a:t>
            </a:r>
            <a:r>
              <a:rPr lang="en-US" altLang="ja-JP" dirty="0">
                <a:latin typeface="Perpetua" charset="0"/>
              </a:rPr>
              <a:t>inefficient. You may cut that entire paragraph later</a:t>
            </a:r>
            <a:r>
              <a:rPr lang="en-US" altLang="ja-JP" dirty="0" smtClean="0">
                <a:latin typeface="Perpetua" charset="0"/>
              </a:rPr>
              <a:t>.</a:t>
            </a:r>
          </a:p>
          <a:p>
            <a:r>
              <a:rPr lang="en-US" dirty="0">
                <a:latin typeface="Perpetua" charset="0"/>
              </a:rPr>
              <a:t>Don’t start by editing line by </a:t>
            </a:r>
            <a:r>
              <a:rPr lang="en-US" dirty="0" smtClean="0">
                <a:latin typeface="Perpetua" charset="0"/>
              </a:rPr>
              <a:t>line</a:t>
            </a:r>
            <a:endParaRPr lang="en-US" altLang="ja-JP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Instead, shift your thinking and read the whole document first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How do we do that?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Discuss </a:t>
            </a:r>
            <a:r>
              <a:rPr lang="en-US" b="1" dirty="0">
                <a:latin typeface="Perpetua" charset="0"/>
              </a:rPr>
              <a:t>purpose</a:t>
            </a:r>
            <a:r>
              <a:rPr lang="en-US" dirty="0">
                <a:latin typeface="Perpetua" charset="0"/>
              </a:rPr>
              <a:t> with the </a:t>
            </a:r>
            <a:r>
              <a:rPr lang="en-US" dirty="0" smtClean="0">
                <a:latin typeface="Perpetua" charset="0"/>
              </a:rPr>
              <a:t>author </a:t>
            </a:r>
            <a:endParaRPr lang="en-US" dirty="0">
              <a:latin typeface="Perpetua" charset="0"/>
            </a:endParaRPr>
          </a:p>
          <a:p>
            <a:pPr lvl="1" eaLnBrk="1" hangingPunct="1"/>
            <a:r>
              <a:rPr lang="en-US" dirty="0">
                <a:latin typeface="Perpetua" charset="0"/>
              </a:rPr>
              <a:t>Entertain? Persuade? Inform</a:t>
            </a:r>
            <a:r>
              <a:rPr lang="en-US" dirty="0" smtClean="0">
                <a:latin typeface="Perpetua" charset="0"/>
              </a:rPr>
              <a:t>?</a:t>
            </a:r>
          </a:p>
          <a:p>
            <a:r>
              <a:rPr lang="en-US" b="1" dirty="0" smtClean="0">
                <a:latin typeface="Perpetua" charset="0"/>
              </a:rPr>
              <a:t>Shared</a:t>
            </a:r>
            <a:r>
              <a:rPr lang="en-US" dirty="0" smtClean="0">
                <a:latin typeface="Perpetua" charset="0"/>
              </a:rPr>
              <a:t> understanding is of utmost important in this process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Multiple passes—read it first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Must begin with this: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What the heck are we talking about here</a:t>
            </a:r>
            <a:r>
              <a:rPr lang="en-US" dirty="0" smtClean="0">
                <a:latin typeface="Perpetua" charset="0"/>
              </a:rPr>
              <a:t>?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If you can’t easily answer this question, there is a fundamental issue with the document.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One of my favorite techniques	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Use the Table of Contents Function to check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Overall organization of the document</a:t>
            </a:r>
          </a:p>
          <a:p>
            <a:pPr lvl="1" eaLnBrk="1" hangingPunct="1"/>
            <a:r>
              <a:rPr lang="en-US" dirty="0">
                <a:latin typeface="Perpetua" charset="0"/>
              </a:rPr>
              <a:t>Parallelism of all the headings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Be careful, talented editors!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Only make changes that you can articulate why you are making the </a:t>
            </a:r>
            <a:r>
              <a:rPr lang="en-US" dirty="0" smtClean="0">
                <a:latin typeface="Perpetua" charset="0"/>
              </a:rPr>
              <a:t>change</a:t>
            </a: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We now want to stay away </a:t>
            </a:r>
            <a:r>
              <a:rPr lang="en-US" dirty="0" smtClean="0">
                <a:latin typeface="Perpetua" charset="0"/>
              </a:rPr>
              <a:t>from</a:t>
            </a:r>
            <a:r>
              <a:rPr lang="ja-JP" altLang="en-US" dirty="0" smtClean="0">
                <a:latin typeface="Perpetua" charset="0"/>
              </a:rPr>
              <a:t>“</a:t>
            </a:r>
            <a:r>
              <a:rPr lang="en-US" altLang="ja-JP" dirty="0">
                <a:latin typeface="Perpetua" charset="0"/>
              </a:rPr>
              <a:t>this sounds better</a:t>
            </a:r>
            <a:r>
              <a:rPr lang="ja-JP" altLang="en-US" dirty="0">
                <a:latin typeface="Perpetua" charset="0"/>
              </a:rPr>
              <a:t>”</a:t>
            </a:r>
            <a:r>
              <a:rPr lang="en-US" altLang="ja-JP" dirty="0">
                <a:latin typeface="Perpetua" charset="0"/>
              </a:rPr>
              <a:t> if you </a:t>
            </a:r>
            <a:r>
              <a:rPr lang="en-US" altLang="ja-JP" dirty="0" smtClean="0">
                <a:latin typeface="Perpetua" charset="0"/>
              </a:rPr>
              <a:t>can’t </a:t>
            </a:r>
            <a:r>
              <a:rPr lang="en-US" altLang="ja-JP" dirty="0">
                <a:latin typeface="Perpetua" charset="0"/>
              </a:rPr>
              <a:t>explain why—then </a:t>
            </a:r>
            <a:r>
              <a:rPr lang="en-US" altLang="ja-JP" dirty="0" smtClean="0">
                <a:latin typeface="Perpetua" charset="0"/>
              </a:rPr>
              <a:t>it’s </a:t>
            </a:r>
            <a:r>
              <a:rPr lang="en-US" altLang="ja-JP" dirty="0">
                <a:latin typeface="Perpetua" charset="0"/>
              </a:rPr>
              <a:t>likely just your writing style that you prefer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Franklin Gothic Book" charset="0"/>
              </a:rPr>
              <a:t>Textbook Defines as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Editing for the full range of document qualities, including content, organization, and design as well as grammar and punctuation, with the goal of making a document more usable, suitable for its purpose and readers, and comprehensible.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involves editorial </a:t>
            </a:r>
            <a:r>
              <a:rPr lang="en-US" b="1" u="sng" dirty="0" smtClean="0"/>
              <a:t>judgment,</a:t>
            </a:r>
            <a:r>
              <a:rPr lang="en-US" dirty="0" smtClean="0"/>
              <a:t> then it’s likely comprehensive</a:t>
            </a:r>
          </a:p>
          <a:p>
            <a:r>
              <a:rPr lang="en-US" dirty="0" smtClean="0"/>
              <a:t>Content, Organization, Visual Design, Style, illustrations, accessibility, and reuse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much editorial judgment is involved in:</a:t>
            </a:r>
          </a:p>
          <a:p>
            <a:r>
              <a:rPr lang="en-US" dirty="0" smtClean="0"/>
              <a:t>Fact checking?</a:t>
            </a:r>
          </a:p>
          <a:p>
            <a:r>
              <a:rPr lang="en-US" dirty="0" smtClean="0"/>
              <a:t>Appropriate level of detail, amount of jargon,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Completeness of content?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much editorial judgment is involved in:</a:t>
            </a:r>
          </a:p>
          <a:p>
            <a:r>
              <a:rPr lang="en-US" dirty="0"/>
              <a:t>Organizational cues and signals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order of information?</a:t>
            </a:r>
          </a:p>
          <a:p>
            <a:r>
              <a:rPr lang="en-US" dirty="0" smtClean="0"/>
              <a:t>The connection between ideas, concepts, etc.?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editorial judgment is involved in:</a:t>
            </a:r>
          </a:p>
          <a:p>
            <a:r>
              <a:rPr lang="en-US" dirty="0" smtClean="0"/>
              <a:t>Using paragraphs vs. lists vs. tables?</a:t>
            </a:r>
          </a:p>
          <a:p>
            <a:r>
              <a:rPr lang="en-US" dirty="0" smtClean="0"/>
              <a:t>Paper size?</a:t>
            </a:r>
          </a:p>
          <a:p>
            <a:r>
              <a:rPr lang="en-US" dirty="0" smtClean="0"/>
              <a:t>Use of contrast, alignment, repetition, and proximity?</a:t>
            </a:r>
          </a:p>
          <a:p>
            <a:r>
              <a:rPr lang="en-US" dirty="0" smtClean="0"/>
              <a:t>Overall layout (1 column vs. multi-column)?</a:t>
            </a:r>
          </a:p>
          <a:p>
            <a:r>
              <a:rPr lang="en-US" dirty="0" smtClean="0"/>
              <a:t>Font selection?</a:t>
            </a:r>
          </a:p>
        </p:txBody>
      </p:sp>
    </p:spTree>
    <p:extLst>
      <p:ext uri="{BB962C8B-B14F-4D97-AF65-F5344CB8AC3E}">
        <p14:creationId xmlns:p14="http://schemas.microsoft.com/office/powerpoint/2010/main" val="415088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editorial judgment is involved in:</a:t>
            </a:r>
          </a:p>
          <a:p>
            <a:r>
              <a:rPr lang="en-US" dirty="0" smtClean="0"/>
              <a:t>Grammar, usage, punctuation, spelling, and mechanics</a:t>
            </a:r>
          </a:p>
          <a:p>
            <a:r>
              <a:rPr lang="en-US" dirty="0" smtClean="0"/>
              <a:t>Efficiency of sentence structure?</a:t>
            </a:r>
          </a:p>
          <a:p>
            <a:r>
              <a:rPr lang="en-US" dirty="0" smtClean="0"/>
              <a:t>Concreteness and accuracy of words?</a:t>
            </a:r>
          </a:p>
          <a:p>
            <a:r>
              <a:rPr lang="en-US" dirty="0" smtClean="0"/>
              <a:t>The writer’s tone?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editorial judgment is involved in:</a:t>
            </a:r>
          </a:p>
          <a:p>
            <a:r>
              <a:rPr lang="en-US" dirty="0" smtClean="0"/>
              <a:t>Need for illustrations?</a:t>
            </a:r>
          </a:p>
          <a:p>
            <a:r>
              <a:rPr lang="en-US" dirty="0" smtClean="0"/>
              <a:t>Appropriateness of illustrations used? </a:t>
            </a:r>
          </a:p>
          <a:p>
            <a:r>
              <a:rPr lang="en-US" dirty="0" smtClean="0"/>
              <a:t>Construction or quality of illustrations?</a:t>
            </a:r>
          </a:p>
          <a:p>
            <a:r>
              <a:rPr lang="en-US" dirty="0" smtClean="0"/>
              <a:t>Placement of illustrations?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editorial judgment is involved in:</a:t>
            </a:r>
          </a:p>
          <a:p>
            <a:r>
              <a:rPr lang="en-US" dirty="0" smtClean="0"/>
              <a:t>Determining if appropriate accommodations have been made for readers with disabilities?</a:t>
            </a:r>
          </a:p>
        </p:txBody>
      </p:sp>
    </p:spTree>
    <p:extLst>
      <p:ext uri="{BB962C8B-B14F-4D97-AF65-F5344CB8AC3E}">
        <p14:creationId xmlns:p14="http://schemas.microsoft.com/office/powerpoint/2010/main" val="317680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329</TotalTime>
  <Words>643</Words>
  <Application>Microsoft Macintosh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Capital</vt:lpstr>
      <vt:lpstr>Comprehensive Editing</vt:lpstr>
      <vt:lpstr>Textbook Defines as</vt:lpstr>
      <vt:lpstr>My Rule of Thumb</vt:lpstr>
      <vt:lpstr>Content</vt:lpstr>
      <vt:lpstr>Organization</vt:lpstr>
      <vt:lpstr>Visual Design</vt:lpstr>
      <vt:lpstr>Style</vt:lpstr>
      <vt:lpstr>Illustrations</vt:lpstr>
      <vt:lpstr>Accessibility </vt:lpstr>
      <vt:lpstr>Reuse</vt:lpstr>
      <vt:lpstr>Method for Comprehensive Editing</vt:lpstr>
      <vt:lpstr>GREAT list of questions, p. 237</vt:lpstr>
      <vt:lpstr>Resist temptation!</vt:lpstr>
      <vt:lpstr>How do we do that?</vt:lpstr>
      <vt:lpstr>Must begin with this:</vt:lpstr>
      <vt:lpstr>One of my favorite techniques </vt:lpstr>
      <vt:lpstr>Be careful, talented editors!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Editing</dc:title>
  <dc:creator>Ryan K. Boettger</dc:creator>
  <cp:lastModifiedBy>Lam, Christopher</cp:lastModifiedBy>
  <cp:revision>38</cp:revision>
  <dcterms:created xsi:type="dcterms:W3CDTF">2009-03-05T15:11:42Z</dcterms:created>
  <dcterms:modified xsi:type="dcterms:W3CDTF">2013-08-22T17:08:35Z</dcterms:modified>
</cp:coreProperties>
</file>