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6" r:id="rId30"/>
    <p:sldId id="287" r:id="rId31"/>
    <p:sldId id="288" r:id="rId32"/>
    <p:sldId id="289" r:id="rId33"/>
    <p:sldId id="290" r:id="rId34"/>
    <p:sldId id="291" r:id="rId35"/>
    <p:sldId id="292" r:id="rId36"/>
    <p:sldId id="29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71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383FD2A-4C41-BF41-B66F-02EC58BE2127}" type="datetimeFigureOut">
              <a:rPr lang="en-US"/>
              <a:pPr>
                <a:defRPr/>
              </a:pPr>
              <a:t>9/25/13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1948110-2086-9B4A-BEF0-6F858032E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6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04536A-87B6-0748-85DC-E0D4A9A16ECE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is a good introduction to resumes. Today we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re going to cover the more advanced strategies.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2490CD-44B2-1740-8C4C-40DB32349306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Who remembers writing out college application essays? Remember how much time you took doing them? Remember how many drafts you went through? 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Resumes are your entrance essays to the world of work. You need to take them as seriously as college apps. However, the good thing is that they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re much, much easier to write.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171887-9351-9A4D-9A9F-5CC5E89C4D89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Make sure you read the ad or email. For you to write an effective resume, you need to know what they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re looking for. If the position says,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Three years or more of experience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make sure you include three years of experience. Mention your three years of experience in your cover letter. These people are spending less than a minute on each resume—you need to make your few seconds count.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Occasionally you can stretch the limits, but generally these guidelines are firm. They have qualifications for a reason.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2B233C-3F96-D246-8331-7EEC9A4C441E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*These details do more than just show your qualifications—they set you apart from other competitors. Almost anyone can say they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re a responsible student. Not everyone can say they have your grade point average with your credit load.</a:t>
            </a:r>
            <a:endParaRPr lang="en-US">
              <a:latin typeface="Calibri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D6C760-6988-8241-86C4-A74A86F51E0C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*These details do more than just show your qualifications—they set you apart from other competitors. Almost anyone can say they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re a responsible student. Not everyone can say they have your grade point average with your credit load.</a:t>
            </a:r>
            <a:endParaRPr lang="en-US">
              <a:latin typeface="Calibri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33A178-B41E-AE4D-A94D-1BD9F705EE15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Tip: Watch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was responsible for</a:t>
            </a:r>
            <a:r>
              <a:rPr lang="ja-JP" altLang="en-US">
                <a:latin typeface="Calibri" charset="0"/>
              </a:rPr>
              <a:t>”</a:t>
            </a:r>
            <a:endParaRPr lang="en-US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9F9FFD-566C-4941-8A76-391C5B420639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By thinking about your resume early, you can find gaps in experience you need to fill. 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0B8D9A-9701-8145-8158-4344542C1434}" type="slidenum">
              <a:rPr lang="en-US" sz="1200">
                <a:latin typeface="Calibri" charset="0"/>
              </a:rPr>
              <a:pPr eaLnBrk="1" hangingPunct="1"/>
              <a:t>35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>
              <a:defRPr/>
            </a:pPr>
            <a:fld id="{622479A6-8AF3-D946-AD10-20A0194A2ACC}" type="datetimeFigureOut">
              <a:rPr lang="en-US" smtClean="0"/>
              <a:pPr>
                <a:defRPr/>
              </a:pPr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pPr>
              <a:defRPr/>
            </a:pPr>
            <a:fld id="{CD8ECE3B-F89F-9447-ACA2-2C62F18DEB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AA05E0-F2F3-074C-ACB3-97F623C9E122}" type="datetimeFigureOut">
              <a:rPr lang="en-US" smtClean="0"/>
              <a:pPr>
                <a:defRPr/>
              </a:pPr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80A8-EFF8-424E-AB1E-958B1DB5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C662D-65AE-E140-9C0D-52181DF0F0CD}" type="datetimeFigureOut">
              <a:rPr lang="en-US" smtClean="0"/>
              <a:pPr>
                <a:defRPr/>
              </a:pPr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CB784-39AF-E248-A84A-780D8518B5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AA05E0-F2F3-074C-ACB3-97F623C9E122}" type="datetimeFigureOut">
              <a:rPr lang="en-US" smtClean="0"/>
              <a:pPr>
                <a:defRPr/>
              </a:pPr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80A8-EFF8-424E-AB1E-958B1DB5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E921C0-EF60-B14D-A146-418B080AE074}" type="datetimeFigureOut">
              <a:rPr lang="en-US" smtClean="0"/>
              <a:pPr>
                <a:defRPr/>
              </a:pPr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0FD3E-3A0B-3D4D-A3D0-96BDE5DD84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0D64C-996B-8E43-BC61-C13A3993077D}" type="datetimeFigureOut">
              <a:rPr lang="en-US" smtClean="0"/>
              <a:pPr>
                <a:defRPr/>
              </a:pPr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69880-F9B0-2840-A0D0-EC6DFD56E3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8DB959-4B3F-CD40-A4CE-02C4FAE99DD9}" type="datetimeFigureOut">
              <a:rPr lang="en-US" smtClean="0"/>
              <a:pPr>
                <a:defRPr/>
              </a:pPr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3E7B6-0873-9A46-8254-F275A1E646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>
              <a:defRPr/>
            </a:pPr>
            <a:fld id="{D7AA05E0-F2F3-074C-ACB3-97F623C9E122}" type="datetimeFigureOut">
              <a:rPr lang="en-US" smtClean="0"/>
              <a:pPr>
                <a:defRPr/>
              </a:pPr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3AF1E0-CA92-DE4C-926E-0176D0587EF2}" type="datetimeFigureOut">
              <a:rPr lang="en-US" smtClean="0"/>
              <a:pPr>
                <a:defRPr/>
              </a:pPr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3E9BE-8C6A-B241-A214-E5258B1745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7C1949-A168-1C43-9B1F-5DA577EBA21D}" type="datetimeFigureOut">
              <a:rPr lang="en-US" smtClean="0"/>
              <a:pPr>
                <a:defRPr/>
              </a:pPr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E706C-AC90-1B43-9F09-761D4F78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9B1152-0183-E14A-92A8-749E17D27CDB}" type="datetimeFigureOut">
              <a:rPr lang="en-US" smtClean="0"/>
              <a:pPr>
                <a:defRPr/>
              </a:pPr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EEC7D-6BB2-9C49-B303-7E42E00485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24949-8FA0-434D-A04A-95DA0ECE89DC}" type="datetimeFigureOut">
              <a:rPr lang="en-US" smtClean="0"/>
              <a:pPr>
                <a:defRPr/>
              </a:pPr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EA798-46E5-CE44-B6FD-6BF8E20516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754CE-BFF5-2140-92E0-8897E9170ED7}" type="datetimeFigureOut">
              <a:rPr lang="en-US" smtClean="0"/>
              <a:pPr>
                <a:defRPr/>
              </a:pPr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928B94-FE31-874D-B498-553B84C92E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1E19DD-4416-1942-A88D-4A8F3B352DA2}" type="datetimeFigureOut">
              <a:rPr lang="en-US" smtClean="0"/>
              <a:pPr>
                <a:defRPr/>
              </a:pPr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FACDC-44F3-384E-B0B9-6755F6368F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>
              <a:defRPr/>
            </a:pPr>
            <a:fld id="{D7AA05E0-F2F3-074C-ACB3-97F623C9E122}" type="datetimeFigureOut">
              <a:rPr lang="en-US" smtClean="0"/>
              <a:pPr>
                <a:defRPr/>
              </a:pPr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1B80A8-EFF8-424E-AB1E-958B1DB5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wl.english.purdue.edu/owl/resource/564/01/" TargetMode="External"/><Relationship Id="rId4" Type="http://schemas.openxmlformats.org/officeDocument/2006/relationships/hyperlink" Target="http://www.rpi.edu/web/writingcenter/resum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>
                <a:latin typeface="Franklin Gothic Book" charset="0"/>
              </a:rPr>
              <a:t>Resume Writing (and Editing)</a:t>
            </a:r>
          </a:p>
        </p:txBody>
      </p:sp>
      <p:sp>
        <p:nvSpPr>
          <p:cNvPr id="1433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Perpetua" charset="0"/>
              </a:rPr>
              <a:t>Dr. Lam</a:t>
            </a:r>
          </a:p>
          <a:p>
            <a:pPr eaLnBrk="1" hangingPunct="1"/>
            <a:r>
              <a:rPr lang="en-US" dirty="0" smtClean="0">
                <a:latin typeface="Perpetua" charset="0"/>
              </a:rPr>
              <a:t>TECM </a:t>
            </a:r>
            <a:r>
              <a:rPr lang="en-US" dirty="0">
                <a:latin typeface="Perpetua" charset="0"/>
              </a:rPr>
              <a:t>4190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Only give them information they want.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Tie every piece of information you give them to something they </a:t>
            </a:r>
            <a:r>
              <a:rPr lang="en-US" dirty="0" smtClean="0">
                <a:latin typeface="Perpetua" charset="0"/>
              </a:rPr>
              <a:t>need</a:t>
            </a:r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Looking for leadership? Give them leadership </a:t>
            </a:r>
            <a:r>
              <a:rPr lang="en-US" dirty="0" smtClean="0">
                <a:latin typeface="Perpetua" charset="0"/>
              </a:rPr>
              <a:t>experience</a:t>
            </a:r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 smtClean="0">
                <a:latin typeface="Perpetua" charset="0"/>
              </a:rPr>
              <a:t>Don’</a:t>
            </a:r>
            <a:r>
              <a:rPr lang="en-US" altLang="ja-JP" dirty="0" smtClean="0">
                <a:latin typeface="Perpetua" charset="0"/>
              </a:rPr>
              <a:t>t </a:t>
            </a:r>
            <a:r>
              <a:rPr lang="en-US" altLang="ja-JP" dirty="0">
                <a:latin typeface="Perpetua" charset="0"/>
              </a:rPr>
              <a:t>tell them you do yoga, for example, unless </a:t>
            </a:r>
            <a:r>
              <a:rPr lang="en-US" altLang="ja-JP" dirty="0" smtClean="0">
                <a:latin typeface="Perpetua" charset="0"/>
              </a:rPr>
              <a:t>they’re </a:t>
            </a:r>
            <a:r>
              <a:rPr lang="en-US" altLang="ja-JP" dirty="0">
                <a:latin typeface="Perpetua" charset="0"/>
              </a:rPr>
              <a:t>looking specifically for a balanced person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dirty="0">
                <a:latin typeface="Franklin Gothic Book" charset="0"/>
              </a:rPr>
              <a:t>But people talk about their one </a:t>
            </a:r>
            <a:r>
              <a:rPr lang="en-US" sz="2900" dirty="0" smtClean="0">
                <a:latin typeface="Franklin Gothic Book" charset="0"/>
              </a:rPr>
              <a:t>“</a:t>
            </a:r>
            <a:r>
              <a:rPr lang="en-US" altLang="ja-JP" sz="2900" dirty="0" smtClean="0">
                <a:latin typeface="Franklin Gothic Book" charset="0"/>
              </a:rPr>
              <a:t>resume.” Is </a:t>
            </a:r>
            <a:r>
              <a:rPr lang="en-US" altLang="ja-JP" sz="2900" dirty="0">
                <a:latin typeface="Franklin Gothic Book" charset="0"/>
              </a:rPr>
              <a:t>it really worth making up more than one?</a:t>
            </a:r>
            <a:endParaRPr lang="en-US" sz="3600" dirty="0">
              <a:latin typeface="Franklin Gothic Book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Perpetua" charset="0"/>
              </a:rPr>
              <a:t>Absolutely</a:t>
            </a:r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Think about it—switch to PR professional </a:t>
            </a:r>
            <a:r>
              <a:rPr lang="en-US" dirty="0" smtClean="0">
                <a:latin typeface="Perpetua" charset="0"/>
              </a:rPr>
              <a:t>mode</a:t>
            </a:r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Is someone who took the extra effort to shape her resume to your business more interesting then someone who sent out a form resume?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7B9899"/>
                </a:solidFill>
                <a:latin typeface="Franklin Gothic Book" charset="0"/>
              </a:rPr>
              <a:t>Strategy #2—Show, </a:t>
            </a:r>
            <a:r>
              <a:rPr lang="en-US" dirty="0" smtClean="0">
                <a:solidFill>
                  <a:srgbClr val="7B9899"/>
                </a:solidFill>
                <a:latin typeface="Franklin Gothic Book" charset="0"/>
              </a:rPr>
              <a:t>don’</a:t>
            </a:r>
            <a:r>
              <a:rPr lang="en-US" altLang="ja-JP" dirty="0" smtClean="0">
                <a:solidFill>
                  <a:srgbClr val="7B9899"/>
                </a:solidFill>
                <a:latin typeface="Franklin Gothic Book" charset="0"/>
              </a:rPr>
              <a:t>t </a:t>
            </a:r>
            <a:r>
              <a:rPr lang="en-US" altLang="ja-JP" dirty="0">
                <a:solidFill>
                  <a:srgbClr val="7B9899"/>
                </a:solidFill>
                <a:latin typeface="Franklin Gothic Book" charset="0"/>
              </a:rPr>
              <a:t>tell.</a:t>
            </a:r>
            <a:endParaRPr lang="en-US" dirty="0">
              <a:solidFill>
                <a:srgbClr val="7B9899"/>
              </a:solidFill>
              <a:latin typeface="Franklin Gothic Book" charset="0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Never just tell the employer what </a:t>
            </a:r>
            <a:r>
              <a:rPr lang="en-US" dirty="0" smtClean="0">
                <a:latin typeface="Perpetua" charset="0"/>
              </a:rPr>
              <a:t>you’</a:t>
            </a:r>
            <a:r>
              <a:rPr lang="en-US" altLang="ja-JP" dirty="0" smtClean="0">
                <a:latin typeface="Perpetua" charset="0"/>
              </a:rPr>
              <a:t>re </a:t>
            </a:r>
            <a:r>
              <a:rPr lang="en-US" altLang="ja-JP" dirty="0">
                <a:latin typeface="Perpetua" charset="0"/>
              </a:rPr>
              <a:t>like—show them with examples, and let them describe you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7B9899"/>
                </a:solidFill>
                <a:latin typeface="Franklin Gothic Book" charset="0"/>
              </a:rPr>
              <a:t>Show, </a:t>
            </a:r>
            <a:r>
              <a:rPr lang="en-US" dirty="0" smtClean="0">
                <a:solidFill>
                  <a:srgbClr val="7B9899"/>
                </a:solidFill>
                <a:latin typeface="Franklin Gothic Book" charset="0"/>
              </a:rPr>
              <a:t>don’</a:t>
            </a:r>
            <a:r>
              <a:rPr lang="en-US" altLang="ja-JP" dirty="0" smtClean="0">
                <a:solidFill>
                  <a:srgbClr val="7B9899"/>
                </a:solidFill>
                <a:latin typeface="Franklin Gothic Book" charset="0"/>
              </a:rPr>
              <a:t>t </a:t>
            </a:r>
            <a:r>
              <a:rPr lang="en-US" altLang="ja-JP" dirty="0">
                <a:solidFill>
                  <a:srgbClr val="7B9899"/>
                </a:solidFill>
                <a:latin typeface="Franklin Gothic Book" charset="0"/>
              </a:rPr>
              <a:t>tell, Example 1</a:t>
            </a:r>
            <a:endParaRPr lang="en-US" dirty="0">
              <a:solidFill>
                <a:srgbClr val="7B9899"/>
              </a:solidFill>
              <a:latin typeface="Franklin Gothic Book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I am a hardworking person with great organizational skills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7B9899"/>
                </a:solidFill>
                <a:latin typeface="Franklin Gothic Book" charset="0"/>
              </a:rPr>
              <a:t>Show, </a:t>
            </a:r>
            <a:r>
              <a:rPr lang="en-US" dirty="0" smtClean="0">
                <a:solidFill>
                  <a:srgbClr val="7B9899"/>
                </a:solidFill>
                <a:latin typeface="Franklin Gothic Book" charset="0"/>
              </a:rPr>
              <a:t>don’</a:t>
            </a:r>
            <a:r>
              <a:rPr lang="en-US" altLang="ja-JP" dirty="0" smtClean="0">
                <a:solidFill>
                  <a:srgbClr val="7B9899"/>
                </a:solidFill>
                <a:latin typeface="Franklin Gothic Book" charset="0"/>
              </a:rPr>
              <a:t>t </a:t>
            </a:r>
            <a:r>
              <a:rPr lang="en-US" altLang="ja-JP" dirty="0">
                <a:solidFill>
                  <a:srgbClr val="7B9899"/>
                </a:solidFill>
                <a:latin typeface="Franklin Gothic Book" charset="0"/>
              </a:rPr>
              <a:t>tell, Example 1</a:t>
            </a:r>
            <a:endParaRPr lang="en-US" dirty="0">
              <a:solidFill>
                <a:srgbClr val="7B9899"/>
              </a:solidFill>
              <a:latin typeface="Franklin Gothic Book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I am a hardworking person with great organizational skills</a:t>
            </a:r>
          </a:p>
          <a:p>
            <a:pPr eaLnBrk="1" hangingPunct="1"/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I was elected the chair of my </a:t>
            </a:r>
            <a:r>
              <a:rPr lang="en-US" dirty="0" smtClean="0">
                <a:latin typeface="Perpetua" charset="0"/>
              </a:rPr>
              <a:t>sorority’</a:t>
            </a:r>
            <a:r>
              <a:rPr lang="en-US" altLang="ja-JP" dirty="0" smtClean="0">
                <a:latin typeface="Perpetua" charset="0"/>
              </a:rPr>
              <a:t>s </a:t>
            </a:r>
            <a:r>
              <a:rPr lang="en-US" altLang="ja-JP" dirty="0">
                <a:latin typeface="Perpetua" charset="0"/>
              </a:rPr>
              <a:t>budget committee. I was responsible for the accounts of 24 members and a yearly house budget of $32,000 dollars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7B9899"/>
                </a:solidFill>
                <a:latin typeface="Franklin Gothic Book" charset="0"/>
              </a:rPr>
              <a:t>Show, </a:t>
            </a:r>
            <a:r>
              <a:rPr lang="en-US" dirty="0" smtClean="0">
                <a:solidFill>
                  <a:srgbClr val="7B9899"/>
                </a:solidFill>
                <a:latin typeface="Franklin Gothic Book" charset="0"/>
              </a:rPr>
              <a:t>don’</a:t>
            </a:r>
            <a:r>
              <a:rPr lang="en-US" altLang="ja-JP" dirty="0" smtClean="0">
                <a:solidFill>
                  <a:srgbClr val="7B9899"/>
                </a:solidFill>
                <a:latin typeface="Franklin Gothic Book" charset="0"/>
              </a:rPr>
              <a:t>t </a:t>
            </a:r>
            <a:r>
              <a:rPr lang="en-US" altLang="ja-JP" dirty="0">
                <a:solidFill>
                  <a:srgbClr val="7B9899"/>
                </a:solidFill>
                <a:latin typeface="Franklin Gothic Book" charset="0"/>
              </a:rPr>
              <a:t>tell, Example 2</a:t>
            </a:r>
            <a:endParaRPr lang="en-US" dirty="0">
              <a:solidFill>
                <a:srgbClr val="7B9899"/>
              </a:solidFill>
              <a:latin typeface="Franklin Gothic Book" charset="0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I am a responsible student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7B9899"/>
                </a:solidFill>
                <a:latin typeface="Franklin Gothic Book" charset="0"/>
              </a:rPr>
              <a:t>Show, </a:t>
            </a:r>
            <a:r>
              <a:rPr lang="en-US" dirty="0" smtClean="0">
                <a:solidFill>
                  <a:srgbClr val="7B9899"/>
                </a:solidFill>
                <a:latin typeface="Franklin Gothic Book" charset="0"/>
              </a:rPr>
              <a:t>don’</a:t>
            </a:r>
            <a:r>
              <a:rPr lang="en-US" altLang="ja-JP" dirty="0" smtClean="0">
                <a:solidFill>
                  <a:srgbClr val="7B9899"/>
                </a:solidFill>
                <a:latin typeface="Franklin Gothic Book" charset="0"/>
              </a:rPr>
              <a:t>t </a:t>
            </a:r>
            <a:r>
              <a:rPr lang="en-US" altLang="ja-JP" dirty="0">
                <a:solidFill>
                  <a:srgbClr val="7B9899"/>
                </a:solidFill>
                <a:latin typeface="Franklin Gothic Book" charset="0"/>
              </a:rPr>
              <a:t>tell, Example 2</a:t>
            </a:r>
            <a:endParaRPr lang="en-US" dirty="0">
              <a:solidFill>
                <a:srgbClr val="7B9899"/>
              </a:solidFill>
              <a:latin typeface="Franklin Gothic Book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I am a responsible </a:t>
            </a:r>
            <a:r>
              <a:rPr lang="en-US" dirty="0" smtClean="0">
                <a:latin typeface="Perpetua" charset="0"/>
              </a:rPr>
              <a:t>student</a:t>
            </a:r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In my two semesters at UNT, I have taken 31 credits and maintained my 3.7 GPA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7B9899"/>
                </a:solidFill>
                <a:latin typeface="Franklin Gothic Book" charset="0"/>
              </a:rPr>
              <a:t>Show, </a:t>
            </a:r>
            <a:r>
              <a:rPr lang="en-US" dirty="0" smtClean="0">
                <a:solidFill>
                  <a:srgbClr val="7B9899"/>
                </a:solidFill>
                <a:latin typeface="Franklin Gothic Book" charset="0"/>
              </a:rPr>
              <a:t>don’</a:t>
            </a:r>
            <a:r>
              <a:rPr lang="en-US" altLang="ja-JP" dirty="0" smtClean="0">
                <a:solidFill>
                  <a:srgbClr val="7B9899"/>
                </a:solidFill>
                <a:latin typeface="Franklin Gothic Book" charset="0"/>
              </a:rPr>
              <a:t>t </a:t>
            </a:r>
            <a:r>
              <a:rPr lang="en-US" altLang="ja-JP" dirty="0">
                <a:solidFill>
                  <a:srgbClr val="7B9899"/>
                </a:solidFill>
                <a:latin typeface="Franklin Gothic Book" charset="0"/>
              </a:rPr>
              <a:t>tell, Example 3</a:t>
            </a:r>
            <a:endParaRPr lang="en-US" dirty="0">
              <a:solidFill>
                <a:srgbClr val="7B9899"/>
              </a:solidFill>
              <a:latin typeface="Franklin Gothic Book" charset="0"/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I have strong leadership skills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7B9899"/>
                </a:solidFill>
                <a:latin typeface="Franklin Gothic Book" charset="0"/>
              </a:rPr>
              <a:t>Show, </a:t>
            </a:r>
            <a:r>
              <a:rPr lang="en-US" dirty="0" smtClean="0">
                <a:solidFill>
                  <a:srgbClr val="7B9899"/>
                </a:solidFill>
                <a:latin typeface="Franklin Gothic Book" charset="0"/>
              </a:rPr>
              <a:t>don’</a:t>
            </a:r>
            <a:r>
              <a:rPr lang="en-US" altLang="ja-JP" dirty="0" smtClean="0">
                <a:solidFill>
                  <a:srgbClr val="7B9899"/>
                </a:solidFill>
                <a:latin typeface="Franklin Gothic Book" charset="0"/>
              </a:rPr>
              <a:t>t </a:t>
            </a:r>
            <a:r>
              <a:rPr lang="en-US" altLang="ja-JP" dirty="0">
                <a:solidFill>
                  <a:srgbClr val="7B9899"/>
                </a:solidFill>
                <a:latin typeface="Franklin Gothic Book" charset="0"/>
              </a:rPr>
              <a:t>tell, Example 3</a:t>
            </a:r>
            <a:endParaRPr lang="en-US" dirty="0">
              <a:solidFill>
                <a:srgbClr val="7B9899"/>
              </a:solidFill>
              <a:latin typeface="Franklin Gothic Book" charset="0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I have strong leadership </a:t>
            </a:r>
            <a:r>
              <a:rPr lang="en-US" dirty="0" smtClean="0">
                <a:latin typeface="Perpetua" charset="0"/>
              </a:rPr>
              <a:t>skills</a:t>
            </a:r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I have been elected to a position in the 280-person Ballroom Dance Club for seven semesters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You may have noticed . . .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…that the previous examples use </a:t>
            </a:r>
            <a:r>
              <a:rPr lang="en-US" dirty="0" smtClean="0">
                <a:latin typeface="Perpetua" charset="0"/>
              </a:rPr>
              <a:t>numbers</a:t>
            </a:r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Numbers jump out on a page of text—use them to your </a:t>
            </a:r>
            <a:r>
              <a:rPr lang="en-US" dirty="0" smtClean="0">
                <a:latin typeface="Perpetua" charset="0"/>
              </a:rPr>
              <a:t>advantage</a:t>
            </a:r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Numbers preceded by a dollar sign are even more effective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  <a:latin typeface="Franklin Gothic Book" charset="0"/>
              </a:rPr>
              <a:t>Questions…</a:t>
            </a:r>
            <a:endParaRPr lang="en-US" dirty="0">
              <a:solidFill>
                <a:srgbClr val="7B9899"/>
              </a:solidFill>
              <a:latin typeface="Franklin Gothic Book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erpetua" charset="0"/>
              </a:rPr>
              <a:t>What’s the purpose of a resume?</a:t>
            </a:r>
          </a:p>
          <a:p>
            <a:r>
              <a:rPr lang="en-US" dirty="0" smtClean="0">
                <a:latin typeface="Perpetua" charset="0"/>
              </a:rPr>
              <a:t>How long (on average) do you think an HR professional looks at a resume?</a:t>
            </a: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Use action verbs.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1625" y="2768600"/>
          <a:ext cx="8537576" cy="1498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394"/>
                <a:gridCol w="2134394"/>
                <a:gridCol w="2134394"/>
                <a:gridCol w="2134394"/>
              </a:tblGrid>
              <a:tr h="457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Designed</a:t>
                      </a: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Supervised</a:t>
                      </a: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Created</a:t>
                      </a: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Staffed</a:t>
                      </a:r>
                    </a:p>
                  </a:txBody>
                  <a:tcPr marT="45728" marB="45728" horzOverflow="overflow"/>
                </a:tc>
              </a:tr>
              <a:tr h="457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Tested</a:t>
                      </a: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Studied</a:t>
                      </a: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Earned</a:t>
                      </a: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Saved</a:t>
                      </a:r>
                    </a:p>
                  </a:txBody>
                  <a:tcPr marT="45728" marB="45728" horzOverflow="overflow"/>
                </a:tc>
              </a:tr>
              <a:tr h="584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Gained</a:t>
                      </a: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Programmed</a:t>
                      </a: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Sold</a:t>
                      </a: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Used</a:t>
                      </a:r>
                    </a:p>
                  </a:txBody>
                  <a:tcPr marT="45728" marB="45728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A hint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Perpetua" charset="0"/>
              </a:rPr>
              <a:t>Search and destroy all </a:t>
            </a:r>
            <a:r>
              <a:rPr lang="ja-JP" altLang="en-US" dirty="0">
                <a:latin typeface="Perpetua" charset="0"/>
              </a:rPr>
              <a:t>“</a:t>
            </a:r>
            <a:r>
              <a:rPr lang="en-US" altLang="ja-JP" dirty="0">
                <a:latin typeface="Perpetua" charset="0"/>
              </a:rPr>
              <a:t>Was responsible for</a:t>
            </a:r>
            <a:r>
              <a:rPr lang="ja-JP" altLang="en-US" dirty="0">
                <a:latin typeface="Perpetua" charset="0"/>
              </a:rPr>
              <a:t>”</a:t>
            </a:r>
            <a:r>
              <a:rPr lang="en-US" altLang="ja-JP" dirty="0">
                <a:latin typeface="Perpetua" charset="0"/>
              </a:rPr>
              <a:t> phrases. These usually hide active impressive </a:t>
            </a:r>
            <a:r>
              <a:rPr lang="en-US" altLang="ja-JP" dirty="0" smtClean="0">
                <a:latin typeface="Perpetua" charset="0"/>
              </a:rPr>
              <a:t>verbs</a:t>
            </a:r>
            <a:endParaRPr lang="en-US" dirty="0" smtClean="0">
              <a:latin typeface="Perpetu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Perpetua" charset="0"/>
              </a:rPr>
              <a:t>Original</a:t>
            </a:r>
            <a:r>
              <a:rPr lang="en-US" dirty="0" smtClean="0">
                <a:latin typeface="Perpetua" charset="0"/>
              </a:rPr>
              <a:t>: 	Was responsible for the supervision 			of 12 video clerks.</a:t>
            </a:r>
            <a:endParaRPr lang="en-US" dirty="0">
              <a:latin typeface="Perpetu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Perpetua" charset="0"/>
              </a:rPr>
              <a:t>Better</a:t>
            </a:r>
            <a:r>
              <a:rPr lang="en-US" dirty="0">
                <a:latin typeface="Perpetua" charset="0"/>
              </a:rPr>
              <a:t>: 	</a:t>
            </a:r>
            <a:r>
              <a:rPr lang="en-US" dirty="0" smtClean="0">
                <a:latin typeface="Perpetua" charset="0"/>
              </a:rPr>
              <a:t>Supervised </a:t>
            </a:r>
            <a:r>
              <a:rPr lang="en-US" dirty="0">
                <a:latin typeface="Perpetua" charset="0"/>
              </a:rPr>
              <a:t>12 video clerks.</a:t>
            </a:r>
          </a:p>
          <a:p>
            <a:pPr eaLnBrk="1" hangingPunct="1"/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Strategy #3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Perpetua" charset="0"/>
              </a:rPr>
              <a:t>Make yourself look like a professional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Use parallelism.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Parallelism is a writing technique that places equally important parts in equal grammatical </a:t>
            </a:r>
            <a:r>
              <a:rPr lang="en-US" dirty="0" smtClean="0">
                <a:latin typeface="Perpetua" charset="0"/>
              </a:rPr>
              <a:t>form</a:t>
            </a:r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You want to use parallelism in lists—especially lists that begin with bullets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A common mistake in parallelism.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Perpetua" charset="0"/>
              </a:rPr>
              <a:t>Today’</a:t>
            </a:r>
            <a:r>
              <a:rPr lang="en-US" altLang="ja-JP" dirty="0" smtClean="0">
                <a:latin typeface="Perpetua" charset="0"/>
              </a:rPr>
              <a:t>s presentation will take the following format: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 smtClean="0">
                <a:latin typeface="Perpetua" charset="0"/>
              </a:rPr>
              <a:t>-examine the current dress code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 smtClean="0">
                <a:latin typeface="Perpetua" charset="0"/>
              </a:rPr>
              <a:t>-</a:t>
            </a:r>
            <a:r>
              <a:rPr lang="en-US" dirty="0">
                <a:latin typeface="Perpetua" charset="0"/>
              </a:rPr>
              <a:t>reasons for a change in the dress code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>
                <a:latin typeface="Perpetua" charset="0"/>
              </a:rPr>
              <a:t>-new dress code explanation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>
                <a:latin typeface="Perpetua" charset="0"/>
              </a:rPr>
              <a:t>-summary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Same example, with parallelism.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In </a:t>
            </a:r>
            <a:r>
              <a:rPr lang="en-US" dirty="0" smtClean="0">
                <a:latin typeface="Perpetua" charset="0"/>
              </a:rPr>
              <a:t>today’</a:t>
            </a:r>
            <a:r>
              <a:rPr lang="en-US" altLang="ja-JP" dirty="0" smtClean="0">
                <a:latin typeface="Perpetua" charset="0"/>
              </a:rPr>
              <a:t>s </a:t>
            </a:r>
            <a:r>
              <a:rPr lang="en-US" altLang="ja-JP" dirty="0">
                <a:latin typeface="Perpetua" charset="0"/>
              </a:rPr>
              <a:t>presentation, we will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>
                <a:latin typeface="Perpetua" charset="0"/>
              </a:rPr>
              <a:t>-examine the current dress code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>
                <a:latin typeface="Perpetua" charset="0"/>
              </a:rPr>
              <a:t>-give reasons for a change in the dress code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>
                <a:latin typeface="Perpetua" charset="0"/>
              </a:rPr>
              <a:t>-explain the new dress code 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>
                <a:latin typeface="Perpetua" charset="0"/>
              </a:rPr>
              <a:t>-summarize the main points</a:t>
            </a:r>
          </a:p>
          <a:p>
            <a:pPr eaLnBrk="1" hangingPunct="1"/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You try: parallelism practice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Trained hourly employees in proper material handling procedures</a:t>
            </a:r>
          </a:p>
          <a:p>
            <a:pPr eaLnBrk="1" hangingPunct="1"/>
            <a:r>
              <a:rPr lang="en-US" dirty="0">
                <a:latin typeface="Perpetua" charset="0"/>
              </a:rPr>
              <a:t>Resolved discrepancies in shipments/receipts and in-transit accounts</a:t>
            </a:r>
          </a:p>
          <a:p>
            <a:pPr eaLnBrk="1" hangingPunct="1"/>
            <a:r>
              <a:rPr lang="en-US" dirty="0">
                <a:latin typeface="Perpetua" charset="0"/>
              </a:rPr>
              <a:t>Responsible for many </a:t>
            </a:r>
            <a:r>
              <a:rPr lang="en-US" dirty="0" smtClean="0">
                <a:latin typeface="Perpetua" charset="0"/>
              </a:rPr>
              <a:t>employees’</a:t>
            </a:r>
            <a:r>
              <a:rPr lang="en-US" dirty="0" smtClean="0">
                <a:latin typeface="Perpetua" charset="0"/>
              </a:rPr>
              <a:t> </a:t>
            </a:r>
            <a:r>
              <a:rPr lang="en-US" altLang="ja-JP" dirty="0" smtClean="0">
                <a:latin typeface="Perpetua" charset="0"/>
              </a:rPr>
              <a:t>work</a:t>
            </a: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Where should I look for parallelism mistakes?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Look carefully at the first word in each entry, especially under job </a:t>
            </a:r>
            <a:r>
              <a:rPr lang="en-US" dirty="0" smtClean="0">
                <a:latin typeface="Perpetua" charset="0"/>
              </a:rPr>
              <a:t>experience</a:t>
            </a:r>
          </a:p>
          <a:p>
            <a:pPr eaLnBrk="1" hangingPunct="1"/>
            <a:r>
              <a:rPr lang="en-US" dirty="0" smtClean="0">
                <a:latin typeface="Perpetua" charset="0"/>
              </a:rPr>
              <a:t>Generally, start each entry with an action verb—make sure they’</a:t>
            </a:r>
            <a:r>
              <a:rPr lang="en-US" altLang="ja-JP" dirty="0" smtClean="0">
                <a:latin typeface="Perpetua" charset="0"/>
              </a:rPr>
              <a:t>re all parallel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Use visual hierarchy.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dirty="0">
                <a:latin typeface="Perpetua" charset="0"/>
              </a:rPr>
              <a:t>Visual Hierarchy-</a:t>
            </a:r>
            <a:r>
              <a:rPr lang="en-US" dirty="0">
                <a:latin typeface="Perpetua" charset="0"/>
              </a:rPr>
              <a:t> organizing output visually using </a:t>
            </a:r>
            <a:r>
              <a:rPr lang="en-US" dirty="0" smtClean="0">
                <a:latin typeface="Perpetua" charset="0"/>
              </a:rPr>
              <a:t>formatting</a:t>
            </a:r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You can use any visual hierarchy but user test it to ensure others understand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"/>
            <a:ext cx="611673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7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What is the purpose of a resume?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Resumes do the following</a:t>
            </a:r>
            <a:r>
              <a:rPr lang="en-US" dirty="0" smtClean="0">
                <a:latin typeface="Perpetua" charset="0"/>
              </a:rPr>
              <a:t>:</a:t>
            </a:r>
            <a:endParaRPr lang="en-US" dirty="0">
              <a:latin typeface="Perpetua" charset="0"/>
            </a:endParaRPr>
          </a:p>
          <a:p>
            <a:pPr lvl="1" eaLnBrk="1" hangingPunct="1">
              <a:buFont typeface="Wingdings" charset="0"/>
              <a:buChar char="ü"/>
            </a:pPr>
            <a:r>
              <a:rPr lang="en-US" dirty="0">
                <a:latin typeface="Perpetua" charset="0"/>
              </a:rPr>
              <a:t>Save the HR person time</a:t>
            </a:r>
          </a:p>
          <a:p>
            <a:pPr lvl="1" eaLnBrk="1" hangingPunct="1">
              <a:buFont typeface="Wingdings" charset="0"/>
              <a:buChar char="ü"/>
            </a:pPr>
            <a:r>
              <a:rPr lang="en-US" dirty="0">
                <a:latin typeface="Perpetua" charset="0"/>
              </a:rPr>
              <a:t>Serve as a record in your file</a:t>
            </a:r>
          </a:p>
          <a:p>
            <a:pPr lvl="1" eaLnBrk="1" hangingPunct="1">
              <a:buFont typeface="Wingdings" charset="0"/>
              <a:buChar char="ü"/>
            </a:pPr>
            <a:r>
              <a:rPr lang="en-US" b="1" dirty="0">
                <a:latin typeface="Perpetua" charset="0"/>
              </a:rPr>
              <a:t>Get you an interview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Examples of visual hierarchy.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  <a:cs typeface="+mn-cs"/>
              </a:rPr>
              <a:t>In the following examples, which information is more important?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>
                <a:ea typeface="+mn-ea"/>
                <a:cs typeface="+mn-cs"/>
              </a:rPr>
              <a:t>Rensselaer Polytechnic Institute, Troy, NY</a:t>
            </a:r>
            <a:br>
              <a:rPr lang="en-US" b="1" dirty="0" smtClean="0">
                <a:ea typeface="+mn-ea"/>
                <a:cs typeface="+mn-cs"/>
              </a:rPr>
            </a:br>
            <a:r>
              <a:rPr lang="en-US" b="1" dirty="0" smtClean="0">
                <a:ea typeface="+mn-ea"/>
                <a:cs typeface="+mn-cs"/>
              </a:rPr>
              <a:t>   </a:t>
            </a:r>
            <a:r>
              <a:rPr lang="en-US" dirty="0" smtClean="0">
                <a:ea typeface="+mn-ea"/>
                <a:cs typeface="+mn-cs"/>
              </a:rPr>
              <a:t>Bachelor of Science, Materials Science and Engineering</a:t>
            </a: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>
                <a:ea typeface="+mn-ea"/>
                <a:cs typeface="+mn-cs"/>
              </a:rPr>
              <a:t>B.S. Materials Science and Engineering</a:t>
            </a:r>
            <a:br>
              <a:rPr lang="en-US" b="1" dirty="0" smtClean="0">
                <a:ea typeface="+mn-ea"/>
                <a:cs typeface="+mn-cs"/>
              </a:rPr>
            </a:br>
            <a:r>
              <a:rPr lang="en-US" b="1" dirty="0" smtClean="0">
                <a:ea typeface="+mn-ea"/>
                <a:cs typeface="+mn-cs"/>
              </a:rPr>
              <a:t>   </a:t>
            </a:r>
            <a:r>
              <a:rPr lang="en-US" dirty="0" smtClean="0">
                <a:ea typeface="+mn-ea"/>
                <a:cs typeface="+mn-cs"/>
              </a:rPr>
              <a:t>Rensselaer Polytechnic Institute, Troy, NY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Use white space strategically.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White space naturally attracts the eye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Items surrounded by white space attract attention—use white space strategically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Franklin Gothic Book" charset="0"/>
              </a:rPr>
              <a:t>Which is a better use of white space?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>
                <a:latin typeface="Perpetua" charset="0"/>
              </a:rPr>
              <a:t>Supervised the monthly                  inventory</a:t>
            </a:r>
          </a:p>
          <a:p>
            <a:pPr marL="457200" indent="-457200" eaLnBrk="1" hangingPunct="1"/>
            <a:r>
              <a:rPr lang="en-US">
                <a:latin typeface="Perpetua" charset="0"/>
              </a:rPr>
              <a:t>Managed 3 sales clerks</a:t>
            </a:r>
          </a:p>
          <a:p>
            <a:pPr marL="457200" indent="-457200" eaLnBrk="1" hangingPunct="1"/>
            <a:r>
              <a:rPr lang="en-US">
                <a:latin typeface="Perpetua" charset="0"/>
              </a:rPr>
              <a:t>Sold $1,200 worth of apparel weekly</a:t>
            </a:r>
          </a:p>
          <a:p>
            <a:pPr marL="457200" indent="-457200" eaLnBrk="1" hangingPunct="1">
              <a:buFontTx/>
              <a:buChar char="•"/>
            </a:pPr>
            <a:endParaRPr lang="en-US">
              <a:latin typeface="Perpetua" charset="0"/>
            </a:endParaRPr>
          </a:p>
        </p:txBody>
      </p:sp>
      <p:sp>
        <p:nvSpPr>
          <p:cNvPr id="52227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In this position, I managed three sales clerks, supervised the monthly inventory, and sold $1,200 worth of apparel weekly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Franklin Gothic Book" charset="0"/>
              </a:rPr>
              <a:t>Looking professional in the printing process.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Choose a proper color</a:t>
            </a:r>
          </a:p>
          <a:p>
            <a:pPr lvl="1" eaLnBrk="1" hangingPunct="1"/>
            <a:r>
              <a:rPr lang="en-US" sz="2800">
                <a:latin typeface="Perpetua" charset="0"/>
              </a:rPr>
              <a:t>White</a:t>
            </a:r>
          </a:p>
          <a:p>
            <a:pPr lvl="1" eaLnBrk="1" hangingPunct="1"/>
            <a:r>
              <a:rPr lang="en-US" sz="2800">
                <a:latin typeface="Perpetua" charset="0"/>
              </a:rPr>
              <a:t>Off-white</a:t>
            </a:r>
          </a:p>
          <a:p>
            <a:pPr lvl="1" eaLnBrk="1" hangingPunct="1"/>
            <a:r>
              <a:rPr lang="en-US" sz="2800">
                <a:latin typeface="Perpetua" charset="0"/>
              </a:rPr>
              <a:t>Gray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  <p:sp>
        <p:nvSpPr>
          <p:cNvPr id="53251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Choose a proper paper</a:t>
            </a:r>
          </a:p>
          <a:p>
            <a:pPr lvl="1" eaLnBrk="1" hangingPunct="1"/>
            <a:r>
              <a:rPr lang="en-US" sz="2800">
                <a:latin typeface="Perpetua" charset="0"/>
              </a:rPr>
              <a:t>Resume paper</a:t>
            </a:r>
          </a:p>
          <a:p>
            <a:pPr lvl="1" eaLnBrk="1" hangingPunct="1"/>
            <a:r>
              <a:rPr lang="en-US" sz="2800">
                <a:latin typeface="Perpetua" charset="0"/>
              </a:rPr>
              <a:t>Cotton content</a:t>
            </a:r>
          </a:p>
          <a:p>
            <a:pPr lvl="1" eaLnBrk="1" hangingPunct="1"/>
            <a:r>
              <a:rPr lang="en-US" sz="2800">
                <a:latin typeface="Perpetua" charset="0"/>
              </a:rPr>
              <a:t>Be 20- or 24-lb.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Looking professional in the printing process.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Whatever printer you use—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en-US">
                <a:latin typeface="Perpetua" charset="0"/>
              </a:rPr>
              <a:t> CHECK THE PRINTOUT!</a:t>
            </a:r>
          </a:p>
          <a:p>
            <a:pPr algn="ctr"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Smudges, feathered lines, or faint ink do not make you look professional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The resume writing process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dirty="0">
                <a:latin typeface="Perpetua" charset="0"/>
              </a:rPr>
              <a:t>Hopefully, </a:t>
            </a:r>
            <a:r>
              <a:rPr lang="en-US" dirty="0" smtClean="0">
                <a:latin typeface="Perpetua" charset="0"/>
              </a:rPr>
              <a:t>you’</a:t>
            </a:r>
            <a:r>
              <a:rPr lang="en-US" altLang="ja-JP" dirty="0" smtClean="0">
                <a:latin typeface="Perpetua" charset="0"/>
              </a:rPr>
              <a:t>ve </a:t>
            </a:r>
            <a:r>
              <a:rPr lang="en-US" altLang="ja-JP" dirty="0">
                <a:latin typeface="Perpetua" charset="0"/>
              </a:rPr>
              <a:t>been creating a strong resume from the moment you stepped on UNT</a:t>
            </a:r>
            <a:r>
              <a:rPr lang="ja-JP" altLang="en-US" dirty="0">
                <a:latin typeface="Perpetua" charset="0"/>
              </a:rPr>
              <a:t>’</a:t>
            </a:r>
            <a:r>
              <a:rPr lang="en-US" altLang="ja-JP" dirty="0">
                <a:latin typeface="Perpetua" charset="0"/>
              </a:rPr>
              <a:t>s campus—if not sooner</a:t>
            </a:r>
          </a:p>
          <a:p>
            <a:pPr marL="533400" indent="-533400" eaLnBrk="1" hangingPunct="1"/>
            <a:endParaRPr lang="en-US" dirty="0">
              <a:latin typeface="Perpetua" charset="0"/>
            </a:endParaRPr>
          </a:p>
          <a:p>
            <a:pPr marL="533400" indent="-533400" eaLnBrk="1" hangingPunct="1"/>
            <a:r>
              <a:rPr lang="en-US" dirty="0">
                <a:latin typeface="Perpetua" charset="0"/>
              </a:rPr>
              <a:t>Take notes on your achievements and keep them in a file</a:t>
            </a:r>
          </a:p>
          <a:p>
            <a:pPr marL="533400" indent="-533400" eaLnBrk="1" hangingPunct="1"/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Finding details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Ask yourself questions such as the following:</a:t>
            </a:r>
            <a:br>
              <a:rPr lang="en-US">
                <a:latin typeface="Perpetua" charset="0"/>
              </a:rPr>
            </a:br>
            <a:endParaRPr lang="en-US">
              <a:latin typeface="Perpetua" charset="0"/>
            </a:endParaRPr>
          </a:p>
          <a:p>
            <a:pPr lvl="1" eaLnBrk="1" hangingPunct="1">
              <a:buFont typeface="Wingdings" charset="0"/>
              <a:buChar char="ü"/>
            </a:pPr>
            <a:r>
              <a:rPr lang="en-US">
                <a:latin typeface="Perpetua" charset="0"/>
              </a:rPr>
              <a:t>How many people did this involve?</a:t>
            </a:r>
          </a:p>
          <a:p>
            <a:pPr lvl="1" eaLnBrk="1" hangingPunct="1">
              <a:buFont typeface="Wingdings" charset="0"/>
              <a:buChar char="ü"/>
            </a:pPr>
            <a:r>
              <a:rPr lang="en-US">
                <a:latin typeface="Perpetua" charset="0"/>
              </a:rPr>
              <a:t>How much money was involved?</a:t>
            </a:r>
          </a:p>
          <a:p>
            <a:pPr lvl="1" eaLnBrk="1" hangingPunct="1">
              <a:buFont typeface="Wingdings" charset="0"/>
              <a:buChar char="ü"/>
            </a:pPr>
            <a:r>
              <a:rPr lang="en-US">
                <a:latin typeface="Perpetua" charset="0"/>
              </a:rPr>
              <a:t>How many hours did this take?</a:t>
            </a:r>
          </a:p>
          <a:p>
            <a:pPr lvl="1" eaLnBrk="1" hangingPunct="1">
              <a:buFont typeface="Wingdings" charset="0"/>
              <a:buChar char="ü"/>
            </a:pPr>
            <a:r>
              <a:rPr lang="en-US">
                <a:latin typeface="Perpetua" charset="0"/>
              </a:rPr>
              <a:t>How many people did I supervise or report to?</a:t>
            </a:r>
          </a:p>
          <a:p>
            <a:pPr lvl="1" eaLnBrk="1" hangingPunct="1">
              <a:buFont typeface="Wingdings" charset="0"/>
              <a:buChar char="ü"/>
            </a:pPr>
            <a:r>
              <a:rPr lang="en-US">
                <a:latin typeface="Perpetua" charset="0"/>
              </a:rPr>
              <a:t>How much money or man hours did I save?</a:t>
            </a:r>
          </a:p>
          <a:p>
            <a:pPr lvl="1" eaLnBrk="1" hangingPunct="1">
              <a:buFont typeface="Wingdings" charset="0"/>
              <a:buChar char="ü"/>
            </a:pPr>
            <a:r>
              <a:rPr lang="en-US">
                <a:latin typeface="Perpetua" charset="0"/>
              </a:rPr>
              <a:t>If I made an improvement, how can I quantify it?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Most resumes contain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Perpetua" charset="0"/>
              </a:rPr>
              <a:t>Personal contact information</a:t>
            </a:r>
          </a:p>
          <a:p>
            <a:pPr lvl="1" eaLnBrk="1" hangingPunct="1"/>
            <a:r>
              <a:rPr lang="en-US" dirty="0">
                <a:latin typeface="Perpetua" charset="0"/>
              </a:rPr>
              <a:t>Objective</a:t>
            </a:r>
          </a:p>
          <a:p>
            <a:pPr lvl="1" eaLnBrk="1" hangingPunct="1"/>
            <a:r>
              <a:rPr lang="en-US" dirty="0">
                <a:latin typeface="Perpetua" charset="0"/>
              </a:rPr>
              <a:t>Education</a:t>
            </a:r>
          </a:p>
          <a:p>
            <a:pPr lvl="1" eaLnBrk="1" hangingPunct="1"/>
            <a:r>
              <a:rPr lang="en-US" dirty="0">
                <a:latin typeface="Perpetua" charset="0"/>
              </a:rPr>
              <a:t>Experience </a:t>
            </a:r>
          </a:p>
          <a:p>
            <a:pPr lvl="1" eaLnBrk="1" hangingPunct="1"/>
            <a:r>
              <a:rPr lang="en-US" dirty="0">
                <a:latin typeface="Perpetua" charset="0"/>
              </a:rPr>
              <a:t>Awards</a:t>
            </a:r>
          </a:p>
          <a:p>
            <a:pPr lvl="1" eaLnBrk="1" hangingPunct="1"/>
            <a:r>
              <a:rPr lang="en-US" dirty="0">
                <a:latin typeface="Perpetua" charset="0"/>
              </a:rPr>
              <a:t>Activities </a:t>
            </a:r>
          </a:p>
          <a:p>
            <a:pPr lvl="1" eaLnBrk="1" hangingPunct="1"/>
            <a:r>
              <a:rPr lang="en-US" dirty="0">
                <a:latin typeface="Perpetua" charset="0"/>
              </a:rPr>
              <a:t>Computer Skills</a:t>
            </a:r>
          </a:p>
          <a:p>
            <a:pPr lvl="1" eaLnBrk="1" hangingPunct="1"/>
            <a:r>
              <a:rPr lang="en-US" dirty="0">
                <a:latin typeface="Perpetua" charset="0"/>
              </a:rPr>
              <a:t>References  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General resume advice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3100" dirty="0" smtClean="0">
                <a:latin typeface="Perpetua" charset="0"/>
              </a:rPr>
              <a:t>Today’</a:t>
            </a:r>
            <a:r>
              <a:rPr lang="en-US" altLang="ja-JP" sz="3100" dirty="0" smtClean="0">
                <a:latin typeface="Perpetua" charset="0"/>
              </a:rPr>
              <a:t>s </a:t>
            </a:r>
            <a:r>
              <a:rPr lang="en-US" altLang="ja-JP" sz="3100" dirty="0">
                <a:latin typeface="Perpetua" charset="0"/>
              </a:rPr>
              <a:t>assignment </a:t>
            </a:r>
            <a:r>
              <a:rPr lang="en-US" altLang="ja-JP" sz="3100" dirty="0" smtClean="0">
                <a:latin typeface="Perpetua" charset="0"/>
              </a:rPr>
              <a:t>readings</a:t>
            </a:r>
            <a:endParaRPr lang="en-US" sz="3100" dirty="0">
              <a:latin typeface="Perpetua" charset="0"/>
            </a:endParaRPr>
          </a:p>
          <a:p>
            <a:pPr eaLnBrk="1" hangingPunct="1"/>
            <a:r>
              <a:rPr lang="en-US" sz="3100" dirty="0">
                <a:latin typeface="Perpetua" charset="0"/>
                <a:hlinkClick r:id="rId3"/>
              </a:rPr>
              <a:t>http://owl.english.purdue.edu/owl/resource/564/01</a:t>
            </a:r>
            <a:r>
              <a:rPr lang="en-US" sz="3100" dirty="0" smtClean="0">
                <a:latin typeface="Perpetua" charset="0"/>
                <a:hlinkClick r:id="rId3"/>
              </a:rPr>
              <a:t>/</a:t>
            </a:r>
            <a:endParaRPr lang="en-US" sz="3100" dirty="0" smtClean="0">
              <a:latin typeface="Perpetua" charset="0"/>
            </a:endParaRPr>
          </a:p>
          <a:p>
            <a:pPr eaLnBrk="1" hangingPunct="1"/>
            <a:r>
              <a:rPr lang="en-US" sz="3100" dirty="0" smtClean="0">
                <a:latin typeface="Perpetua" charset="0"/>
                <a:hlinkClick r:id="rId4"/>
              </a:rPr>
              <a:t>http</a:t>
            </a:r>
            <a:r>
              <a:rPr lang="en-US" sz="3100" dirty="0">
                <a:latin typeface="Perpetua" charset="0"/>
                <a:hlinkClick r:id="rId4"/>
              </a:rPr>
              <a:t>://www.rpi.edu/web/writingcenter/resume.html</a:t>
            </a:r>
            <a:endParaRPr lang="en-US" sz="3100" dirty="0">
              <a:latin typeface="Perpetua" charset="0"/>
            </a:endParaRPr>
          </a:p>
          <a:p>
            <a:pPr eaLnBrk="1" hangingPunct="1"/>
            <a:endParaRPr lang="en-US" sz="3100" dirty="0">
              <a:latin typeface="Perpetua" charset="0"/>
            </a:endParaRPr>
          </a:p>
          <a:p>
            <a:pPr eaLnBrk="1" hangingPunct="1"/>
            <a:r>
              <a:rPr lang="en-US" sz="3100" b="1" dirty="0">
                <a:latin typeface="Perpetua" charset="0"/>
              </a:rPr>
              <a:t>Be careful</a:t>
            </a:r>
            <a:r>
              <a:rPr lang="en-US" sz="3100" dirty="0">
                <a:latin typeface="Perpetua" charset="0"/>
              </a:rPr>
              <a:t>: Avoid </a:t>
            </a:r>
            <a:r>
              <a:rPr lang="ja-JP" altLang="en-US" sz="3100" dirty="0">
                <a:latin typeface="Perpetua" charset="0"/>
              </a:rPr>
              <a:t>“</a:t>
            </a:r>
            <a:r>
              <a:rPr lang="en-US" altLang="ja-JP" sz="3100" dirty="0">
                <a:latin typeface="Perpetua" charset="0"/>
              </a:rPr>
              <a:t>quick tips</a:t>
            </a:r>
            <a:r>
              <a:rPr lang="ja-JP" altLang="en-US" sz="3100" dirty="0">
                <a:latin typeface="Perpetua" charset="0"/>
              </a:rPr>
              <a:t>”</a:t>
            </a:r>
            <a:r>
              <a:rPr lang="en-US" altLang="ja-JP" sz="3100" dirty="0">
                <a:latin typeface="Perpetua" charset="0"/>
              </a:rPr>
              <a:t> from Websites like Yahoo or Monster</a:t>
            </a:r>
            <a:endParaRPr lang="en-US" sz="3100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My #1 all-time best resume tip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latin typeface="Perpetua" charset="0"/>
              </a:rPr>
              <a:t>Give yourself </a:t>
            </a:r>
            <a:r>
              <a:rPr lang="en-US" sz="2800" b="1" u="sng" dirty="0">
                <a:latin typeface="Perpetua" charset="0"/>
              </a:rPr>
              <a:t>time </a:t>
            </a:r>
            <a:r>
              <a:rPr lang="en-US" sz="2800" b="1" dirty="0">
                <a:latin typeface="Perpetua" charset="0"/>
              </a:rPr>
              <a:t>to write a resume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743200"/>
            <a:ext cx="5181600" cy="21177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rgbClr val="FFC000"/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dirty="0" smtClean="0">
                <a:latin typeface="Century Gothic" charset="0"/>
              </a:rPr>
              <a:t>I can teach you every advanced strategy I know, have ever read about, or ever seen—but if you don</a:t>
            </a:r>
            <a:r>
              <a:rPr lang="ja-JP" altLang="en-US" dirty="0" smtClean="0">
                <a:latin typeface="Century Gothic" charset="0"/>
              </a:rPr>
              <a:t>’</a:t>
            </a:r>
            <a:r>
              <a:rPr lang="en-US" dirty="0" smtClean="0">
                <a:latin typeface="Century Gothic" charset="0"/>
              </a:rPr>
              <a:t>t give yourself the time to really work on a resume, you</a:t>
            </a:r>
            <a:r>
              <a:rPr lang="ja-JP" altLang="en-US" dirty="0" smtClean="0">
                <a:latin typeface="Century Gothic" charset="0"/>
              </a:rPr>
              <a:t>’</a:t>
            </a:r>
            <a:r>
              <a:rPr lang="en-US" dirty="0" err="1" smtClean="0">
                <a:latin typeface="Century Gothic" charset="0"/>
              </a:rPr>
              <a:t>ll</a:t>
            </a:r>
            <a:r>
              <a:rPr lang="en-US" dirty="0" smtClean="0">
                <a:latin typeface="Century Gothic" charset="0"/>
              </a:rPr>
              <a:t> never be able to use them.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Strategy #1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Perpetua" charset="0"/>
              </a:rPr>
              <a:t>Think like a Human Resources professional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Make their lives easier.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Make your information easy to read</a:t>
            </a:r>
            <a:r>
              <a:rPr lang="en-US" dirty="0" smtClean="0">
                <a:latin typeface="Perpetua" charset="0"/>
              </a:rPr>
              <a:t>.</a:t>
            </a:r>
          </a:p>
          <a:p>
            <a:pPr marL="0" indent="0" eaLnBrk="1" hangingPunct="1">
              <a:buNone/>
            </a:pPr>
            <a:endParaRPr lang="en-US" dirty="0">
              <a:latin typeface="Perpetua" charset="0"/>
            </a:endParaRPr>
          </a:p>
          <a:p>
            <a:pPr lvl="1" eaLnBrk="1" hangingPunct="1">
              <a:buFont typeface="Wingdings" charset="0"/>
              <a:buChar char="ü"/>
            </a:pPr>
            <a:r>
              <a:rPr lang="en-US" dirty="0">
                <a:latin typeface="Perpetua" charset="0"/>
              </a:rPr>
              <a:t>	Avoid long paragraphs and sentences</a:t>
            </a:r>
          </a:p>
          <a:p>
            <a:pPr lvl="1" eaLnBrk="1" hangingPunct="1">
              <a:buFont typeface="Wingdings" charset="0"/>
              <a:buChar char="ü"/>
            </a:pPr>
            <a:r>
              <a:rPr lang="en-US" dirty="0">
                <a:latin typeface="Perpetua" charset="0"/>
              </a:rPr>
              <a:t>	Choose an appropriate font and size</a:t>
            </a:r>
          </a:p>
          <a:p>
            <a:pPr lvl="1" eaLnBrk="1" hangingPunct="1">
              <a:buFont typeface="Wingdings" charset="0"/>
              <a:buChar char="ü"/>
            </a:pPr>
            <a:r>
              <a:rPr lang="en-US" dirty="0">
                <a:latin typeface="Perpetua" charset="0"/>
              </a:rPr>
              <a:t>	Give your contact information early and make it prominent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>
                <a:latin typeface="Franklin Gothic Book" charset="0"/>
                <a:cs typeface="+mj-cs"/>
              </a:rPr>
              <a:t>At first, </a:t>
            </a:r>
            <a:r>
              <a:rPr lang="en-US" sz="3600" dirty="0" smtClean="0">
                <a:latin typeface="Franklin Gothic Book" charset="0"/>
                <a:cs typeface="+mj-cs"/>
              </a:rPr>
              <a:t>you</a:t>
            </a:r>
            <a:r>
              <a:rPr lang="en-US" sz="3600" dirty="0" smtClean="0">
                <a:latin typeface="Franklin Gothic Book" charset="0"/>
              </a:rPr>
              <a:t>’</a:t>
            </a:r>
            <a:r>
              <a:rPr lang="en-US" sz="3600" dirty="0" smtClean="0">
                <a:latin typeface="Franklin Gothic Book" charset="0"/>
                <a:cs typeface="+mj-cs"/>
              </a:rPr>
              <a:t>re </a:t>
            </a:r>
            <a:r>
              <a:rPr lang="en-US" sz="3600" dirty="0">
                <a:latin typeface="Franklin Gothic Book" charset="0"/>
                <a:cs typeface="+mj-cs"/>
              </a:rPr>
              <a:t>not trying to make it to the head of the list. . . 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Perpetua" charset="0"/>
              </a:rPr>
              <a:t>…</a:t>
            </a:r>
            <a:r>
              <a:rPr lang="en-US" dirty="0" smtClean="0">
                <a:latin typeface="Perpetua" charset="0"/>
              </a:rPr>
              <a:t>you</a:t>
            </a:r>
            <a:r>
              <a:rPr lang="en-US" dirty="0" smtClean="0">
                <a:latin typeface="Perpetua" charset="0"/>
              </a:rPr>
              <a:t>’</a:t>
            </a:r>
            <a:r>
              <a:rPr lang="en-US" altLang="ja-JP" dirty="0" smtClean="0">
                <a:latin typeface="Perpetua" charset="0"/>
              </a:rPr>
              <a:t>re </a:t>
            </a:r>
            <a:r>
              <a:rPr lang="en-US" altLang="ja-JP" dirty="0">
                <a:latin typeface="Perpetua" charset="0"/>
              </a:rPr>
              <a:t>just trying not to get </a:t>
            </a:r>
            <a:r>
              <a:rPr lang="en-US" altLang="ja-JP" dirty="0" smtClean="0">
                <a:latin typeface="Perpetua" charset="0"/>
              </a:rPr>
              <a:t>cut</a:t>
            </a:r>
            <a:endParaRPr lang="en-US" sz="1600" dirty="0">
              <a:latin typeface="Perpetu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Perpetua" charset="0"/>
              </a:rPr>
              <a:t>Often, HR people eliminate the weakest resumes </a:t>
            </a:r>
            <a:r>
              <a:rPr lang="en-US" dirty="0" smtClean="0">
                <a:latin typeface="Perpetua" charset="0"/>
              </a:rPr>
              <a:t>first</a:t>
            </a:r>
            <a:endParaRPr lang="en-US" sz="1600" dirty="0">
              <a:latin typeface="Perpetu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Perpetua" charset="0"/>
              </a:rPr>
              <a:t>Remaining resumes are then grouped in terms of </a:t>
            </a:r>
            <a:r>
              <a:rPr lang="en-US" dirty="0" smtClean="0">
                <a:latin typeface="Perpetua" charset="0"/>
              </a:rPr>
              <a:t>strength</a:t>
            </a:r>
            <a:endParaRPr lang="en-US" sz="1600" dirty="0">
              <a:latin typeface="Perpetu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Perpetua" charset="0"/>
              </a:rPr>
              <a:t>What does this mean for you? That a simple mistake means you </a:t>
            </a:r>
            <a:r>
              <a:rPr lang="en-US" dirty="0" smtClean="0">
                <a:latin typeface="Perpetua" charset="0"/>
              </a:rPr>
              <a:t>don</a:t>
            </a:r>
            <a:r>
              <a:rPr lang="en-US" dirty="0" smtClean="0">
                <a:latin typeface="Perpetua" charset="0"/>
              </a:rPr>
              <a:t>’</a:t>
            </a:r>
            <a:r>
              <a:rPr lang="en-US" altLang="ja-JP" dirty="0" smtClean="0">
                <a:latin typeface="Perpetua" charset="0"/>
              </a:rPr>
              <a:t>t </a:t>
            </a:r>
            <a:r>
              <a:rPr lang="en-US" altLang="ja-JP" dirty="0">
                <a:latin typeface="Perpetua" charset="0"/>
              </a:rPr>
              <a:t>know the rules of the game—and you get </a:t>
            </a:r>
            <a:r>
              <a:rPr lang="en-US" altLang="ja-JP" dirty="0" smtClean="0">
                <a:latin typeface="Perpetua" charset="0"/>
              </a:rPr>
              <a:t>cut</a:t>
            </a:r>
            <a:endParaRPr lang="en-US" altLang="ja-JP" dirty="0">
              <a:latin typeface="Perpetua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203</TotalTime>
  <Words>1330</Words>
  <Application>Microsoft Macintosh PowerPoint</Application>
  <PresentationFormat>On-screen Show (4:3)</PresentationFormat>
  <Paragraphs>178</Paragraphs>
  <Slides>36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Capital</vt:lpstr>
      <vt:lpstr>Resume Writing (and Editing)</vt:lpstr>
      <vt:lpstr>Questions…</vt:lpstr>
      <vt:lpstr>What is the purpose of a resume?</vt:lpstr>
      <vt:lpstr>Most resumes contain</vt:lpstr>
      <vt:lpstr>General resume advice</vt:lpstr>
      <vt:lpstr>My #1 all-time best resume tip</vt:lpstr>
      <vt:lpstr>Strategy #1</vt:lpstr>
      <vt:lpstr>Make their lives easier.</vt:lpstr>
      <vt:lpstr>At first, you’re not trying to make it to the head of the list. . . </vt:lpstr>
      <vt:lpstr>Only give them information they want.</vt:lpstr>
      <vt:lpstr>But people talk about their one “resume.” Is it really worth making up more than one?</vt:lpstr>
      <vt:lpstr>Strategy #2—Show, don’t tell.</vt:lpstr>
      <vt:lpstr>Show, don’t tell, Example 1</vt:lpstr>
      <vt:lpstr>Show, don’t tell, Example 1</vt:lpstr>
      <vt:lpstr>Show, don’t tell, Example 2</vt:lpstr>
      <vt:lpstr>Show, don’t tell, Example 2</vt:lpstr>
      <vt:lpstr>Show, don’t tell, Example 3</vt:lpstr>
      <vt:lpstr>Show, don’t tell, Example 3</vt:lpstr>
      <vt:lpstr>You may have noticed . . .</vt:lpstr>
      <vt:lpstr>Use action verbs.</vt:lpstr>
      <vt:lpstr>A hint</vt:lpstr>
      <vt:lpstr>Strategy #3</vt:lpstr>
      <vt:lpstr>Use parallelism.</vt:lpstr>
      <vt:lpstr>A common mistake in parallelism.</vt:lpstr>
      <vt:lpstr>Same example, with parallelism.</vt:lpstr>
      <vt:lpstr>You try: parallelism practice</vt:lpstr>
      <vt:lpstr>Where should I look for parallelism mistakes?</vt:lpstr>
      <vt:lpstr>Use visual hierarchy.</vt:lpstr>
      <vt:lpstr>PowerPoint Presentation</vt:lpstr>
      <vt:lpstr>Examples of visual hierarchy.</vt:lpstr>
      <vt:lpstr>Use white space strategically.</vt:lpstr>
      <vt:lpstr>Which is a better use of white space?</vt:lpstr>
      <vt:lpstr>Looking professional in the printing process.</vt:lpstr>
      <vt:lpstr>Looking professional in the printing process.</vt:lpstr>
      <vt:lpstr>The resume writing process</vt:lpstr>
      <vt:lpstr>Finding details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Writing</dc:title>
  <dc:creator>Ryan Boettger</dc:creator>
  <cp:lastModifiedBy>Lam, Christopher</cp:lastModifiedBy>
  <cp:revision>38</cp:revision>
  <dcterms:created xsi:type="dcterms:W3CDTF">2009-09-23T19:25:14Z</dcterms:created>
  <dcterms:modified xsi:type="dcterms:W3CDTF">2013-09-25T19:43:38Z</dcterms:modified>
</cp:coreProperties>
</file>