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2"/>
  </p:notesMasterIdLst>
  <p:sldIdLst>
    <p:sldId id="256" r:id="rId2"/>
    <p:sldId id="282" r:id="rId3"/>
    <p:sldId id="307" r:id="rId4"/>
    <p:sldId id="306" r:id="rId5"/>
    <p:sldId id="284" r:id="rId6"/>
    <p:sldId id="334" r:id="rId7"/>
    <p:sldId id="295" r:id="rId8"/>
    <p:sldId id="325" r:id="rId9"/>
    <p:sldId id="311" r:id="rId10"/>
    <p:sldId id="312" r:id="rId11"/>
    <p:sldId id="315" r:id="rId12"/>
    <p:sldId id="293" r:id="rId13"/>
    <p:sldId id="285" r:id="rId14"/>
    <p:sldId id="286" r:id="rId15"/>
    <p:sldId id="309" r:id="rId16"/>
    <p:sldId id="301" r:id="rId17"/>
    <p:sldId id="291" r:id="rId18"/>
    <p:sldId id="288" r:id="rId19"/>
    <p:sldId id="289" r:id="rId20"/>
    <p:sldId id="290" r:id="rId21"/>
    <p:sldId id="294" r:id="rId22"/>
    <p:sldId id="331" r:id="rId23"/>
    <p:sldId id="266" r:id="rId24"/>
    <p:sldId id="274" r:id="rId25"/>
    <p:sldId id="310" r:id="rId26"/>
    <p:sldId id="278" r:id="rId27"/>
    <p:sldId id="276" r:id="rId28"/>
    <p:sldId id="277" r:id="rId29"/>
    <p:sldId id="316" r:id="rId30"/>
    <p:sldId id="317" r:id="rId31"/>
    <p:sldId id="318" r:id="rId32"/>
    <p:sldId id="267" r:id="rId33"/>
    <p:sldId id="319" r:id="rId34"/>
    <p:sldId id="303" r:id="rId35"/>
    <p:sldId id="268" r:id="rId36"/>
    <p:sldId id="270" r:id="rId37"/>
    <p:sldId id="324" r:id="rId38"/>
    <p:sldId id="320" r:id="rId39"/>
    <p:sldId id="296" r:id="rId40"/>
    <p:sldId id="330" r:id="rId41"/>
    <p:sldId id="326" r:id="rId42"/>
    <p:sldId id="321" r:id="rId43"/>
    <p:sldId id="332" r:id="rId44"/>
    <p:sldId id="327" r:id="rId45"/>
    <p:sldId id="328" r:id="rId46"/>
    <p:sldId id="329" r:id="rId47"/>
    <p:sldId id="313" r:id="rId48"/>
    <p:sldId id="297" r:id="rId49"/>
    <p:sldId id="281" r:id="rId50"/>
    <p:sldId id="333" r:id="rId51"/>
    <p:sldId id="298" r:id="rId52"/>
    <p:sldId id="260" r:id="rId53"/>
    <p:sldId id="299" r:id="rId54"/>
    <p:sldId id="300" r:id="rId55"/>
    <p:sldId id="335" r:id="rId56"/>
    <p:sldId id="336" r:id="rId57"/>
    <p:sldId id="337" r:id="rId58"/>
    <p:sldId id="305" r:id="rId59"/>
    <p:sldId id="308" r:id="rId60"/>
    <p:sldId id="314" r:id="rId6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000" autoAdjust="0"/>
    <p:restoredTop sz="94660"/>
  </p:normalViewPr>
  <p:slideViewPr>
    <p:cSldViewPr snapToGrid="0">
      <p:cViewPr varScale="1">
        <p:scale>
          <a:sx n="61" d="100"/>
          <a:sy n="61" d="100"/>
        </p:scale>
        <p:origin x="675" y="36"/>
      </p:cViewPr>
      <p:guideLst>
        <p:guide orient="horz" pos="2160"/>
        <p:guide pos="3840"/>
      </p:guideLst>
    </p:cSldViewPr>
  </p:slideViewPr>
  <p:notesTextViewPr>
    <p:cViewPr>
      <p:scale>
        <a:sx n="1" d="1"/>
        <a:sy n="1" d="1"/>
      </p:scale>
      <p:origin x="0" y="0"/>
    </p:cViewPr>
  </p:notesTextViewPr>
  <p:sorterViewPr>
    <p:cViewPr>
      <p:scale>
        <a:sx n="60" d="100"/>
        <a:sy n="60" d="100"/>
      </p:scale>
      <p:origin x="0" y="2442"/>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021F8AD-E524-4B45-8982-3FABAF822CCB}" type="datetimeFigureOut">
              <a:rPr lang="en-GB" smtClean="0"/>
              <a:t>14/04/2018</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16BD7C7-23B8-4301-AC5E-92233D598ACA}" type="slidenum">
              <a:rPr lang="en-GB" smtClean="0"/>
              <a:t>‹#›</a:t>
            </a:fld>
            <a:endParaRPr lang="en-GB"/>
          </a:p>
        </p:txBody>
      </p:sp>
    </p:spTree>
    <p:extLst>
      <p:ext uri="{BB962C8B-B14F-4D97-AF65-F5344CB8AC3E}">
        <p14:creationId xmlns:p14="http://schemas.microsoft.com/office/powerpoint/2010/main" val="16295610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en.wikipedia.org/wiki/Turtle_graphics"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en.wikipedia.org/wiki/Gradient_descent" TargetMode="External"/><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medium.com/towards-data-science/an-intuitive-guide-to-deep-network-architectures-65fdc477db41?imm_mid=0f59d0&amp;cmp=em-data-na-na-newsltr_20170823" TargetMode="External"/><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GB" dirty="0">
                <a:hlinkClick r:id="rId3"/>
              </a:rPr>
              <a:t>https://en.wikipedia.org/wiki/Turtle_graphics</a:t>
            </a:r>
            <a:r>
              <a:rPr lang="en-GB" dirty="0"/>
              <a:t> </a:t>
            </a:r>
          </a:p>
          <a:p>
            <a:r>
              <a:rPr lang="en-GB" dirty="0"/>
              <a:t>By Valiant Technology Ltd., CC BY-SA 3.0, https://commons.wikimedia.org/w/index.php?curid=19501049 </a:t>
            </a:r>
          </a:p>
        </p:txBody>
      </p:sp>
      <p:sp>
        <p:nvSpPr>
          <p:cNvPr id="4" name="Slide Number Placeholder 3"/>
          <p:cNvSpPr>
            <a:spLocks noGrp="1"/>
          </p:cNvSpPr>
          <p:nvPr>
            <p:ph type="sldNum" sz="quarter" idx="10"/>
          </p:nvPr>
        </p:nvSpPr>
        <p:spPr/>
        <p:txBody>
          <a:bodyPr/>
          <a:lstStyle/>
          <a:p>
            <a:fld id="{116BD7C7-23B8-4301-AC5E-92233D598ACA}" type="slidenum">
              <a:rPr lang="en-GB" smtClean="0"/>
              <a:t>4</a:t>
            </a:fld>
            <a:endParaRPr lang="en-GB"/>
          </a:p>
        </p:txBody>
      </p:sp>
    </p:spTree>
    <p:extLst>
      <p:ext uri="{BB962C8B-B14F-4D97-AF65-F5344CB8AC3E}">
        <p14:creationId xmlns:p14="http://schemas.microsoft.com/office/powerpoint/2010/main" val="34416350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For code see e.g. </a:t>
            </a:r>
            <a:r>
              <a:rPr lang="en-GB"/>
              <a:t>https://en.wikipedia.org/wiki/Gradient_descent</a:t>
            </a:r>
          </a:p>
        </p:txBody>
      </p:sp>
      <p:sp>
        <p:nvSpPr>
          <p:cNvPr id="4" name="Slide Number Placeholder 3"/>
          <p:cNvSpPr>
            <a:spLocks noGrp="1"/>
          </p:cNvSpPr>
          <p:nvPr>
            <p:ph type="sldNum" sz="quarter" idx="10"/>
          </p:nvPr>
        </p:nvSpPr>
        <p:spPr/>
        <p:txBody>
          <a:bodyPr/>
          <a:lstStyle/>
          <a:p>
            <a:fld id="{116BD7C7-23B8-4301-AC5E-92233D598ACA}" type="slidenum">
              <a:rPr lang="en-GB" smtClean="0"/>
              <a:t>53</a:t>
            </a:fld>
            <a:endParaRPr lang="en-GB"/>
          </a:p>
        </p:txBody>
      </p:sp>
    </p:spTree>
    <p:extLst>
      <p:ext uri="{BB962C8B-B14F-4D97-AF65-F5344CB8AC3E}">
        <p14:creationId xmlns:p14="http://schemas.microsoft.com/office/powerpoint/2010/main" val="24112711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http://ml4a.github.io/ml4a/neural_networks/</a:t>
            </a:r>
          </a:p>
        </p:txBody>
      </p:sp>
      <p:sp>
        <p:nvSpPr>
          <p:cNvPr id="4" name="Slide Number Placeholder 3"/>
          <p:cNvSpPr>
            <a:spLocks noGrp="1"/>
          </p:cNvSpPr>
          <p:nvPr>
            <p:ph type="sldNum" sz="quarter" idx="10"/>
          </p:nvPr>
        </p:nvSpPr>
        <p:spPr/>
        <p:txBody>
          <a:bodyPr/>
          <a:lstStyle/>
          <a:p>
            <a:fld id="{116BD7C7-23B8-4301-AC5E-92233D598ACA}" type="slidenum">
              <a:rPr lang="en-GB" smtClean="0"/>
              <a:t>55</a:t>
            </a:fld>
            <a:endParaRPr lang="en-GB"/>
          </a:p>
        </p:txBody>
      </p:sp>
    </p:spTree>
    <p:extLst>
      <p:ext uri="{BB962C8B-B14F-4D97-AF65-F5344CB8AC3E}">
        <p14:creationId xmlns:p14="http://schemas.microsoft.com/office/powerpoint/2010/main" val="28384346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http://ml4a.github.io/ml4a/neural_networks/</a:t>
            </a:r>
          </a:p>
        </p:txBody>
      </p:sp>
      <p:sp>
        <p:nvSpPr>
          <p:cNvPr id="4" name="Slide Number Placeholder 3"/>
          <p:cNvSpPr>
            <a:spLocks noGrp="1"/>
          </p:cNvSpPr>
          <p:nvPr>
            <p:ph type="sldNum" sz="quarter" idx="10"/>
          </p:nvPr>
        </p:nvSpPr>
        <p:spPr/>
        <p:txBody>
          <a:bodyPr/>
          <a:lstStyle/>
          <a:p>
            <a:fld id="{116BD7C7-23B8-4301-AC5E-92233D598ACA}" type="slidenum">
              <a:rPr lang="en-GB" smtClean="0"/>
              <a:t>56</a:t>
            </a:fld>
            <a:endParaRPr lang="en-GB"/>
          </a:p>
        </p:txBody>
      </p:sp>
    </p:spTree>
    <p:extLst>
      <p:ext uri="{BB962C8B-B14F-4D97-AF65-F5344CB8AC3E}">
        <p14:creationId xmlns:p14="http://schemas.microsoft.com/office/powerpoint/2010/main" val="23647317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116BD7C7-23B8-4301-AC5E-92233D598ACA}" type="slidenum">
              <a:rPr lang="en-GB" smtClean="0"/>
              <a:t>58</a:t>
            </a:fld>
            <a:endParaRPr lang="en-GB"/>
          </a:p>
        </p:txBody>
      </p:sp>
    </p:spTree>
    <p:extLst>
      <p:ext uri="{BB962C8B-B14F-4D97-AF65-F5344CB8AC3E}">
        <p14:creationId xmlns:p14="http://schemas.microsoft.com/office/powerpoint/2010/main" val="24271311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Pic from https://en.wikipedia.org/wiki/L-system </a:t>
            </a:r>
          </a:p>
          <a:p>
            <a:r>
              <a:rPr lang="en-GB" dirty="0"/>
              <a:t>http://algorithmicbotany.org/papers/abop/abop-ch1.pdf </a:t>
            </a:r>
          </a:p>
          <a:p>
            <a:endParaRPr lang="en-GB" dirty="0"/>
          </a:p>
        </p:txBody>
      </p:sp>
      <p:sp>
        <p:nvSpPr>
          <p:cNvPr id="4" name="Slide Number Placeholder 3"/>
          <p:cNvSpPr>
            <a:spLocks noGrp="1"/>
          </p:cNvSpPr>
          <p:nvPr>
            <p:ph type="sldNum" sz="quarter" idx="10"/>
          </p:nvPr>
        </p:nvSpPr>
        <p:spPr/>
        <p:txBody>
          <a:bodyPr/>
          <a:lstStyle/>
          <a:p>
            <a:fld id="{116BD7C7-23B8-4301-AC5E-92233D598ACA}" type="slidenum">
              <a:rPr lang="en-GB" smtClean="0"/>
              <a:t>7</a:t>
            </a:fld>
            <a:endParaRPr lang="en-GB"/>
          </a:p>
        </p:txBody>
      </p:sp>
    </p:spTree>
    <p:extLst>
      <p:ext uri="{BB962C8B-B14F-4D97-AF65-F5344CB8AC3E}">
        <p14:creationId xmlns:p14="http://schemas.microsoft.com/office/powerpoint/2010/main" val="256493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https://trinket.io/python/c06f77c8e6</a:t>
            </a:r>
          </a:p>
        </p:txBody>
      </p:sp>
      <p:sp>
        <p:nvSpPr>
          <p:cNvPr id="4" name="Slide Number Placeholder 3"/>
          <p:cNvSpPr>
            <a:spLocks noGrp="1"/>
          </p:cNvSpPr>
          <p:nvPr>
            <p:ph type="sldNum" sz="quarter" idx="10"/>
          </p:nvPr>
        </p:nvSpPr>
        <p:spPr/>
        <p:txBody>
          <a:bodyPr/>
          <a:lstStyle/>
          <a:p>
            <a:fld id="{116BD7C7-23B8-4301-AC5E-92233D598ACA}" type="slidenum">
              <a:rPr lang="en-GB" smtClean="0"/>
              <a:t>8</a:t>
            </a:fld>
            <a:endParaRPr lang="en-GB"/>
          </a:p>
        </p:txBody>
      </p:sp>
    </p:spTree>
    <p:extLst>
      <p:ext uri="{BB962C8B-B14F-4D97-AF65-F5344CB8AC3E}">
        <p14:creationId xmlns:p14="http://schemas.microsoft.com/office/powerpoint/2010/main" val="10021738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https://en.wikipedia.org/wiki/Annealing_(metallurgy)</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http://www.the-warren.org/ALevelRevision/engineering/grainstructure.htm</a:t>
            </a:r>
          </a:p>
          <a:p>
            <a:endParaRPr lang="en-GB" dirty="0"/>
          </a:p>
        </p:txBody>
      </p:sp>
      <p:sp>
        <p:nvSpPr>
          <p:cNvPr id="4" name="Slide Number Placeholder 3"/>
          <p:cNvSpPr>
            <a:spLocks noGrp="1"/>
          </p:cNvSpPr>
          <p:nvPr>
            <p:ph type="sldNum" sz="quarter" idx="10"/>
          </p:nvPr>
        </p:nvSpPr>
        <p:spPr/>
        <p:txBody>
          <a:bodyPr/>
          <a:lstStyle/>
          <a:p>
            <a:fld id="{116BD7C7-23B8-4301-AC5E-92233D598ACA}" type="slidenum">
              <a:rPr lang="en-GB" smtClean="0"/>
              <a:t>22</a:t>
            </a:fld>
            <a:endParaRPr lang="en-GB"/>
          </a:p>
        </p:txBody>
      </p:sp>
    </p:spTree>
    <p:extLst>
      <p:ext uri="{BB962C8B-B14F-4D97-AF65-F5344CB8AC3E}">
        <p14:creationId xmlns:p14="http://schemas.microsoft.com/office/powerpoint/2010/main" val="21809164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116BD7C7-23B8-4301-AC5E-92233D598ACA}" type="slidenum">
              <a:rPr lang="en-GB" smtClean="0"/>
              <a:t>23</a:t>
            </a:fld>
            <a:endParaRPr lang="en-GB"/>
          </a:p>
        </p:txBody>
      </p:sp>
    </p:spTree>
    <p:extLst>
      <p:ext uri="{BB962C8B-B14F-4D97-AF65-F5344CB8AC3E}">
        <p14:creationId xmlns:p14="http://schemas.microsoft.com/office/powerpoint/2010/main" val="13565589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a:t>http://katrinaeg.com/simulated-annealing.html and https://www.slideshare.net/ReversEngineering/heat-treatment-of-steels (slide 52 onwards)</a:t>
            </a:r>
          </a:p>
          <a:p>
            <a:endParaRPr lang="en-GB" dirty="0"/>
          </a:p>
        </p:txBody>
      </p:sp>
      <p:sp>
        <p:nvSpPr>
          <p:cNvPr id="4" name="Slide Number Placeholder 3"/>
          <p:cNvSpPr>
            <a:spLocks noGrp="1"/>
          </p:cNvSpPr>
          <p:nvPr>
            <p:ph type="sldNum" sz="quarter" idx="10"/>
          </p:nvPr>
        </p:nvSpPr>
        <p:spPr/>
        <p:txBody>
          <a:bodyPr/>
          <a:lstStyle/>
          <a:p>
            <a:fld id="{116BD7C7-23B8-4301-AC5E-92233D598ACA}" type="slidenum">
              <a:rPr lang="en-GB" smtClean="0"/>
              <a:t>24</a:t>
            </a:fld>
            <a:endParaRPr lang="en-GB"/>
          </a:p>
        </p:txBody>
      </p:sp>
    </p:spTree>
    <p:extLst>
      <p:ext uri="{BB962C8B-B14F-4D97-AF65-F5344CB8AC3E}">
        <p14:creationId xmlns:p14="http://schemas.microsoft.com/office/powerpoint/2010/main" val="15131999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http://katrinaeg.com/sim-anneal-overview.html </a:t>
            </a:r>
          </a:p>
          <a:p>
            <a:endParaRPr lang="en-GB" dirty="0"/>
          </a:p>
        </p:txBody>
      </p:sp>
      <p:sp>
        <p:nvSpPr>
          <p:cNvPr id="4" name="Slide Number Placeholder 3"/>
          <p:cNvSpPr>
            <a:spLocks noGrp="1"/>
          </p:cNvSpPr>
          <p:nvPr>
            <p:ph type="sldNum" sz="quarter" idx="10"/>
          </p:nvPr>
        </p:nvSpPr>
        <p:spPr/>
        <p:txBody>
          <a:bodyPr/>
          <a:lstStyle/>
          <a:p>
            <a:fld id="{116BD7C7-23B8-4301-AC5E-92233D598ACA}" type="slidenum">
              <a:rPr lang="en-GB" smtClean="0"/>
              <a:t>25</a:t>
            </a:fld>
            <a:endParaRPr lang="en-GB"/>
          </a:p>
        </p:txBody>
      </p:sp>
    </p:spTree>
    <p:extLst>
      <p:ext uri="{BB962C8B-B14F-4D97-AF65-F5344CB8AC3E}">
        <p14:creationId xmlns:p14="http://schemas.microsoft.com/office/powerpoint/2010/main" val="16697281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hlinkClick r:id="rId3"/>
              </a:rPr>
              <a:t>https://en.wikipedia.org/wiki/Gradient_descent</a:t>
            </a:r>
            <a:r>
              <a:rPr lang="en-GB" dirty="0"/>
              <a:t> </a:t>
            </a:r>
          </a:p>
        </p:txBody>
      </p:sp>
      <p:sp>
        <p:nvSpPr>
          <p:cNvPr id="4" name="Slide Number Placeholder 3"/>
          <p:cNvSpPr>
            <a:spLocks noGrp="1"/>
          </p:cNvSpPr>
          <p:nvPr>
            <p:ph type="sldNum" sz="quarter" idx="10"/>
          </p:nvPr>
        </p:nvSpPr>
        <p:spPr/>
        <p:txBody>
          <a:bodyPr/>
          <a:lstStyle/>
          <a:p>
            <a:fld id="{116BD7C7-23B8-4301-AC5E-92233D598ACA}" type="slidenum">
              <a:rPr lang="en-GB" smtClean="0"/>
              <a:t>49</a:t>
            </a:fld>
            <a:endParaRPr lang="en-GB"/>
          </a:p>
        </p:txBody>
      </p:sp>
    </p:spTree>
    <p:extLst>
      <p:ext uri="{BB962C8B-B14F-4D97-AF65-F5344CB8AC3E}">
        <p14:creationId xmlns:p14="http://schemas.microsoft.com/office/powerpoint/2010/main" val="856232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Quote from </a:t>
            </a:r>
            <a:r>
              <a:rPr lang="en-GB" dirty="0">
                <a:hlinkClick r:id="rId3"/>
              </a:rPr>
              <a:t>https://medium.com/towards-data-science/an-intuitive-guide-to-deep-network-architectures-65fdc477db41?imm_mid=0f59d0&amp;cmp=em-data-na-na-newsltr_20170823</a:t>
            </a:r>
            <a:endParaRPr lang="en-GB" dirty="0"/>
          </a:p>
        </p:txBody>
      </p:sp>
      <p:sp>
        <p:nvSpPr>
          <p:cNvPr id="4" name="Slide Number Placeholder 3"/>
          <p:cNvSpPr>
            <a:spLocks noGrp="1"/>
          </p:cNvSpPr>
          <p:nvPr>
            <p:ph type="sldNum" sz="quarter" idx="10"/>
          </p:nvPr>
        </p:nvSpPr>
        <p:spPr/>
        <p:txBody>
          <a:bodyPr/>
          <a:lstStyle/>
          <a:p>
            <a:fld id="{116BD7C7-23B8-4301-AC5E-92233D598ACA}" type="slidenum">
              <a:rPr lang="en-GB" smtClean="0"/>
              <a:t>52</a:t>
            </a:fld>
            <a:endParaRPr lang="en-GB"/>
          </a:p>
        </p:txBody>
      </p:sp>
    </p:spTree>
    <p:extLst>
      <p:ext uri="{BB962C8B-B14F-4D97-AF65-F5344CB8AC3E}">
        <p14:creationId xmlns:p14="http://schemas.microsoft.com/office/powerpoint/2010/main" val="19868952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4974364A-6C0D-4502-AD99-079B6F8C7742}" type="datetime1">
              <a:rPr lang="en-GB" smtClean="0"/>
              <a:t>14/04/2018</a:t>
            </a:fld>
            <a:endParaRPr lang="en-GB"/>
          </a:p>
        </p:txBody>
      </p:sp>
      <p:sp>
        <p:nvSpPr>
          <p:cNvPr id="5" name="Footer Placeholder 4"/>
          <p:cNvSpPr>
            <a:spLocks noGrp="1"/>
          </p:cNvSpPr>
          <p:nvPr>
            <p:ph type="ftr" sz="quarter" idx="11"/>
          </p:nvPr>
        </p:nvSpPr>
        <p:spPr/>
        <p:txBody>
          <a:bodyPr/>
          <a:lstStyle/>
          <a:p>
            <a:r>
              <a:rPr lang="en-GB"/>
              <a:t>@fbuontempo</a:t>
            </a:r>
          </a:p>
        </p:txBody>
      </p:sp>
      <p:sp>
        <p:nvSpPr>
          <p:cNvPr id="6" name="Slide Number Placeholder 5"/>
          <p:cNvSpPr>
            <a:spLocks noGrp="1"/>
          </p:cNvSpPr>
          <p:nvPr>
            <p:ph type="sldNum" sz="quarter" idx="12"/>
          </p:nvPr>
        </p:nvSpPr>
        <p:spPr/>
        <p:txBody>
          <a:bodyPr/>
          <a:lstStyle/>
          <a:p>
            <a:fld id="{4881DADF-EA9E-43C8-9992-28FD7BB0E2D4}" type="slidenum">
              <a:rPr lang="en-GB" smtClean="0"/>
              <a:t>‹#›</a:t>
            </a:fld>
            <a:endParaRPr lang="en-GB"/>
          </a:p>
        </p:txBody>
      </p:sp>
    </p:spTree>
    <p:extLst>
      <p:ext uri="{BB962C8B-B14F-4D97-AF65-F5344CB8AC3E}">
        <p14:creationId xmlns:p14="http://schemas.microsoft.com/office/powerpoint/2010/main" val="18513513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3487C1CB-3C06-4216-9540-72437ECB6304}" type="datetime1">
              <a:rPr lang="en-GB" smtClean="0"/>
              <a:t>14/04/2018</a:t>
            </a:fld>
            <a:endParaRPr lang="en-GB"/>
          </a:p>
        </p:txBody>
      </p:sp>
      <p:sp>
        <p:nvSpPr>
          <p:cNvPr id="5" name="Footer Placeholder 4"/>
          <p:cNvSpPr>
            <a:spLocks noGrp="1"/>
          </p:cNvSpPr>
          <p:nvPr>
            <p:ph type="ftr" sz="quarter" idx="11"/>
          </p:nvPr>
        </p:nvSpPr>
        <p:spPr/>
        <p:txBody>
          <a:bodyPr/>
          <a:lstStyle/>
          <a:p>
            <a:r>
              <a:rPr lang="en-GB"/>
              <a:t>@fbuontempo</a:t>
            </a:r>
          </a:p>
        </p:txBody>
      </p:sp>
      <p:sp>
        <p:nvSpPr>
          <p:cNvPr id="6" name="Slide Number Placeholder 5"/>
          <p:cNvSpPr>
            <a:spLocks noGrp="1"/>
          </p:cNvSpPr>
          <p:nvPr>
            <p:ph type="sldNum" sz="quarter" idx="12"/>
          </p:nvPr>
        </p:nvSpPr>
        <p:spPr/>
        <p:txBody>
          <a:bodyPr/>
          <a:lstStyle/>
          <a:p>
            <a:fld id="{4881DADF-EA9E-43C8-9992-28FD7BB0E2D4}" type="slidenum">
              <a:rPr lang="en-GB" smtClean="0"/>
              <a:t>‹#›</a:t>
            </a:fld>
            <a:endParaRPr lang="en-GB"/>
          </a:p>
        </p:txBody>
      </p:sp>
    </p:spTree>
    <p:extLst>
      <p:ext uri="{BB962C8B-B14F-4D97-AF65-F5344CB8AC3E}">
        <p14:creationId xmlns:p14="http://schemas.microsoft.com/office/powerpoint/2010/main" val="7109260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8190CCD4-BD2B-455C-8A34-EC1B0B426882}" type="datetime1">
              <a:rPr lang="en-GB" smtClean="0"/>
              <a:t>14/04/2018</a:t>
            </a:fld>
            <a:endParaRPr lang="en-GB"/>
          </a:p>
        </p:txBody>
      </p:sp>
      <p:sp>
        <p:nvSpPr>
          <p:cNvPr id="5" name="Footer Placeholder 4"/>
          <p:cNvSpPr>
            <a:spLocks noGrp="1"/>
          </p:cNvSpPr>
          <p:nvPr>
            <p:ph type="ftr" sz="quarter" idx="11"/>
          </p:nvPr>
        </p:nvSpPr>
        <p:spPr/>
        <p:txBody>
          <a:bodyPr/>
          <a:lstStyle/>
          <a:p>
            <a:r>
              <a:rPr lang="en-GB"/>
              <a:t>@fbuontempo</a:t>
            </a:r>
          </a:p>
        </p:txBody>
      </p:sp>
      <p:sp>
        <p:nvSpPr>
          <p:cNvPr id="6" name="Slide Number Placeholder 5"/>
          <p:cNvSpPr>
            <a:spLocks noGrp="1"/>
          </p:cNvSpPr>
          <p:nvPr>
            <p:ph type="sldNum" sz="quarter" idx="12"/>
          </p:nvPr>
        </p:nvSpPr>
        <p:spPr/>
        <p:txBody>
          <a:bodyPr/>
          <a:lstStyle/>
          <a:p>
            <a:fld id="{4881DADF-EA9E-43C8-9992-28FD7BB0E2D4}" type="slidenum">
              <a:rPr lang="en-GB" smtClean="0"/>
              <a:t>‹#›</a:t>
            </a:fld>
            <a:endParaRPr lang="en-GB"/>
          </a:p>
        </p:txBody>
      </p:sp>
    </p:spTree>
    <p:extLst>
      <p:ext uri="{BB962C8B-B14F-4D97-AF65-F5344CB8AC3E}">
        <p14:creationId xmlns:p14="http://schemas.microsoft.com/office/powerpoint/2010/main" val="13343258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8A111FDD-1FCE-4C02-BDBD-9F4EBC5C7036}" type="datetime1">
              <a:rPr lang="en-GB" smtClean="0"/>
              <a:t>14/04/2018</a:t>
            </a:fld>
            <a:endParaRPr lang="en-GB"/>
          </a:p>
        </p:txBody>
      </p:sp>
      <p:sp>
        <p:nvSpPr>
          <p:cNvPr id="5" name="Footer Placeholder 4"/>
          <p:cNvSpPr>
            <a:spLocks noGrp="1"/>
          </p:cNvSpPr>
          <p:nvPr>
            <p:ph type="ftr" sz="quarter" idx="11"/>
          </p:nvPr>
        </p:nvSpPr>
        <p:spPr/>
        <p:txBody>
          <a:bodyPr/>
          <a:lstStyle/>
          <a:p>
            <a:r>
              <a:rPr lang="en-GB"/>
              <a:t>@fbuontempo</a:t>
            </a:r>
          </a:p>
        </p:txBody>
      </p:sp>
      <p:sp>
        <p:nvSpPr>
          <p:cNvPr id="6" name="Slide Number Placeholder 5"/>
          <p:cNvSpPr>
            <a:spLocks noGrp="1"/>
          </p:cNvSpPr>
          <p:nvPr>
            <p:ph type="sldNum" sz="quarter" idx="12"/>
          </p:nvPr>
        </p:nvSpPr>
        <p:spPr/>
        <p:txBody>
          <a:bodyPr/>
          <a:lstStyle/>
          <a:p>
            <a:fld id="{4881DADF-EA9E-43C8-9992-28FD7BB0E2D4}" type="slidenum">
              <a:rPr lang="en-GB" smtClean="0"/>
              <a:t>‹#›</a:t>
            </a:fld>
            <a:endParaRPr lang="en-GB"/>
          </a:p>
        </p:txBody>
      </p:sp>
    </p:spTree>
    <p:extLst>
      <p:ext uri="{BB962C8B-B14F-4D97-AF65-F5344CB8AC3E}">
        <p14:creationId xmlns:p14="http://schemas.microsoft.com/office/powerpoint/2010/main" val="21961272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095BA85-A08E-4C9D-A82B-D37BB737A6F7}" type="datetime1">
              <a:rPr lang="en-GB" smtClean="0"/>
              <a:t>14/04/2018</a:t>
            </a:fld>
            <a:endParaRPr lang="en-GB"/>
          </a:p>
        </p:txBody>
      </p:sp>
      <p:sp>
        <p:nvSpPr>
          <p:cNvPr id="5" name="Footer Placeholder 4"/>
          <p:cNvSpPr>
            <a:spLocks noGrp="1"/>
          </p:cNvSpPr>
          <p:nvPr>
            <p:ph type="ftr" sz="quarter" idx="11"/>
          </p:nvPr>
        </p:nvSpPr>
        <p:spPr/>
        <p:txBody>
          <a:bodyPr/>
          <a:lstStyle/>
          <a:p>
            <a:r>
              <a:rPr lang="en-GB"/>
              <a:t>@fbuontempo</a:t>
            </a:r>
          </a:p>
        </p:txBody>
      </p:sp>
      <p:sp>
        <p:nvSpPr>
          <p:cNvPr id="6" name="Slide Number Placeholder 5"/>
          <p:cNvSpPr>
            <a:spLocks noGrp="1"/>
          </p:cNvSpPr>
          <p:nvPr>
            <p:ph type="sldNum" sz="quarter" idx="12"/>
          </p:nvPr>
        </p:nvSpPr>
        <p:spPr/>
        <p:txBody>
          <a:bodyPr/>
          <a:lstStyle/>
          <a:p>
            <a:fld id="{4881DADF-EA9E-43C8-9992-28FD7BB0E2D4}" type="slidenum">
              <a:rPr lang="en-GB" smtClean="0"/>
              <a:t>‹#›</a:t>
            </a:fld>
            <a:endParaRPr lang="en-GB"/>
          </a:p>
        </p:txBody>
      </p:sp>
    </p:spTree>
    <p:extLst>
      <p:ext uri="{BB962C8B-B14F-4D97-AF65-F5344CB8AC3E}">
        <p14:creationId xmlns:p14="http://schemas.microsoft.com/office/powerpoint/2010/main" val="37038463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1A79525B-41C8-47FD-BBE5-79FF39FF1E11}" type="datetime1">
              <a:rPr lang="en-GB" smtClean="0"/>
              <a:t>14/04/2018</a:t>
            </a:fld>
            <a:endParaRPr lang="en-GB"/>
          </a:p>
        </p:txBody>
      </p:sp>
      <p:sp>
        <p:nvSpPr>
          <p:cNvPr id="6" name="Footer Placeholder 5"/>
          <p:cNvSpPr>
            <a:spLocks noGrp="1"/>
          </p:cNvSpPr>
          <p:nvPr>
            <p:ph type="ftr" sz="quarter" idx="11"/>
          </p:nvPr>
        </p:nvSpPr>
        <p:spPr/>
        <p:txBody>
          <a:bodyPr/>
          <a:lstStyle/>
          <a:p>
            <a:r>
              <a:rPr lang="en-GB"/>
              <a:t>@fbuontempo</a:t>
            </a:r>
          </a:p>
        </p:txBody>
      </p:sp>
      <p:sp>
        <p:nvSpPr>
          <p:cNvPr id="7" name="Slide Number Placeholder 6"/>
          <p:cNvSpPr>
            <a:spLocks noGrp="1"/>
          </p:cNvSpPr>
          <p:nvPr>
            <p:ph type="sldNum" sz="quarter" idx="12"/>
          </p:nvPr>
        </p:nvSpPr>
        <p:spPr/>
        <p:txBody>
          <a:bodyPr/>
          <a:lstStyle/>
          <a:p>
            <a:fld id="{4881DADF-EA9E-43C8-9992-28FD7BB0E2D4}" type="slidenum">
              <a:rPr lang="en-GB" smtClean="0"/>
              <a:t>‹#›</a:t>
            </a:fld>
            <a:endParaRPr lang="en-GB"/>
          </a:p>
        </p:txBody>
      </p:sp>
    </p:spTree>
    <p:extLst>
      <p:ext uri="{BB962C8B-B14F-4D97-AF65-F5344CB8AC3E}">
        <p14:creationId xmlns:p14="http://schemas.microsoft.com/office/powerpoint/2010/main" val="32117608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EEC5FC67-7288-4CBF-815C-D232BC1D0DDD}" type="datetime1">
              <a:rPr lang="en-GB" smtClean="0"/>
              <a:t>14/04/2018</a:t>
            </a:fld>
            <a:endParaRPr lang="en-GB"/>
          </a:p>
        </p:txBody>
      </p:sp>
      <p:sp>
        <p:nvSpPr>
          <p:cNvPr id="8" name="Footer Placeholder 7"/>
          <p:cNvSpPr>
            <a:spLocks noGrp="1"/>
          </p:cNvSpPr>
          <p:nvPr>
            <p:ph type="ftr" sz="quarter" idx="11"/>
          </p:nvPr>
        </p:nvSpPr>
        <p:spPr/>
        <p:txBody>
          <a:bodyPr/>
          <a:lstStyle/>
          <a:p>
            <a:r>
              <a:rPr lang="en-GB"/>
              <a:t>@fbuontempo</a:t>
            </a:r>
          </a:p>
        </p:txBody>
      </p:sp>
      <p:sp>
        <p:nvSpPr>
          <p:cNvPr id="9" name="Slide Number Placeholder 8"/>
          <p:cNvSpPr>
            <a:spLocks noGrp="1"/>
          </p:cNvSpPr>
          <p:nvPr>
            <p:ph type="sldNum" sz="quarter" idx="12"/>
          </p:nvPr>
        </p:nvSpPr>
        <p:spPr/>
        <p:txBody>
          <a:bodyPr/>
          <a:lstStyle/>
          <a:p>
            <a:fld id="{4881DADF-EA9E-43C8-9992-28FD7BB0E2D4}" type="slidenum">
              <a:rPr lang="en-GB" smtClean="0"/>
              <a:t>‹#›</a:t>
            </a:fld>
            <a:endParaRPr lang="en-GB"/>
          </a:p>
        </p:txBody>
      </p:sp>
    </p:spTree>
    <p:extLst>
      <p:ext uri="{BB962C8B-B14F-4D97-AF65-F5344CB8AC3E}">
        <p14:creationId xmlns:p14="http://schemas.microsoft.com/office/powerpoint/2010/main" val="28656157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5724271E-D0E8-4922-886C-2A730C03FCE3}" type="datetime1">
              <a:rPr lang="en-GB" smtClean="0"/>
              <a:t>14/04/2018</a:t>
            </a:fld>
            <a:endParaRPr lang="en-GB"/>
          </a:p>
        </p:txBody>
      </p:sp>
      <p:sp>
        <p:nvSpPr>
          <p:cNvPr id="4" name="Footer Placeholder 3"/>
          <p:cNvSpPr>
            <a:spLocks noGrp="1"/>
          </p:cNvSpPr>
          <p:nvPr>
            <p:ph type="ftr" sz="quarter" idx="11"/>
          </p:nvPr>
        </p:nvSpPr>
        <p:spPr/>
        <p:txBody>
          <a:bodyPr/>
          <a:lstStyle/>
          <a:p>
            <a:r>
              <a:rPr lang="en-GB"/>
              <a:t>@fbuontempo</a:t>
            </a:r>
          </a:p>
        </p:txBody>
      </p:sp>
      <p:sp>
        <p:nvSpPr>
          <p:cNvPr id="5" name="Slide Number Placeholder 4"/>
          <p:cNvSpPr>
            <a:spLocks noGrp="1"/>
          </p:cNvSpPr>
          <p:nvPr>
            <p:ph type="sldNum" sz="quarter" idx="12"/>
          </p:nvPr>
        </p:nvSpPr>
        <p:spPr/>
        <p:txBody>
          <a:bodyPr/>
          <a:lstStyle/>
          <a:p>
            <a:fld id="{4881DADF-EA9E-43C8-9992-28FD7BB0E2D4}" type="slidenum">
              <a:rPr lang="en-GB" smtClean="0"/>
              <a:t>‹#›</a:t>
            </a:fld>
            <a:endParaRPr lang="en-GB"/>
          </a:p>
        </p:txBody>
      </p:sp>
    </p:spTree>
    <p:extLst>
      <p:ext uri="{BB962C8B-B14F-4D97-AF65-F5344CB8AC3E}">
        <p14:creationId xmlns:p14="http://schemas.microsoft.com/office/powerpoint/2010/main" val="15074723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EBDA042-CD68-43FC-9F07-8F5F8BA53A7D}" type="datetime1">
              <a:rPr lang="en-GB" smtClean="0"/>
              <a:t>14/04/2018</a:t>
            </a:fld>
            <a:endParaRPr lang="en-GB"/>
          </a:p>
        </p:txBody>
      </p:sp>
      <p:sp>
        <p:nvSpPr>
          <p:cNvPr id="3" name="Footer Placeholder 2"/>
          <p:cNvSpPr>
            <a:spLocks noGrp="1"/>
          </p:cNvSpPr>
          <p:nvPr>
            <p:ph type="ftr" sz="quarter" idx="11"/>
          </p:nvPr>
        </p:nvSpPr>
        <p:spPr/>
        <p:txBody>
          <a:bodyPr/>
          <a:lstStyle/>
          <a:p>
            <a:r>
              <a:rPr lang="en-GB"/>
              <a:t>@fbuontempo</a:t>
            </a:r>
          </a:p>
        </p:txBody>
      </p:sp>
      <p:sp>
        <p:nvSpPr>
          <p:cNvPr id="4" name="Slide Number Placeholder 3"/>
          <p:cNvSpPr>
            <a:spLocks noGrp="1"/>
          </p:cNvSpPr>
          <p:nvPr>
            <p:ph type="sldNum" sz="quarter" idx="12"/>
          </p:nvPr>
        </p:nvSpPr>
        <p:spPr/>
        <p:txBody>
          <a:bodyPr/>
          <a:lstStyle/>
          <a:p>
            <a:fld id="{4881DADF-EA9E-43C8-9992-28FD7BB0E2D4}" type="slidenum">
              <a:rPr lang="en-GB" smtClean="0"/>
              <a:t>‹#›</a:t>
            </a:fld>
            <a:endParaRPr lang="en-GB"/>
          </a:p>
        </p:txBody>
      </p:sp>
    </p:spTree>
    <p:extLst>
      <p:ext uri="{BB962C8B-B14F-4D97-AF65-F5344CB8AC3E}">
        <p14:creationId xmlns:p14="http://schemas.microsoft.com/office/powerpoint/2010/main" val="13194595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E8D24E6-35C1-40CF-B1FC-8B9C9E2B2FAA}" type="datetime1">
              <a:rPr lang="en-GB" smtClean="0"/>
              <a:t>14/04/2018</a:t>
            </a:fld>
            <a:endParaRPr lang="en-GB"/>
          </a:p>
        </p:txBody>
      </p:sp>
      <p:sp>
        <p:nvSpPr>
          <p:cNvPr id="6" name="Footer Placeholder 5"/>
          <p:cNvSpPr>
            <a:spLocks noGrp="1"/>
          </p:cNvSpPr>
          <p:nvPr>
            <p:ph type="ftr" sz="quarter" idx="11"/>
          </p:nvPr>
        </p:nvSpPr>
        <p:spPr/>
        <p:txBody>
          <a:bodyPr/>
          <a:lstStyle/>
          <a:p>
            <a:r>
              <a:rPr lang="en-GB"/>
              <a:t>@fbuontempo</a:t>
            </a:r>
          </a:p>
        </p:txBody>
      </p:sp>
      <p:sp>
        <p:nvSpPr>
          <p:cNvPr id="7" name="Slide Number Placeholder 6"/>
          <p:cNvSpPr>
            <a:spLocks noGrp="1"/>
          </p:cNvSpPr>
          <p:nvPr>
            <p:ph type="sldNum" sz="quarter" idx="12"/>
          </p:nvPr>
        </p:nvSpPr>
        <p:spPr/>
        <p:txBody>
          <a:bodyPr/>
          <a:lstStyle/>
          <a:p>
            <a:fld id="{4881DADF-EA9E-43C8-9992-28FD7BB0E2D4}" type="slidenum">
              <a:rPr lang="en-GB" smtClean="0"/>
              <a:t>‹#›</a:t>
            </a:fld>
            <a:endParaRPr lang="en-GB"/>
          </a:p>
        </p:txBody>
      </p:sp>
    </p:spTree>
    <p:extLst>
      <p:ext uri="{BB962C8B-B14F-4D97-AF65-F5344CB8AC3E}">
        <p14:creationId xmlns:p14="http://schemas.microsoft.com/office/powerpoint/2010/main" val="23095832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A31D588-BE1E-4FE7-8DE3-492D262CB350}" type="datetime1">
              <a:rPr lang="en-GB" smtClean="0"/>
              <a:t>14/04/2018</a:t>
            </a:fld>
            <a:endParaRPr lang="en-GB"/>
          </a:p>
        </p:txBody>
      </p:sp>
      <p:sp>
        <p:nvSpPr>
          <p:cNvPr id="6" name="Footer Placeholder 5"/>
          <p:cNvSpPr>
            <a:spLocks noGrp="1"/>
          </p:cNvSpPr>
          <p:nvPr>
            <p:ph type="ftr" sz="quarter" idx="11"/>
          </p:nvPr>
        </p:nvSpPr>
        <p:spPr/>
        <p:txBody>
          <a:bodyPr/>
          <a:lstStyle/>
          <a:p>
            <a:r>
              <a:rPr lang="en-GB"/>
              <a:t>@fbuontempo</a:t>
            </a:r>
          </a:p>
        </p:txBody>
      </p:sp>
      <p:sp>
        <p:nvSpPr>
          <p:cNvPr id="7" name="Slide Number Placeholder 6"/>
          <p:cNvSpPr>
            <a:spLocks noGrp="1"/>
          </p:cNvSpPr>
          <p:nvPr>
            <p:ph type="sldNum" sz="quarter" idx="12"/>
          </p:nvPr>
        </p:nvSpPr>
        <p:spPr/>
        <p:txBody>
          <a:bodyPr/>
          <a:lstStyle/>
          <a:p>
            <a:fld id="{4881DADF-EA9E-43C8-9992-28FD7BB0E2D4}" type="slidenum">
              <a:rPr lang="en-GB" smtClean="0"/>
              <a:t>‹#›</a:t>
            </a:fld>
            <a:endParaRPr lang="en-GB"/>
          </a:p>
        </p:txBody>
      </p:sp>
    </p:spTree>
    <p:extLst>
      <p:ext uri="{BB962C8B-B14F-4D97-AF65-F5344CB8AC3E}">
        <p14:creationId xmlns:p14="http://schemas.microsoft.com/office/powerpoint/2010/main" val="41577097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100000">
              <a:schemeClr val="bg2">
                <a:lumMod val="95000"/>
              </a:schemeClr>
            </a:gs>
            <a:gs pos="21000">
              <a:schemeClr val="bg2">
                <a:lumMod val="10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3D7008B-4142-4ADC-8B6E-5052BC6AF92F}" type="datetime1">
              <a:rPr lang="en-GB" smtClean="0"/>
              <a:t>14/04/2018</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GB"/>
              <a:t>@fbuontempo</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81DADF-EA9E-43C8-9992-28FD7BB0E2D4}" type="slidenum">
              <a:rPr lang="en-GB" smtClean="0"/>
              <a:t>‹#›</a:t>
            </a:fld>
            <a:endParaRPr lang="en-GB"/>
          </a:p>
        </p:txBody>
      </p:sp>
    </p:spTree>
    <p:extLst>
      <p:ext uri="{BB962C8B-B14F-4D97-AF65-F5344CB8AC3E}">
        <p14:creationId xmlns:p14="http://schemas.microsoft.com/office/powerpoint/2010/main" val="17626625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www.oreilly.com/ideas/contouring-learning-rate-to-optimize-neural-nets?imm_mid=0f59d0&amp;cmp=em-data-na-na-newsltr_20170823"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7.GIF"/><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8.GIF"/></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en.wikipedia.org/wiki/Cross_entropy" TargetMode="External"/><Relationship Id="rId2" Type="http://schemas.openxmlformats.org/officeDocument/2006/relationships/hyperlink" Target="https://conference.accu.org/2018/sessions.html#XSimplytheBestOptimisingwithanEvolutionaryComputingFramework"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http://katrinaeg.com/simulated-annealing.html" TargetMode="External"/><Relationship Id="rId2" Type="http://schemas.openxmlformats.org/officeDocument/2006/relationships/hyperlink" Target="http://www.fys.ku.dk/~andresen/BAhome/ownpapers/permanents/annealSched.pdf"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hyperlink" Target="https://accu.org/index.php/journals/2023" TargetMode="Externa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en.wikipedia.org/wiki/Seymour_Papert"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jpeg"/><Relationship Id="rId4" Type="http://schemas.openxmlformats.org/officeDocument/2006/relationships/hyperlink" Target="https://mitpress.mit.edu/books/perceptrons" TargetMode="External"/></Relationships>
</file>

<file path=ppt/slides/_rels/slide4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hyperlink" Target="https://machinelearningmastery.com/gentle-introduction-mini-batch-gradient-descent-configure-batch-size/"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hyperlink" Target="https://en.wikipedia.org/wiki/Vanishing_gradient_problem"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hyperlink" Target="http://ml4a.github.io/ml4a/neural_networks/" TargetMode="External"/><Relationship Id="rId2" Type="http://schemas.openxmlformats.org/officeDocument/2006/relationships/hyperlink" Target="https://www.countbayesie.com/blog/2017/5/9/kullback-leibler-divergence-explained" TargetMode="Externa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hyperlink" Target="https://skillsmatter.com/skillscasts/11337-automatic-differentiation-in-c-plus-plus-who-does-it-why-and-how" TargetMode="Externa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58.xml.rels><?xml version="1.0" encoding="UTF-8" standalone="yes"?>
<Relationships xmlns="http://schemas.openxmlformats.org/package/2006/relationships"><Relationship Id="rId3" Type="http://schemas.openxmlformats.org/officeDocument/2006/relationships/hyperlink" Target="http://spencertipping.com/cheloniidae/"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hyperlink" Target="http://www.wildml.com/2015/09/implementing-a-neural-network-from-scratch/" TargetMode="External"/><Relationship Id="rId2" Type="http://schemas.openxmlformats.org/officeDocument/2006/relationships/hyperlink" Target="https://towardsdatascience.com/solve-slide-puzzle-with-hill-climbing-search-algorithm-d7fb93321325"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blog.codinghorror.com/why-cant-programmers-program" TargetMode="Externa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hyperlink" Target="http://pragprog.com/"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python3.codes/drawing-fractals-with-lindenmayer-systems/"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7.jp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Turtles! Hill climbing! Hammers! Paper bags!</a:t>
            </a:r>
          </a:p>
        </p:txBody>
      </p:sp>
      <p:sp>
        <p:nvSpPr>
          <p:cNvPr id="3" name="Subtitle 2"/>
          <p:cNvSpPr>
            <a:spLocks noGrp="1"/>
          </p:cNvSpPr>
          <p:nvPr>
            <p:ph type="subTitle" idx="1"/>
          </p:nvPr>
        </p:nvSpPr>
        <p:spPr/>
        <p:txBody>
          <a:bodyPr/>
          <a:lstStyle/>
          <a:p>
            <a:r>
              <a:rPr lang="en-GB" dirty="0"/>
              <a:t>Frances Buontempo</a:t>
            </a:r>
          </a:p>
          <a:p>
            <a:r>
              <a:rPr lang="en-GB" dirty="0"/>
              <a:t>ACCU 2018</a:t>
            </a:r>
          </a:p>
        </p:txBody>
      </p:sp>
      <p:sp>
        <p:nvSpPr>
          <p:cNvPr id="4" name="Slide Number Placeholder 3"/>
          <p:cNvSpPr>
            <a:spLocks noGrp="1"/>
          </p:cNvSpPr>
          <p:nvPr>
            <p:ph type="sldNum" sz="quarter" idx="12"/>
          </p:nvPr>
        </p:nvSpPr>
        <p:spPr/>
        <p:txBody>
          <a:bodyPr/>
          <a:lstStyle/>
          <a:p>
            <a:fld id="{4881DADF-EA9E-43C8-9992-28FD7BB0E2D4}" type="slidenum">
              <a:rPr lang="en-GB" smtClean="0"/>
              <a:t>1</a:t>
            </a:fld>
            <a:endParaRPr lang="en-GB"/>
          </a:p>
        </p:txBody>
      </p:sp>
      <p:sp>
        <p:nvSpPr>
          <p:cNvPr id="5" name="Footer Placeholder 4"/>
          <p:cNvSpPr>
            <a:spLocks noGrp="1"/>
          </p:cNvSpPr>
          <p:nvPr>
            <p:ph type="ftr" sz="quarter" idx="11"/>
          </p:nvPr>
        </p:nvSpPr>
        <p:spPr/>
        <p:txBody>
          <a:bodyPr/>
          <a:lstStyle/>
          <a:p>
            <a:r>
              <a:rPr lang="en-GB"/>
              <a:t>@fbuontempo</a:t>
            </a:r>
          </a:p>
        </p:txBody>
      </p:sp>
    </p:spTree>
    <p:extLst>
      <p:ext uri="{BB962C8B-B14F-4D97-AF65-F5344CB8AC3E}">
        <p14:creationId xmlns:p14="http://schemas.microsoft.com/office/powerpoint/2010/main" val="32972327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Spirangle code</a:t>
            </a:r>
          </a:p>
        </p:txBody>
      </p:sp>
      <p:sp>
        <p:nvSpPr>
          <p:cNvPr id="3" name="Content Placeholder 2"/>
          <p:cNvSpPr>
            <a:spLocks noGrp="1"/>
          </p:cNvSpPr>
          <p:nvPr>
            <p:ph idx="1"/>
          </p:nvPr>
        </p:nvSpPr>
        <p:spPr/>
        <p:txBody>
          <a:bodyPr/>
          <a:lstStyle/>
          <a:p>
            <a:pPr marL="0" indent="0">
              <a:buNone/>
            </a:pPr>
            <a:r>
              <a:rPr lang="en-GB" dirty="0" err="1">
                <a:latin typeface="Consolas" panose="020B0609020204030204" pitchFamily="49" charset="0"/>
                <a:cs typeface="Consolas" panose="020B0609020204030204" pitchFamily="49" charset="0"/>
              </a:rPr>
              <a:t>def</a:t>
            </a:r>
            <a:r>
              <a:rPr lang="en-GB" dirty="0">
                <a:latin typeface="Consolas" panose="020B0609020204030204" pitchFamily="49" charset="0"/>
                <a:cs typeface="Consolas" panose="020B0609020204030204" pitchFamily="49" charset="0"/>
              </a:rPr>
              <a:t> </a:t>
            </a:r>
            <a:r>
              <a:rPr lang="en-GB" dirty="0" err="1">
                <a:latin typeface="Consolas" panose="020B0609020204030204" pitchFamily="49" charset="0"/>
                <a:cs typeface="Consolas" panose="020B0609020204030204" pitchFamily="49" charset="0"/>
              </a:rPr>
              <a:t>draw_triangles</a:t>
            </a:r>
            <a:r>
              <a:rPr lang="en-GB" dirty="0">
                <a:latin typeface="Consolas" panose="020B0609020204030204" pitchFamily="49" charset="0"/>
                <a:cs typeface="Consolas" panose="020B0609020204030204" pitchFamily="49" charset="0"/>
              </a:rPr>
              <a:t>(number):</a:t>
            </a:r>
          </a:p>
          <a:p>
            <a:pPr marL="0" indent="0">
              <a:buNone/>
            </a:pPr>
            <a:r>
              <a:rPr lang="en-GB" dirty="0">
                <a:latin typeface="Consolas" panose="020B0609020204030204" pitchFamily="49" charset="0"/>
                <a:cs typeface="Consolas" panose="020B0609020204030204" pitchFamily="49" charset="0"/>
              </a:rPr>
              <a:t>  t = </a:t>
            </a:r>
            <a:r>
              <a:rPr lang="en-GB" dirty="0" err="1">
                <a:latin typeface="Consolas" panose="020B0609020204030204" pitchFamily="49" charset="0"/>
                <a:cs typeface="Consolas" panose="020B0609020204030204" pitchFamily="49" charset="0"/>
              </a:rPr>
              <a:t>turtle.Turtle</a:t>
            </a:r>
            <a:r>
              <a:rPr lang="en-GB" dirty="0">
                <a:latin typeface="Consolas" panose="020B0609020204030204" pitchFamily="49" charset="0"/>
                <a:cs typeface="Consolas" panose="020B0609020204030204" pitchFamily="49" charset="0"/>
              </a:rPr>
              <a:t>()</a:t>
            </a:r>
          </a:p>
          <a:p>
            <a:pPr marL="0" indent="0">
              <a:buNone/>
            </a:pPr>
            <a:r>
              <a:rPr lang="en-GB" dirty="0">
                <a:latin typeface="Consolas" panose="020B0609020204030204" pitchFamily="49" charset="0"/>
                <a:cs typeface="Consolas" panose="020B0609020204030204" pitchFamily="49" charset="0"/>
              </a:rPr>
              <a:t>  for </a:t>
            </a:r>
            <a:r>
              <a:rPr lang="en-GB" dirty="0" err="1">
                <a:latin typeface="Consolas" panose="020B0609020204030204" pitchFamily="49" charset="0"/>
                <a:cs typeface="Consolas" panose="020B0609020204030204" pitchFamily="49" charset="0"/>
              </a:rPr>
              <a:t>i</a:t>
            </a:r>
            <a:r>
              <a:rPr lang="en-GB" dirty="0">
                <a:latin typeface="Consolas" panose="020B0609020204030204" pitchFamily="49" charset="0"/>
                <a:cs typeface="Consolas" panose="020B0609020204030204" pitchFamily="49" charset="0"/>
              </a:rPr>
              <a:t> in range(1, number):</a:t>
            </a:r>
          </a:p>
          <a:p>
            <a:pPr marL="0" indent="0">
              <a:buNone/>
            </a:pPr>
            <a:r>
              <a:rPr lang="en-GB" dirty="0">
                <a:latin typeface="Consolas" panose="020B0609020204030204" pitchFamily="49" charset="0"/>
                <a:cs typeface="Consolas" panose="020B0609020204030204" pitchFamily="49" charset="0"/>
              </a:rPr>
              <a:t>    </a:t>
            </a:r>
            <a:r>
              <a:rPr lang="en-GB" dirty="0" err="1">
                <a:latin typeface="Consolas" panose="020B0609020204030204" pitchFamily="49" charset="0"/>
                <a:cs typeface="Consolas" panose="020B0609020204030204" pitchFamily="49" charset="0"/>
              </a:rPr>
              <a:t>t.forward</a:t>
            </a:r>
            <a:r>
              <a:rPr lang="en-GB" dirty="0">
                <a:latin typeface="Consolas" panose="020B0609020204030204" pitchFamily="49" charset="0"/>
                <a:cs typeface="Consolas" panose="020B0609020204030204" pitchFamily="49" charset="0"/>
              </a:rPr>
              <a:t>(</a:t>
            </a:r>
            <a:r>
              <a:rPr lang="en-GB" dirty="0" err="1">
                <a:latin typeface="Consolas" panose="020B0609020204030204" pitchFamily="49" charset="0"/>
                <a:cs typeface="Consolas" panose="020B0609020204030204" pitchFamily="49" charset="0"/>
              </a:rPr>
              <a:t>i</a:t>
            </a:r>
            <a:r>
              <a:rPr lang="en-GB" dirty="0">
                <a:latin typeface="Consolas" panose="020B0609020204030204" pitchFamily="49" charset="0"/>
                <a:cs typeface="Consolas" panose="020B0609020204030204" pitchFamily="49" charset="0"/>
              </a:rPr>
              <a:t>*10)</a:t>
            </a:r>
          </a:p>
          <a:p>
            <a:pPr marL="0" indent="0">
              <a:buNone/>
            </a:pPr>
            <a:r>
              <a:rPr lang="en-GB" dirty="0">
                <a:latin typeface="Consolas" panose="020B0609020204030204" pitchFamily="49" charset="0"/>
                <a:cs typeface="Consolas" panose="020B0609020204030204" pitchFamily="49" charset="0"/>
              </a:rPr>
              <a:t>    </a:t>
            </a:r>
            <a:r>
              <a:rPr lang="en-GB" dirty="0" err="1">
                <a:latin typeface="Consolas" panose="020B0609020204030204" pitchFamily="49" charset="0"/>
                <a:cs typeface="Consolas" panose="020B0609020204030204" pitchFamily="49" charset="0"/>
              </a:rPr>
              <a:t>t.right</a:t>
            </a:r>
            <a:r>
              <a:rPr lang="en-GB" dirty="0">
                <a:latin typeface="Consolas" panose="020B0609020204030204" pitchFamily="49" charset="0"/>
                <a:cs typeface="Consolas" panose="020B0609020204030204" pitchFamily="49" charset="0"/>
              </a:rPr>
              <a:t>(120)</a:t>
            </a:r>
          </a:p>
          <a:p>
            <a:endParaRPr lang="en-GB" dirty="0"/>
          </a:p>
          <a:p>
            <a:r>
              <a:rPr lang="en-GB" dirty="0"/>
              <a:t>Note to self: do a demo.</a:t>
            </a:r>
          </a:p>
          <a:p>
            <a:pPr lvl="1"/>
            <a:r>
              <a:rPr lang="en-GB" dirty="0">
                <a:latin typeface="Consolas" panose="020B0609020204030204" pitchFamily="49" charset="0"/>
                <a:cs typeface="Consolas" panose="020B0609020204030204" pitchFamily="49" charset="0"/>
              </a:rPr>
              <a:t>triangles.cmd</a:t>
            </a:r>
          </a:p>
        </p:txBody>
      </p:sp>
      <p:sp>
        <p:nvSpPr>
          <p:cNvPr id="4" name="Footer Placeholder 3"/>
          <p:cNvSpPr>
            <a:spLocks noGrp="1"/>
          </p:cNvSpPr>
          <p:nvPr>
            <p:ph type="ftr" sz="quarter" idx="11"/>
          </p:nvPr>
        </p:nvSpPr>
        <p:spPr/>
        <p:txBody>
          <a:bodyPr/>
          <a:lstStyle/>
          <a:p>
            <a:r>
              <a:rPr lang="en-GB"/>
              <a:t>@fbuontempo</a:t>
            </a:r>
          </a:p>
        </p:txBody>
      </p:sp>
      <p:sp>
        <p:nvSpPr>
          <p:cNvPr id="5" name="Slide Number Placeholder 4"/>
          <p:cNvSpPr>
            <a:spLocks noGrp="1"/>
          </p:cNvSpPr>
          <p:nvPr>
            <p:ph type="sldNum" sz="quarter" idx="12"/>
          </p:nvPr>
        </p:nvSpPr>
        <p:spPr/>
        <p:txBody>
          <a:bodyPr/>
          <a:lstStyle/>
          <a:p>
            <a:fld id="{4881DADF-EA9E-43C8-9992-28FD7BB0E2D4}" type="slidenum">
              <a:rPr lang="en-GB" smtClean="0"/>
              <a:t>10</a:t>
            </a:fld>
            <a:endParaRPr lang="en-GB"/>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10944" y="1413417"/>
            <a:ext cx="5210175" cy="434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211814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How did the turtle get into the paper bag?</a:t>
            </a:r>
          </a:p>
        </p:txBody>
      </p:sp>
      <p:sp>
        <p:nvSpPr>
          <p:cNvPr id="3" name="Content Placeholder 2"/>
          <p:cNvSpPr>
            <a:spLocks noGrp="1"/>
          </p:cNvSpPr>
          <p:nvPr>
            <p:ph idx="1"/>
          </p:nvPr>
        </p:nvSpPr>
        <p:spPr/>
        <p:txBody>
          <a:bodyPr/>
          <a:lstStyle/>
          <a:p>
            <a:r>
              <a:rPr lang="en-GB" dirty="0"/>
              <a:t>Not a joke</a:t>
            </a:r>
          </a:p>
          <a:p>
            <a:pPr lvl="1"/>
            <a:r>
              <a:rPr lang="en-GB" dirty="0"/>
              <a:t>Punchlines welcome</a:t>
            </a:r>
          </a:p>
          <a:p>
            <a:r>
              <a:rPr lang="en-GB" dirty="0"/>
              <a:t>I don’t know</a:t>
            </a:r>
          </a:p>
          <a:p>
            <a:r>
              <a:rPr lang="en-GB" dirty="0"/>
              <a:t>But let’s consider a few ways</a:t>
            </a:r>
          </a:p>
          <a:p>
            <a:pPr lvl="1"/>
            <a:r>
              <a:rPr lang="en-GB" dirty="0"/>
              <a:t>Hill climbing</a:t>
            </a:r>
          </a:p>
          <a:p>
            <a:pPr lvl="1"/>
            <a:r>
              <a:rPr lang="en-GB" dirty="0"/>
              <a:t>Simulated annealing</a:t>
            </a:r>
          </a:p>
          <a:p>
            <a:pPr lvl="1"/>
            <a:r>
              <a:rPr lang="en-GB" dirty="0"/>
              <a:t>Particle swarms</a:t>
            </a:r>
          </a:p>
          <a:p>
            <a:pPr lvl="1"/>
            <a:endParaRPr lang="en-GB" dirty="0"/>
          </a:p>
        </p:txBody>
      </p:sp>
      <p:sp>
        <p:nvSpPr>
          <p:cNvPr id="4" name="Footer Placeholder 3"/>
          <p:cNvSpPr>
            <a:spLocks noGrp="1"/>
          </p:cNvSpPr>
          <p:nvPr>
            <p:ph type="ftr" sz="quarter" idx="11"/>
          </p:nvPr>
        </p:nvSpPr>
        <p:spPr/>
        <p:txBody>
          <a:bodyPr/>
          <a:lstStyle/>
          <a:p>
            <a:r>
              <a:rPr lang="en-GB"/>
              <a:t>@fbuontempo</a:t>
            </a:r>
          </a:p>
        </p:txBody>
      </p:sp>
      <p:sp>
        <p:nvSpPr>
          <p:cNvPr id="5" name="Slide Number Placeholder 4"/>
          <p:cNvSpPr>
            <a:spLocks noGrp="1"/>
          </p:cNvSpPr>
          <p:nvPr>
            <p:ph type="sldNum" sz="quarter" idx="12"/>
          </p:nvPr>
        </p:nvSpPr>
        <p:spPr/>
        <p:txBody>
          <a:bodyPr/>
          <a:lstStyle/>
          <a:p>
            <a:fld id="{4881DADF-EA9E-43C8-9992-28FD7BB0E2D4}" type="slidenum">
              <a:rPr lang="en-GB" smtClean="0"/>
              <a:t>11</a:t>
            </a:fld>
            <a:endParaRPr lang="en-GB"/>
          </a:p>
        </p:txBody>
      </p:sp>
    </p:spTree>
    <p:extLst>
      <p:ext uri="{BB962C8B-B14F-4D97-AF65-F5344CB8AC3E}">
        <p14:creationId xmlns:p14="http://schemas.microsoft.com/office/powerpoint/2010/main" val="325376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What shaped paper bag?</a:t>
            </a:r>
          </a:p>
        </p:txBody>
      </p:sp>
      <p:sp>
        <p:nvSpPr>
          <p:cNvPr id="3" name="Content Placeholder 2"/>
          <p:cNvSpPr>
            <a:spLocks noGrp="1"/>
          </p:cNvSpPr>
          <p:nvPr>
            <p:ph idx="1"/>
          </p:nvPr>
        </p:nvSpPr>
        <p:spPr/>
        <p:txBody>
          <a:bodyPr/>
          <a:lstStyle/>
          <a:p>
            <a:r>
              <a:rPr lang="en-GB" dirty="0"/>
              <a:t>Aside – mathematical functions</a:t>
            </a:r>
          </a:p>
          <a:p>
            <a:pPr lvl="1"/>
            <a:r>
              <a:rPr lang="en-GB" dirty="0"/>
              <a:t>One y value per x value… </a:t>
            </a:r>
          </a:p>
          <a:p>
            <a:pPr lvl="1"/>
            <a:r>
              <a:rPr lang="en-GB" dirty="0"/>
              <a:t>So, no rectangular bags here</a:t>
            </a:r>
          </a:p>
          <a:p>
            <a:r>
              <a:rPr lang="en-GB" dirty="0"/>
              <a:t>Some near rectangular</a:t>
            </a:r>
          </a:p>
          <a:p>
            <a:pPr lvl="1"/>
            <a:r>
              <a:rPr lang="en-GB" dirty="0"/>
              <a:t>Some crumpled up</a:t>
            </a:r>
          </a:p>
          <a:p>
            <a:pPr lvl="1"/>
            <a:r>
              <a:rPr lang="en-GB" dirty="0"/>
              <a:t>Start line 1D (lines)</a:t>
            </a:r>
          </a:p>
          <a:p>
            <a:pPr lvl="1"/>
            <a:r>
              <a:rPr lang="en-GB" dirty="0"/>
              <a:t>Then consider extensions</a:t>
            </a:r>
          </a:p>
          <a:p>
            <a:pPr lvl="1"/>
            <a:endParaRPr lang="en-GB" dirty="0"/>
          </a:p>
        </p:txBody>
      </p:sp>
      <p:sp>
        <p:nvSpPr>
          <p:cNvPr id="4" name="Footer Placeholder 3"/>
          <p:cNvSpPr>
            <a:spLocks noGrp="1"/>
          </p:cNvSpPr>
          <p:nvPr>
            <p:ph type="ftr" sz="quarter" idx="11"/>
          </p:nvPr>
        </p:nvSpPr>
        <p:spPr/>
        <p:txBody>
          <a:bodyPr/>
          <a:lstStyle/>
          <a:p>
            <a:r>
              <a:rPr lang="en-GB"/>
              <a:t>@fbuontempo</a:t>
            </a:r>
          </a:p>
        </p:txBody>
      </p:sp>
      <p:sp>
        <p:nvSpPr>
          <p:cNvPr id="5" name="Slide Number Placeholder 4"/>
          <p:cNvSpPr>
            <a:spLocks noGrp="1"/>
          </p:cNvSpPr>
          <p:nvPr>
            <p:ph type="sldNum" sz="quarter" idx="12"/>
          </p:nvPr>
        </p:nvSpPr>
        <p:spPr/>
        <p:txBody>
          <a:bodyPr/>
          <a:lstStyle/>
          <a:p>
            <a:fld id="{4881DADF-EA9E-43C8-9992-28FD7BB0E2D4}" type="slidenum">
              <a:rPr lang="en-GB" smtClean="0"/>
              <a:t>12</a:t>
            </a:fld>
            <a:endParaRPr lang="en-GB"/>
          </a:p>
        </p:txBody>
      </p:sp>
    </p:spTree>
    <p:extLst>
      <p:ext uri="{BB962C8B-B14F-4D97-AF65-F5344CB8AC3E}">
        <p14:creationId xmlns:p14="http://schemas.microsoft.com/office/powerpoint/2010/main" val="7692658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Hill walking</a:t>
            </a:r>
          </a:p>
        </p:txBody>
      </p:sp>
      <p:sp>
        <p:nvSpPr>
          <p:cNvPr id="4" name="TextBox 3"/>
          <p:cNvSpPr txBox="1"/>
          <p:nvPr/>
        </p:nvSpPr>
        <p:spPr>
          <a:xfrm>
            <a:off x="838200" y="1690688"/>
            <a:ext cx="9850581" cy="4524315"/>
          </a:xfrm>
          <a:prstGeom prst="rect">
            <a:avLst/>
          </a:prstGeom>
          <a:noFill/>
        </p:spPr>
        <p:txBody>
          <a:bodyPr wrap="square" rtlCol="0">
            <a:spAutoFit/>
          </a:bodyPr>
          <a:lstStyle/>
          <a:p>
            <a:r>
              <a:rPr lang="en-GB" sz="2400" dirty="0">
                <a:latin typeface="Consolas" panose="020B0609020204030204" pitchFamily="49" charset="0"/>
                <a:cs typeface="Consolas" panose="020B0609020204030204" pitchFamily="49" charset="0"/>
              </a:rPr>
              <a:t>def seek(x, step, f):</a:t>
            </a:r>
          </a:p>
          <a:p>
            <a:r>
              <a:rPr lang="en-GB" sz="2400" dirty="0">
                <a:latin typeface="Consolas" panose="020B0609020204030204" pitchFamily="49" charset="0"/>
                <a:cs typeface="Consolas" panose="020B0609020204030204" pitchFamily="49" charset="0"/>
              </a:rPr>
              <a:t>  height = f(x)</a:t>
            </a:r>
          </a:p>
          <a:p>
            <a:r>
              <a:rPr lang="en-GB" sz="2400" dirty="0">
                <a:latin typeface="Consolas" panose="020B0609020204030204" pitchFamily="49" charset="0"/>
                <a:cs typeface="Consolas" panose="020B0609020204030204" pitchFamily="49" charset="0"/>
              </a:rPr>
              <a:t>  while True:</a:t>
            </a:r>
          </a:p>
          <a:p>
            <a:r>
              <a:rPr lang="en-GB" sz="2400" dirty="0">
                <a:latin typeface="Consolas" panose="020B0609020204030204" pitchFamily="49" charset="0"/>
                <a:cs typeface="Consolas" panose="020B0609020204030204" pitchFamily="49" charset="0"/>
              </a:rPr>
              <a:t>    if f(x-step) &lt; height: </a:t>
            </a:r>
          </a:p>
          <a:p>
            <a:r>
              <a:rPr lang="en-GB" sz="2400" dirty="0">
                <a:latin typeface="Consolas" panose="020B0609020204030204" pitchFamily="49" charset="0"/>
                <a:cs typeface="Consolas" panose="020B0609020204030204" pitchFamily="49" charset="0"/>
              </a:rPr>
              <a:t>      x -= step</a:t>
            </a:r>
          </a:p>
          <a:p>
            <a:r>
              <a:rPr lang="en-GB" sz="2400" dirty="0">
                <a:latin typeface="Consolas" panose="020B0609020204030204" pitchFamily="49" charset="0"/>
                <a:cs typeface="Consolas" panose="020B0609020204030204" pitchFamily="49" charset="0"/>
              </a:rPr>
              <a:t>    </a:t>
            </a:r>
            <a:r>
              <a:rPr lang="en-GB" sz="2400" dirty="0" err="1">
                <a:latin typeface="Consolas" panose="020B0609020204030204" pitchFamily="49" charset="0"/>
                <a:cs typeface="Consolas" panose="020B0609020204030204" pitchFamily="49" charset="0"/>
              </a:rPr>
              <a:t>elif</a:t>
            </a:r>
            <a:r>
              <a:rPr lang="en-GB" sz="2400" dirty="0">
                <a:latin typeface="Consolas" panose="020B0609020204030204" pitchFamily="49" charset="0"/>
                <a:cs typeface="Consolas" panose="020B0609020204030204" pitchFamily="49" charset="0"/>
              </a:rPr>
              <a:t> f(</a:t>
            </a:r>
            <a:r>
              <a:rPr lang="en-GB" sz="2400" dirty="0" err="1">
                <a:latin typeface="Consolas" panose="020B0609020204030204" pitchFamily="49" charset="0"/>
                <a:cs typeface="Consolas" panose="020B0609020204030204" pitchFamily="49" charset="0"/>
              </a:rPr>
              <a:t>x+step</a:t>
            </a:r>
            <a:r>
              <a:rPr lang="en-GB" sz="2400" dirty="0">
                <a:latin typeface="Consolas" panose="020B0609020204030204" pitchFamily="49" charset="0"/>
                <a:cs typeface="Consolas" panose="020B0609020204030204" pitchFamily="49" charset="0"/>
              </a:rPr>
              <a:t>) &lt;= height: </a:t>
            </a:r>
          </a:p>
          <a:p>
            <a:r>
              <a:rPr lang="en-GB" sz="2400" dirty="0">
                <a:latin typeface="Consolas" panose="020B0609020204030204" pitchFamily="49" charset="0"/>
                <a:cs typeface="Consolas" panose="020B0609020204030204" pitchFamily="49" charset="0"/>
              </a:rPr>
              <a:t>      x += step</a:t>
            </a:r>
          </a:p>
          <a:p>
            <a:r>
              <a:rPr lang="en-GB" sz="2400" dirty="0">
                <a:latin typeface="Consolas" panose="020B0609020204030204" pitchFamily="49" charset="0"/>
                <a:cs typeface="Consolas" panose="020B0609020204030204" pitchFamily="49" charset="0"/>
              </a:rPr>
              <a:t>    else:</a:t>
            </a:r>
          </a:p>
          <a:p>
            <a:r>
              <a:rPr lang="en-GB" sz="2400" dirty="0">
                <a:latin typeface="Consolas" panose="020B0609020204030204" pitchFamily="49" charset="0"/>
                <a:cs typeface="Consolas" panose="020B0609020204030204" pitchFamily="49" charset="0"/>
              </a:rPr>
              <a:t>      break</a:t>
            </a:r>
          </a:p>
          <a:p>
            <a:r>
              <a:rPr lang="en-GB" sz="2400" dirty="0">
                <a:latin typeface="Consolas" panose="020B0609020204030204" pitchFamily="49" charset="0"/>
                <a:cs typeface="Consolas" panose="020B0609020204030204" pitchFamily="49" charset="0"/>
              </a:rPr>
              <a:t>    height = f(x)</a:t>
            </a:r>
          </a:p>
          <a:p>
            <a:r>
              <a:rPr lang="en-GB" sz="2400" dirty="0">
                <a:latin typeface="Consolas" panose="020B0609020204030204" pitchFamily="49" charset="0"/>
                <a:cs typeface="Consolas" panose="020B0609020204030204" pitchFamily="49" charset="0"/>
              </a:rPr>
              <a:t>    yield x, height</a:t>
            </a:r>
          </a:p>
          <a:p>
            <a:endParaRPr lang="en-GB" sz="2400" dirty="0">
              <a:latin typeface="Consolas" panose="020B0609020204030204" pitchFamily="49" charset="0"/>
              <a:cs typeface="Consolas" panose="020B0609020204030204" pitchFamily="49" charset="0"/>
            </a:endParaRPr>
          </a:p>
        </p:txBody>
      </p:sp>
      <p:sp>
        <p:nvSpPr>
          <p:cNvPr id="5" name="Slide Number Placeholder 4"/>
          <p:cNvSpPr>
            <a:spLocks noGrp="1"/>
          </p:cNvSpPr>
          <p:nvPr>
            <p:ph type="sldNum" sz="quarter" idx="12"/>
          </p:nvPr>
        </p:nvSpPr>
        <p:spPr/>
        <p:txBody>
          <a:bodyPr/>
          <a:lstStyle/>
          <a:p>
            <a:fld id="{4881DADF-EA9E-43C8-9992-28FD7BB0E2D4}" type="slidenum">
              <a:rPr lang="en-GB" smtClean="0"/>
              <a:t>13</a:t>
            </a:fld>
            <a:endParaRPr lang="en-GB"/>
          </a:p>
        </p:txBody>
      </p:sp>
      <p:sp>
        <p:nvSpPr>
          <p:cNvPr id="6" name="Footer Placeholder 5"/>
          <p:cNvSpPr>
            <a:spLocks noGrp="1"/>
          </p:cNvSpPr>
          <p:nvPr>
            <p:ph type="ftr" sz="quarter" idx="11"/>
          </p:nvPr>
        </p:nvSpPr>
        <p:spPr/>
        <p:txBody>
          <a:bodyPr/>
          <a:lstStyle/>
          <a:p>
            <a:r>
              <a:rPr lang="en-GB"/>
              <a:t>@fbuontempo</a:t>
            </a:r>
          </a:p>
        </p:txBody>
      </p:sp>
      <p:pic>
        <p:nvPicPr>
          <p:cNvPr id="3" name="Picture 2"/>
          <p:cNvPicPr>
            <a:picLocks noChangeAspect="1"/>
          </p:cNvPicPr>
          <p:nvPr/>
        </p:nvPicPr>
        <p:blipFill>
          <a:blip r:embed="rId2"/>
          <a:stretch>
            <a:fillRect/>
          </a:stretch>
        </p:blipFill>
        <p:spPr>
          <a:xfrm>
            <a:off x="5917651" y="1832035"/>
            <a:ext cx="5103639" cy="3974089"/>
          </a:xfrm>
          <a:prstGeom prst="rect">
            <a:avLst/>
          </a:prstGeom>
        </p:spPr>
      </p:pic>
    </p:spTree>
    <p:extLst>
      <p:ext uri="{BB962C8B-B14F-4D97-AF65-F5344CB8AC3E}">
        <p14:creationId xmlns:p14="http://schemas.microsoft.com/office/powerpoint/2010/main" val="31875350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What can possibly go wrong?</a:t>
            </a:r>
          </a:p>
        </p:txBody>
      </p:sp>
      <p:sp>
        <p:nvSpPr>
          <p:cNvPr id="3" name="Content Placeholder 2"/>
          <p:cNvSpPr>
            <a:spLocks noGrp="1"/>
          </p:cNvSpPr>
          <p:nvPr>
            <p:ph idx="1"/>
          </p:nvPr>
        </p:nvSpPr>
        <p:spPr/>
        <p:txBody>
          <a:bodyPr>
            <a:normAutofit/>
          </a:bodyPr>
          <a:lstStyle/>
          <a:p>
            <a:r>
              <a:rPr lang="en-GB" dirty="0"/>
              <a:t>What step size?</a:t>
            </a:r>
          </a:p>
          <a:p>
            <a:pPr lvl="1"/>
            <a:r>
              <a:rPr lang="en-GB" dirty="0"/>
              <a:t>Called a </a:t>
            </a:r>
            <a:r>
              <a:rPr lang="en-GB" b="1" dirty="0"/>
              <a:t>learning rate</a:t>
            </a:r>
            <a:r>
              <a:rPr lang="en-GB" dirty="0"/>
              <a:t> in machine learning</a:t>
            </a:r>
          </a:p>
          <a:p>
            <a:pPr lvl="1"/>
            <a:r>
              <a:rPr lang="en-GB" dirty="0"/>
              <a:t>Learning rate is a meta-parameter</a:t>
            </a:r>
          </a:p>
          <a:p>
            <a:pPr lvl="1"/>
            <a:r>
              <a:rPr lang="en-GB" dirty="0"/>
              <a:t>Decay… </a:t>
            </a:r>
          </a:p>
          <a:p>
            <a:pPr lvl="1"/>
            <a:r>
              <a:rPr lang="en-GB" dirty="0"/>
              <a:t>Beware oscillations: </a:t>
            </a:r>
          </a:p>
          <a:p>
            <a:pPr lvl="2"/>
            <a:r>
              <a:rPr lang="en-GB" dirty="0">
                <a:hlinkClick r:id="rId2"/>
              </a:rPr>
              <a:t>https://www.oreilly.com/ideas/contouring-learning-rate-to-optimize-neural-nets?imm_mid=0f59d0&amp;cmp=em-data-na-na-newsltr_20170823</a:t>
            </a:r>
            <a:endParaRPr lang="en-GB" dirty="0"/>
          </a:p>
          <a:p>
            <a:r>
              <a:rPr lang="en-GB" dirty="0"/>
              <a:t>What shaped bag?</a:t>
            </a:r>
          </a:p>
          <a:p>
            <a:pPr lvl="1"/>
            <a:r>
              <a:rPr lang="en-GB" dirty="0"/>
              <a:t>This affects what can go wrong…</a:t>
            </a:r>
          </a:p>
        </p:txBody>
      </p:sp>
      <p:sp>
        <p:nvSpPr>
          <p:cNvPr id="4" name="Slide Number Placeholder 3"/>
          <p:cNvSpPr>
            <a:spLocks noGrp="1"/>
          </p:cNvSpPr>
          <p:nvPr>
            <p:ph type="sldNum" sz="quarter" idx="12"/>
          </p:nvPr>
        </p:nvSpPr>
        <p:spPr/>
        <p:txBody>
          <a:bodyPr/>
          <a:lstStyle/>
          <a:p>
            <a:fld id="{4881DADF-EA9E-43C8-9992-28FD7BB0E2D4}" type="slidenum">
              <a:rPr lang="en-GB" smtClean="0"/>
              <a:t>14</a:t>
            </a:fld>
            <a:endParaRPr lang="en-GB"/>
          </a:p>
        </p:txBody>
      </p:sp>
      <p:sp>
        <p:nvSpPr>
          <p:cNvPr id="5" name="Footer Placeholder 4"/>
          <p:cNvSpPr>
            <a:spLocks noGrp="1"/>
          </p:cNvSpPr>
          <p:nvPr>
            <p:ph type="ftr" sz="quarter" idx="11"/>
          </p:nvPr>
        </p:nvSpPr>
        <p:spPr/>
        <p:txBody>
          <a:bodyPr/>
          <a:lstStyle/>
          <a:p>
            <a:r>
              <a:rPr lang="en-GB"/>
              <a:t>@fbuontempo</a:t>
            </a:r>
          </a:p>
        </p:txBody>
      </p:sp>
    </p:spTree>
    <p:extLst>
      <p:ext uri="{BB962C8B-B14F-4D97-AF65-F5344CB8AC3E}">
        <p14:creationId xmlns:p14="http://schemas.microsoft.com/office/powerpoint/2010/main" val="29312229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What else could go wrong?</a:t>
            </a:r>
          </a:p>
        </p:txBody>
      </p:sp>
      <p:sp>
        <p:nvSpPr>
          <p:cNvPr id="4" name="Footer Placeholder 3"/>
          <p:cNvSpPr>
            <a:spLocks noGrp="1"/>
          </p:cNvSpPr>
          <p:nvPr>
            <p:ph type="ftr" sz="quarter" idx="11"/>
          </p:nvPr>
        </p:nvSpPr>
        <p:spPr/>
        <p:txBody>
          <a:bodyPr/>
          <a:lstStyle/>
          <a:p>
            <a:r>
              <a:rPr lang="en-GB"/>
              <a:t>@fbuontempo</a:t>
            </a:r>
          </a:p>
        </p:txBody>
      </p:sp>
      <p:sp>
        <p:nvSpPr>
          <p:cNvPr id="5" name="Slide Number Placeholder 4"/>
          <p:cNvSpPr>
            <a:spLocks noGrp="1"/>
          </p:cNvSpPr>
          <p:nvPr>
            <p:ph type="sldNum" sz="quarter" idx="12"/>
          </p:nvPr>
        </p:nvSpPr>
        <p:spPr/>
        <p:txBody>
          <a:bodyPr/>
          <a:lstStyle/>
          <a:p>
            <a:fld id="{4881DADF-EA9E-43C8-9992-28FD7BB0E2D4}" type="slidenum">
              <a:rPr lang="en-GB" smtClean="0"/>
              <a:t>15</a:t>
            </a:fld>
            <a:endParaRPr lang="en-GB"/>
          </a:p>
        </p:txBody>
      </p:sp>
      <p:pic>
        <p:nvPicPr>
          <p:cNvPr id="8" name="Picture 7"/>
          <p:cNvPicPr>
            <a:picLocks noChangeAspect="1"/>
          </p:cNvPicPr>
          <p:nvPr/>
        </p:nvPicPr>
        <p:blipFill>
          <a:blip r:embed="rId2"/>
          <a:stretch>
            <a:fillRect/>
          </a:stretch>
        </p:blipFill>
        <p:spPr>
          <a:xfrm>
            <a:off x="2863993" y="1374775"/>
            <a:ext cx="6048375" cy="4981575"/>
          </a:xfrm>
          <a:prstGeom prst="rect">
            <a:avLst/>
          </a:prstGeom>
        </p:spPr>
      </p:pic>
    </p:spTree>
    <p:extLst>
      <p:ext uri="{BB962C8B-B14F-4D97-AF65-F5344CB8AC3E}">
        <p14:creationId xmlns:p14="http://schemas.microsoft.com/office/powerpoint/2010/main" val="30541012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A31826-2CF5-4770-A469-CAF85EDD1761}"/>
              </a:ext>
            </a:extLst>
          </p:cNvPr>
          <p:cNvSpPr>
            <a:spLocks noGrp="1"/>
          </p:cNvSpPr>
          <p:nvPr>
            <p:ph type="title"/>
          </p:nvPr>
        </p:nvSpPr>
        <p:spPr/>
        <p:txBody>
          <a:bodyPr/>
          <a:lstStyle/>
          <a:p>
            <a:r>
              <a:rPr lang="en-GB" dirty="0"/>
              <a:t>An almost rectangular paper bag</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2E5C04E-A283-453A-9008-99E028776A18}"/>
                  </a:ext>
                </a:extLst>
              </p:cNvPr>
              <p:cNvSpPr>
                <a:spLocks noGrp="1"/>
              </p:cNvSpPr>
              <p:nvPr>
                <p:ph idx="1"/>
              </p:nvPr>
            </p:nvSpPr>
            <p:spPr/>
            <p:txBody>
              <a:bodyPr/>
              <a:lstStyle/>
              <a:p>
                <a:r>
                  <a:rPr lang="en-GB" dirty="0"/>
                  <a:t>Note to self to do a demo</a:t>
                </a:r>
              </a:p>
              <a:p>
                <a:pPr lvl="1"/>
                <a:r>
                  <a:rPr lang="en-GB" dirty="0">
                    <a:latin typeface="Consolas" panose="020B0609020204030204" pitchFamily="49" charset="0"/>
                    <a:cs typeface="Consolas" panose="020B0609020204030204" pitchFamily="49" charset="0"/>
                  </a:rPr>
                  <a:t>slanty.cmd</a:t>
                </a:r>
              </a:p>
              <a:p>
                <a:r>
                  <a:rPr lang="en-GB" dirty="0"/>
                  <a:t>Show off the quadratic bag too</a:t>
                </a:r>
              </a:p>
              <a:p>
                <a:pPr lvl="1"/>
                <a14:m>
                  <m:oMath xmlns:m="http://schemas.openxmlformats.org/officeDocument/2006/math">
                    <m:r>
                      <a:rPr lang="en-GB" b="0" i="1" smtClean="0">
                        <a:latin typeface="Cambria Math"/>
                      </a:rPr>
                      <m:t>𝑦</m:t>
                    </m:r>
                    <m:r>
                      <a:rPr lang="en-GB" b="0" i="1" smtClean="0">
                        <a:latin typeface="Cambria Math"/>
                      </a:rPr>
                      <m:t>=</m:t>
                    </m:r>
                    <m:sSup>
                      <m:sSupPr>
                        <m:ctrlPr>
                          <a:rPr lang="en-GB" b="0" i="1" smtClean="0">
                            <a:latin typeface="Cambria Math" panose="02040503050406030204" pitchFamily="18" charset="0"/>
                          </a:rPr>
                        </m:ctrlPr>
                      </m:sSupPr>
                      <m:e>
                        <m:r>
                          <a:rPr lang="en-GB" b="0" i="1" smtClean="0">
                            <a:latin typeface="Cambria Math"/>
                          </a:rPr>
                          <m:t>𝑥</m:t>
                        </m:r>
                      </m:e>
                      <m:sup>
                        <m:r>
                          <a:rPr lang="en-GB" b="0" i="1" smtClean="0">
                            <a:latin typeface="Cambria Math"/>
                          </a:rPr>
                          <m:t>2</m:t>
                        </m:r>
                      </m:sup>
                    </m:sSup>
                  </m:oMath>
                </a14:m>
                <a:endParaRPr lang="en-GB" dirty="0"/>
              </a:p>
              <a:p>
                <a:pPr lvl="1"/>
                <a:r>
                  <a:rPr lang="en-GB" dirty="0"/>
                  <a:t>quad.cmd</a:t>
                </a:r>
              </a:p>
              <a:p>
                <a:r>
                  <a:rPr lang="en-GB" dirty="0"/>
                  <a:t>But… </a:t>
                </a:r>
              </a:p>
            </p:txBody>
          </p:sp>
        </mc:Choice>
        <mc:Fallback xmlns="">
          <p:sp>
            <p:nvSpPr>
              <p:cNvPr id="3" name="Content Placeholder 2">
                <a:extLst>
                  <a:ext uri="{FF2B5EF4-FFF2-40B4-BE49-F238E27FC236}">
                    <a16:creationId xmlns:a16="http://schemas.microsoft.com/office/drawing/2014/main" xmlns="" id="{32E5C04E-A283-453A-9008-99E028776A18}"/>
                  </a:ext>
                </a:extLst>
              </p:cNvPr>
              <p:cNvSpPr>
                <a:spLocks noGrp="1" noRot="1" noChangeAspect="1" noMove="1" noResize="1" noEditPoints="1" noAdjustHandles="1" noChangeArrowheads="1" noChangeShapeType="1" noTextEdit="1"/>
              </p:cNvSpPr>
              <p:nvPr>
                <p:ph idx="1"/>
              </p:nvPr>
            </p:nvSpPr>
            <p:spPr>
              <a:blipFill rotWithShape="1">
                <a:blip r:embed="rId2"/>
                <a:stretch>
                  <a:fillRect l="-1043" t="-2241"/>
                </a:stretch>
              </a:blipFill>
            </p:spPr>
            <p:txBody>
              <a:bodyPr/>
              <a:lstStyle/>
              <a:p>
                <a:r>
                  <a:rPr lang="en-GB">
                    <a:noFill/>
                  </a:rPr>
                  <a:t> </a:t>
                </a:r>
              </a:p>
            </p:txBody>
          </p:sp>
        </mc:Fallback>
      </mc:AlternateContent>
      <p:sp>
        <p:nvSpPr>
          <p:cNvPr id="4" name="Footer Placeholder 3">
            <a:extLst>
              <a:ext uri="{FF2B5EF4-FFF2-40B4-BE49-F238E27FC236}">
                <a16:creationId xmlns:a16="http://schemas.microsoft.com/office/drawing/2014/main" id="{17EC56B7-AB63-4E39-819E-57C7AC1997BD}"/>
              </a:ext>
            </a:extLst>
          </p:cNvPr>
          <p:cNvSpPr>
            <a:spLocks noGrp="1"/>
          </p:cNvSpPr>
          <p:nvPr>
            <p:ph type="ftr" sz="quarter" idx="11"/>
          </p:nvPr>
        </p:nvSpPr>
        <p:spPr/>
        <p:txBody>
          <a:bodyPr/>
          <a:lstStyle/>
          <a:p>
            <a:r>
              <a:rPr lang="en-GB"/>
              <a:t>@fbuontempo</a:t>
            </a:r>
          </a:p>
        </p:txBody>
      </p:sp>
      <p:sp>
        <p:nvSpPr>
          <p:cNvPr id="5" name="Slide Number Placeholder 4">
            <a:extLst>
              <a:ext uri="{FF2B5EF4-FFF2-40B4-BE49-F238E27FC236}">
                <a16:creationId xmlns:a16="http://schemas.microsoft.com/office/drawing/2014/main" id="{AC67AFF1-BCD0-420A-98B1-643945CACC6C}"/>
              </a:ext>
            </a:extLst>
          </p:cNvPr>
          <p:cNvSpPr>
            <a:spLocks noGrp="1"/>
          </p:cNvSpPr>
          <p:nvPr>
            <p:ph type="sldNum" sz="quarter" idx="12"/>
          </p:nvPr>
        </p:nvSpPr>
        <p:spPr/>
        <p:txBody>
          <a:bodyPr/>
          <a:lstStyle/>
          <a:p>
            <a:fld id="{4881DADF-EA9E-43C8-9992-28FD7BB0E2D4}" type="slidenum">
              <a:rPr lang="en-GB" smtClean="0"/>
              <a:t>16</a:t>
            </a:fld>
            <a:endParaRPr lang="en-GB"/>
          </a:p>
        </p:txBody>
      </p:sp>
    </p:spTree>
    <p:extLst>
      <p:ext uri="{BB962C8B-B14F-4D97-AF65-F5344CB8AC3E}">
        <p14:creationId xmlns:p14="http://schemas.microsoft.com/office/powerpoint/2010/main" val="5212546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Stuck!</a:t>
            </a:r>
          </a:p>
        </p:txBody>
      </p:sp>
      <p:sp>
        <p:nvSpPr>
          <p:cNvPr id="3" name="Content Placeholder 2"/>
          <p:cNvSpPr>
            <a:spLocks noGrp="1"/>
          </p:cNvSpPr>
          <p:nvPr>
            <p:ph idx="1"/>
          </p:nvPr>
        </p:nvSpPr>
        <p:spPr/>
        <p:txBody>
          <a:bodyPr/>
          <a:lstStyle/>
          <a:p>
            <a:r>
              <a:rPr lang="en-GB" dirty="0"/>
              <a:t>f(x) = | x | on [-10, 10]</a:t>
            </a:r>
          </a:p>
          <a:p>
            <a:pPr lvl="1"/>
            <a:r>
              <a:rPr lang="en-GB" dirty="0" err="1"/>
              <a:t>fabs</a:t>
            </a:r>
            <a:r>
              <a:rPr lang="en-GB" dirty="0"/>
              <a:t>(x)</a:t>
            </a:r>
          </a:p>
          <a:p>
            <a:r>
              <a:rPr lang="en-GB" dirty="0"/>
              <a:t>Step size constant 20</a:t>
            </a:r>
          </a:p>
          <a:p>
            <a:pPr lvl="1"/>
            <a:r>
              <a:rPr lang="en-GB" sz="2000" dirty="0">
                <a:latin typeface="Consolas" panose="020B0609020204030204" pitchFamily="49" charset="0"/>
                <a:cs typeface="Consolas" panose="020B0609020204030204" pitchFamily="49" charset="0"/>
              </a:rPr>
              <a:t>python into_bag.py -f=stuck</a:t>
            </a:r>
          </a:p>
          <a:p>
            <a:pPr lvl="1"/>
            <a:r>
              <a:rPr lang="en-GB" dirty="0"/>
              <a:t>Could alter this over time</a:t>
            </a:r>
          </a:p>
          <a:p>
            <a:r>
              <a:rPr lang="en-GB" dirty="0"/>
              <a:t>10 would work, 3 would get close.</a:t>
            </a:r>
          </a:p>
          <a:p>
            <a:r>
              <a:rPr lang="en-GB" dirty="0"/>
              <a:t>Convergence</a:t>
            </a:r>
          </a:p>
          <a:p>
            <a:pPr lvl="1"/>
            <a:r>
              <a:rPr lang="en-GB" dirty="0"/>
              <a:t>Or not</a:t>
            </a:r>
          </a:p>
        </p:txBody>
      </p:sp>
      <p:sp>
        <p:nvSpPr>
          <p:cNvPr id="4" name="Footer Placeholder 3"/>
          <p:cNvSpPr>
            <a:spLocks noGrp="1"/>
          </p:cNvSpPr>
          <p:nvPr>
            <p:ph type="ftr" sz="quarter" idx="11"/>
          </p:nvPr>
        </p:nvSpPr>
        <p:spPr/>
        <p:txBody>
          <a:bodyPr/>
          <a:lstStyle/>
          <a:p>
            <a:r>
              <a:rPr lang="en-GB"/>
              <a:t>@fbuontempo</a:t>
            </a:r>
          </a:p>
        </p:txBody>
      </p:sp>
      <p:sp>
        <p:nvSpPr>
          <p:cNvPr id="5" name="Slide Number Placeholder 4"/>
          <p:cNvSpPr>
            <a:spLocks noGrp="1"/>
          </p:cNvSpPr>
          <p:nvPr>
            <p:ph type="sldNum" sz="quarter" idx="12"/>
          </p:nvPr>
        </p:nvSpPr>
        <p:spPr/>
        <p:txBody>
          <a:bodyPr/>
          <a:lstStyle/>
          <a:p>
            <a:fld id="{4881DADF-EA9E-43C8-9992-28FD7BB0E2D4}" type="slidenum">
              <a:rPr lang="en-GB" smtClean="0"/>
              <a:t>17</a:t>
            </a:fld>
            <a:endParaRPr lang="en-GB"/>
          </a:p>
        </p:txBody>
      </p:sp>
      <p:pic>
        <p:nvPicPr>
          <p:cNvPr id="6" name="Picture 5"/>
          <p:cNvPicPr>
            <a:picLocks noChangeAspect="1"/>
          </p:cNvPicPr>
          <p:nvPr/>
        </p:nvPicPr>
        <p:blipFill>
          <a:blip r:embed="rId2"/>
          <a:stretch>
            <a:fillRect/>
          </a:stretch>
        </p:blipFill>
        <p:spPr>
          <a:xfrm>
            <a:off x="4483677" y="1395185"/>
            <a:ext cx="6870123" cy="4616388"/>
          </a:xfrm>
          <a:prstGeom prst="rect">
            <a:avLst/>
          </a:prstGeom>
        </p:spPr>
      </p:pic>
    </p:spTree>
    <p:extLst>
      <p:ext uri="{BB962C8B-B14F-4D97-AF65-F5344CB8AC3E}">
        <p14:creationId xmlns:p14="http://schemas.microsoft.com/office/powerpoint/2010/main" val="31944039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Crumpled bag</a:t>
            </a:r>
          </a:p>
        </p:txBody>
      </p:sp>
      <p:sp>
        <p:nvSpPr>
          <p:cNvPr id="3" name="Content Placeholder 2"/>
          <p:cNvSpPr>
            <a:spLocks noGrp="1"/>
          </p:cNvSpPr>
          <p:nvPr>
            <p:ph idx="1"/>
          </p:nvPr>
        </p:nvSpPr>
        <p:spPr>
          <a:xfrm>
            <a:off x="838200" y="3102708"/>
            <a:ext cx="10515600" cy="3331545"/>
          </a:xfrm>
        </p:spPr>
        <p:txBody>
          <a:bodyPr>
            <a:normAutofit lnSpcReduction="10000"/>
          </a:bodyPr>
          <a:lstStyle/>
          <a:p>
            <a:r>
              <a:rPr lang="en-GB" dirty="0"/>
              <a:t>f(x) = 5*cos(x) - x</a:t>
            </a:r>
          </a:p>
          <a:p>
            <a:r>
              <a:rPr lang="en-GB" dirty="0"/>
              <a:t>One minimum on screen</a:t>
            </a:r>
          </a:p>
          <a:p>
            <a:pPr lvl="1"/>
            <a:r>
              <a:rPr lang="en-GB" dirty="0"/>
              <a:t>A </a:t>
            </a:r>
            <a:r>
              <a:rPr lang="en-GB" b="1" dirty="0"/>
              <a:t>local minima</a:t>
            </a:r>
          </a:p>
          <a:p>
            <a:pPr lvl="1"/>
            <a:r>
              <a:rPr lang="en-GB" dirty="0"/>
              <a:t>Turtle considers a single left and right step</a:t>
            </a:r>
          </a:p>
          <a:p>
            <a:pPr lvl="1"/>
            <a:r>
              <a:rPr lang="en-GB" dirty="0"/>
              <a:t>Guess what happens!</a:t>
            </a:r>
          </a:p>
          <a:p>
            <a:r>
              <a:rPr lang="en-GB" dirty="0"/>
              <a:t>Note to self </a:t>
            </a:r>
          </a:p>
          <a:p>
            <a:pPr lvl="1"/>
            <a:r>
              <a:rPr lang="en-GB" dirty="0"/>
              <a:t>Do a demo</a:t>
            </a:r>
          </a:p>
          <a:p>
            <a:pPr lvl="1"/>
            <a:r>
              <a:rPr lang="en-GB" dirty="0">
                <a:latin typeface="Consolas" panose="020B0609020204030204" pitchFamily="49" charset="0"/>
                <a:cs typeface="Consolas" panose="020B0609020204030204" pitchFamily="49" charset="0"/>
              </a:rPr>
              <a:t>crumple.cmd</a:t>
            </a:r>
          </a:p>
          <a:p>
            <a:endParaRPr lang="en-GB" dirty="0"/>
          </a:p>
        </p:txBody>
      </p:sp>
      <p:sp>
        <p:nvSpPr>
          <p:cNvPr id="4" name="Slide Number Placeholder 3"/>
          <p:cNvSpPr>
            <a:spLocks noGrp="1"/>
          </p:cNvSpPr>
          <p:nvPr>
            <p:ph type="sldNum" sz="quarter" idx="12"/>
          </p:nvPr>
        </p:nvSpPr>
        <p:spPr/>
        <p:txBody>
          <a:bodyPr/>
          <a:lstStyle/>
          <a:p>
            <a:fld id="{4881DADF-EA9E-43C8-9992-28FD7BB0E2D4}" type="slidenum">
              <a:rPr lang="en-GB" smtClean="0"/>
              <a:t>18</a:t>
            </a:fld>
            <a:endParaRPr lang="en-GB"/>
          </a:p>
        </p:txBody>
      </p:sp>
      <p:sp>
        <p:nvSpPr>
          <p:cNvPr id="5" name="Footer Placeholder 4"/>
          <p:cNvSpPr>
            <a:spLocks noGrp="1"/>
          </p:cNvSpPr>
          <p:nvPr>
            <p:ph type="ftr" sz="quarter" idx="11"/>
          </p:nvPr>
        </p:nvSpPr>
        <p:spPr/>
        <p:txBody>
          <a:bodyPr/>
          <a:lstStyle/>
          <a:p>
            <a:r>
              <a:rPr lang="en-GB"/>
              <a:t>@fbuontempo</a:t>
            </a:r>
          </a:p>
        </p:txBody>
      </p:sp>
      <p:pic>
        <p:nvPicPr>
          <p:cNvPr id="6" name="Picture 5"/>
          <p:cNvPicPr>
            <a:picLocks noChangeAspect="1"/>
          </p:cNvPicPr>
          <p:nvPr/>
        </p:nvPicPr>
        <p:blipFill>
          <a:blip r:embed="rId2"/>
          <a:stretch>
            <a:fillRect/>
          </a:stretch>
        </p:blipFill>
        <p:spPr>
          <a:xfrm>
            <a:off x="4424795" y="1369147"/>
            <a:ext cx="5753100" cy="4219575"/>
          </a:xfrm>
          <a:prstGeom prst="rect">
            <a:avLst/>
          </a:prstGeom>
        </p:spPr>
      </p:pic>
    </p:spTree>
    <p:extLst>
      <p:ext uri="{BB962C8B-B14F-4D97-AF65-F5344CB8AC3E}">
        <p14:creationId xmlns:p14="http://schemas.microsoft.com/office/powerpoint/2010/main" val="4496177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More than one minimum</a:t>
            </a:r>
          </a:p>
        </p:txBody>
      </p:sp>
      <p:sp>
        <p:nvSpPr>
          <p:cNvPr id="3" name="Content Placeholder 2"/>
          <p:cNvSpPr>
            <a:spLocks noGrp="1"/>
          </p:cNvSpPr>
          <p:nvPr>
            <p:ph idx="1"/>
          </p:nvPr>
        </p:nvSpPr>
        <p:spPr>
          <a:xfrm>
            <a:off x="838200" y="1547813"/>
            <a:ext cx="10515600" cy="4351338"/>
          </a:xfrm>
        </p:spPr>
        <p:txBody>
          <a:bodyPr/>
          <a:lstStyle/>
          <a:p>
            <a:r>
              <a:rPr lang="en-GB" dirty="0"/>
              <a:t>E.g. cosine</a:t>
            </a:r>
          </a:p>
          <a:p>
            <a:r>
              <a:rPr lang="en-GB" dirty="0"/>
              <a:t>Turtle considers a single left and right step</a:t>
            </a:r>
          </a:p>
          <a:p>
            <a:r>
              <a:rPr lang="en-GB" dirty="0"/>
              <a:t>Guess what happens!</a:t>
            </a:r>
          </a:p>
          <a:p>
            <a:r>
              <a:rPr lang="en-GB" dirty="0"/>
              <a:t>Note to self</a:t>
            </a:r>
          </a:p>
          <a:p>
            <a:pPr lvl="1"/>
            <a:r>
              <a:rPr lang="en-GB" dirty="0"/>
              <a:t>Demo</a:t>
            </a:r>
          </a:p>
          <a:p>
            <a:pPr lvl="1"/>
            <a:r>
              <a:rPr lang="en-GB" dirty="0">
                <a:latin typeface="Consolas" panose="020B0609020204030204" pitchFamily="49" charset="0"/>
                <a:cs typeface="Consolas" panose="020B0609020204030204" pitchFamily="49" charset="0"/>
              </a:rPr>
              <a:t>cos.cmd</a:t>
            </a:r>
          </a:p>
          <a:p>
            <a:endParaRPr lang="en-GB" dirty="0"/>
          </a:p>
        </p:txBody>
      </p:sp>
      <p:sp>
        <p:nvSpPr>
          <p:cNvPr id="5" name="Slide Number Placeholder 4"/>
          <p:cNvSpPr>
            <a:spLocks noGrp="1"/>
          </p:cNvSpPr>
          <p:nvPr>
            <p:ph type="sldNum" sz="quarter" idx="12"/>
          </p:nvPr>
        </p:nvSpPr>
        <p:spPr/>
        <p:txBody>
          <a:bodyPr/>
          <a:lstStyle/>
          <a:p>
            <a:fld id="{4881DADF-EA9E-43C8-9992-28FD7BB0E2D4}" type="slidenum">
              <a:rPr lang="en-GB" smtClean="0"/>
              <a:t>19</a:t>
            </a:fld>
            <a:endParaRPr lang="en-GB"/>
          </a:p>
        </p:txBody>
      </p:sp>
      <p:sp>
        <p:nvSpPr>
          <p:cNvPr id="6" name="Footer Placeholder 5"/>
          <p:cNvSpPr>
            <a:spLocks noGrp="1"/>
          </p:cNvSpPr>
          <p:nvPr>
            <p:ph type="ftr" sz="quarter" idx="11"/>
          </p:nvPr>
        </p:nvSpPr>
        <p:spPr/>
        <p:txBody>
          <a:bodyPr/>
          <a:lstStyle/>
          <a:p>
            <a:r>
              <a:rPr lang="en-GB"/>
              <a:t>@fbuontempo</a:t>
            </a:r>
          </a:p>
        </p:txBody>
      </p:sp>
      <p:pic>
        <p:nvPicPr>
          <p:cNvPr id="7" name="Picture 6"/>
          <p:cNvPicPr>
            <a:picLocks noChangeAspect="1"/>
          </p:cNvPicPr>
          <p:nvPr/>
        </p:nvPicPr>
        <p:blipFill>
          <a:blip r:embed="rId2"/>
          <a:stretch>
            <a:fillRect/>
          </a:stretch>
        </p:blipFill>
        <p:spPr>
          <a:xfrm>
            <a:off x="3938123" y="1771650"/>
            <a:ext cx="6791325" cy="5086350"/>
          </a:xfrm>
          <a:prstGeom prst="rect">
            <a:avLst/>
          </a:prstGeom>
        </p:spPr>
      </p:pic>
    </p:spTree>
    <p:extLst>
      <p:ext uri="{BB962C8B-B14F-4D97-AF65-F5344CB8AC3E}">
        <p14:creationId xmlns:p14="http://schemas.microsoft.com/office/powerpoint/2010/main" val="11206150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Overview</a:t>
            </a:r>
          </a:p>
        </p:txBody>
      </p:sp>
      <p:sp>
        <p:nvSpPr>
          <p:cNvPr id="3" name="Content Placeholder 2"/>
          <p:cNvSpPr>
            <a:spLocks noGrp="1"/>
          </p:cNvSpPr>
          <p:nvPr>
            <p:ph idx="1"/>
          </p:nvPr>
        </p:nvSpPr>
        <p:spPr>
          <a:xfrm>
            <a:off x="838200" y="1330036"/>
            <a:ext cx="10515600" cy="5026313"/>
          </a:xfrm>
        </p:spPr>
        <p:txBody>
          <a:bodyPr>
            <a:normAutofit fontScale="77500" lnSpcReduction="20000"/>
          </a:bodyPr>
          <a:lstStyle/>
          <a:p>
            <a:r>
              <a:rPr lang="en-GB" dirty="0"/>
              <a:t>Turtles</a:t>
            </a:r>
          </a:p>
          <a:p>
            <a:pPr lvl="1"/>
            <a:r>
              <a:rPr lang="en-GB" dirty="0"/>
              <a:t>In Python</a:t>
            </a:r>
          </a:p>
          <a:p>
            <a:r>
              <a:rPr lang="en-GB" dirty="0"/>
              <a:t>Hill climbing</a:t>
            </a:r>
          </a:p>
          <a:p>
            <a:pPr lvl="1"/>
            <a:r>
              <a:rPr lang="en-GB" dirty="0"/>
              <a:t>Or descending</a:t>
            </a:r>
          </a:p>
          <a:p>
            <a:r>
              <a:rPr lang="en-GB" dirty="0"/>
              <a:t>Hammers</a:t>
            </a:r>
          </a:p>
          <a:p>
            <a:pPr lvl="1"/>
            <a:r>
              <a:rPr lang="en-GB" dirty="0"/>
              <a:t>Simulated annealing</a:t>
            </a:r>
          </a:p>
          <a:p>
            <a:r>
              <a:rPr lang="en-GB" dirty="0"/>
              <a:t>Particles Swarms – a bonus!</a:t>
            </a:r>
          </a:p>
          <a:p>
            <a:pPr lvl="1"/>
            <a:r>
              <a:rPr lang="en-GB" dirty="0"/>
              <a:t>Local and global search </a:t>
            </a:r>
          </a:p>
          <a:p>
            <a:r>
              <a:rPr lang="en-GB" dirty="0"/>
              <a:t>Gradient descent</a:t>
            </a:r>
          </a:p>
          <a:p>
            <a:pPr lvl="1"/>
            <a:r>
              <a:rPr lang="en-GB" dirty="0"/>
              <a:t>Quick reminder about gradients and comparison with hill climbing</a:t>
            </a:r>
          </a:p>
          <a:p>
            <a:r>
              <a:rPr lang="en-GB" dirty="0"/>
              <a:t>Neural networks</a:t>
            </a:r>
          </a:p>
          <a:p>
            <a:pPr lvl="1"/>
            <a:r>
              <a:rPr lang="en-GB" dirty="0"/>
              <a:t>A quick overview</a:t>
            </a:r>
          </a:p>
          <a:p>
            <a:r>
              <a:rPr lang="en-GB" dirty="0"/>
              <a:t>Paper bags</a:t>
            </a:r>
          </a:p>
          <a:p>
            <a:pPr lvl="1"/>
            <a:r>
              <a:rPr lang="en-GB" dirty="0"/>
              <a:t>Permeate everything</a:t>
            </a:r>
          </a:p>
          <a:p>
            <a:pPr lvl="1"/>
            <a:r>
              <a:rPr lang="en-GB" dirty="0"/>
              <a:t>Some have straight edges, some don’t </a:t>
            </a:r>
          </a:p>
          <a:p>
            <a:pPr lvl="1"/>
            <a:r>
              <a:rPr lang="en-GB" dirty="0"/>
              <a:t>They could be shown 3D</a:t>
            </a:r>
          </a:p>
          <a:p>
            <a:endParaRPr lang="en-GB" dirty="0"/>
          </a:p>
        </p:txBody>
      </p:sp>
      <p:sp>
        <p:nvSpPr>
          <p:cNvPr id="4" name="Slide Number Placeholder 3"/>
          <p:cNvSpPr>
            <a:spLocks noGrp="1"/>
          </p:cNvSpPr>
          <p:nvPr>
            <p:ph type="sldNum" sz="quarter" idx="12"/>
          </p:nvPr>
        </p:nvSpPr>
        <p:spPr/>
        <p:txBody>
          <a:bodyPr/>
          <a:lstStyle/>
          <a:p>
            <a:fld id="{4881DADF-EA9E-43C8-9992-28FD7BB0E2D4}" type="slidenum">
              <a:rPr lang="en-GB" smtClean="0"/>
              <a:t>2</a:t>
            </a:fld>
            <a:endParaRPr lang="en-GB"/>
          </a:p>
        </p:txBody>
      </p:sp>
      <p:sp>
        <p:nvSpPr>
          <p:cNvPr id="5" name="Footer Placeholder 4"/>
          <p:cNvSpPr>
            <a:spLocks noGrp="1"/>
          </p:cNvSpPr>
          <p:nvPr>
            <p:ph type="ftr" sz="quarter" idx="11"/>
          </p:nvPr>
        </p:nvSpPr>
        <p:spPr/>
        <p:txBody>
          <a:bodyPr/>
          <a:lstStyle/>
          <a:p>
            <a:r>
              <a:rPr lang="en-GB"/>
              <a:t>@fbuontempo</a:t>
            </a:r>
          </a:p>
        </p:txBody>
      </p:sp>
      <p:pic>
        <p:nvPicPr>
          <p:cNvPr id="7" name="Picture 6"/>
          <p:cNvPicPr>
            <a:picLocks noChangeAspect="1"/>
          </p:cNvPicPr>
          <p:nvPr/>
        </p:nvPicPr>
        <p:blipFill>
          <a:blip r:embed="rId2"/>
          <a:stretch>
            <a:fillRect/>
          </a:stretch>
        </p:blipFill>
        <p:spPr>
          <a:xfrm>
            <a:off x="3493944" y="667616"/>
            <a:ext cx="4095750" cy="2724150"/>
          </a:xfrm>
          <a:prstGeom prst="rect">
            <a:avLst/>
          </a:prstGeom>
        </p:spPr>
      </p:pic>
      <p:pic>
        <p:nvPicPr>
          <p:cNvPr id="10" name="Picture 9"/>
          <p:cNvPicPr>
            <a:picLocks noChangeAspect="1"/>
          </p:cNvPicPr>
          <p:nvPr/>
        </p:nvPicPr>
        <p:blipFill>
          <a:blip r:embed="rId3"/>
          <a:stretch>
            <a:fillRect/>
          </a:stretch>
        </p:blipFill>
        <p:spPr>
          <a:xfrm>
            <a:off x="6954116" y="1330035"/>
            <a:ext cx="3839513" cy="2647626"/>
          </a:xfrm>
          <a:prstGeom prst="rect">
            <a:avLst/>
          </a:prstGeom>
        </p:spPr>
      </p:pic>
      <p:pic>
        <p:nvPicPr>
          <p:cNvPr id="11" name="Picture 10"/>
          <p:cNvPicPr>
            <a:picLocks noChangeAspect="1"/>
          </p:cNvPicPr>
          <p:nvPr/>
        </p:nvPicPr>
        <p:blipFill>
          <a:blip r:embed="rId4"/>
          <a:stretch>
            <a:fillRect/>
          </a:stretch>
        </p:blipFill>
        <p:spPr>
          <a:xfrm>
            <a:off x="8522781" y="3196148"/>
            <a:ext cx="3174423" cy="3342764"/>
          </a:xfrm>
          <a:prstGeom prst="rect">
            <a:avLst/>
          </a:prstGeom>
        </p:spPr>
      </p:pic>
    </p:spTree>
    <p:extLst>
      <p:ext uri="{BB962C8B-B14F-4D97-AF65-F5344CB8AC3E}">
        <p14:creationId xmlns:p14="http://schemas.microsoft.com/office/powerpoint/2010/main" val="37449225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Global v. local minima</a:t>
            </a:r>
          </a:p>
        </p:txBody>
      </p:sp>
      <p:sp>
        <p:nvSpPr>
          <p:cNvPr id="3" name="Content Placeholder 2"/>
          <p:cNvSpPr>
            <a:spLocks noGrp="1"/>
          </p:cNvSpPr>
          <p:nvPr>
            <p:ph idx="1"/>
          </p:nvPr>
        </p:nvSpPr>
        <p:spPr>
          <a:xfrm>
            <a:off x="838200" y="1825625"/>
            <a:ext cx="10515600" cy="2074252"/>
          </a:xfrm>
        </p:spPr>
        <p:txBody>
          <a:bodyPr>
            <a:normAutofit/>
          </a:bodyPr>
          <a:lstStyle/>
          <a:p>
            <a:r>
              <a:rPr lang="en-GB" dirty="0"/>
              <a:t>Don’t be </a:t>
            </a:r>
            <a:r>
              <a:rPr lang="en-GB" b="1" i="1" dirty="0"/>
              <a:t>greedy</a:t>
            </a:r>
            <a:r>
              <a:rPr lang="en-GB" dirty="0"/>
              <a:t>!</a:t>
            </a:r>
          </a:p>
          <a:p>
            <a:r>
              <a:rPr lang="en-GB" dirty="0"/>
              <a:t>Hill-climbing – local only</a:t>
            </a:r>
          </a:p>
          <a:p>
            <a:r>
              <a:rPr lang="en-GB" dirty="0"/>
              <a:t>How do you avoid this?</a:t>
            </a:r>
          </a:p>
          <a:p>
            <a:pPr lvl="1"/>
            <a:r>
              <a:rPr lang="en-GB" dirty="0"/>
              <a:t>Make some suggestions…</a:t>
            </a:r>
          </a:p>
        </p:txBody>
      </p:sp>
      <p:sp>
        <p:nvSpPr>
          <p:cNvPr id="4" name="Footer Placeholder 3"/>
          <p:cNvSpPr>
            <a:spLocks noGrp="1"/>
          </p:cNvSpPr>
          <p:nvPr>
            <p:ph type="ftr" sz="quarter" idx="11"/>
          </p:nvPr>
        </p:nvSpPr>
        <p:spPr/>
        <p:txBody>
          <a:bodyPr/>
          <a:lstStyle/>
          <a:p>
            <a:r>
              <a:rPr lang="en-GB"/>
              <a:t>@fbuontempo</a:t>
            </a:r>
          </a:p>
        </p:txBody>
      </p:sp>
      <p:sp>
        <p:nvSpPr>
          <p:cNvPr id="5" name="Slide Number Placeholder 4"/>
          <p:cNvSpPr>
            <a:spLocks noGrp="1"/>
          </p:cNvSpPr>
          <p:nvPr>
            <p:ph type="sldNum" sz="quarter" idx="12"/>
          </p:nvPr>
        </p:nvSpPr>
        <p:spPr/>
        <p:txBody>
          <a:bodyPr/>
          <a:lstStyle/>
          <a:p>
            <a:fld id="{4881DADF-EA9E-43C8-9992-28FD7BB0E2D4}" type="slidenum">
              <a:rPr lang="en-GB" smtClean="0"/>
              <a:t>20</a:t>
            </a:fld>
            <a:endParaRPr lang="en-GB"/>
          </a:p>
        </p:txBody>
      </p:sp>
      <p:sp>
        <p:nvSpPr>
          <p:cNvPr id="6" name="Content Placeholder 2">
            <a:extLst>
              <a:ext uri="{FF2B5EF4-FFF2-40B4-BE49-F238E27FC236}">
                <a16:creationId xmlns:a16="http://schemas.microsoft.com/office/drawing/2014/main" id="{68C14D79-E804-4CFD-B642-867C46F5B95A}"/>
              </a:ext>
            </a:extLst>
          </p:cNvPr>
          <p:cNvSpPr txBox="1">
            <a:spLocks/>
          </p:cNvSpPr>
          <p:nvPr/>
        </p:nvSpPr>
        <p:spPr>
          <a:xfrm>
            <a:off x="842113" y="3681770"/>
            <a:ext cx="10515600" cy="24611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Do the maths</a:t>
            </a:r>
          </a:p>
          <a:p>
            <a:pPr lvl="1"/>
            <a:r>
              <a:rPr lang="en-GB" dirty="0"/>
              <a:t>Not always possible</a:t>
            </a:r>
          </a:p>
          <a:p>
            <a:r>
              <a:rPr lang="en-GB" dirty="0"/>
              <a:t>Brute force</a:t>
            </a:r>
          </a:p>
          <a:p>
            <a:pPr lvl="1"/>
            <a:r>
              <a:rPr lang="en-GB" dirty="0"/>
              <a:t>Not always time</a:t>
            </a:r>
          </a:p>
          <a:p>
            <a:r>
              <a:rPr lang="en-GB" dirty="0"/>
              <a:t>Do something random…</a:t>
            </a:r>
          </a:p>
        </p:txBody>
      </p:sp>
    </p:spTree>
    <p:extLst>
      <p:ext uri="{BB962C8B-B14F-4D97-AF65-F5344CB8AC3E}">
        <p14:creationId xmlns:p14="http://schemas.microsoft.com/office/powerpoint/2010/main" val="40206486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753F35-4A3B-419F-B105-F84EF0E70FA0}"/>
              </a:ext>
            </a:extLst>
          </p:cNvPr>
          <p:cNvSpPr>
            <a:spLocks noGrp="1"/>
          </p:cNvSpPr>
          <p:nvPr>
            <p:ph type="title"/>
          </p:nvPr>
        </p:nvSpPr>
        <p:spPr/>
        <p:txBody>
          <a:bodyPr/>
          <a:lstStyle/>
          <a:p>
            <a:r>
              <a:rPr lang="en-GB" dirty="0"/>
              <a:t>Try random stuff</a:t>
            </a:r>
          </a:p>
        </p:txBody>
      </p:sp>
      <p:sp>
        <p:nvSpPr>
          <p:cNvPr id="3" name="Content Placeholder 2">
            <a:extLst>
              <a:ext uri="{FF2B5EF4-FFF2-40B4-BE49-F238E27FC236}">
                <a16:creationId xmlns:a16="http://schemas.microsoft.com/office/drawing/2014/main" id="{1ADAE06D-6ECF-4ED0-92FB-A7B52BED6CD8}"/>
              </a:ext>
            </a:extLst>
          </p:cNvPr>
          <p:cNvSpPr>
            <a:spLocks noGrp="1"/>
          </p:cNvSpPr>
          <p:nvPr>
            <p:ph idx="1"/>
          </p:nvPr>
        </p:nvSpPr>
        <p:spPr/>
        <p:txBody>
          <a:bodyPr>
            <a:normAutofit/>
          </a:bodyPr>
          <a:lstStyle/>
          <a:p>
            <a:r>
              <a:rPr lang="en-GB" dirty="0"/>
              <a:t>Metaheuristic: can find global minima</a:t>
            </a:r>
          </a:p>
          <a:p>
            <a:pPr lvl="1"/>
            <a:r>
              <a:rPr lang="en-GB" dirty="0"/>
              <a:t>often population based e.g. ACO, PSO, GA, “evolutionary computing”</a:t>
            </a:r>
          </a:p>
          <a:p>
            <a:r>
              <a:rPr lang="en-GB" dirty="0"/>
              <a:t>Simulated annealing</a:t>
            </a:r>
          </a:p>
          <a:p>
            <a:pPr lvl="1"/>
            <a:r>
              <a:rPr lang="en-GB" dirty="0"/>
              <a:t>Like hill climbing but tries random points too, once in a while</a:t>
            </a:r>
          </a:p>
          <a:p>
            <a:pPr lvl="1"/>
            <a:r>
              <a:rPr lang="en-GB" dirty="0"/>
              <a:t>Probabilistic approximation technique</a:t>
            </a:r>
          </a:p>
          <a:p>
            <a:r>
              <a:rPr lang="en-GB" dirty="0"/>
              <a:t>Particle swarm optimisations</a:t>
            </a:r>
          </a:p>
          <a:p>
            <a:pPr lvl="1"/>
            <a:r>
              <a:rPr lang="en-GB" dirty="0"/>
              <a:t>Particles remember a local best and a global best and compare notes</a:t>
            </a:r>
          </a:p>
          <a:p>
            <a:pPr lvl="1"/>
            <a:r>
              <a:rPr lang="en-GB" dirty="0"/>
              <a:t>Other swarm optimisations too</a:t>
            </a:r>
          </a:p>
        </p:txBody>
      </p:sp>
      <p:sp>
        <p:nvSpPr>
          <p:cNvPr id="4" name="Footer Placeholder 3">
            <a:extLst>
              <a:ext uri="{FF2B5EF4-FFF2-40B4-BE49-F238E27FC236}">
                <a16:creationId xmlns:a16="http://schemas.microsoft.com/office/drawing/2014/main" id="{8FC7E43E-3DBA-4E78-AA15-FA22641CB399}"/>
              </a:ext>
            </a:extLst>
          </p:cNvPr>
          <p:cNvSpPr>
            <a:spLocks noGrp="1"/>
          </p:cNvSpPr>
          <p:nvPr>
            <p:ph type="ftr" sz="quarter" idx="11"/>
          </p:nvPr>
        </p:nvSpPr>
        <p:spPr/>
        <p:txBody>
          <a:bodyPr/>
          <a:lstStyle/>
          <a:p>
            <a:r>
              <a:rPr lang="en-GB"/>
              <a:t>@fbuontempo</a:t>
            </a:r>
          </a:p>
        </p:txBody>
      </p:sp>
      <p:sp>
        <p:nvSpPr>
          <p:cNvPr id="5" name="Slide Number Placeholder 4">
            <a:extLst>
              <a:ext uri="{FF2B5EF4-FFF2-40B4-BE49-F238E27FC236}">
                <a16:creationId xmlns:a16="http://schemas.microsoft.com/office/drawing/2014/main" id="{5CBF112B-9378-41D5-ADD3-0FCA472CFF00}"/>
              </a:ext>
            </a:extLst>
          </p:cNvPr>
          <p:cNvSpPr>
            <a:spLocks noGrp="1"/>
          </p:cNvSpPr>
          <p:nvPr>
            <p:ph type="sldNum" sz="quarter" idx="12"/>
          </p:nvPr>
        </p:nvSpPr>
        <p:spPr/>
        <p:txBody>
          <a:bodyPr/>
          <a:lstStyle/>
          <a:p>
            <a:fld id="{4881DADF-EA9E-43C8-9992-28FD7BB0E2D4}" type="slidenum">
              <a:rPr lang="en-GB" smtClean="0"/>
              <a:t>21</a:t>
            </a:fld>
            <a:endParaRPr lang="en-GB"/>
          </a:p>
        </p:txBody>
      </p:sp>
    </p:spTree>
    <p:extLst>
      <p:ext uri="{BB962C8B-B14F-4D97-AF65-F5344CB8AC3E}">
        <p14:creationId xmlns:p14="http://schemas.microsoft.com/office/powerpoint/2010/main" val="18666731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Actual annealing</a:t>
            </a:r>
          </a:p>
        </p:txBody>
      </p:sp>
      <p:sp>
        <p:nvSpPr>
          <p:cNvPr id="4" name="Footer Placeholder 3"/>
          <p:cNvSpPr>
            <a:spLocks noGrp="1"/>
          </p:cNvSpPr>
          <p:nvPr>
            <p:ph type="ftr" sz="quarter" idx="11"/>
          </p:nvPr>
        </p:nvSpPr>
        <p:spPr/>
        <p:txBody>
          <a:bodyPr/>
          <a:lstStyle/>
          <a:p>
            <a:r>
              <a:rPr lang="en-GB"/>
              <a:t>@fbuontempo</a:t>
            </a:r>
          </a:p>
        </p:txBody>
      </p:sp>
      <p:sp>
        <p:nvSpPr>
          <p:cNvPr id="5" name="Slide Number Placeholder 4"/>
          <p:cNvSpPr>
            <a:spLocks noGrp="1"/>
          </p:cNvSpPr>
          <p:nvPr>
            <p:ph type="sldNum" sz="quarter" idx="12"/>
          </p:nvPr>
        </p:nvSpPr>
        <p:spPr/>
        <p:txBody>
          <a:bodyPr/>
          <a:lstStyle/>
          <a:p>
            <a:fld id="{4881DADF-EA9E-43C8-9992-28FD7BB0E2D4}" type="slidenum">
              <a:rPr lang="en-GB" smtClean="0"/>
              <a:t>22</a:t>
            </a:fld>
            <a:endParaRPr lang="en-GB"/>
          </a:p>
        </p:txBody>
      </p:sp>
      <p:sp>
        <p:nvSpPr>
          <p:cNvPr id="6" name="Content Placeholder 2"/>
          <p:cNvSpPr txBox="1">
            <a:spLocks/>
          </p:cNvSpPr>
          <p:nvPr/>
        </p:nvSpPr>
        <p:spPr>
          <a:xfrm>
            <a:off x="838200" y="1510145"/>
            <a:ext cx="10515600" cy="454941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a:t>
            </a:r>
            <a:r>
              <a:rPr lang="en-US" dirty="0"/>
              <a:t>… a heat treatment that alters the physical and sometimes chemical properties of a material to increase its ductility and reduce its hardness, making it more workable.” (Wikipedia)</a:t>
            </a:r>
            <a:endParaRPr lang="en-GB" dirty="0"/>
          </a:p>
          <a:p>
            <a:r>
              <a:rPr lang="en-GB" dirty="0"/>
              <a:t>Statistical thermodynamics: </a:t>
            </a:r>
            <a:r>
              <a:rPr lang="en-GB" dirty="0" err="1"/>
              <a:t>Bolztmann</a:t>
            </a:r>
            <a:r>
              <a:rPr lang="en-GB" dirty="0"/>
              <a:t> distribution</a:t>
            </a:r>
          </a:p>
          <a:p>
            <a:pPr lvl="1"/>
            <a:r>
              <a:rPr lang="en-GB" dirty="0">
                <a:latin typeface="Consolas" panose="020B0609020204030204" pitchFamily="49" charset="0"/>
                <a:cs typeface="Consolas" panose="020B0609020204030204" pitchFamily="49" charset="0"/>
              </a:rPr>
              <a:t>p(state)=</a:t>
            </a:r>
            <a:r>
              <a:rPr lang="en-GB" dirty="0" err="1">
                <a:latin typeface="Consolas" panose="020B0609020204030204" pitchFamily="49" charset="0"/>
                <a:cs typeface="Consolas" panose="020B0609020204030204" pitchFamily="49" charset="0"/>
              </a:rPr>
              <a:t>exp</a:t>
            </a:r>
            <a:r>
              <a:rPr lang="en-GB" dirty="0">
                <a:latin typeface="Consolas" panose="020B0609020204030204" pitchFamily="49" charset="0"/>
                <a:cs typeface="Consolas" panose="020B0609020204030204" pitchFamily="49" charset="0"/>
              </a:rPr>
              <a:t>(mumble/T),  </a:t>
            </a:r>
            <a:r>
              <a:rPr lang="en-GB" dirty="0"/>
              <a:t>for temperature T</a:t>
            </a:r>
          </a:p>
          <a:p>
            <a:pPr marL="0" indent="0">
              <a:buNone/>
            </a:pPr>
            <a:endParaRPr lang="en-GB"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03410" y="3968149"/>
            <a:ext cx="4465060" cy="2226878"/>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29641" y="3863518"/>
            <a:ext cx="3133725" cy="2466975"/>
          </a:xfrm>
          <a:prstGeom prst="rect">
            <a:avLst/>
          </a:prstGeom>
        </p:spPr>
      </p:pic>
    </p:spTree>
    <p:extLst>
      <p:ext uri="{BB962C8B-B14F-4D97-AF65-F5344CB8AC3E}">
        <p14:creationId xmlns:p14="http://schemas.microsoft.com/office/powerpoint/2010/main" val="41037309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Simulated annealing</a:t>
            </a:r>
          </a:p>
        </p:txBody>
      </p:sp>
      <p:sp>
        <p:nvSpPr>
          <p:cNvPr id="3" name="Content Placeholder 2"/>
          <p:cNvSpPr>
            <a:spLocks noGrp="1"/>
          </p:cNvSpPr>
          <p:nvPr>
            <p:ph idx="1"/>
          </p:nvPr>
        </p:nvSpPr>
        <p:spPr/>
        <p:txBody>
          <a:bodyPr>
            <a:normAutofit lnSpcReduction="10000"/>
          </a:bodyPr>
          <a:lstStyle/>
          <a:p>
            <a:pPr marL="0" indent="0">
              <a:buNone/>
            </a:pPr>
            <a:r>
              <a:rPr lang="en-GB" dirty="0">
                <a:latin typeface="Consolas" panose="020B0609020204030204" pitchFamily="49" charset="0"/>
                <a:cs typeface="Consolas" panose="020B0609020204030204" pitchFamily="49" charset="0"/>
              </a:rPr>
              <a:t>For a while</a:t>
            </a:r>
          </a:p>
          <a:p>
            <a:pPr marL="0" indent="0">
              <a:buNone/>
            </a:pPr>
            <a:r>
              <a:rPr lang="en-GB" dirty="0">
                <a:latin typeface="Consolas" panose="020B0609020204030204" pitchFamily="49" charset="0"/>
                <a:cs typeface="Consolas" panose="020B0609020204030204" pitchFamily="49" charset="0"/>
              </a:rPr>
              <a:t>	Choose potential new x </a:t>
            </a:r>
          </a:p>
          <a:p>
            <a:pPr marL="0" indent="0">
              <a:buNone/>
            </a:pPr>
            <a:r>
              <a:rPr lang="en-GB" dirty="0">
                <a:latin typeface="Consolas" panose="020B0609020204030204" pitchFamily="49" charset="0"/>
                <a:cs typeface="Consolas" panose="020B0609020204030204" pitchFamily="49" charset="0"/>
              </a:rPr>
              <a:t>		(e.g. step left, right and a random jump)</a:t>
            </a:r>
          </a:p>
          <a:p>
            <a:pPr marL="0" indent="0">
              <a:buNone/>
            </a:pPr>
            <a:r>
              <a:rPr lang="en-GB" dirty="0">
                <a:latin typeface="Consolas" panose="020B0609020204030204" pitchFamily="49" charset="0"/>
                <a:cs typeface="Consolas" panose="020B0609020204030204" pitchFamily="49" charset="0"/>
              </a:rPr>
              <a:t>	Find y = f(x)</a:t>
            </a:r>
          </a:p>
          <a:p>
            <a:pPr marL="0" indent="0">
              <a:buNone/>
            </a:pPr>
            <a:r>
              <a:rPr lang="en-GB" dirty="0">
                <a:latin typeface="Consolas" panose="020B0609020204030204" pitchFamily="49" charset="0"/>
                <a:cs typeface="Consolas" panose="020B0609020204030204" pitchFamily="49" charset="0"/>
              </a:rPr>
              <a:t>	Better than before? </a:t>
            </a:r>
          </a:p>
          <a:p>
            <a:pPr marL="0" indent="0">
              <a:buNone/>
            </a:pPr>
            <a:r>
              <a:rPr lang="en-GB" dirty="0">
                <a:latin typeface="Consolas" panose="020B0609020204030204" pitchFamily="49" charset="0"/>
                <a:cs typeface="Consolas" panose="020B0609020204030204" pitchFamily="49" charset="0"/>
              </a:rPr>
              <a:t>		Good. </a:t>
            </a:r>
          </a:p>
          <a:p>
            <a:pPr marL="0" indent="0">
              <a:buNone/>
            </a:pPr>
            <a:r>
              <a:rPr lang="en-GB" dirty="0">
                <a:latin typeface="Consolas" panose="020B0609020204030204" pitchFamily="49" charset="0"/>
                <a:cs typeface="Consolas" panose="020B0609020204030204" pitchFamily="49" charset="0"/>
              </a:rPr>
              <a:t>		x = potential new x.</a:t>
            </a:r>
          </a:p>
          <a:p>
            <a:pPr marL="0" indent="0">
              <a:buNone/>
            </a:pPr>
            <a:r>
              <a:rPr lang="en-GB" dirty="0">
                <a:latin typeface="Consolas" panose="020B0609020204030204" pitchFamily="49" charset="0"/>
                <a:cs typeface="Consolas" panose="020B0609020204030204" pitchFamily="49" charset="0"/>
              </a:rPr>
              <a:t>		Continue</a:t>
            </a:r>
          </a:p>
          <a:p>
            <a:pPr marL="0" indent="0">
              <a:buNone/>
            </a:pPr>
            <a:r>
              <a:rPr lang="en-GB" dirty="0">
                <a:latin typeface="Consolas" panose="020B0609020204030204" pitchFamily="49" charset="0"/>
                <a:cs typeface="Consolas" panose="020B0609020204030204" pitchFamily="49" charset="0"/>
              </a:rPr>
              <a:t>	No? OK, </a:t>
            </a:r>
            <a:r>
              <a:rPr lang="en-GB" b="1" dirty="0">
                <a:latin typeface="Consolas" panose="020B0609020204030204" pitchFamily="49" charset="0"/>
                <a:cs typeface="Consolas" panose="020B0609020204030204" pitchFamily="49" charset="0"/>
              </a:rPr>
              <a:t>maybe</a:t>
            </a:r>
            <a:r>
              <a:rPr lang="en-GB" dirty="0">
                <a:latin typeface="Consolas" panose="020B0609020204030204" pitchFamily="49" charset="0"/>
                <a:cs typeface="Consolas" panose="020B0609020204030204" pitchFamily="49" charset="0"/>
              </a:rPr>
              <a:t> choose it anyway</a:t>
            </a:r>
          </a:p>
        </p:txBody>
      </p:sp>
      <p:sp>
        <p:nvSpPr>
          <p:cNvPr id="4" name="Slide Number Placeholder 3"/>
          <p:cNvSpPr>
            <a:spLocks noGrp="1"/>
          </p:cNvSpPr>
          <p:nvPr>
            <p:ph type="sldNum" sz="quarter" idx="12"/>
          </p:nvPr>
        </p:nvSpPr>
        <p:spPr/>
        <p:txBody>
          <a:bodyPr/>
          <a:lstStyle/>
          <a:p>
            <a:fld id="{4881DADF-EA9E-43C8-9992-28FD7BB0E2D4}" type="slidenum">
              <a:rPr lang="en-GB" smtClean="0"/>
              <a:t>23</a:t>
            </a:fld>
            <a:endParaRPr lang="en-GB"/>
          </a:p>
        </p:txBody>
      </p:sp>
      <p:sp>
        <p:nvSpPr>
          <p:cNvPr id="5" name="Footer Placeholder 4"/>
          <p:cNvSpPr>
            <a:spLocks noGrp="1"/>
          </p:cNvSpPr>
          <p:nvPr>
            <p:ph type="ftr" sz="quarter" idx="11"/>
          </p:nvPr>
        </p:nvSpPr>
        <p:spPr/>
        <p:txBody>
          <a:bodyPr/>
          <a:lstStyle/>
          <a:p>
            <a:r>
              <a:rPr lang="en-GB"/>
              <a:t>@fbuontempo</a:t>
            </a:r>
          </a:p>
        </p:txBody>
      </p:sp>
      <p:pic>
        <p:nvPicPr>
          <p:cNvPr id="6" name="Picture 5"/>
          <p:cNvPicPr>
            <a:picLocks noChangeAspect="1"/>
          </p:cNvPicPr>
          <p:nvPr/>
        </p:nvPicPr>
        <p:blipFill>
          <a:blip r:embed="rId3"/>
          <a:stretch>
            <a:fillRect/>
          </a:stretch>
        </p:blipFill>
        <p:spPr>
          <a:xfrm>
            <a:off x="7411316" y="3537976"/>
            <a:ext cx="3839513" cy="2647626"/>
          </a:xfrm>
          <a:prstGeom prst="rect">
            <a:avLst/>
          </a:prstGeom>
        </p:spPr>
      </p:pic>
    </p:spTree>
    <p:extLst>
      <p:ext uri="{BB962C8B-B14F-4D97-AF65-F5344CB8AC3E}">
        <p14:creationId xmlns:p14="http://schemas.microsoft.com/office/powerpoint/2010/main" val="12819841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Algorithm details: </a:t>
            </a:r>
            <a:r>
              <a:rPr lang="en-GB" b="1" dirty="0"/>
              <a:t> maybe </a:t>
            </a:r>
            <a:r>
              <a:rPr lang="en-GB" dirty="0"/>
              <a:t>requirements</a:t>
            </a:r>
          </a:p>
        </p:txBody>
      </p:sp>
      <p:sp>
        <p:nvSpPr>
          <p:cNvPr id="3" name="Content Placeholder 2"/>
          <p:cNvSpPr>
            <a:spLocks noGrp="1"/>
          </p:cNvSpPr>
          <p:nvPr>
            <p:ph idx="1"/>
          </p:nvPr>
        </p:nvSpPr>
        <p:spPr>
          <a:xfrm>
            <a:off x="838200" y="1561171"/>
            <a:ext cx="10515600" cy="4884234"/>
          </a:xfrm>
        </p:spPr>
        <p:txBody>
          <a:bodyPr>
            <a:normAutofit lnSpcReduction="10000"/>
          </a:bodyPr>
          <a:lstStyle/>
          <a:p>
            <a:r>
              <a:rPr lang="en-GB" dirty="0"/>
              <a:t>Should decrease as the temperature, T, decreases</a:t>
            </a:r>
          </a:p>
          <a:p>
            <a:pPr lvl="1"/>
            <a:r>
              <a:rPr lang="en-GB" dirty="0"/>
              <a:t>i.e. make turtle less likely to jump over time</a:t>
            </a:r>
          </a:p>
          <a:p>
            <a:pPr lvl="1"/>
            <a:r>
              <a:rPr lang="en-GB" dirty="0"/>
              <a:t>You need to pick a temperature out of the air and make in smaller over time</a:t>
            </a:r>
          </a:p>
          <a:p>
            <a:pPr lvl="1"/>
            <a:r>
              <a:rPr lang="en-GB" dirty="0"/>
              <a:t>Convergence</a:t>
            </a:r>
          </a:p>
          <a:p>
            <a:r>
              <a:rPr lang="en-GB" dirty="0"/>
              <a:t>Want really bad new values to be unlikely</a:t>
            </a:r>
          </a:p>
          <a:p>
            <a:pPr lvl="1"/>
            <a:r>
              <a:rPr lang="en-GB" dirty="0"/>
              <a:t>How much worse is it?</a:t>
            </a:r>
          </a:p>
          <a:p>
            <a:pPr lvl="1"/>
            <a:r>
              <a:rPr lang="en-GB" dirty="0"/>
              <a:t>What does it </a:t>
            </a:r>
            <a:r>
              <a:rPr lang="en-GB" b="1" dirty="0"/>
              <a:t>cost</a:t>
            </a:r>
            <a:r>
              <a:rPr lang="en-GB" dirty="0"/>
              <a:t>?</a:t>
            </a:r>
          </a:p>
          <a:p>
            <a:pPr lvl="2"/>
            <a:r>
              <a:rPr lang="en-GB" dirty="0"/>
              <a:t>A function of new and old values</a:t>
            </a:r>
          </a:p>
          <a:p>
            <a:r>
              <a:rPr lang="en-GB" dirty="0"/>
              <a:t>Gives a number from 0 to 1</a:t>
            </a:r>
          </a:p>
          <a:p>
            <a:pPr lvl="1"/>
            <a:r>
              <a:rPr lang="en-GB" dirty="0"/>
              <a:t>Is a probability</a:t>
            </a:r>
          </a:p>
          <a:p>
            <a:r>
              <a:rPr lang="en-GB" dirty="0"/>
              <a:t>Pick a random number from 0 to 1 to compare</a:t>
            </a:r>
          </a:p>
          <a:p>
            <a:pPr lvl="1"/>
            <a:r>
              <a:rPr lang="en-GB" dirty="0"/>
              <a:t>take the new (worse) value if the transition probability is higher</a:t>
            </a:r>
          </a:p>
        </p:txBody>
      </p:sp>
      <p:sp>
        <p:nvSpPr>
          <p:cNvPr id="4" name="Slide Number Placeholder 3"/>
          <p:cNvSpPr>
            <a:spLocks noGrp="1"/>
          </p:cNvSpPr>
          <p:nvPr>
            <p:ph type="sldNum" sz="quarter" idx="12"/>
          </p:nvPr>
        </p:nvSpPr>
        <p:spPr/>
        <p:txBody>
          <a:bodyPr/>
          <a:lstStyle/>
          <a:p>
            <a:fld id="{4881DADF-EA9E-43C8-9992-28FD7BB0E2D4}" type="slidenum">
              <a:rPr lang="en-GB" smtClean="0"/>
              <a:t>24</a:t>
            </a:fld>
            <a:endParaRPr lang="en-GB"/>
          </a:p>
        </p:txBody>
      </p:sp>
      <p:sp>
        <p:nvSpPr>
          <p:cNvPr id="5" name="Footer Placeholder 4"/>
          <p:cNvSpPr>
            <a:spLocks noGrp="1"/>
          </p:cNvSpPr>
          <p:nvPr>
            <p:ph type="ftr" sz="quarter" idx="11"/>
          </p:nvPr>
        </p:nvSpPr>
        <p:spPr/>
        <p:txBody>
          <a:bodyPr/>
          <a:lstStyle/>
          <a:p>
            <a:r>
              <a:rPr lang="en-GB"/>
              <a:t>@fbuontempo</a:t>
            </a:r>
          </a:p>
        </p:txBody>
      </p:sp>
    </p:spTree>
    <p:extLst>
      <p:ext uri="{BB962C8B-B14F-4D97-AF65-F5344CB8AC3E}">
        <p14:creationId xmlns:p14="http://schemas.microsoft.com/office/powerpoint/2010/main" val="7919966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Maybe (jump) </a:t>
            </a:r>
            <a:r>
              <a:rPr lang="en-GB" dirty="0"/>
              <a:t>function choice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486549"/>
                <a:ext cx="10515600" cy="4351338"/>
              </a:xfrm>
            </p:spPr>
            <p:txBody>
              <a:bodyPr/>
              <a:lstStyle/>
              <a:p>
                <a:r>
                  <a:rPr lang="en-GB" dirty="0"/>
                  <a:t>Called “transition probability”</a:t>
                </a:r>
              </a:p>
              <a:p>
                <a:r>
                  <a:rPr lang="en-GB" dirty="0"/>
                  <a:t>Use</a:t>
                </a:r>
              </a:p>
              <a:p>
                <a:pPr marL="0" indent="0">
                  <a:buNone/>
                </a:pPr>
                <a14:m>
                  <m:oMathPara xmlns:m="http://schemas.openxmlformats.org/officeDocument/2006/math">
                    <m:oMathParaPr>
                      <m:jc m:val="centerGroup"/>
                    </m:oMathParaPr>
                    <m:oMath xmlns:m="http://schemas.openxmlformats.org/officeDocument/2006/math">
                      <m:sSup>
                        <m:sSupPr>
                          <m:ctrlPr>
                            <a:rPr lang="en-GB" i="1">
                              <a:latin typeface="Cambria Math" panose="02040503050406030204" pitchFamily="18" charset="0"/>
                            </a:rPr>
                          </m:ctrlPr>
                        </m:sSupPr>
                        <m:e>
                          <m:r>
                            <a:rPr lang="en-GB" i="1">
                              <a:latin typeface="Cambria Math"/>
                            </a:rPr>
                            <m:t>𝑒</m:t>
                          </m:r>
                        </m:e>
                        <m:sup>
                          <m:f>
                            <m:fPr>
                              <m:ctrlPr>
                                <a:rPr lang="en-GB" i="1">
                                  <a:latin typeface="Cambria Math" panose="02040503050406030204" pitchFamily="18" charset="0"/>
                                </a:rPr>
                              </m:ctrlPr>
                            </m:fPr>
                            <m:num>
                              <m:r>
                                <a:rPr lang="en-GB" b="0" i="1" smtClean="0">
                                  <a:latin typeface="Cambria Math" panose="02040503050406030204" pitchFamily="18" charset="0"/>
                                </a:rPr>
                                <m:t>𝑐𝑜𝑠𝑡</m:t>
                              </m:r>
                              <m:r>
                                <a:rPr lang="en-GB" b="0" i="1" smtClean="0">
                                  <a:latin typeface="Cambria Math" panose="02040503050406030204" pitchFamily="18" charset="0"/>
                                </a:rPr>
                                <m:t>(</m:t>
                              </m:r>
                              <m:r>
                                <a:rPr lang="en-GB" i="1">
                                  <a:latin typeface="Cambria Math"/>
                                </a:rPr>
                                <m:t>𝑜𝑙𝑑</m:t>
                              </m:r>
                              <m:r>
                                <a:rPr lang="en-GB" b="0" i="1" smtClean="0">
                                  <a:latin typeface="Cambria Math" panose="02040503050406030204" pitchFamily="18" charset="0"/>
                                </a:rPr>
                                <m:t>)</m:t>
                              </m:r>
                              <m:r>
                                <a:rPr lang="en-GB" i="1">
                                  <a:latin typeface="Cambria Math"/>
                                </a:rPr>
                                <m:t>−</m:t>
                              </m:r>
                              <m:r>
                                <a:rPr lang="en-GB" b="0" i="1" smtClean="0">
                                  <a:latin typeface="Cambria Math" panose="02040503050406030204" pitchFamily="18" charset="0"/>
                                </a:rPr>
                                <m:t>𝑐𝑜𝑠𝑡</m:t>
                              </m:r>
                              <m:r>
                                <a:rPr lang="en-GB" b="0" i="1" smtClean="0">
                                  <a:latin typeface="Cambria Math" panose="02040503050406030204" pitchFamily="18" charset="0"/>
                                </a:rPr>
                                <m:t>(</m:t>
                              </m:r>
                              <m:r>
                                <a:rPr lang="en-GB" i="1">
                                  <a:latin typeface="Cambria Math"/>
                                </a:rPr>
                                <m:t>𝑛𝑒𝑤</m:t>
                              </m:r>
                              <m:r>
                                <a:rPr lang="en-GB" b="0" i="1" smtClean="0">
                                  <a:latin typeface="Cambria Math" panose="02040503050406030204" pitchFamily="18" charset="0"/>
                                </a:rPr>
                                <m:t>)</m:t>
                              </m:r>
                            </m:num>
                            <m:den>
                              <m:r>
                                <a:rPr lang="en-GB" i="1">
                                  <a:latin typeface="Cambria Math"/>
                                </a:rPr>
                                <m:t>𝑇</m:t>
                              </m:r>
                            </m:den>
                          </m:f>
                        </m:sup>
                      </m:sSup>
                    </m:oMath>
                  </m:oMathPara>
                </a14:m>
                <a:endParaRPr lang="en-GB" dirty="0"/>
              </a:p>
              <a:p>
                <a:r>
                  <a:rPr lang="en-GB" dirty="0"/>
                  <a:t>Like “the embodied energy of metal particles as they are cooled slowly after being subjected to high heat.”</a:t>
                </a:r>
              </a:p>
              <a:p>
                <a:pPr lvl="1"/>
                <a:r>
                  <a:rPr lang="en-GB" dirty="0"/>
                  <a:t>From Boltzmann distribution from statistical thermodynamics</a:t>
                </a:r>
              </a:p>
              <a:p>
                <a:r>
                  <a:rPr lang="en-GB" dirty="0"/>
                  <a:t>Based on science!</a:t>
                </a:r>
              </a:p>
              <a:p>
                <a:endParaRPr lang="en-GB"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486549"/>
                <a:ext cx="10515600" cy="4351338"/>
              </a:xfrm>
              <a:blipFill rotWithShape="1">
                <a:blip r:embed="rId3"/>
                <a:stretch>
                  <a:fillRect l="-1043" t="-2241"/>
                </a:stretch>
              </a:blipFill>
            </p:spPr>
            <p:txBody>
              <a:bodyPr/>
              <a:lstStyle/>
              <a:p>
                <a:r>
                  <a:rPr lang="en-GB">
                    <a:noFill/>
                  </a:rPr>
                  <a:t> </a:t>
                </a:r>
              </a:p>
            </p:txBody>
          </p:sp>
        </mc:Fallback>
      </mc:AlternateContent>
      <p:sp>
        <p:nvSpPr>
          <p:cNvPr id="4" name="Footer Placeholder 3"/>
          <p:cNvSpPr>
            <a:spLocks noGrp="1"/>
          </p:cNvSpPr>
          <p:nvPr>
            <p:ph type="ftr" sz="quarter" idx="11"/>
          </p:nvPr>
        </p:nvSpPr>
        <p:spPr/>
        <p:txBody>
          <a:bodyPr/>
          <a:lstStyle/>
          <a:p>
            <a:r>
              <a:rPr lang="en-GB"/>
              <a:t>@fbuontempo</a:t>
            </a:r>
          </a:p>
        </p:txBody>
      </p:sp>
      <p:sp>
        <p:nvSpPr>
          <p:cNvPr id="5" name="Slide Number Placeholder 4"/>
          <p:cNvSpPr>
            <a:spLocks noGrp="1"/>
          </p:cNvSpPr>
          <p:nvPr>
            <p:ph type="sldNum" sz="quarter" idx="12"/>
          </p:nvPr>
        </p:nvSpPr>
        <p:spPr/>
        <p:txBody>
          <a:bodyPr/>
          <a:lstStyle/>
          <a:p>
            <a:fld id="{4881DADF-EA9E-43C8-9992-28FD7BB0E2D4}" type="slidenum">
              <a:rPr lang="en-GB" smtClean="0"/>
              <a:t>25</a:t>
            </a:fld>
            <a:endParaRPr lang="en-GB"/>
          </a:p>
        </p:txBody>
      </p:sp>
    </p:spTree>
    <p:extLst>
      <p:ext uri="{BB962C8B-B14F-4D97-AF65-F5344CB8AC3E}">
        <p14:creationId xmlns:p14="http://schemas.microsoft.com/office/powerpoint/2010/main" val="40517026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Exponential curve</a:t>
            </a:r>
          </a:p>
        </p:txBody>
      </p:sp>
      <p:sp>
        <p:nvSpPr>
          <p:cNvPr id="3" name="Slide Number Placeholder 2"/>
          <p:cNvSpPr>
            <a:spLocks noGrp="1"/>
          </p:cNvSpPr>
          <p:nvPr>
            <p:ph type="sldNum" sz="quarter" idx="12"/>
          </p:nvPr>
        </p:nvSpPr>
        <p:spPr/>
        <p:txBody>
          <a:bodyPr/>
          <a:lstStyle/>
          <a:p>
            <a:fld id="{4881DADF-EA9E-43C8-9992-28FD7BB0E2D4}" type="slidenum">
              <a:rPr lang="en-GB" smtClean="0"/>
              <a:t>26</a:t>
            </a:fld>
            <a:endParaRPr lang="en-GB"/>
          </a:p>
        </p:txBody>
      </p:sp>
      <p:sp>
        <p:nvSpPr>
          <p:cNvPr id="5" name="Footer Placeholder 4"/>
          <p:cNvSpPr>
            <a:spLocks noGrp="1"/>
          </p:cNvSpPr>
          <p:nvPr>
            <p:ph type="ftr" sz="quarter" idx="11"/>
          </p:nvPr>
        </p:nvSpPr>
        <p:spPr/>
        <p:txBody>
          <a:bodyPr/>
          <a:lstStyle/>
          <a:p>
            <a:r>
              <a:rPr lang="en-GB"/>
              <a:t>@fbuontempo</a:t>
            </a:r>
          </a:p>
        </p:txBody>
      </p:sp>
      <p:pic>
        <p:nvPicPr>
          <p:cNvPr id="4" name="Picture 3"/>
          <p:cNvPicPr>
            <a:picLocks noChangeAspect="1"/>
          </p:cNvPicPr>
          <p:nvPr/>
        </p:nvPicPr>
        <p:blipFill>
          <a:blip r:embed="rId2"/>
          <a:stretch>
            <a:fillRect/>
          </a:stretch>
        </p:blipFill>
        <p:spPr>
          <a:xfrm>
            <a:off x="2563091" y="1149208"/>
            <a:ext cx="7024254" cy="5207141"/>
          </a:xfrm>
          <a:prstGeom prst="rect">
            <a:avLst/>
          </a:prstGeom>
        </p:spPr>
      </p:pic>
    </p:spTree>
    <p:extLst>
      <p:ext uri="{BB962C8B-B14F-4D97-AF65-F5344CB8AC3E}">
        <p14:creationId xmlns:p14="http://schemas.microsoft.com/office/powerpoint/2010/main" val="196273647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Maybe: cooler =&gt; less likely</a:t>
            </a:r>
          </a:p>
        </p:txBody>
      </p:sp>
      <p:sp>
        <p:nvSpPr>
          <p:cNvPr id="3" name="Slide Number Placeholder 2"/>
          <p:cNvSpPr>
            <a:spLocks noGrp="1"/>
          </p:cNvSpPr>
          <p:nvPr>
            <p:ph type="sldNum" sz="quarter" idx="12"/>
          </p:nvPr>
        </p:nvSpPr>
        <p:spPr/>
        <p:txBody>
          <a:bodyPr/>
          <a:lstStyle/>
          <a:p>
            <a:fld id="{4881DADF-EA9E-43C8-9992-28FD7BB0E2D4}" type="slidenum">
              <a:rPr lang="en-GB" smtClean="0"/>
              <a:t>27</a:t>
            </a:fld>
            <a:endParaRPr lang="en-GB"/>
          </a:p>
        </p:txBody>
      </p:sp>
      <p:sp>
        <p:nvSpPr>
          <p:cNvPr id="4" name="Footer Placeholder 3"/>
          <p:cNvSpPr>
            <a:spLocks noGrp="1"/>
          </p:cNvSpPr>
          <p:nvPr>
            <p:ph type="ftr" sz="quarter" idx="11"/>
          </p:nvPr>
        </p:nvSpPr>
        <p:spPr/>
        <p:txBody>
          <a:bodyPr/>
          <a:lstStyle/>
          <a:p>
            <a:r>
              <a:rPr lang="en-GB"/>
              <a:t>@fbuontempo</a:t>
            </a:r>
          </a:p>
        </p:txBody>
      </p:sp>
      <p:pic>
        <p:nvPicPr>
          <p:cNvPr id="6" name="Picture 5"/>
          <p:cNvPicPr>
            <a:picLocks noChangeAspect="1"/>
          </p:cNvPicPr>
          <p:nvPr/>
        </p:nvPicPr>
        <p:blipFill>
          <a:blip r:embed="rId2"/>
          <a:stretch>
            <a:fillRect/>
          </a:stretch>
        </p:blipFill>
        <p:spPr>
          <a:xfrm>
            <a:off x="1952451" y="687484"/>
            <a:ext cx="8029749" cy="5668866"/>
          </a:xfrm>
          <a:prstGeom prst="rect">
            <a:avLst/>
          </a:prstGeom>
        </p:spPr>
      </p:pic>
    </p:spTree>
    <p:extLst>
      <p:ext uri="{BB962C8B-B14F-4D97-AF65-F5344CB8AC3E}">
        <p14:creationId xmlns:p14="http://schemas.microsoft.com/office/powerpoint/2010/main" val="48043525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Maybe: new value gets worse</a:t>
            </a:r>
          </a:p>
        </p:txBody>
      </p:sp>
      <p:sp>
        <p:nvSpPr>
          <p:cNvPr id="3" name="Slide Number Placeholder 2"/>
          <p:cNvSpPr>
            <a:spLocks noGrp="1"/>
          </p:cNvSpPr>
          <p:nvPr>
            <p:ph type="sldNum" sz="quarter" idx="12"/>
          </p:nvPr>
        </p:nvSpPr>
        <p:spPr/>
        <p:txBody>
          <a:bodyPr/>
          <a:lstStyle/>
          <a:p>
            <a:fld id="{4881DADF-EA9E-43C8-9992-28FD7BB0E2D4}" type="slidenum">
              <a:rPr lang="en-GB" smtClean="0"/>
              <a:t>28</a:t>
            </a:fld>
            <a:endParaRPr lang="en-GB"/>
          </a:p>
        </p:txBody>
      </p:sp>
      <p:sp>
        <p:nvSpPr>
          <p:cNvPr id="5" name="Footer Placeholder 4"/>
          <p:cNvSpPr>
            <a:spLocks noGrp="1"/>
          </p:cNvSpPr>
          <p:nvPr>
            <p:ph type="ftr" sz="quarter" idx="11"/>
          </p:nvPr>
        </p:nvSpPr>
        <p:spPr/>
        <p:txBody>
          <a:bodyPr/>
          <a:lstStyle/>
          <a:p>
            <a:r>
              <a:rPr lang="en-GB"/>
              <a:t>@fbuontempo</a:t>
            </a:r>
          </a:p>
        </p:txBody>
      </p:sp>
      <p:pic>
        <p:nvPicPr>
          <p:cNvPr id="7" name="Picture 6"/>
          <p:cNvPicPr>
            <a:picLocks noChangeAspect="1"/>
          </p:cNvPicPr>
          <p:nvPr/>
        </p:nvPicPr>
        <p:blipFill>
          <a:blip r:embed="rId2"/>
          <a:stretch>
            <a:fillRect/>
          </a:stretch>
        </p:blipFill>
        <p:spPr>
          <a:xfrm>
            <a:off x="2517630" y="1575954"/>
            <a:ext cx="6657975" cy="4648200"/>
          </a:xfrm>
          <a:prstGeom prst="rect">
            <a:avLst/>
          </a:prstGeom>
        </p:spPr>
      </p:pic>
    </p:spTree>
    <p:extLst>
      <p:ext uri="{BB962C8B-B14F-4D97-AF65-F5344CB8AC3E}">
        <p14:creationId xmlns:p14="http://schemas.microsoft.com/office/powerpoint/2010/main" val="206017741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Algorithm details:</a:t>
            </a:r>
          </a:p>
        </p:txBody>
      </p:sp>
      <p:sp>
        <p:nvSpPr>
          <p:cNvPr id="3" name="Content Placeholder 2"/>
          <p:cNvSpPr>
            <a:spLocks noGrp="1"/>
          </p:cNvSpPr>
          <p:nvPr>
            <p:ph idx="1"/>
          </p:nvPr>
        </p:nvSpPr>
        <p:spPr>
          <a:xfrm>
            <a:off x="838200" y="2868464"/>
            <a:ext cx="10515600" cy="3315857"/>
          </a:xfrm>
        </p:spPr>
        <p:txBody>
          <a:bodyPr/>
          <a:lstStyle/>
          <a:p>
            <a:r>
              <a:rPr lang="en-GB" dirty="0"/>
              <a:t>For a while == until “cooled”</a:t>
            </a:r>
          </a:p>
          <a:p>
            <a:pPr lvl="1"/>
            <a:r>
              <a:rPr lang="en-GB" dirty="0"/>
              <a:t>Start at temperature = 10.0?</a:t>
            </a:r>
          </a:p>
          <a:p>
            <a:pPr lvl="2"/>
            <a:r>
              <a:rPr lang="en-GB" dirty="0"/>
              <a:t>Try something, see what happens</a:t>
            </a:r>
          </a:p>
          <a:p>
            <a:pPr lvl="1"/>
            <a:r>
              <a:rPr lang="en-GB" dirty="0"/>
              <a:t>Make temperature -= 0.1 until we hit -5</a:t>
            </a:r>
          </a:p>
          <a:p>
            <a:pPr lvl="2"/>
            <a:r>
              <a:rPr lang="en-GB" dirty="0"/>
              <a:t>Other numbers are available</a:t>
            </a:r>
          </a:p>
          <a:p>
            <a:pPr lvl="1"/>
            <a:r>
              <a:rPr lang="en-GB" dirty="0"/>
              <a:t>Often temperature *=  </a:t>
            </a:r>
            <a:r>
              <a:rPr lang="el-GR" dirty="0"/>
              <a:t>α</a:t>
            </a:r>
            <a:endParaRPr lang="en-GB" dirty="0"/>
          </a:p>
          <a:p>
            <a:pPr lvl="2"/>
            <a:r>
              <a:rPr lang="en-GB" dirty="0"/>
              <a:t>For some </a:t>
            </a:r>
            <a:r>
              <a:rPr lang="el-GR" dirty="0"/>
              <a:t>α</a:t>
            </a:r>
            <a:r>
              <a:rPr lang="en-GB" dirty="0"/>
              <a:t> (maybe between 0.8 and 0.99)</a:t>
            </a:r>
          </a:p>
        </p:txBody>
      </p:sp>
      <p:sp>
        <p:nvSpPr>
          <p:cNvPr id="4" name="Slide Number Placeholder 3"/>
          <p:cNvSpPr>
            <a:spLocks noGrp="1"/>
          </p:cNvSpPr>
          <p:nvPr>
            <p:ph type="sldNum" sz="quarter" idx="12"/>
          </p:nvPr>
        </p:nvSpPr>
        <p:spPr/>
        <p:txBody>
          <a:bodyPr/>
          <a:lstStyle/>
          <a:p>
            <a:fld id="{4881DADF-EA9E-43C8-9992-28FD7BB0E2D4}" type="slidenum">
              <a:rPr lang="en-GB" smtClean="0"/>
              <a:t>29</a:t>
            </a:fld>
            <a:endParaRPr lang="en-GB"/>
          </a:p>
        </p:txBody>
      </p:sp>
      <p:sp>
        <p:nvSpPr>
          <p:cNvPr id="5" name="Footer Placeholder 4"/>
          <p:cNvSpPr>
            <a:spLocks noGrp="1"/>
          </p:cNvSpPr>
          <p:nvPr>
            <p:ph type="ftr" sz="quarter" idx="11"/>
          </p:nvPr>
        </p:nvSpPr>
        <p:spPr/>
        <p:txBody>
          <a:bodyPr/>
          <a:lstStyle/>
          <a:p>
            <a:r>
              <a:rPr lang="en-GB"/>
              <a:t>@fbuontempo</a:t>
            </a:r>
          </a:p>
        </p:txBody>
      </p:sp>
      <p:sp>
        <p:nvSpPr>
          <p:cNvPr id="7" name="TextBox 6"/>
          <p:cNvSpPr txBox="1"/>
          <p:nvPr/>
        </p:nvSpPr>
        <p:spPr>
          <a:xfrm>
            <a:off x="5777346" y="1197268"/>
            <a:ext cx="6054436" cy="1754326"/>
          </a:xfrm>
          <a:prstGeom prst="rect">
            <a:avLst/>
          </a:prstGeom>
          <a:noFill/>
        </p:spPr>
        <p:txBody>
          <a:bodyPr wrap="square" rtlCol="0">
            <a:spAutoFit/>
          </a:bodyPr>
          <a:lstStyle/>
          <a:p>
            <a:r>
              <a:rPr lang="en-GB" b="1" dirty="0">
                <a:solidFill>
                  <a:srgbClr val="FF0000"/>
                </a:solidFill>
                <a:latin typeface="Consolas" panose="020B0609020204030204" pitchFamily="49" charset="0"/>
                <a:cs typeface="Consolas" panose="020B0609020204030204" pitchFamily="49" charset="0"/>
              </a:rPr>
              <a:t>For a while</a:t>
            </a:r>
          </a:p>
          <a:p>
            <a:r>
              <a:rPr lang="en-GB" dirty="0">
                <a:latin typeface="Consolas" panose="020B0609020204030204" pitchFamily="49" charset="0"/>
                <a:cs typeface="Consolas" panose="020B0609020204030204" pitchFamily="49" charset="0"/>
              </a:rPr>
              <a:t>  Choose potential new x </a:t>
            </a:r>
          </a:p>
          <a:p>
            <a:r>
              <a:rPr lang="en-GB" dirty="0">
                <a:latin typeface="Consolas" panose="020B0609020204030204" pitchFamily="49" charset="0"/>
                <a:cs typeface="Consolas" panose="020B0609020204030204" pitchFamily="49" charset="0"/>
              </a:rPr>
              <a:t>	(e.g. last x +/- step or random jump)</a:t>
            </a:r>
          </a:p>
          <a:p>
            <a:r>
              <a:rPr lang="en-GB" dirty="0">
                <a:latin typeface="Consolas" panose="020B0609020204030204" pitchFamily="49" charset="0"/>
                <a:cs typeface="Consolas" panose="020B0609020204030204" pitchFamily="49" charset="0"/>
              </a:rPr>
              <a:t>  Find y = f(x)</a:t>
            </a:r>
          </a:p>
          <a:p>
            <a:r>
              <a:rPr lang="en-GB" dirty="0">
                <a:latin typeface="Consolas" panose="020B0609020204030204" pitchFamily="49" charset="0"/>
                <a:cs typeface="Consolas" panose="020B0609020204030204" pitchFamily="49" charset="0"/>
              </a:rPr>
              <a:t>  Better than before? Good. Continue</a:t>
            </a:r>
          </a:p>
          <a:p>
            <a:r>
              <a:rPr lang="en-GB" dirty="0">
                <a:latin typeface="Consolas" panose="020B0609020204030204" pitchFamily="49" charset="0"/>
                <a:cs typeface="Consolas" panose="020B0609020204030204" pitchFamily="49" charset="0"/>
              </a:rPr>
              <a:t>  No? OK, </a:t>
            </a:r>
            <a:r>
              <a:rPr lang="en-GB" b="1" dirty="0">
                <a:latin typeface="Consolas" panose="020B0609020204030204" pitchFamily="49" charset="0"/>
                <a:cs typeface="Consolas" panose="020B0609020204030204" pitchFamily="49" charset="0"/>
              </a:rPr>
              <a:t>maybe</a:t>
            </a:r>
            <a:r>
              <a:rPr lang="en-GB" dirty="0">
                <a:latin typeface="Consolas" panose="020B0609020204030204" pitchFamily="49" charset="0"/>
                <a:cs typeface="Consolas" panose="020B0609020204030204" pitchFamily="49" charset="0"/>
              </a:rPr>
              <a:t> choose it anyway</a:t>
            </a:r>
          </a:p>
        </p:txBody>
      </p:sp>
    </p:spTree>
    <p:extLst>
      <p:ext uri="{BB962C8B-B14F-4D97-AF65-F5344CB8AC3E}">
        <p14:creationId xmlns:p14="http://schemas.microsoft.com/office/powerpoint/2010/main" val="15677381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Context: Optimisation</a:t>
            </a:r>
          </a:p>
        </p:txBody>
      </p:sp>
      <p:sp>
        <p:nvSpPr>
          <p:cNvPr id="3" name="Content Placeholder 2"/>
          <p:cNvSpPr>
            <a:spLocks noGrp="1"/>
          </p:cNvSpPr>
          <p:nvPr>
            <p:ph idx="1"/>
          </p:nvPr>
        </p:nvSpPr>
        <p:spPr/>
        <p:txBody>
          <a:bodyPr>
            <a:normAutofit lnSpcReduction="10000"/>
          </a:bodyPr>
          <a:lstStyle/>
          <a:p>
            <a:r>
              <a:rPr lang="en-GB" dirty="0"/>
              <a:t>Objective functions, e.g.</a:t>
            </a:r>
          </a:p>
          <a:p>
            <a:pPr lvl="1"/>
            <a:r>
              <a:rPr lang="en-GB" sz="2000" dirty="0">
                <a:latin typeface="Consolas" panose="020B0609020204030204" pitchFamily="49" charset="0"/>
                <a:cs typeface="Consolas" panose="020B0609020204030204" pitchFamily="49" charset="0"/>
              </a:rPr>
              <a:t>f(x) = 0</a:t>
            </a:r>
            <a:r>
              <a:rPr lang="en-GB" dirty="0"/>
              <a:t>, what’s </a:t>
            </a:r>
            <a:r>
              <a:rPr lang="en-GB" sz="2000" dirty="0">
                <a:latin typeface="Consolas" panose="020B0609020204030204" pitchFamily="49" charset="0"/>
                <a:cs typeface="Consolas" panose="020B0609020204030204" pitchFamily="49" charset="0"/>
              </a:rPr>
              <a:t>x</a:t>
            </a:r>
            <a:r>
              <a:rPr lang="en-GB" dirty="0"/>
              <a:t>?</a:t>
            </a:r>
          </a:p>
          <a:p>
            <a:pPr lvl="1"/>
            <a:r>
              <a:rPr lang="en-GB" sz="2000" dirty="0">
                <a:latin typeface="Consolas" panose="020B0609020204030204" pitchFamily="49" charset="0"/>
                <a:cs typeface="Consolas" panose="020B0609020204030204" pitchFamily="49" charset="0"/>
              </a:rPr>
              <a:t>f(inputs) == </a:t>
            </a:r>
            <a:r>
              <a:rPr lang="en-GB" sz="2000" dirty="0" err="1">
                <a:latin typeface="Consolas" panose="020B0609020204030204" pitchFamily="49" charset="0"/>
                <a:cs typeface="Consolas" panose="020B0609020204030204" pitchFamily="49" charset="0"/>
              </a:rPr>
              <a:t>expected_output</a:t>
            </a:r>
            <a:r>
              <a:rPr lang="en-GB" sz="2000" dirty="0">
                <a:latin typeface="Consolas" panose="020B0609020204030204" pitchFamily="49" charset="0"/>
                <a:cs typeface="Consolas" panose="020B0609020204030204" pitchFamily="49" charset="0"/>
              </a:rPr>
              <a:t> </a:t>
            </a:r>
            <a:r>
              <a:rPr lang="en-GB" dirty="0"/>
              <a:t>=&gt; </a:t>
            </a:r>
            <a:r>
              <a:rPr lang="en-GB" sz="2000" dirty="0">
                <a:latin typeface="Consolas" panose="020B0609020204030204" pitchFamily="49" charset="0"/>
                <a:cs typeface="Consolas" panose="020B0609020204030204" pitchFamily="49" charset="0"/>
              </a:rPr>
              <a:t>f(inputs) - </a:t>
            </a:r>
            <a:r>
              <a:rPr lang="en-GB" sz="2000" dirty="0" err="1">
                <a:latin typeface="Consolas" panose="020B0609020204030204" pitchFamily="49" charset="0"/>
                <a:cs typeface="Consolas" panose="020B0609020204030204" pitchFamily="49" charset="0"/>
              </a:rPr>
              <a:t>expected_output</a:t>
            </a:r>
            <a:r>
              <a:rPr lang="en-GB" sz="2000" dirty="0">
                <a:latin typeface="Consolas" panose="020B0609020204030204" pitchFamily="49" charset="0"/>
                <a:cs typeface="Consolas" panose="020B0609020204030204" pitchFamily="49" charset="0"/>
              </a:rPr>
              <a:t> = 0</a:t>
            </a:r>
          </a:p>
          <a:p>
            <a:r>
              <a:rPr lang="en-GB" dirty="0"/>
              <a:t>Make it small</a:t>
            </a:r>
          </a:p>
          <a:p>
            <a:r>
              <a:rPr lang="en-GB" dirty="0"/>
              <a:t>Make it big</a:t>
            </a:r>
          </a:p>
          <a:p>
            <a:r>
              <a:rPr lang="en-GB" dirty="0"/>
              <a:t>Simply the best</a:t>
            </a:r>
          </a:p>
          <a:p>
            <a:pPr lvl="1"/>
            <a:r>
              <a:rPr lang="en-GB" dirty="0"/>
              <a:t>Thursday’s workshop.</a:t>
            </a:r>
          </a:p>
          <a:p>
            <a:pPr lvl="2"/>
            <a:r>
              <a:rPr lang="en-GB" dirty="0">
                <a:hlinkClick r:id="rId2"/>
              </a:rPr>
              <a:t>https://conference.accu.org/2018/sessions.html#XSimplytheBestOptimisingwithanEvolutionaryComputingFramework</a:t>
            </a:r>
            <a:endParaRPr lang="en-GB" dirty="0"/>
          </a:p>
          <a:p>
            <a:r>
              <a:rPr lang="en-GB" dirty="0"/>
              <a:t>Error measures</a:t>
            </a:r>
          </a:p>
          <a:p>
            <a:pPr lvl="1"/>
            <a:r>
              <a:rPr lang="en-GB" dirty="0"/>
              <a:t>Different error measures e.g. </a:t>
            </a:r>
            <a:r>
              <a:rPr lang="en-GB" dirty="0">
                <a:hlinkClick r:id="rId3"/>
              </a:rPr>
              <a:t>https://en.wikipedia.org/wiki/Cross_entropy</a:t>
            </a:r>
            <a:r>
              <a:rPr lang="en-GB" dirty="0"/>
              <a:t> </a:t>
            </a:r>
          </a:p>
          <a:p>
            <a:endParaRPr lang="en-GB" dirty="0"/>
          </a:p>
          <a:p>
            <a:endParaRPr lang="en-GB" dirty="0"/>
          </a:p>
        </p:txBody>
      </p:sp>
      <p:sp>
        <p:nvSpPr>
          <p:cNvPr id="4" name="Footer Placeholder 3"/>
          <p:cNvSpPr>
            <a:spLocks noGrp="1"/>
          </p:cNvSpPr>
          <p:nvPr>
            <p:ph type="ftr" sz="quarter" idx="11"/>
          </p:nvPr>
        </p:nvSpPr>
        <p:spPr/>
        <p:txBody>
          <a:bodyPr/>
          <a:lstStyle/>
          <a:p>
            <a:r>
              <a:rPr lang="en-GB"/>
              <a:t>@fbuontempo</a:t>
            </a:r>
          </a:p>
        </p:txBody>
      </p:sp>
      <p:sp>
        <p:nvSpPr>
          <p:cNvPr id="5" name="Slide Number Placeholder 4"/>
          <p:cNvSpPr>
            <a:spLocks noGrp="1"/>
          </p:cNvSpPr>
          <p:nvPr>
            <p:ph type="sldNum" sz="quarter" idx="12"/>
          </p:nvPr>
        </p:nvSpPr>
        <p:spPr/>
        <p:txBody>
          <a:bodyPr/>
          <a:lstStyle/>
          <a:p>
            <a:fld id="{4881DADF-EA9E-43C8-9992-28FD7BB0E2D4}" type="slidenum">
              <a:rPr lang="en-GB" smtClean="0"/>
              <a:t>3</a:t>
            </a:fld>
            <a:endParaRPr lang="en-GB"/>
          </a:p>
        </p:txBody>
      </p:sp>
    </p:spTree>
    <p:extLst>
      <p:ext uri="{BB962C8B-B14F-4D97-AF65-F5344CB8AC3E}">
        <p14:creationId xmlns:p14="http://schemas.microsoft.com/office/powerpoint/2010/main" val="233737551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Algorithm details:</a:t>
            </a:r>
          </a:p>
        </p:txBody>
      </p:sp>
      <p:sp>
        <p:nvSpPr>
          <p:cNvPr id="3" name="Content Placeholder 2"/>
          <p:cNvSpPr>
            <a:spLocks noGrp="1"/>
          </p:cNvSpPr>
          <p:nvPr>
            <p:ph idx="1"/>
          </p:nvPr>
        </p:nvSpPr>
        <p:spPr>
          <a:xfrm>
            <a:off x="838200" y="2945817"/>
            <a:ext cx="10515600" cy="3156677"/>
          </a:xfrm>
        </p:spPr>
        <p:txBody>
          <a:bodyPr/>
          <a:lstStyle/>
          <a:p>
            <a:r>
              <a:rPr lang="en-GB" dirty="0"/>
              <a:t>Step size: new x value to try</a:t>
            </a:r>
          </a:p>
          <a:p>
            <a:pPr lvl="1"/>
            <a:r>
              <a:rPr lang="en-GB" dirty="0"/>
              <a:t>Try +/-0.1, and something random</a:t>
            </a:r>
          </a:p>
          <a:p>
            <a:pPr lvl="1"/>
            <a:r>
              <a:rPr lang="en-GB" dirty="0"/>
              <a:t>Decrease when temp &lt;= 0</a:t>
            </a:r>
          </a:p>
          <a:p>
            <a:r>
              <a:rPr lang="en-GB" dirty="0"/>
              <a:t>Random?</a:t>
            </a:r>
          </a:p>
          <a:p>
            <a:pPr lvl="1"/>
            <a:r>
              <a:rPr lang="en-GB" dirty="0"/>
              <a:t>Gaussian</a:t>
            </a:r>
          </a:p>
        </p:txBody>
      </p:sp>
      <p:sp>
        <p:nvSpPr>
          <p:cNvPr id="4" name="Slide Number Placeholder 3"/>
          <p:cNvSpPr>
            <a:spLocks noGrp="1"/>
          </p:cNvSpPr>
          <p:nvPr>
            <p:ph type="sldNum" sz="quarter" idx="12"/>
          </p:nvPr>
        </p:nvSpPr>
        <p:spPr/>
        <p:txBody>
          <a:bodyPr/>
          <a:lstStyle/>
          <a:p>
            <a:fld id="{4881DADF-EA9E-43C8-9992-28FD7BB0E2D4}" type="slidenum">
              <a:rPr lang="en-GB" smtClean="0"/>
              <a:t>30</a:t>
            </a:fld>
            <a:endParaRPr lang="en-GB"/>
          </a:p>
        </p:txBody>
      </p:sp>
      <p:sp>
        <p:nvSpPr>
          <p:cNvPr id="5" name="Footer Placeholder 4"/>
          <p:cNvSpPr>
            <a:spLocks noGrp="1"/>
          </p:cNvSpPr>
          <p:nvPr>
            <p:ph type="ftr" sz="quarter" idx="11"/>
          </p:nvPr>
        </p:nvSpPr>
        <p:spPr/>
        <p:txBody>
          <a:bodyPr/>
          <a:lstStyle/>
          <a:p>
            <a:r>
              <a:rPr lang="en-GB"/>
              <a:t>@fbuontempo</a:t>
            </a:r>
          </a:p>
        </p:txBody>
      </p:sp>
      <p:sp>
        <p:nvSpPr>
          <p:cNvPr id="7" name="TextBox 6"/>
          <p:cNvSpPr txBox="1"/>
          <p:nvPr/>
        </p:nvSpPr>
        <p:spPr>
          <a:xfrm>
            <a:off x="5777346" y="1205346"/>
            <a:ext cx="6054436" cy="1754326"/>
          </a:xfrm>
          <a:prstGeom prst="rect">
            <a:avLst/>
          </a:prstGeom>
          <a:noFill/>
        </p:spPr>
        <p:txBody>
          <a:bodyPr wrap="square" rtlCol="0">
            <a:spAutoFit/>
          </a:bodyPr>
          <a:lstStyle/>
          <a:p>
            <a:r>
              <a:rPr lang="en-GB" dirty="0">
                <a:latin typeface="Consolas" panose="020B0609020204030204" pitchFamily="49" charset="0"/>
                <a:cs typeface="Consolas" panose="020B0609020204030204" pitchFamily="49" charset="0"/>
              </a:rPr>
              <a:t>For a while</a:t>
            </a:r>
          </a:p>
          <a:p>
            <a:r>
              <a:rPr lang="en-GB" dirty="0">
                <a:latin typeface="Consolas" panose="020B0609020204030204" pitchFamily="49" charset="0"/>
                <a:cs typeface="Consolas" panose="020B0609020204030204" pitchFamily="49" charset="0"/>
              </a:rPr>
              <a:t>  Choose potential new x </a:t>
            </a:r>
          </a:p>
          <a:p>
            <a:r>
              <a:rPr lang="en-GB" dirty="0">
                <a:latin typeface="Consolas" panose="020B0609020204030204" pitchFamily="49" charset="0"/>
                <a:cs typeface="Consolas" panose="020B0609020204030204" pitchFamily="49" charset="0"/>
              </a:rPr>
              <a:t>	(e.g. last </a:t>
            </a:r>
            <a:r>
              <a:rPr lang="en-GB" b="1" dirty="0">
                <a:solidFill>
                  <a:srgbClr val="FF0000"/>
                </a:solidFill>
                <a:latin typeface="Consolas" panose="020B0609020204030204" pitchFamily="49" charset="0"/>
                <a:cs typeface="Consolas" panose="020B0609020204030204" pitchFamily="49" charset="0"/>
              </a:rPr>
              <a:t>x +/- step </a:t>
            </a:r>
            <a:r>
              <a:rPr lang="en-GB" dirty="0">
                <a:latin typeface="Consolas" panose="020B0609020204030204" pitchFamily="49" charset="0"/>
                <a:cs typeface="Consolas" panose="020B0609020204030204" pitchFamily="49" charset="0"/>
              </a:rPr>
              <a:t>or </a:t>
            </a:r>
            <a:r>
              <a:rPr lang="en-GB" b="1" dirty="0">
                <a:solidFill>
                  <a:srgbClr val="FF0000"/>
                </a:solidFill>
                <a:latin typeface="Consolas" panose="020B0609020204030204" pitchFamily="49" charset="0"/>
                <a:cs typeface="Consolas" panose="020B0609020204030204" pitchFamily="49" charset="0"/>
              </a:rPr>
              <a:t>random jump</a:t>
            </a:r>
            <a:r>
              <a:rPr lang="en-GB" dirty="0">
                <a:latin typeface="Consolas" panose="020B0609020204030204" pitchFamily="49" charset="0"/>
                <a:cs typeface="Consolas" panose="020B0609020204030204" pitchFamily="49" charset="0"/>
              </a:rPr>
              <a:t>)</a:t>
            </a:r>
          </a:p>
          <a:p>
            <a:r>
              <a:rPr lang="en-GB" dirty="0">
                <a:latin typeface="Consolas" panose="020B0609020204030204" pitchFamily="49" charset="0"/>
                <a:cs typeface="Consolas" panose="020B0609020204030204" pitchFamily="49" charset="0"/>
              </a:rPr>
              <a:t>  Find y = f(x)</a:t>
            </a:r>
          </a:p>
          <a:p>
            <a:r>
              <a:rPr lang="en-GB" dirty="0">
                <a:latin typeface="Consolas" panose="020B0609020204030204" pitchFamily="49" charset="0"/>
                <a:cs typeface="Consolas" panose="020B0609020204030204" pitchFamily="49" charset="0"/>
              </a:rPr>
              <a:t>  Better than before? Good. Continue</a:t>
            </a:r>
          </a:p>
          <a:p>
            <a:r>
              <a:rPr lang="en-GB" dirty="0">
                <a:latin typeface="Consolas" panose="020B0609020204030204" pitchFamily="49" charset="0"/>
                <a:cs typeface="Consolas" panose="020B0609020204030204" pitchFamily="49" charset="0"/>
              </a:rPr>
              <a:t>  No? OK, </a:t>
            </a:r>
            <a:r>
              <a:rPr lang="en-GB" b="1" dirty="0">
                <a:latin typeface="Consolas" panose="020B0609020204030204" pitchFamily="49" charset="0"/>
                <a:cs typeface="Consolas" panose="020B0609020204030204" pitchFamily="49" charset="0"/>
              </a:rPr>
              <a:t>maybe</a:t>
            </a:r>
            <a:r>
              <a:rPr lang="en-GB" dirty="0">
                <a:latin typeface="Consolas" panose="020B0609020204030204" pitchFamily="49" charset="0"/>
                <a:cs typeface="Consolas" panose="020B0609020204030204" pitchFamily="49" charset="0"/>
              </a:rPr>
              <a:t> choose it anyway</a:t>
            </a:r>
          </a:p>
        </p:txBody>
      </p:sp>
    </p:spTree>
    <p:extLst>
      <p:ext uri="{BB962C8B-B14F-4D97-AF65-F5344CB8AC3E}">
        <p14:creationId xmlns:p14="http://schemas.microsoft.com/office/powerpoint/2010/main" val="391173807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Algorithm details:</a:t>
            </a:r>
          </a:p>
        </p:txBody>
      </p:sp>
      <p:sp>
        <p:nvSpPr>
          <p:cNvPr id="3" name="Content Placeholder 2"/>
          <p:cNvSpPr>
            <a:spLocks noGrp="1"/>
          </p:cNvSpPr>
          <p:nvPr>
            <p:ph idx="1"/>
          </p:nvPr>
        </p:nvSpPr>
        <p:spPr>
          <a:xfrm>
            <a:off x="838200" y="3168070"/>
            <a:ext cx="10515600" cy="2498438"/>
          </a:xfrm>
        </p:spPr>
        <p:txBody>
          <a:bodyPr/>
          <a:lstStyle/>
          <a:p>
            <a:r>
              <a:rPr lang="en-GB" dirty="0"/>
              <a:t>Better == cost function</a:t>
            </a:r>
          </a:p>
          <a:p>
            <a:r>
              <a:rPr lang="en-GB" dirty="0"/>
              <a:t>Use the y coordinate:</a:t>
            </a:r>
          </a:p>
          <a:p>
            <a:pPr lvl="1"/>
            <a:r>
              <a:rPr lang="en-GB" dirty="0"/>
              <a:t>Lower is better</a:t>
            </a:r>
          </a:p>
        </p:txBody>
      </p:sp>
      <p:sp>
        <p:nvSpPr>
          <p:cNvPr id="4" name="Slide Number Placeholder 3"/>
          <p:cNvSpPr>
            <a:spLocks noGrp="1"/>
          </p:cNvSpPr>
          <p:nvPr>
            <p:ph type="sldNum" sz="quarter" idx="12"/>
          </p:nvPr>
        </p:nvSpPr>
        <p:spPr/>
        <p:txBody>
          <a:bodyPr/>
          <a:lstStyle/>
          <a:p>
            <a:fld id="{4881DADF-EA9E-43C8-9992-28FD7BB0E2D4}" type="slidenum">
              <a:rPr lang="en-GB" smtClean="0"/>
              <a:t>31</a:t>
            </a:fld>
            <a:endParaRPr lang="en-GB"/>
          </a:p>
        </p:txBody>
      </p:sp>
      <p:sp>
        <p:nvSpPr>
          <p:cNvPr id="5" name="Footer Placeholder 4"/>
          <p:cNvSpPr>
            <a:spLocks noGrp="1"/>
          </p:cNvSpPr>
          <p:nvPr>
            <p:ph type="ftr" sz="quarter" idx="11"/>
          </p:nvPr>
        </p:nvSpPr>
        <p:spPr/>
        <p:txBody>
          <a:bodyPr/>
          <a:lstStyle/>
          <a:p>
            <a:r>
              <a:rPr lang="en-GB"/>
              <a:t>@fbuontempo</a:t>
            </a:r>
          </a:p>
        </p:txBody>
      </p:sp>
      <p:sp>
        <p:nvSpPr>
          <p:cNvPr id="7" name="TextBox 6"/>
          <p:cNvSpPr txBox="1"/>
          <p:nvPr/>
        </p:nvSpPr>
        <p:spPr>
          <a:xfrm>
            <a:off x="5777346" y="1205355"/>
            <a:ext cx="6054436" cy="1754326"/>
          </a:xfrm>
          <a:prstGeom prst="rect">
            <a:avLst/>
          </a:prstGeom>
          <a:noFill/>
        </p:spPr>
        <p:txBody>
          <a:bodyPr wrap="square" rtlCol="0">
            <a:spAutoFit/>
          </a:bodyPr>
          <a:lstStyle/>
          <a:p>
            <a:r>
              <a:rPr lang="en-GB" dirty="0">
                <a:latin typeface="Consolas" panose="020B0609020204030204" pitchFamily="49" charset="0"/>
                <a:cs typeface="Consolas" panose="020B0609020204030204" pitchFamily="49" charset="0"/>
              </a:rPr>
              <a:t>For a while</a:t>
            </a:r>
          </a:p>
          <a:p>
            <a:r>
              <a:rPr lang="en-GB" dirty="0">
                <a:latin typeface="Consolas" panose="020B0609020204030204" pitchFamily="49" charset="0"/>
                <a:cs typeface="Consolas" panose="020B0609020204030204" pitchFamily="49" charset="0"/>
              </a:rPr>
              <a:t>  Choose potential new x </a:t>
            </a:r>
          </a:p>
          <a:p>
            <a:r>
              <a:rPr lang="en-GB" dirty="0">
                <a:latin typeface="Consolas" panose="020B0609020204030204" pitchFamily="49" charset="0"/>
                <a:cs typeface="Consolas" panose="020B0609020204030204" pitchFamily="49" charset="0"/>
              </a:rPr>
              <a:t>	(e.g. last x +/- step or random jump)</a:t>
            </a:r>
          </a:p>
          <a:p>
            <a:r>
              <a:rPr lang="en-GB" dirty="0">
                <a:latin typeface="Consolas" panose="020B0609020204030204" pitchFamily="49" charset="0"/>
                <a:cs typeface="Consolas" panose="020B0609020204030204" pitchFamily="49" charset="0"/>
              </a:rPr>
              <a:t>  Find y = f(x)</a:t>
            </a:r>
          </a:p>
          <a:p>
            <a:r>
              <a:rPr lang="en-GB" dirty="0">
                <a:latin typeface="Consolas" panose="020B0609020204030204" pitchFamily="49" charset="0"/>
                <a:cs typeface="Consolas" panose="020B0609020204030204" pitchFamily="49" charset="0"/>
              </a:rPr>
              <a:t>  </a:t>
            </a:r>
            <a:r>
              <a:rPr lang="en-GB" b="1" dirty="0">
                <a:solidFill>
                  <a:srgbClr val="FF0000"/>
                </a:solidFill>
                <a:latin typeface="Consolas" panose="020B0609020204030204" pitchFamily="49" charset="0"/>
                <a:cs typeface="Consolas" panose="020B0609020204030204" pitchFamily="49" charset="0"/>
              </a:rPr>
              <a:t>Better</a:t>
            </a:r>
            <a:r>
              <a:rPr lang="en-GB" dirty="0">
                <a:latin typeface="Consolas" panose="020B0609020204030204" pitchFamily="49" charset="0"/>
                <a:cs typeface="Consolas" panose="020B0609020204030204" pitchFamily="49" charset="0"/>
              </a:rPr>
              <a:t> than before? Good. Continue</a:t>
            </a:r>
          </a:p>
          <a:p>
            <a:r>
              <a:rPr lang="en-GB" dirty="0">
                <a:latin typeface="Consolas" panose="020B0609020204030204" pitchFamily="49" charset="0"/>
                <a:cs typeface="Consolas" panose="020B0609020204030204" pitchFamily="49" charset="0"/>
              </a:rPr>
              <a:t>  No? OK, </a:t>
            </a:r>
            <a:r>
              <a:rPr lang="en-GB" b="1" dirty="0">
                <a:latin typeface="Consolas" panose="020B0609020204030204" pitchFamily="49" charset="0"/>
                <a:cs typeface="Consolas" panose="020B0609020204030204" pitchFamily="49" charset="0"/>
              </a:rPr>
              <a:t>maybe</a:t>
            </a:r>
            <a:r>
              <a:rPr lang="en-GB" dirty="0">
                <a:latin typeface="Consolas" panose="020B0609020204030204" pitchFamily="49" charset="0"/>
                <a:cs typeface="Consolas" panose="020B0609020204030204" pitchFamily="49" charset="0"/>
              </a:rPr>
              <a:t> choose it anyway</a:t>
            </a:r>
          </a:p>
        </p:txBody>
      </p:sp>
    </p:spTree>
    <p:extLst>
      <p:ext uri="{BB962C8B-B14F-4D97-AF65-F5344CB8AC3E}">
        <p14:creationId xmlns:p14="http://schemas.microsoft.com/office/powerpoint/2010/main" val="27737215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Transition probability</a:t>
            </a:r>
          </a:p>
        </p:txBody>
      </p:sp>
      <p:sp>
        <p:nvSpPr>
          <p:cNvPr id="3" name="Content Placeholder 2"/>
          <p:cNvSpPr>
            <a:spLocks noGrp="1"/>
          </p:cNvSpPr>
          <p:nvPr>
            <p:ph idx="1"/>
          </p:nvPr>
        </p:nvSpPr>
        <p:spPr>
          <a:xfrm>
            <a:off x="838200" y="1825625"/>
            <a:ext cx="10515600" cy="3134302"/>
          </a:xfrm>
        </p:spPr>
        <p:txBody>
          <a:bodyPr>
            <a:normAutofit lnSpcReduction="10000"/>
          </a:bodyPr>
          <a:lstStyle/>
          <a:p>
            <a:pPr marL="0" indent="0">
              <a:buNone/>
            </a:pPr>
            <a:r>
              <a:rPr lang="en-GB" sz="2400" dirty="0" err="1">
                <a:latin typeface="Consolas" panose="020B0609020204030204" pitchFamily="49" charset="0"/>
                <a:cs typeface="Consolas" panose="020B0609020204030204" pitchFamily="49" charset="0"/>
              </a:rPr>
              <a:t>def</a:t>
            </a:r>
            <a:r>
              <a:rPr lang="en-GB" sz="2400" dirty="0">
                <a:latin typeface="Consolas" panose="020B0609020204030204" pitchFamily="49" charset="0"/>
                <a:cs typeface="Consolas" panose="020B0609020204030204" pitchFamily="49" charset="0"/>
              </a:rPr>
              <a:t> </a:t>
            </a:r>
            <a:r>
              <a:rPr lang="en-GB" sz="2400" dirty="0" err="1">
                <a:latin typeface="Consolas" panose="020B0609020204030204" pitchFamily="49" charset="0"/>
                <a:cs typeface="Consolas" panose="020B0609020204030204" pitchFamily="49" charset="0"/>
              </a:rPr>
              <a:t>transitionProbability</a:t>
            </a:r>
            <a:r>
              <a:rPr lang="en-GB" sz="2400" dirty="0">
                <a:latin typeface="Consolas" panose="020B0609020204030204" pitchFamily="49" charset="0"/>
                <a:cs typeface="Consolas" panose="020B0609020204030204" pitchFamily="49" charset="0"/>
              </a:rPr>
              <a:t>(</a:t>
            </a:r>
            <a:r>
              <a:rPr lang="en-GB" sz="2400" dirty="0" err="1">
                <a:latin typeface="Consolas" panose="020B0609020204030204" pitchFamily="49" charset="0"/>
                <a:cs typeface="Consolas" panose="020B0609020204030204" pitchFamily="49" charset="0"/>
              </a:rPr>
              <a:t>cost_old</a:t>
            </a:r>
            <a:r>
              <a:rPr lang="en-GB" sz="2400" dirty="0">
                <a:latin typeface="Consolas" panose="020B0609020204030204" pitchFamily="49" charset="0"/>
                <a:cs typeface="Consolas" panose="020B0609020204030204" pitchFamily="49" charset="0"/>
              </a:rPr>
              <a:t>, </a:t>
            </a:r>
            <a:r>
              <a:rPr lang="en-GB" sz="2400" dirty="0" err="1">
                <a:latin typeface="Consolas" panose="020B0609020204030204" pitchFamily="49" charset="0"/>
                <a:cs typeface="Consolas" panose="020B0609020204030204" pitchFamily="49" charset="0"/>
              </a:rPr>
              <a:t>cost_new</a:t>
            </a:r>
            <a:r>
              <a:rPr lang="en-GB" sz="2400" dirty="0">
                <a:latin typeface="Consolas" panose="020B0609020204030204" pitchFamily="49" charset="0"/>
                <a:cs typeface="Consolas" panose="020B0609020204030204" pitchFamily="49" charset="0"/>
              </a:rPr>
              <a:t>, temperature): </a:t>
            </a:r>
          </a:p>
          <a:p>
            <a:pPr marL="0" indent="0">
              <a:buNone/>
            </a:pPr>
            <a:r>
              <a:rPr lang="en-GB" sz="2400" dirty="0">
                <a:latin typeface="Consolas" panose="020B0609020204030204" pitchFamily="49" charset="0"/>
                <a:cs typeface="Consolas" panose="020B0609020204030204" pitchFamily="49" charset="0"/>
              </a:rPr>
              <a:t>  if temperature &lt;= 0:</a:t>
            </a:r>
          </a:p>
          <a:p>
            <a:pPr marL="0" indent="0">
              <a:buNone/>
            </a:pPr>
            <a:r>
              <a:rPr lang="en-GB" sz="2400" dirty="0">
                <a:latin typeface="Consolas" panose="020B0609020204030204" pitchFamily="49" charset="0"/>
                <a:cs typeface="Consolas" panose="020B0609020204030204" pitchFamily="49" charset="0"/>
              </a:rPr>
              <a:t>    return 0</a:t>
            </a:r>
          </a:p>
          <a:p>
            <a:pPr marL="0" indent="0">
              <a:buNone/>
            </a:pPr>
            <a:r>
              <a:rPr lang="en-GB" sz="2400" dirty="0">
                <a:latin typeface="Consolas" panose="020B0609020204030204" pitchFamily="49" charset="0"/>
                <a:cs typeface="Consolas" panose="020B0609020204030204" pitchFamily="49" charset="0"/>
              </a:rPr>
              <a:t>  </a:t>
            </a:r>
            <a:r>
              <a:rPr lang="en-GB" sz="2400" dirty="0" err="1">
                <a:latin typeface="Consolas" panose="020B0609020204030204" pitchFamily="49" charset="0"/>
                <a:cs typeface="Consolas" panose="020B0609020204030204" pitchFamily="49" charset="0"/>
              </a:rPr>
              <a:t>elif</a:t>
            </a:r>
            <a:r>
              <a:rPr lang="en-GB" sz="2400" dirty="0">
                <a:latin typeface="Consolas" panose="020B0609020204030204" pitchFamily="49" charset="0"/>
                <a:cs typeface="Consolas" panose="020B0609020204030204" pitchFamily="49" charset="0"/>
              </a:rPr>
              <a:t> </a:t>
            </a:r>
            <a:r>
              <a:rPr lang="en-GB" sz="2400" dirty="0" err="1">
                <a:latin typeface="Consolas" panose="020B0609020204030204" pitchFamily="49" charset="0"/>
                <a:cs typeface="Consolas" panose="020B0609020204030204" pitchFamily="49" charset="0"/>
              </a:rPr>
              <a:t>cost_new</a:t>
            </a:r>
            <a:r>
              <a:rPr lang="en-GB" sz="2400" dirty="0">
                <a:latin typeface="Consolas" panose="020B0609020204030204" pitchFamily="49" charset="0"/>
                <a:cs typeface="Consolas" panose="020B0609020204030204" pitchFamily="49" charset="0"/>
              </a:rPr>
              <a:t> &lt; </a:t>
            </a:r>
            <a:r>
              <a:rPr lang="en-GB" sz="2400" dirty="0" err="1">
                <a:latin typeface="Consolas" panose="020B0609020204030204" pitchFamily="49" charset="0"/>
                <a:cs typeface="Consolas" panose="020B0609020204030204" pitchFamily="49" charset="0"/>
              </a:rPr>
              <a:t>cost_old</a:t>
            </a:r>
            <a:r>
              <a:rPr lang="en-GB" sz="2400" dirty="0">
                <a:latin typeface="Consolas" panose="020B0609020204030204" pitchFamily="49" charset="0"/>
                <a:cs typeface="Consolas" panose="020B0609020204030204" pitchFamily="49" charset="0"/>
              </a:rPr>
              <a:t>:</a:t>
            </a:r>
          </a:p>
          <a:p>
            <a:pPr marL="0" indent="0">
              <a:buNone/>
            </a:pPr>
            <a:r>
              <a:rPr lang="en-GB" sz="2400" dirty="0">
                <a:latin typeface="Consolas" panose="020B0609020204030204" pitchFamily="49" charset="0"/>
                <a:cs typeface="Consolas" panose="020B0609020204030204" pitchFamily="49" charset="0"/>
              </a:rPr>
              <a:t>    return 1</a:t>
            </a:r>
          </a:p>
          <a:p>
            <a:pPr marL="0" indent="0">
              <a:buNone/>
            </a:pPr>
            <a:r>
              <a:rPr lang="en-GB" sz="2400" dirty="0">
                <a:latin typeface="Consolas" panose="020B0609020204030204" pitchFamily="49" charset="0"/>
                <a:cs typeface="Consolas" panose="020B0609020204030204" pitchFamily="49" charset="0"/>
              </a:rPr>
              <a:t>  else:</a:t>
            </a:r>
          </a:p>
          <a:p>
            <a:pPr marL="0" indent="0">
              <a:buNone/>
            </a:pPr>
            <a:r>
              <a:rPr lang="en-GB" sz="2400" dirty="0">
                <a:latin typeface="Consolas" panose="020B0609020204030204" pitchFamily="49" charset="0"/>
                <a:cs typeface="Consolas" panose="020B0609020204030204" pitchFamily="49" charset="0"/>
              </a:rPr>
              <a:t>    return </a:t>
            </a:r>
            <a:r>
              <a:rPr lang="en-GB" sz="2400" dirty="0" err="1">
                <a:latin typeface="Consolas" panose="020B0609020204030204" pitchFamily="49" charset="0"/>
                <a:cs typeface="Consolas" panose="020B0609020204030204" pitchFamily="49" charset="0"/>
              </a:rPr>
              <a:t>math.exp</a:t>
            </a:r>
            <a:r>
              <a:rPr lang="en-GB" sz="2400" dirty="0">
                <a:latin typeface="Consolas" panose="020B0609020204030204" pitchFamily="49" charset="0"/>
                <a:cs typeface="Consolas" panose="020B0609020204030204" pitchFamily="49" charset="0"/>
              </a:rPr>
              <a:t>((</a:t>
            </a:r>
            <a:r>
              <a:rPr lang="en-GB" sz="2400" dirty="0" err="1">
                <a:latin typeface="Consolas" panose="020B0609020204030204" pitchFamily="49" charset="0"/>
                <a:cs typeface="Consolas" panose="020B0609020204030204" pitchFamily="49" charset="0"/>
              </a:rPr>
              <a:t>cost_old</a:t>
            </a:r>
            <a:r>
              <a:rPr lang="en-GB" sz="2400" dirty="0">
                <a:latin typeface="Consolas" panose="020B0609020204030204" pitchFamily="49" charset="0"/>
                <a:cs typeface="Consolas" panose="020B0609020204030204" pitchFamily="49" charset="0"/>
              </a:rPr>
              <a:t> - </a:t>
            </a:r>
            <a:r>
              <a:rPr lang="en-GB" sz="2400" dirty="0" err="1">
                <a:latin typeface="Consolas" panose="020B0609020204030204" pitchFamily="49" charset="0"/>
                <a:cs typeface="Consolas" panose="020B0609020204030204" pitchFamily="49" charset="0"/>
              </a:rPr>
              <a:t>cost_new</a:t>
            </a:r>
            <a:r>
              <a:rPr lang="en-GB" sz="2400" dirty="0">
                <a:latin typeface="Consolas" panose="020B0609020204030204" pitchFamily="49" charset="0"/>
                <a:cs typeface="Consolas" panose="020B0609020204030204" pitchFamily="49" charset="0"/>
              </a:rPr>
              <a:t>) / temperature)</a:t>
            </a:r>
          </a:p>
          <a:p>
            <a:pPr marL="0" indent="0">
              <a:buNone/>
            </a:pPr>
            <a:endParaRPr lang="en-GB" sz="2400" dirty="0">
              <a:latin typeface="Consolas" panose="020B0609020204030204" pitchFamily="49" charset="0"/>
              <a:cs typeface="Consolas" panose="020B0609020204030204" pitchFamily="49" charset="0"/>
            </a:endParaRPr>
          </a:p>
          <a:p>
            <a:pPr marL="0" indent="0">
              <a:buNone/>
            </a:pPr>
            <a:endParaRPr lang="en-GB" sz="2400" dirty="0"/>
          </a:p>
        </p:txBody>
      </p:sp>
      <p:sp>
        <p:nvSpPr>
          <p:cNvPr id="4" name="Slide Number Placeholder 3"/>
          <p:cNvSpPr>
            <a:spLocks noGrp="1"/>
          </p:cNvSpPr>
          <p:nvPr>
            <p:ph type="sldNum" sz="quarter" idx="12"/>
          </p:nvPr>
        </p:nvSpPr>
        <p:spPr/>
        <p:txBody>
          <a:bodyPr/>
          <a:lstStyle/>
          <a:p>
            <a:fld id="{4881DADF-EA9E-43C8-9992-28FD7BB0E2D4}" type="slidenum">
              <a:rPr lang="en-GB" smtClean="0"/>
              <a:t>32</a:t>
            </a:fld>
            <a:endParaRPr lang="en-GB"/>
          </a:p>
        </p:txBody>
      </p:sp>
      <p:sp>
        <p:nvSpPr>
          <p:cNvPr id="5" name="Footer Placeholder 4"/>
          <p:cNvSpPr>
            <a:spLocks noGrp="1"/>
          </p:cNvSpPr>
          <p:nvPr>
            <p:ph type="ftr" sz="quarter" idx="11"/>
          </p:nvPr>
        </p:nvSpPr>
        <p:spPr/>
        <p:txBody>
          <a:bodyPr/>
          <a:lstStyle/>
          <a:p>
            <a:r>
              <a:rPr lang="en-GB"/>
              <a:t>@fbuontempo</a:t>
            </a:r>
          </a:p>
        </p:txBody>
      </p:sp>
    </p:spTree>
    <p:extLst>
      <p:ext uri="{BB962C8B-B14F-4D97-AF65-F5344CB8AC3E}">
        <p14:creationId xmlns:p14="http://schemas.microsoft.com/office/powerpoint/2010/main" val="56573850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Seek</a:t>
            </a:r>
          </a:p>
        </p:txBody>
      </p:sp>
      <p:sp>
        <p:nvSpPr>
          <p:cNvPr id="3" name="Content Placeholder 2"/>
          <p:cNvSpPr>
            <a:spLocks noGrp="1"/>
          </p:cNvSpPr>
          <p:nvPr>
            <p:ph idx="1"/>
          </p:nvPr>
        </p:nvSpPr>
        <p:spPr>
          <a:xfrm>
            <a:off x="827047" y="1427017"/>
            <a:ext cx="10921607" cy="5297167"/>
          </a:xfrm>
        </p:spPr>
        <p:txBody>
          <a:bodyPr>
            <a:noAutofit/>
          </a:bodyPr>
          <a:lstStyle/>
          <a:p>
            <a:pPr marL="0" indent="0">
              <a:buNone/>
            </a:pPr>
            <a:r>
              <a:rPr lang="en-GB" sz="2000" dirty="0" err="1">
                <a:latin typeface="Consolas" panose="020B0609020204030204" pitchFamily="49" charset="0"/>
                <a:cs typeface="Consolas" panose="020B0609020204030204" pitchFamily="49" charset="0"/>
              </a:rPr>
              <a:t>def</a:t>
            </a:r>
            <a:r>
              <a:rPr lang="en-GB" sz="2000" dirty="0">
                <a:latin typeface="Consolas" panose="020B0609020204030204" pitchFamily="49" charset="0"/>
                <a:cs typeface="Consolas" panose="020B0609020204030204" pitchFamily="49" charset="0"/>
              </a:rPr>
              <a:t> seek(x, step, f, temperature):</a:t>
            </a:r>
          </a:p>
          <a:p>
            <a:pPr marL="0" indent="0">
              <a:buNone/>
            </a:pPr>
            <a:r>
              <a:rPr lang="en-GB" sz="2000" dirty="0">
                <a:latin typeface="Consolas" panose="020B0609020204030204" pitchFamily="49" charset="0"/>
                <a:cs typeface="Consolas" panose="020B0609020204030204" pitchFamily="49" charset="0"/>
              </a:rPr>
              <a:t>  </a:t>
            </a:r>
            <a:r>
              <a:rPr lang="en-GB" sz="2000" dirty="0" err="1">
                <a:latin typeface="Consolas" panose="020B0609020204030204" pitchFamily="49" charset="0"/>
                <a:cs typeface="Consolas" panose="020B0609020204030204" pitchFamily="49" charset="0"/>
              </a:rPr>
              <a:t>best_x</a:t>
            </a:r>
            <a:r>
              <a:rPr lang="en-GB" sz="2000" dirty="0">
                <a:latin typeface="Consolas" panose="020B0609020204030204" pitchFamily="49" charset="0"/>
                <a:cs typeface="Consolas" panose="020B0609020204030204" pitchFamily="49" charset="0"/>
              </a:rPr>
              <a:t>, </a:t>
            </a:r>
            <a:r>
              <a:rPr lang="en-GB" sz="2000" dirty="0" err="1">
                <a:latin typeface="Consolas" panose="020B0609020204030204" pitchFamily="49" charset="0"/>
                <a:cs typeface="Consolas" panose="020B0609020204030204" pitchFamily="49" charset="0"/>
              </a:rPr>
              <a:t>best_y</a:t>
            </a:r>
            <a:r>
              <a:rPr lang="en-GB" sz="2000" dirty="0">
                <a:latin typeface="Consolas" panose="020B0609020204030204" pitchFamily="49" charset="0"/>
                <a:cs typeface="Consolas" panose="020B0609020204030204" pitchFamily="49" charset="0"/>
              </a:rPr>
              <a:t> = x, f(x)</a:t>
            </a:r>
          </a:p>
          <a:p>
            <a:pPr marL="0" indent="0">
              <a:buNone/>
            </a:pPr>
            <a:r>
              <a:rPr lang="en-GB" sz="2000" dirty="0">
                <a:latin typeface="Consolas" panose="020B0609020204030204" pitchFamily="49" charset="0"/>
                <a:cs typeface="Consolas" panose="020B0609020204030204" pitchFamily="49" charset="0"/>
              </a:rPr>
              <a:t>  while temperature &gt; -5:</a:t>
            </a:r>
          </a:p>
          <a:p>
            <a:pPr marL="0" indent="0">
              <a:buNone/>
            </a:pPr>
            <a:r>
              <a:rPr lang="en-GB" sz="2000" dirty="0">
                <a:latin typeface="Consolas" panose="020B0609020204030204" pitchFamily="49" charset="0"/>
                <a:cs typeface="Consolas" panose="020B0609020204030204" pitchFamily="49" charset="0"/>
              </a:rPr>
              <a:t>    if temperature &lt; 0: step /= 2.0</a:t>
            </a:r>
          </a:p>
          <a:p>
            <a:pPr marL="0" indent="0">
              <a:buNone/>
            </a:pPr>
            <a:r>
              <a:rPr lang="en-GB" sz="2000" dirty="0">
                <a:latin typeface="Consolas" panose="020B0609020204030204" pitchFamily="49" charset="0"/>
                <a:cs typeface="Consolas" panose="020B0609020204030204" pitchFamily="49" charset="0"/>
              </a:rPr>
              <a:t>    possible = [x-step, </a:t>
            </a:r>
            <a:r>
              <a:rPr lang="en-GB" sz="2000" dirty="0" err="1">
                <a:latin typeface="Consolas" panose="020B0609020204030204" pitchFamily="49" charset="0"/>
                <a:cs typeface="Consolas" panose="020B0609020204030204" pitchFamily="49" charset="0"/>
              </a:rPr>
              <a:t>x+step</a:t>
            </a:r>
            <a:r>
              <a:rPr lang="en-GB" sz="2000" dirty="0">
                <a:latin typeface="Consolas" panose="020B0609020204030204" pitchFamily="49" charset="0"/>
                <a:cs typeface="Consolas" panose="020B0609020204030204" pitchFamily="49" charset="0"/>
              </a:rPr>
              <a:t>, </a:t>
            </a:r>
            <a:r>
              <a:rPr lang="en-GB" sz="2000" dirty="0" err="1">
                <a:latin typeface="Consolas" panose="020B0609020204030204" pitchFamily="49" charset="0"/>
                <a:cs typeface="Consolas" panose="020B0609020204030204" pitchFamily="49" charset="0"/>
              </a:rPr>
              <a:t>x+random.gauss</a:t>
            </a:r>
            <a:r>
              <a:rPr lang="en-GB" sz="2000" dirty="0">
                <a:latin typeface="Consolas" panose="020B0609020204030204" pitchFamily="49" charset="0"/>
                <a:cs typeface="Consolas" panose="020B0609020204030204" pitchFamily="49" charset="0"/>
              </a:rPr>
              <a:t>(0, 1)]</a:t>
            </a:r>
          </a:p>
          <a:p>
            <a:pPr marL="0" indent="0">
              <a:buNone/>
            </a:pPr>
            <a:r>
              <a:rPr lang="en-GB" sz="2000" dirty="0">
                <a:latin typeface="Consolas" panose="020B0609020204030204" pitchFamily="49" charset="0"/>
                <a:cs typeface="Consolas" panose="020B0609020204030204" pitchFamily="49" charset="0"/>
              </a:rPr>
              <a:t>    x, jump = </a:t>
            </a:r>
            <a:r>
              <a:rPr lang="en-GB" sz="2000" dirty="0" err="1">
                <a:latin typeface="Consolas" panose="020B0609020204030204" pitchFamily="49" charset="0"/>
                <a:cs typeface="Consolas" panose="020B0609020204030204" pitchFamily="49" charset="0"/>
              </a:rPr>
              <a:t>find_new_x</a:t>
            </a:r>
            <a:r>
              <a:rPr lang="en-GB" sz="2000" dirty="0">
                <a:latin typeface="Consolas" panose="020B0609020204030204" pitchFamily="49" charset="0"/>
                <a:cs typeface="Consolas" panose="020B0609020204030204" pitchFamily="49" charset="0"/>
              </a:rPr>
              <a:t>(possible, f, x, </a:t>
            </a:r>
            <a:r>
              <a:rPr lang="en-GB" sz="2000" dirty="0" err="1">
                <a:latin typeface="Consolas" panose="020B0609020204030204" pitchFamily="49" charset="0"/>
                <a:cs typeface="Consolas" panose="020B0609020204030204" pitchFamily="49" charset="0"/>
              </a:rPr>
              <a:t>best_y</a:t>
            </a:r>
            <a:r>
              <a:rPr lang="en-GB" sz="2000" dirty="0">
                <a:latin typeface="Consolas" panose="020B0609020204030204" pitchFamily="49" charset="0"/>
                <a:cs typeface="Consolas" panose="020B0609020204030204" pitchFamily="49" charset="0"/>
              </a:rPr>
              <a:t>, temperature)</a:t>
            </a:r>
          </a:p>
          <a:p>
            <a:pPr marL="0" indent="0">
              <a:buNone/>
            </a:pPr>
            <a:r>
              <a:rPr lang="en-GB" sz="2000" dirty="0">
                <a:latin typeface="Consolas" panose="020B0609020204030204" pitchFamily="49" charset="0"/>
                <a:cs typeface="Consolas" panose="020B0609020204030204" pitchFamily="49" charset="0"/>
              </a:rPr>
              <a:t>    if not jump:</a:t>
            </a:r>
          </a:p>
          <a:p>
            <a:pPr marL="0" indent="0">
              <a:buNone/>
            </a:pPr>
            <a:r>
              <a:rPr lang="en-GB" sz="2000" dirty="0">
                <a:latin typeface="Consolas" panose="020B0609020204030204" pitchFamily="49" charset="0"/>
                <a:cs typeface="Consolas" panose="020B0609020204030204" pitchFamily="49" charset="0"/>
              </a:rPr>
              <a:t>      </a:t>
            </a:r>
            <a:r>
              <a:rPr lang="en-GB" sz="2000" dirty="0" err="1">
                <a:latin typeface="Consolas" panose="020B0609020204030204" pitchFamily="49" charset="0"/>
                <a:cs typeface="Consolas" panose="020B0609020204030204" pitchFamily="49" charset="0"/>
              </a:rPr>
              <a:t>best_x</a:t>
            </a:r>
            <a:r>
              <a:rPr lang="en-GB" sz="2000" dirty="0">
                <a:latin typeface="Consolas" panose="020B0609020204030204" pitchFamily="49" charset="0"/>
                <a:cs typeface="Consolas" panose="020B0609020204030204" pitchFamily="49" charset="0"/>
              </a:rPr>
              <a:t> = x</a:t>
            </a:r>
          </a:p>
          <a:p>
            <a:pPr marL="0" indent="0">
              <a:buNone/>
            </a:pPr>
            <a:r>
              <a:rPr lang="en-GB" sz="2000" dirty="0">
                <a:latin typeface="Consolas" panose="020B0609020204030204" pitchFamily="49" charset="0"/>
                <a:cs typeface="Consolas" panose="020B0609020204030204" pitchFamily="49" charset="0"/>
              </a:rPr>
              <a:t>      </a:t>
            </a:r>
            <a:r>
              <a:rPr lang="en-GB" sz="2000" dirty="0" err="1">
                <a:latin typeface="Consolas" panose="020B0609020204030204" pitchFamily="49" charset="0"/>
                <a:cs typeface="Consolas" panose="020B0609020204030204" pitchFamily="49" charset="0"/>
              </a:rPr>
              <a:t>best_y</a:t>
            </a:r>
            <a:r>
              <a:rPr lang="en-GB" sz="2000" dirty="0">
                <a:latin typeface="Consolas" panose="020B0609020204030204" pitchFamily="49" charset="0"/>
                <a:cs typeface="Consolas" panose="020B0609020204030204" pitchFamily="49" charset="0"/>
              </a:rPr>
              <a:t> = f(x)</a:t>
            </a:r>
          </a:p>
          <a:p>
            <a:pPr marL="0" indent="0">
              <a:buNone/>
            </a:pPr>
            <a:r>
              <a:rPr lang="en-GB" sz="2000" dirty="0">
                <a:latin typeface="Consolas" panose="020B0609020204030204" pitchFamily="49" charset="0"/>
                <a:cs typeface="Consolas" panose="020B0609020204030204" pitchFamily="49" charset="0"/>
              </a:rPr>
              <a:t>    yield x, f(x), temperature, jump</a:t>
            </a:r>
          </a:p>
          <a:p>
            <a:pPr marL="0" indent="0">
              <a:buNone/>
            </a:pPr>
            <a:r>
              <a:rPr lang="en-GB" sz="2000" dirty="0">
                <a:latin typeface="Consolas" panose="020B0609020204030204" pitchFamily="49" charset="0"/>
                <a:cs typeface="Consolas" panose="020B0609020204030204" pitchFamily="49" charset="0"/>
              </a:rPr>
              <a:t>    temperature -= 0.1</a:t>
            </a:r>
          </a:p>
        </p:txBody>
      </p:sp>
      <p:sp>
        <p:nvSpPr>
          <p:cNvPr id="4" name="Slide Number Placeholder 3"/>
          <p:cNvSpPr>
            <a:spLocks noGrp="1"/>
          </p:cNvSpPr>
          <p:nvPr>
            <p:ph type="sldNum" sz="quarter" idx="12"/>
          </p:nvPr>
        </p:nvSpPr>
        <p:spPr/>
        <p:txBody>
          <a:bodyPr/>
          <a:lstStyle/>
          <a:p>
            <a:fld id="{4881DADF-EA9E-43C8-9992-28FD7BB0E2D4}" type="slidenum">
              <a:rPr lang="en-GB" smtClean="0"/>
              <a:t>33</a:t>
            </a:fld>
            <a:endParaRPr lang="en-GB"/>
          </a:p>
        </p:txBody>
      </p:sp>
      <p:sp>
        <p:nvSpPr>
          <p:cNvPr id="5" name="Footer Placeholder 4"/>
          <p:cNvSpPr>
            <a:spLocks noGrp="1"/>
          </p:cNvSpPr>
          <p:nvPr>
            <p:ph type="ftr" sz="quarter" idx="11"/>
          </p:nvPr>
        </p:nvSpPr>
        <p:spPr/>
        <p:txBody>
          <a:bodyPr/>
          <a:lstStyle/>
          <a:p>
            <a:r>
              <a:rPr lang="en-GB"/>
              <a:t>@fbuontempo</a:t>
            </a:r>
          </a:p>
        </p:txBody>
      </p:sp>
    </p:spTree>
    <p:extLst>
      <p:ext uri="{BB962C8B-B14F-4D97-AF65-F5344CB8AC3E}">
        <p14:creationId xmlns:p14="http://schemas.microsoft.com/office/powerpoint/2010/main" val="318370177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DB9FF-3DD6-4164-9254-BBB260702495}"/>
              </a:ext>
            </a:extLst>
          </p:cNvPr>
          <p:cNvSpPr>
            <a:spLocks noGrp="1"/>
          </p:cNvSpPr>
          <p:nvPr>
            <p:ph type="title"/>
          </p:nvPr>
        </p:nvSpPr>
        <p:spPr>
          <a:xfrm>
            <a:off x="808463" y="365125"/>
            <a:ext cx="10515600" cy="932229"/>
          </a:xfrm>
        </p:spPr>
        <p:txBody>
          <a:bodyPr/>
          <a:lstStyle/>
          <a:p>
            <a:r>
              <a:rPr lang="en-GB" dirty="0"/>
              <a:t>find</a:t>
            </a:r>
          </a:p>
        </p:txBody>
      </p:sp>
      <p:sp>
        <p:nvSpPr>
          <p:cNvPr id="3" name="Content Placeholder 2">
            <a:extLst>
              <a:ext uri="{FF2B5EF4-FFF2-40B4-BE49-F238E27FC236}">
                <a16:creationId xmlns:a16="http://schemas.microsoft.com/office/drawing/2014/main" id="{E8C59080-641F-4E47-80A8-731CFDD19D40}"/>
              </a:ext>
            </a:extLst>
          </p:cNvPr>
          <p:cNvSpPr>
            <a:spLocks noGrp="1"/>
          </p:cNvSpPr>
          <p:nvPr>
            <p:ph idx="1"/>
          </p:nvPr>
        </p:nvSpPr>
        <p:spPr>
          <a:xfrm>
            <a:off x="547255" y="1292381"/>
            <a:ext cx="11097490" cy="5195521"/>
          </a:xfrm>
        </p:spPr>
        <p:txBody>
          <a:bodyPr>
            <a:noAutofit/>
          </a:bodyPr>
          <a:lstStyle/>
          <a:p>
            <a:pPr marL="0" indent="0">
              <a:spcBef>
                <a:spcPts val="0"/>
              </a:spcBef>
              <a:buNone/>
            </a:pPr>
            <a:r>
              <a:rPr lang="en-GB" sz="2000" dirty="0" err="1">
                <a:latin typeface="Consolas" panose="020B0609020204030204" pitchFamily="49" charset="0"/>
                <a:cs typeface="Consolas" panose="020B0609020204030204" pitchFamily="49" charset="0"/>
              </a:rPr>
              <a:t>def</a:t>
            </a:r>
            <a:r>
              <a:rPr lang="en-GB" sz="2000" dirty="0">
                <a:latin typeface="Consolas" panose="020B0609020204030204" pitchFamily="49" charset="0"/>
                <a:cs typeface="Consolas" panose="020B0609020204030204" pitchFamily="49" charset="0"/>
              </a:rPr>
              <a:t> </a:t>
            </a:r>
            <a:r>
              <a:rPr lang="en-GB" sz="2000" dirty="0" err="1">
                <a:latin typeface="Consolas" panose="020B0609020204030204" pitchFamily="49" charset="0"/>
                <a:cs typeface="Consolas" panose="020B0609020204030204" pitchFamily="49" charset="0"/>
              </a:rPr>
              <a:t>find_new_x</a:t>
            </a:r>
            <a:r>
              <a:rPr lang="en-GB" sz="2000" dirty="0">
                <a:latin typeface="Consolas" panose="020B0609020204030204" pitchFamily="49" charset="0"/>
                <a:cs typeface="Consolas" panose="020B0609020204030204" pitchFamily="49" charset="0"/>
              </a:rPr>
              <a:t>(possible, f, x, </a:t>
            </a:r>
            <a:r>
              <a:rPr lang="en-GB" sz="2000" dirty="0" err="1">
                <a:latin typeface="Consolas" panose="020B0609020204030204" pitchFamily="49" charset="0"/>
                <a:cs typeface="Consolas" panose="020B0609020204030204" pitchFamily="49" charset="0"/>
              </a:rPr>
              <a:t>best_y</a:t>
            </a:r>
            <a:r>
              <a:rPr lang="en-GB" sz="2000" dirty="0">
                <a:latin typeface="Consolas" panose="020B0609020204030204" pitchFamily="49" charset="0"/>
                <a:cs typeface="Consolas" panose="020B0609020204030204" pitchFamily="49" charset="0"/>
              </a:rPr>
              <a:t>, temperature):</a:t>
            </a:r>
          </a:p>
          <a:p>
            <a:pPr marL="0" indent="0">
              <a:spcBef>
                <a:spcPts val="0"/>
              </a:spcBef>
              <a:buNone/>
            </a:pPr>
            <a:endParaRPr lang="en-GB" sz="2000" dirty="0">
              <a:latin typeface="Consolas" panose="020B0609020204030204" pitchFamily="49" charset="0"/>
              <a:cs typeface="Consolas" panose="020B0609020204030204" pitchFamily="49" charset="0"/>
            </a:endParaRPr>
          </a:p>
          <a:p>
            <a:pPr marL="0" indent="0">
              <a:spcBef>
                <a:spcPts val="0"/>
              </a:spcBef>
              <a:buNone/>
            </a:pPr>
            <a:r>
              <a:rPr lang="en-GB" sz="2000" dirty="0">
                <a:latin typeface="Consolas" panose="020B0609020204030204" pitchFamily="49" charset="0"/>
                <a:cs typeface="Consolas" panose="020B0609020204030204" pitchFamily="49" charset="0"/>
              </a:rPr>
              <a:t>  if </a:t>
            </a:r>
            <a:r>
              <a:rPr lang="en-GB" sz="2000" dirty="0" err="1">
                <a:latin typeface="Consolas" panose="020B0609020204030204" pitchFamily="49" charset="0"/>
                <a:cs typeface="Consolas" panose="020B0609020204030204" pitchFamily="49" charset="0"/>
              </a:rPr>
              <a:t>len</a:t>
            </a:r>
            <a:r>
              <a:rPr lang="en-GB" sz="2000" dirty="0">
                <a:latin typeface="Consolas" panose="020B0609020204030204" pitchFamily="49" charset="0"/>
                <a:cs typeface="Consolas" panose="020B0609020204030204" pitchFamily="49" charset="0"/>
              </a:rPr>
              <a:t>(possible) == 0:</a:t>
            </a:r>
          </a:p>
          <a:p>
            <a:pPr marL="0" indent="0">
              <a:spcBef>
                <a:spcPts val="0"/>
              </a:spcBef>
              <a:buNone/>
            </a:pPr>
            <a:r>
              <a:rPr lang="en-GB" sz="2000" dirty="0">
                <a:latin typeface="Consolas" panose="020B0609020204030204" pitchFamily="49" charset="0"/>
                <a:cs typeface="Consolas" panose="020B0609020204030204" pitchFamily="49" charset="0"/>
              </a:rPr>
              <a:t>    raise </a:t>
            </a:r>
            <a:r>
              <a:rPr lang="en-GB" sz="2000" dirty="0" err="1">
                <a:latin typeface="Consolas" panose="020B0609020204030204" pitchFamily="49" charset="0"/>
                <a:cs typeface="Consolas" panose="020B0609020204030204" pitchFamily="49" charset="0"/>
              </a:rPr>
              <a:t>ValueError</a:t>
            </a:r>
            <a:r>
              <a:rPr lang="en-GB" sz="2000" dirty="0">
                <a:latin typeface="Consolas" panose="020B0609020204030204" pitchFamily="49" charset="0"/>
                <a:cs typeface="Consolas" panose="020B0609020204030204" pitchFamily="49" charset="0"/>
              </a:rPr>
              <a:t>("Possible points empty")</a:t>
            </a:r>
          </a:p>
          <a:p>
            <a:pPr marL="0" indent="0">
              <a:spcBef>
                <a:spcPts val="0"/>
              </a:spcBef>
              <a:buNone/>
            </a:pPr>
            <a:r>
              <a:rPr lang="en-GB" sz="2000" dirty="0">
                <a:latin typeface="Consolas" panose="020B0609020204030204" pitchFamily="49" charset="0"/>
                <a:cs typeface="Consolas" panose="020B0609020204030204" pitchFamily="49" charset="0"/>
              </a:rPr>
              <a:t>  jump = False</a:t>
            </a:r>
          </a:p>
          <a:p>
            <a:pPr marL="0" indent="0">
              <a:spcBef>
                <a:spcPts val="0"/>
              </a:spcBef>
              <a:buNone/>
            </a:pPr>
            <a:endParaRPr lang="en-GB" sz="2000" dirty="0">
              <a:latin typeface="Consolas" panose="020B0609020204030204" pitchFamily="49" charset="0"/>
              <a:cs typeface="Consolas" panose="020B0609020204030204" pitchFamily="49" charset="0"/>
            </a:endParaRPr>
          </a:p>
          <a:p>
            <a:pPr marL="0" indent="0">
              <a:spcBef>
                <a:spcPts val="0"/>
              </a:spcBef>
              <a:buNone/>
            </a:pPr>
            <a:r>
              <a:rPr lang="en-GB" sz="2000" dirty="0">
                <a:latin typeface="Consolas" panose="020B0609020204030204" pitchFamily="49" charset="0"/>
                <a:cs typeface="Consolas" panose="020B0609020204030204" pitchFamily="49" charset="0"/>
              </a:rPr>
              <a:t>  for </a:t>
            </a:r>
            <a:r>
              <a:rPr lang="en-GB" sz="2000" dirty="0" err="1">
                <a:latin typeface="Consolas" panose="020B0609020204030204" pitchFamily="49" charset="0"/>
                <a:cs typeface="Consolas" panose="020B0609020204030204" pitchFamily="49" charset="0"/>
              </a:rPr>
              <a:t>new_x</a:t>
            </a:r>
            <a:r>
              <a:rPr lang="en-GB" sz="2000" dirty="0">
                <a:latin typeface="Consolas" panose="020B0609020204030204" pitchFamily="49" charset="0"/>
                <a:cs typeface="Consolas" panose="020B0609020204030204" pitchFamily="49" charset="0"/>
              </a:rPr>
              <a:t> in possible:</a:t>
            </a:r>
          </a:p>
          <a:p>
            <a:pPr marL="0" indent="0">
              <a:spcBef>
                <a:spcPts val="0"/>
              </a:spcBef>
              <a:buNone/>
            </a:pPr>
            <a:r>
              <a:rPr lang="en-GB" sz="2000" dirty="0">
                <a:latin typeface="Consolas" panose="020B0609020204030204" pitchFamily="49" charset="0"/>
                <a:cs typeface="Consolas" panose="020B0609020204030204" pitchFamily="49" charset="0"/>
              </a:rPr>
              <a:t>    </a:t>
            </a:r>
            <a:r>
              <a:rPr lang="en-GB" sz="2000" dirty="0" err="1">
                <a:latin typeface="Consolas" panose="020B0609020204030204" pitchFamily="49" charset="0"/>
                <a:cs typeface="Consolas" panose="020B0609020204030204" pitchFamily="49" charset="0"/>
              </a:rPr>
              <a:t>new_y</a:t>
            </a:r>
            <a:r>
              <a:rPr lang="en-GB" sz="2000" dirty="0">
                <a:latin typeface="Consolas" panose="020B0609020204030204" pitchFamily="49" charset="0"/>
                <a:cs typeface="Consolas" panose="020B0609020204030204" pitchFamily="49" charset="0"/>
              </a:rPr>
              <a:t> = f(</a:t>
            </a:r>
            <a:r>
              <a:rPr lang="en-GB" sz="2000" dirty="0" err="1">
                <a:latin typeface="Consolas" panose="020B0609020204030204" pitchFamily="49" charset="0"/>
                <a:cs typeface="Consolas" panose="020B0609020204030204" pitchFamily="49" charset="0"/>
              </a:rPr>
              <a:t>new_x</a:t>
            </a:r>
            <a:r>
              <a:rPr lang="en-GB" sz="2000" dirty="0">
                <a:latin typeface="Consolas" panose="020B0609020204030204" pitchFamily="49" charset="0"/>
                <a:cs typeface="Consolas" panose="020B0609020204030204" pitchFamily="49" charset="0"/>
              </a:rPr>
              <a:t>)</a:t>
            </a:r>
          </a:p>
          <a:p>
            <a:pPr marL="0" indent="0">
              <a:spcBef>
                <a:spcPts val="0"/>
              </a:spcBef>
              <a:buNone/>
            </a:pPr>
            <a:r>
              <a:rPr lang="en-GB" sz="2000" dirty="0">
                <a:latin typeface="Consolas" panose="020B0609020204030204" pitchFamily="49" charset="0"/>
                <a:cs typeface="Consolas" panose="020B0609020204030204" pitchFamily="49" charset="0"/>
              </a:rPr>
              <a:t>    if </a:t>
            </a:r>
            <a:r>
              <a:rPr lang="en-GB" sz="2000" dirty="0" err="1">
                <a:latin typeface="Consolas" panose="020B0609020204030204" pitchFamily="49" charset="0"/>
                <a:cs typeface="Consolas" panose="020B0609020204030204" pitchFamily="49" charset="0"/>
              </a:rPr>
              <a:t>new_y</a:t>
            </a:r>
            <a:r>
              <a:rPr lang="en-GB" sz="2000" dirty="0">
                <a:latin typeface="Consolas" panose="020B0609020204030204" pitchFamily="49" charset="0"/>
                <a:cs typeface="Consolas" panose="020B0609020204030204" pitchFamily="49" charset="0"/>
              </a:rPr>
              <a:t> &lt; </a:t>
            </a:r>
            <a:r>
              <a:rPr lang="en-GB" sz="2000" dirty="0" err="1">
                <a:latin typeface="Consolas" panose="020B0609020204030204" pitchFamily="49" charset="0"/>
                <a:cs typeface="Consolas" panose="020B0609020204030204" pitchFamily="49" charset="0"/>
              </a:rPr>
              <a:t>best_y</a:t>
            </a:r>
            <a:r>
              <a:rPr lang="en-GB" sz="2000" dirty="0">
                <a:latin typeface="Consolas" panose="020B0609020204030204" pitchFamily="49" charset="0"/>
                <a:cs typeface="Consolas" panose="020B0609020204030204" pitchFamily="49" charset="0"/>
              </a:rPr>
              <a:t>:</a:t>
            </a:r>
          </a:p>
          <a:p>
            <a:pPr marL="0" indent="0">
              <a:spcBef>
                <a:spcPts val="0"/>
              </a:spcBef>
              <a:buNone/>
            </a:pPr>
            <a:r>
              <a:rPr lang="en-GB" sz="2000" dirty="0">
                <a:latin typeface="Consolas" panose="020B0609020204030204" pitchFamily="49" charset="0"/>
                <a:cs typeface="Consolas" panose="020B0609020204030204" pitchFamily="49" charset="0"/>
              </a:rPr>
              <a:t>      x = </a:t>
            </a:r>
            <a:r>
              <a:rPr lang="en-GB" sz="2000" dirty="0" err="1">
                <a:latin typeface="Consolas" panose="020B0609020204030204" pitchFamily="49" charset="0"/>
                <a:cs typeface="Consolas" panose="020B0609020204030204" pitchFamily="49" charset="0"/>
              </a:rPr>
              <a:t>new_x</a:t>
            </a:r>
            <a:endParaRPr lang="en-GB" sz="2000" dirty="0">
              <a:latin typeface="Consolas" panose="020B0609020204030204" pitchFamily="49" charset="0"/>
              <a:cs typeface="Consolas" panose="020B0609020204030204" pitchFamily="49" charset="0"/>
            </a:endParaRPr>
          </a:p>
          <a:p>
            <a:pPr marL="0" indent="0">
              <a:spcBef>
                <a:spcPts val="0"/>
              </a:spcBef>
              <a:buNone/>
            </a:pPr>
            <a:r>
              <a:rPr lang="en-GB" sz="2000" dirty="0">
                <a:latin typeface="Consolas" panose="020B0609020204030204" pitchFamily="49" charset="0"/>
                <a:cs typeface="Consolas" panose="020B0609020204030204" pitchFamily="49" charset="0"/>
              </a:rPr>
              <a:t>    </a:t>
            </a:r>
            <a:r>
              <a:rPr lang="en-GB" sz="2000" dirty="0" err="1">
                <a:latin typeface="Consolas" panose="020B0609020204030204" pitchFamily="49" charset="0"/>
                <a:cs typeface="Consolas" panose="020B0609020204030204" pitchFamily="49" charset="0"/>
              </a:rPr>
              <a:t>elif</a:t>
            </a:r>
            <a:r>
              <a:rPr lang="en-GB" sz="2000" dirty="0">
                <a:latin typeface="Consolas" panose="020B0609020204030204" pitchFamily="49" charset="0"/>
                <a:cs typeface="Consolas" panose="020B0609020204030204" pitchFamily="49" charset="0"/>
              </a:rPr>
              <a:t> </a:t>
            </a:r>
            <a:r>
              <a:rPr lang="en-GB" sz="2000" dirty="0" err="1">
                <a:latin typeface="Consolas" panose="020B0609020204030204" pitchFamily="49" charset="0"/>
                <a:cs typeface="Consolas" panose="020B0609020204030204" pitchFamily="49" charset="0"/>
              </a:rPr>
              <a:t>transitionProbability</a:t>
            </a:r>
            <a:r>
              <a:rPr lang="en-GB" sz="2000" dirty="0">
                <a:latin typeface="Consolas" panose="020B0609020204030204" pitchFamily="49" charset="0"/>
                <a:cs typeface="Consolas" panose="020B0609020204030204" pitchFamily="49" charset="0"/>
              </a:rPr>
              <a:t>(</a:t>
            </a:r>
            <a:r>
              <a:rPr lang="en-GB" sz="2000" dirty="0" err="1">
                <a:latin typeface="Consolas" panose="020B0609020204030204" pitchFamily="49" charset="0"/>
                <a:cs typeface="Consolas" panose="020B0609020204030204" pitchFamily="49" charset="0"/>
              </a:rPr>
              <a:t>best_y</a:t>
            </a:r>
            <a:r>
              <a:rPr lang="en-GB" sz="2000" dirty="0">
                <a:latin typeface="Consolas" panose="020B0609020204030204" pitchFamily="49" charset="0"/>
                <a:cs typeface="Consolas" panose="020B0609020204030204" pitchFamily="49" charset="0"/>
              </a:rPr>
              <a:t>, </a:t>
            </a:r>
            <a:r>
              <a:rPr lang="en-GB" sz="2000" dirty="0" err="1">
                <a:latin typeface="Consolas" panose="020B0609020204030204" pitchFamily="49" charset="0"/>
                <a:cs typeface="Consolas" panose="020B0609020204030204" pitchFamily="49" charset="0"/>
              </a:rPr>
              <a:t>new_y</a:t>
            </a:r>
            <a:r>
              <a:rPr lang="en-GB" sz="2000" dirty="0">
                <a:latin typeface="Consolas" panose="020B0609020204030204" pitchFamily="49" charset="0"/>
                <a:cs typeface="Consolas" panose="020B0609020204030204" pitchFamily="49" charset="0"/>
              </a:rPr>
              <a:t>, temperature) &gt; </a:t>
            </a:r>
            <a:r>
              <a:rPr lang="en-GB" sz="2000" dirty="0" err="1">
                <a:latin typeface="Consolas" panose="020B0609020204030204" pitchFamily="49" charset="0"/>
                <a:cs typeface="Consolas" panose="020B0609020204030204" pitchFamily="49" charset="0"/>
              </a:rPr>
              <a:t>random.random</a:t>
            </a:r>
            <a:r>
              <a:rPr lang="en-GB" sz="2000" dirty="0">
                <a:latin typeface="Consolas" panose="020B0609020204030204" pitchFamily="49" charset="0"/>
                <a:cs typeface="Consolas" panose="020B0609020204030204" pitchFamily="49" charset="0"/>
              </a:rPr>
              <a:t>():</a:t>
            </a:r>
          </a:p>
          <a:p>
            <a:pPr marL="0" indent="0">
              <a:spcBef>
                <a:spcPts val="0"/>
              </a:spcBef>
              <a:buNone/>
            </a:pPr>
            <a:r>
              <a:rPr lang="en-GB" sz="2000" dirty="0">
                <a:latin typeface="Consolas" panose="020B0609020204030204" pitchFamily="49" charset="0"/>
                <a:cs typeface="Consolas" panose="020B0609020204030204" pitchFamily="49" charset="0"/>
              </a:rPr>
              <a:t>      jump = True</a:t>
            </a:r>
          </a:p>
          <a:p>
            <a:pPr marL="0" indent="0">
              <a:spcBef>
                <a:spcPts val="0"/>
              </a:spcBef>
              <a:buNone/>
            </a:pPr>
            <a:r>
              <a:rPr lang="en-GB" sz="2000" dirty="0">
                <a:latin typeface="Consolas" panose="020B0609020204030204" pitchFamily="49" charset="0"/>
                <a:cs typeface="Consolas" panose="020B0609020204030204" pitchFamily="49" charset="0"/>
              </a:rPr>
              <a:t>      x = </a:t>
            </a:r>
            <a:r>
              <a:rPr lang="en-GB" sz="2000" dirty="0" err="1">
                <a:latin typeface="Consolas" panose="020B0609020204030204" pitchFamily="49" charset="0"/>
                <a:cs typeface="Consolas" panose="020B0609020204030204" pitchFamily="49" charset="0"/>
              </a:rPr>
              <a:t>new_x</a:t>
            </a:r>
            <a:endParaRPr lang="en-GB" sz="2000" dirty="0">
              <a:latin typeface="Consolas" panose="020B0609020204030204" pitchFamily="49" charset="0"/>
              <a:cs typeface="Consolas" panose="020B0609020204030204" pitchFamily="49" charset="0"/>
            </a:endParaRPr>
          </a:p>
          <a:p>
            <a:pPr marL="0" indent="0">
              <a:spcBef>
                <a:spcPts val="0"/>
              </a:spcBef>
              <a:buNone/>
            </a:pPr>
            <a:endParaRPr lang="en-GB" sz="2000" dirty="0">
              <a:latin typeface="Consolas" panose="020B0609020204030204" pitchFamily="49" charset="0"/>
              <a:cs typeface="Consolas" panose="020B0609020204030204" pitchFamily="49" charset="0"/>
            </a:endParaRPr>
          </a:p>
          <a:p>
            <a:pPr marL="0" indent="0">
              <a:spcBef>
                <a:spcPts val="0"/>
              </a:spcBef>
              <a:buNone/>
            </a:pPr>
            <a:r>
              <a:rPr lang="en-GB" sz="2000" dirty="0">
                <a:latin typeface="Consolas" panose="020B0609020204030204" pitchFamily="49" charset="0"/>
                <a:cs typeface="Consolas" panose="020B0609020204030204" pitchFamily="49" charset="0"/>
              </a:rPr>
              <a:t>  return x, jump</a:t>
            </a:r>
          </a:p>
        </p:txBody>
      </p:sp>
      <p:sp>
        <p:nvSpPr>
          <p:cNvPr id="4" name="Footer Placeholder 3">
            <a:extLst>
              <a:ext uri="{FF2B5EF4-FFF2-40B4-BE49-F238E27FC236}">
                <a16:creationId xmlns:a16="http://schemas.microsoft.com/office/drawing/2014/main" id="{0F096637-4B33-40E0-AAEB-AAD952EA349A}"/>
              </a:ext>
            </a:extLst>
          </p:cNvPr>
          <p:cNvSpPr>
            <a:spLocks noGrp="1"/>
          </p:cNvSpPr>
          <p:nvPr>
            <p:ph type="ftr" sz="quarter" idx="11"/>
          </p:nvPr>
        </p:nvSpPr>
        <p:spPr/>
        <p:txBody>
          <a:bodyPr/>
          <a:lstStyle/>
          <a:p>
            <a:r>
              <a:rPr lang="en-GB"/>
              <a:t>@fbuontempo</a:t>
            </a:r>
          </a:p>
        </p:txBody>
      </p:sp>
      <p:sp>
        <p:nvSpPr>
          <p:cNvPr id="5" name="Slide Number Placeholder 4">
            <a:extLst>
              <a:ext uri="{FF2B5EF4-FFF2-40B4-BE49-F238E27FC236}">
                <a16:creationId xmlns:a16="http://schemas.microsoft.com/office/drawing/2014/main" id="{EC22FCDF-6515-4DF6-96F9-9BC0BC0FBA1B}"/>
              </a:ext>
            </a:extLst>
          </p:cNvPr>
          <p:cNvSpPr>
            <a:spLocks noGrp="1"/>
          </p:cNvSpPr>
          <p:nvPr>
            <p:ph type="sldNum" sz="quarter" idx="12"/>
          </p:nvPr>
        </p:nvSpPr>
        <p:spPr/>
        <p:txBody>
          <a:bodyPr/>
          <a:lstStyle/>
          <a:p>
            <a:fld id="{4881DADF-EA9E-43C8-9992-28FD7BB0E2D4}" type="slidenum">
              <a:rPr lang="en-GB" smtClean="0"/>
              <a:t>34</a:t>
            </a:fld>
            <a:endParaRPr lang="en-GB"/>
          </a:p>
        </p:txBody>
      </p:sp>
    </p:spTree>
    <p:extLst>
      <p:ext uri="{BB962C8B-B14F-4D97-AF65-F5344CB8AC3E}">
        <p14:creationId xmlns:p14="http://schemas.microsoft.com/office/powerpoint/2010/main" val="194278322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Simulated annealing</a:t>
            </a:r>
          </a:p>
        </p:txBody>
      </p:sp>
      <p:sp>
        <p:nvSpPr>
          <p:cNvPr id="3" name="Content Placeholder 2"/>
          <p:cNvSpPr>
            <a:spLocks noGrp="1"/>
          </p:cNvSpPr>
          <p:nvPr>
            <p:ph idx="1"/>
          </p:nvPr>
        </p:nvSpPr>
        <p:spPr/>
        <p:txBody>
          <a:bodyPr/>
          <a:lstStyle/>
          <a:p>
            <a:r>
              <a:rPr lang="en-GB" dirty="0"/>
              <a:t>Note to self – do demo(s)</a:t>
            </a:r>
          </a:p>
          <a:p>
            <a:pPr lvl="1"/>
            <a:r>
              <a:rPr lang="en-GB" dirty="0" err="1">
                <a:latin typeface="Consolas" panose="020B0609020204030204" pitchFamily="49" charset="0"/>
                <a:cs typeface="Consolas" panose="020B0609020204030204" pitchFamily="49" charset="0"/>
              </a:rPr>
              <a:t>sa_slanty_bag</a:t>
            </a:r>
            <a:endParaRPr lang="en-GB" dirty="0">
              <a:latin typeface="Consolas" panose="020B0609020204030204" pitchFamily="49" charset="0"/>
              <a:cs typeface="Consolas" panose="020B0609020204030204" pitchFamily="49" charset="0"/>
            </a:endParaRPr>
          </a:p>
          <a:p>
            <a:pPr lvl="1"/>
            <a:r>
              <a:rPr lang="en-GB" dirty="0" err="1">
                <a:latin typeface="Consolas" panose="020B0609020204030204" pitchFamily="49" charset="0"/>
                <a:cs typeface="Consolas" panose="020B0609020204030204" pitchFamily="49" charset="0"/>
              </a:rPr>
              <a:t>sa_quad</a:t>
            </a:r>
            <a:endParaRPr lang="en-GB" dirty="0">
              <a:latin typeface="Consolas" panose="020B0609020204030204" pitchFamily="49" charset="0"/>
              <a:cs typeface="Consolas" panose="020B0609020204030204" pitchFamily="49" charset="0"/>
            </a:endParaRPr>
          </a:p>
          <a:p>
            <a:pPr lvl="1"/>
            <a:r>
              <a:rPr lang="en-GB" dirty="0" err="1">
                <a:latin typeface="Consolas" panose="020B0609020204030204" pitchFamily="49" charset="0"/>
                <a:cs typeface="Consolas" panose="020B0609020204030204" pitchFamily="49" charset="0"/>
              </a:rPr>
              <a:t>sa_cosine_slope</a:t>
            </a:r>
            <a:endParaRPr lang="en-GB" dirty="0">
              <a:latin typeface="Consolas" panose="020B0609020204030204" pitchFamily="49" charset="0"/>
              <a:cs typeface="Consolas" panose="020B0609020204030204" pitchFamily="49" charset="0"/>
            </a:endParaRPr>
          </a:p>
          <a:p>
            <a:pPr lvl="1"/>
            <a:r>
              <a:rPr lang="en-GB" dirty="0" err="1">
                <a:latin typeface="Consolas" panose="020B0609020204030204" pitchFamily="49" charset="0"/>
                <a:cs typeface="Consolas" panose="020B0609020204030204" pitchFamily="49" charset="0"/>
              </a:rPr>
              <a:t>sa_cosine</a:t>
            </a:r>
            <a:endParaRPr lang="en-GB" dirty="0">
              <a:latin typeface="Consolas" panose="020B0609020204030204" pitchFamily="49" charset="0"/>
              <a:cs typeface="Consolas" panose="020B0609020204030204" pitchFamily="49" charset="0"/>
            </a:endParaRPr>
          </a:p>
          <a:p>
            <a:pPr lvl="1"/>
            <a:endParaRPr lang="en-GB" dirty="0">
              <a:latin typeface="Consolas" panose="020B0609020204030204" pitchFamily="49" charset="0"/>
              <a:cs typeface="Consolas" panose="020B0609020204030204" pitchFamily="49" charset="0"/>
            </a:endParaRPr>
          </a:p>
        </p:txBody>
      </p:sp>
      <p:sp>
        <p:nvSpPr>
          <p:cNvPr id="4" name="Slide Number Placeholder 3"/>
          <p:cNvSpPr>
            <a:spLocks noGrp="1"/>
          </p:cNvSpPr>
          <p:nvPr>
            <p:ph type="sldNum" sz="quarter" idx="12"/>
          </p:nvPr>
        </p:nvSpPr>
        <p:spPr/>
        <p:txBody>
          <a:bodyPr/>
          <a:lstStyle/>
          <a:p>
            <a:fld id="{4881DADF-EA9E-43C8-9992-28FD7BB0E2D4}" type="slidenum">
              <a:rPr lang="en-GB" smtClean="0"/>
              <a:t>35</a:t>
            </a:fld>
            <a:endParaRPr lang="en-GB"/>
          </a:p>
        </p:txBody>
      </p:sp>
      <p:sp>
        <p:nvSpPr>
          <p:cNvPr id="5" name="Footer Placeholder 4"/>
          <p:cNvSpPr>
            <a:spLocks noGrp="1"/>
          </p:cNvSpPr>
          <p:nvPr>
            <p:ph type="ftr" sz="quarter" idx="11"/>
          </p:nvPr>
        </p:nvSpPr>
        <p:spPr/>
        <p:txBody>
          <a:bodyPr/>
          <a:lstStyle/>
          <a:p>
            <a:r>
              <a:rPr lang="en-GB"/>
              <a:t>@fbuontempo</a:t>
            </a:r>
          </a:p>
        </p:txBody>
      </p:sp>
    </p:spTree>
    <p:extLst>
      <p:ext uri="{BB962C8B-B14F-4D97-AF65-F5344CB8AC3E}">
        <p14:creationId xmlns:p14="http://schemas.microsoft.com/office/powerpoint/2010/main" val="288043021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Caveats</a:t>
            </a:r>
          </a:p>
        </p:txBody>
      </p:sp>
      <p:sp>
        <p:nvSpPr>
          <p:cNvPr id="3" name="Content Placeholder 2"/>
          <p:cNvSpPr>
            <a:spLocks noGrp="1"/>
          </p:cNvSpPr>
          <p:nvPr>
            <p:ph idx="1"/>
          </p:nvPr>
        </p:nvSpPr>
        <p:spPr/>
        <p:txBody>
          <a:bodyPr>
            <a:normAutofit lnSpcReduction="10000"/>
          </a:bodyPr>
          <a:lstStyle/>
          <a:p>
            <a:r>
              <a:rPr lang="en-GB" dirty="0"/>
              <a:t>Decisions</a:t>
            </a:r>
          </a:p>
          <a:p>
            <a:pPr lvl="1"/>
            <a:r>
              <a:rPr lang="en-GB" dirty="0"/>
              <a:t>Parameters: where to start,…</a:t>
            </a:r>
          </a:p>
          <a:p>
            <a:pPr lvl="1"/>
            <a:r>
              <a:rPr lang="en-GB" dirty="0"/>
              <a:t>Cooling scheme: Subtract, multiply,… </a:t>
            </a:r>
          </a:p>
          <a:p>
            <a:pPr lvl="2"/>
            <a:r>
              <a:rPr lang="en-GB" dirty="0"/>
              <a:t>See </a:t>
            </a:r>
            <a:r>
              <a:rPr lang="en-GB" dirty="0">
                <a:hlinkClick r:id="rId2"/>
              </a:rPr>
              <a:t>http://www.fys.ku.dk/~andresen/BAhome/ownpapers/permanents/annealSched.pdf</a:t>
            </a:r>
            <a:r>
              <a:rPr lang="en-GB" dirty="0"/>
              <a:t> </a:t>
            </a:r>
          </a:p>
          <a:p>
            <a:r>
              <a:rPr lang="en-GB" dirty="0"/>
              <a:t>Might not work</a:t>
            </a:r>
          </a:p>
          <a:p>
            <a:pPr lvl="1"/>
            <a:r>
              <a:rPr lang="en-GB" dirty="0"/>
              <a:t>Will it try more points than a brute false approach?</a:t>
            </a:r>
          </a:p>
          <a:p>
            <a:pPr lvl="1"/>
            <a:r>
              <a:rPr lang="en-GB" dirty="0"/>
              <a:t>If you can do the maths, then do the maths</a:t>
            </a:r>
          </a:p>
          <a:p>
            <a:pPr lvl="1"/>
            <a:r>
              <a:rPr lang="en-GB" dirty="0"/>
              <a:t>(Trying to code it for such problems as a learning exercise/for a talk is ok)</a:t>
            </a:r>
          </a:p>
          <a:p>
            <a:r>
              <a:rPr lang="en-GB" dirty="0"/>
              <a:t>Nice walkthrough:</a:t>
            </a:r>
          </a:p>
          <a:p>
            <a:pPr lvl="1"/>
            <a:r>
              <a:rPr lang="en-GB" dirty="0">
                <a:hlinkClick r:id="rId3"/>
              </a:rPr>
              <a:t>http://katrinaeg.com/simulated-annealing.html</a:t>
            </a:r>
            <a:r>
              <a:rPr lang="en-GB" dirty="0"/>
              <a:t> </a:t>
            </a:r>
          </a:p>
          <a:p>
            <a:pPr lvl="1"/>
            <a:endParaRPr lang="en-GB" dirty="0"/>
          </a:p>
          <a:p>
            <a:pPr lvl="1"/>
            <a:endParaRPr lang="en-GB" dirty="0"/>
          </a:p>
        </p:txBody>
      </p:sp>
      <p:sp>
        <p:nvSpPr>
          <p:cNvPr id="4" name="Slide Number Placeholder 3"/>
          <p:cNvSpPr>
            <a:spLocks noGrp="1"/>
          </p:cNvSpPr>
          <p:nvPr>
            <p:ph type="sldNum" sz="quarter" idx="12"/>
          </p:nvPr>
        </p:nvSpPr>
        <p:spPr/>
        <p:txBody>
          <a:bodyPr/>
          <a:lstStyle/>
          <a:p>
            <a:fld id="{4881DADF-EA9E-43C8-9992-28FD7BB0E2D4}" type="slidenum">
              <a:rPr lang="en-GB" smtClean="0"/>
              <a:t>36</a:t>
            </a:fld>
            <a:endParaRPr lang="en-GB"/>
          </a:p>
        </p:txBody>
      </p:sp>
      <p:sp>
        <p:nvSpPr>
          <p:cNvPr id="5" name="Footer Placeholder 4"/>
          <p:cNvSpPr>
            <a:spLocks noGrp="1"/>
          </p:cNvSpPr>
          <p:nvPr>
            <p:ph type="ftr" sz="quarter" idx="11"/>
          </p:nvPr>
        </p:nvSpPr>
        <p:spPr/>
        <p:txBody>
          <a:bodyPr/>
          <a:lstStyle/>
          <a:p>
            <a:r>
              <a:rPr lang="en-GB"/>
              <a:t>@fbuontempo</a:t>
            </a:r>
          </a:p>
        </p:txBody>
      </p:sp>
    </p:spTree>
    <p:extLst>
      <p:ext uri="{BB962C8B-B14F-4D97-AF65-F5344CB8AC3E}">
        <p14:creationId xmlns:p14="http://schemas.microsoft.com/office/powerpoint/2010/main" val="191094867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What about several minima?</a:t>
            </a:r>
          </a:p>
        </p:txBody>
      </p:sp>
      <p:sp>
        <p:nvSpPr>
          <p:cNvPr id="3" name="Content Placeholder 2"/>
          <p:cNvSpPr>
            <a:spLocks noGrp="1"/>
          </p:cNvSpPr>
          <p:nvPr>
            <p:ph idx="1"/>
          </p:nvPr>
        </p:nvSpPr>
        <p:spPr/>
        <p:txBody>
          <a:bodyPr/>
          <a:lstStyle/>
          <a:p>
            <a:r>
              <a:rPr lang="en-GB" dirty="0"/>
              <a:t>E.g. cosine</a:t>
            </a:r>
          </a:p>
          <a:p>
            <a:r>
              <a:rPr lang="en-GB" dirty="0"/>
              <a:t>Try several turtles…</a:t>
            </a:r>
          </a:p>
          <a:p>
            <a:r>
              <a:rPr lang="en-GB" dirty="0"/>
              <a:t>Questions?</a:t>
            </a:r>
          </a:p>
          <a:p>
            <a:pPr lvl="1"/>
            <a:r>
              <a:rPr lang="en-GB" dirty="0"/>
              <a:t>How many?</a:t>
            </a:r>
          </a:p>
          <a:p>
            <a:pPr lvl="1"/>
            <a:r>
              <a:rPr lang="en-GB" dirty="0"/>
              <a:t>Where do they start?</a:t>
            </a:r>
          </a:p>
          <a:p>
            <a:r>
              <a:rPr lang="en-GB" dirty="0"/>
              <a:t>Note to self</a:t>
            </a:r>
          </a:p>
          <a:p>
            <a:pPr lvl="1"/>
            <a:r>
              <a:rPr lang="en-GB" dirty="0"/>
              <a:t>Demo: </a:t>
            </a:r>
            <a:r>
              <a:rPr lang="en-GB" dirty="0" err="1"/>
              <a:t>sa_cosine_turtles</a:t>
            </a:r>
            <a:endParaRPr lang="en-GB" dirty="0"/>
          </a:p>
          <a:p>
            <a:r>
              <a:rPr lang="en-GB" dirty="0"/>
              <a:t>Keep variety</a:t>
            </a:r>
          </a:p>
          <a:p>
            <a:pPr lvl="1"/>
            <a:r>
              <a:rPr lang="en-GB" dirty="0"/>
              <a:t>Niching methods </a:t>
            </a:r>
            <a:r>
              <a:rPr lang="en-GB" dirty="0" err="1"/>
              <a:t>etc</a:t>
            </a:r>
            <a:endParaRPr lang="en-GB" dirty="0"/>
          </a:p>
          <a:p>
            <a:endParaRPr lang="en-GB" dirty="0"/>
          </a:p>
        </p:txBody>
      </p:sp>
      <p:sp>
        <p:nvSpPr>
          <p:cNvPr id="4" name="Footer Placeholder 3"/>
          <p:cNvSpPr>
            <a:spLocks noGrp="1"/>
          </p:cNvSpPr>
          <p:nvPr>
            <p:ph type="ftr" sz="quarter" idx="11"/>
          </p:nvPr>
        </p:nvSpPr>
        <p:spPr/>
        <p:txBody>
          <a:bodyPr/>
          <a:lstStyle/>
          <a:p>
            <a:r>
              <a:rPr lang="en-GB"/>
              <a:t>@fbuontempo</a:t>
            </a:r>
          </a:p>
        </p:txBody>
      </p:sp>
      <p:sp>
        <p:nvSpPr>
          <p:cNvPr id="5" name="Slide Number Placeholder 4"/>
          <p:cNvSpPr>
            <a:spLocks noGrp="1"/>
          </p:cNvSpPr>
          <p:nvPr>
            <p:ph type="sldNum" sz="quarter" idx="12"/>
          </p:nvPr>
        </p:nvSpPr>
        <p:spPr/>
        <p:txBody>
          <a:bodyPr/>
          <a:lstStyle/>
          <a:p>
            <a:fld id="{4881DADF-EA9E-43C8-9992-28FD7BB0E2D4}" type="slidenum">
              <a:rPr lang="en-GB" smtClean="0"/>
              <a:t>37</a:t>
            </a:fld>
            <a:endParaRPr lang="en-GB"/>
          </a:p>
        </p:txBody>
      </p:sp>
    </p:spTree>
    <p:extLst>
      <p:ext uri="{BB962C8B-B14F-4D97-AF65-F5344CB8AC3E}">
        <p14:creationId xmlns:p14="http://schemas.microsoft.com/office/powerpoint/2010/main" val="288446518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Swarm!</a:t>
            </a:r>
          </a:p>
        </p:txBody>
      </p:sp>
      <p:sp>
        <p:nvSpPr>
          <p:cNvPr id="3" name="Content Placeholder 2"/>
          <p:cNvSpPr>
            <a:spLocks noGrp="1"/>
          </p:cNvSpPr>
          <p:nvPr>
            <p:ph idx="1"/>
          </p:nvPr>
        </p:nvSpPr>
        <p:spPr/>
        <p:txBody>
          <a:bodyPr/>
          <a:lstStyle/>
          <a:p>
            <a:r>
              <a:rPr lang="en-GB" dirty="0"/>
              <a:t>Success!</a:t>
            </a:r>
          </a:p>
          <a:p>
            <a:r>
              <a:rPr lang="en-GB" dirty="0"/>
              <a:t>Let’s have more turtles!</a:t>
            </a:r>
          </a:p>
          <a:p>
            <a:r>
              <a:rPr lang="en-GB" dirty="0"/>
              <a:t>Particle swarm</a:t>
            </a:r>
          </a:p>
          <a:p>
            <a:pPr lvl="1"/>
            <a:r>
              <a:rPr lang="en-US" b="1" dirty="0"/>
              <a:t>Paper Bag Escapology Using Particle Swarm </a:t>
            </a:r>
            <a:r>
              <a:rPr lang="en-US" b="1" dirty="0" err="1"/>
              <a:t>Optimisation</a:t>
            </a:r>
            <a:endParaRPr lang="en-US" b="1" dirty="0"/>
          </a:p>
          <a:p>
            <a:pPr lvl="2"/>
            <a:r>
              <a:rPr lang="en-GB" dirty="0">
                <a:hlinkClick r:id="rId2"/>
              </a:rPr>
              <a:t>https://accu.org/index.php/journals/2023</a:t>
            </a:r>
            <a:r>
              <a:rPr lang="en-GB" dirty="0"/>
              <a:t> </a:t>
            </a:r>
          </a:p>
        </p:txBody>
      </p:sp>
      <p:sp>
        <p:nvSpPr>
          <p:cNvPr id="4" name="Footer Placeholder 3"/>
          <p:cNvSpPr>
            <a:spLocks noGrp="1"/>
          </p:cNvSpPr>
          <p:nvPr>
            <p:ph type="ftr" sz="quarter" idx="11"/>
          </p:nvPr>
        </p:nvSpPr>
        <p:spPr/>
        <p:txBody>
          <a:bodyPr/>
          <a:lstStyle/>
          <a:p>
            <a:r>
              <a:rPr lang="en-GB"/>
              <a:t>@fbuontempo</a:t>
            </a:r>
          </a:p>
        </p:txBody>
      </p:sp>
      <p:sp>
        <p:nvSpPr>
          <p:cNvPr id="5" name="Slide Number Placeholder 4"/>
          <p:cNvSpPr>
            <a:spLocks noGrp="1"/>
          </p:cNvSpPr>
          <p:nvPr>
            <p:ph type="sldNum" sz="quarter" idx="12"/>
          </p:nvPr>
        </p:nvSpPr>
        <p:spPr/>
        <p:txBody>
          <a:bodyPr/>
          <a:lstStyle/>
          <a:p>
            <a:fld id="{4881DADF-EA9E-43C8-9992-28FD7BB0E2D4}" type="slidenum">
              <a:rPr lang="en-GB" smtClean="0"/>
              <a:t>38</a:t>
            </a:fld>
            <a:endParaRPr lang="en-GB"/>
          </a:p>
        </p:txBody>
      </p:sp>
    </p:spTree>
    <p:extLst>
      <p:ext uri="{BB962C8B-B14F-4D97-AF65-F5344CB8AC3E}">
        <p14:creationId xmlns:p14="http://schemas.microsoft.com/office/powerpoint/2010/main" val="374974322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Particle Swarm Optimisation, PSO</a:t>
            </a:r>
          </a:p>
        </p:txBody>
      </p:sp>
      <p:sp>
        <p:nvSpPr>
          <p:cNvPr id="3" name="Content Placeholder 2"/>
          <p:cNvSpPr>
            <a:spLocks noGrp="1"/>
          </p:cNvSpPr>
          <p:nvPr>
            <p:ph idx="1"/>
          </p:nvPr>
        </p:nvSpPr>
        <p:spPr>
          <a:xfrm>
            <a:off x="838199" y="1825625"/>
            <a:ext cx="11062855" cy="4351338"/>
          </a:xfrm>
        </p:spPr>
        <p:txBody>
          <a:bodyPr>
            <a:normAutofit/>
          </a:bodyPr>
          <a:lstStyle/>
          <a:p>
            <a:pPr marL="0" indent="0">
              <a:buNone/>
            </a:pPr>
            <a:r>
              <a:rPr lang="en-GB" dirty="0">
                <a:latin typeface="Consolas" panose="020B0609020204030204" pitchFamily="49" charset="0"/>
                <a:cs typeface="Consolas" panose="020B0609020204030204" pitchFamily="49" charset="0"/>
              </a:rPr>
              <a:t>Choose n </a:t>
            </a:r>
          </a:p>
          <a:p>
            <a:pPr marL="0" indent="0">
              <a:buNone/>
            </a:pPr>
            <a:r>
              <a:rPr lang="en-GB" dirty="0">
                <a:latin typeface="Consolas" panose="020B0609020204030204" pitchFamily="49" charset="0"/>
                <a:cs typeface="Consolas" panose="020B0609020204030204" pitchFamily="49" charset="0"/>
              </a:rPr>
              <a:t>Initialize n </a:t>
            </a:r>
            <a:r>
              <a:rPr lang="en-GB" strike="sngStrike" dirty="0" err="1">
                <a:latin typeface="Consolas" panose="020B0609020204030204" pitchFamily="49" charset="0"/>
                <a:cs typeface="Consolas" panose="020B0609020204030204" pitchFamily="49" charset="0"/>
              </a:rPr>
              <a:t>particles</a:t>
            </a:r>
            <a:r>
              <a:rPr lang="en-GB" dirty="0" err="1">
                <a:latin typeface="Consolas" panose="020B0609020204030204" pitchFamily="49" charset="0"/>
                <a:cs typeface="Consolas" panose="020B0609020204030204" pitchFamily="49" charset="0"/>
              </a:rPr>
              <a:t>turtles</a:t>
            </a:r>
            <a:r>
              <a:rPr lang="en-GB" dirty="0">
                <a:latin typeface="Consolas" panose="020B0609020204030204" pitchFamily="49" charset="0"/>
                <a:cs typeface="Consolas" panose="020B0609020204030204" pitchFamily="49" charset="0"/>
              </a:rPr>
              <a:t> randomly</a:t>
            </a:r>
          </a:p>
          <a:p>
            <a:pPr marL="0" indent="0">
              <a:buNone/>
            </a:pPr>
            <a:r>
              <a:rPr lang="en-GB" dirty="0">
                <a:latin typeface="Consolas" panose="020B0609020204030204" pitchFamily="49" charset="0"/>
                <a:cs typeface="Consolas" panose="020B0609020204030204" pitchFamily="49" charset="0"/>
              </a:rPr>
              <a:t>For a while:</a:t>
            </a:r>
          </a:p>
          <a:p>
            <a:pPr marL="0" indent="0">
              <a:buNone/>
            </a:pPr>
            <a:r>
              <a:rPr lang="en-GB" dirty="0">
                <a:latin typeface="Consolas" panose="020B0609020204030204" pitchFamily="49" charset="0"/>
                <a:cs typeface="Consolas" panose="020B0609020204030204" pitchFamily="49" charset="0"/>
              </a:rPr>
              <a:t>  Update best global position </a:t>
            </a:r>
            <a:r>
              <a:rPr lang="en-GB" sz="2400" dirty="0">
                <a:latin typeface="Consolas" panose="020B0609020204030204" pitchFamily="49" charset="0"/>
                <a:cs typeface="Consolas" panose="020B0609020204030204" pitchFamily="49" charset="0"/>
              </a:rPr>
              <a:t>(for synchronous)</a:t>
            </a:r>
          </a:p>
          <a:p>
            <a:pPr marL="0" indent="0">
              <a:buNone/>
            </a:pPr>
            <a:r>
              <a:rPr lang="en-GB" dirty="0">
                <a:latin typeface="Consolas" panose="020B0609020204030204" pitchFamily="49" charset="0"/>
                <a:cs typeface="Consolas" panose="020B0609020204030204" pitchFamily="49" charset="0"/>
              </a:rPr>
              <a:t>  Draw turtles current positions</a:t>
            </a:r>
          </a:p>
          <a:p>
            <a:pPr marL="0" indent="0">
              <a:buNone/>
            </a:pPr>
            <a:r>
              <a:rPr lang="en-GB" dirty="0">
                <a:latin typeface="Consolas" panose="020B0609020204030204" pitchFamily="49" charset="0"/>
                <a:cs typeface="Consolas" panose="020B0609020204030204" pitchFamily="49" charset="0"/>
              </a:rPr>
              <a:t>  Move turtles </a:t>
            </a:r>
            <a:r>
              <a:rPr lang="en-GB" sz="2400" dirty="0">
                <a:latin typeface="Consolas" panose="020B0609020204030204" pitchFamily="49" charset="0"/>
                <a:cs typeface="Consolas" panose="020B0609020204030204" pitchFamily="49" charset="0"/>
              </a:rPr>
              <a:t>(for </a:t>
            </a:r>
            <a:r>
              <a:rPr lang="en-GB" sz="2400" dirty="0" err="1">
                <a:latin typeface="Consolas" panose="020B0609020204030204" pitchFamily="49" charset="0"/>
                <a:cs typeface="Consolas" panose="020B0609020204030204" pitchFamily="49" charset="0"/>
              </a:rPr>
              <a:t>asynch</a:t>
            </a:r>
            <a:r>
              <a:rPr lang="en-GB" sz="2400" dirty="0">
                <a:latin typeface="Consolas" panose="020B0609020204030204" pitchFamily="49" charset="0"/>
                <a:cs typeface="Consolas" panose="020B0609020204030204" pitchFamily="49" charset="0"/>
              </a:rPr>
              <a:t>: update global best here)</a:t>
            </a:r>
          </a:p>
          <a:p>
            <a:pPr marL="0" indent="0">
              <a:buNone/>
            </a:pPr>
            <a:r>
              <a:rPr lang="en-GB" dirty="0">
                <a:latin typeface="Consolas" panose="020B0609020204030204" pitchFamily="49" charset="0"/>
                <a:cs typeface="Consolas" panose="020B0609020204030204" pitchFamily="49" charset="0"/>
              </a:rPr>
              <a:t>  Update personal best position for each turtles </a:t>
            </a:r>
          </a:p>
        </p:txBody>
      </p:sp>
      <p:sp>
        <p:nvSpPr>
          <p:cNvPr id="4" name="Footer Placeholder 3"/>
          <p:cNvSpPr>
            <a:spLocks noGrp="1"/>
          </p:cNvSpPr>
          <p:nvPr>
            <p:ph type="ftr" sz="quarter" idx="11"/>
          </p:nvPr>
        </p:nvSpPr>
        <p:spPr/>
        <p:txBody>
          <a:bodyPr/>
          <a:lstStyle/>
          <a:p>
            <a:r>
              <a:rPr lang="en-GB"/>
              <a:t>@fbuontempo</a:t>
            </a:r>
          </a:p>
        </p:txBody>
      </p:sp>
      <p:sp>
        <p:nvSpPr>
          <p:cNvPr id="5" name="Slide Number Placeholder 4"/>
          <p:cNvSpPr>
            <a:spLocks noGrp="1"/>
          </p:cNvSpPr>
          <p:nvPr>
            <p:ph type="sldNum" sz="quarter" idx="12"/>
          </p:nvPr>
        </p:nvSpPr>
        <p:spPr/>
        <p:txBody>
          <a:bodyPr/>
          <a:lstStyle/>
          <a:p>
            <a:fld id="{4881DADF-EA9E-43C8-9992-28FD7BB0E2D4}" type="slidenum">
              <a:rPr lang="en-GB" smtClean="0"/>
              <a:t>39</a:t>
            </a:fld>
            <a:endParaRPr lang="en-GB"/>
          </a:p>
        </p:txBody>
      </p:sp>
    </p:spTree>
    <p:extLst>
      <p:ext uri="{BB962C8B-B14F-4D97-AF65-F5344CB8AC3E}">
        <p14:creationId xmlns:p14="http://schemas.microsoft.com/office/powerpoint/2010/main" val="1272092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Logo</a:t>
            </a:r>
          </a:p>
        </p:txBody>
      </p:sp>
      <p:sp>
        <p:nvSpPr>
          <p:cNvPr id="3" name="Content Placeholder 2"/>
          <p:cNvSpPr>
            <a:spLocks noGrp="1"/>
          </p:cNvSpPr>
          <p:nvPr>
            <p:ph idx="1"/>
          </p:nvPr>
        </p:nvSpPr>
        <p:spPr/>
        <p:txBody>
          <a:bodyPr>
            <a:normAutofit lnSpcReduction="10000"/>
          </a:bodyPr>
          <a:lstStyle/>
          <a:p>
            <a:r>
              <a:rPr lang="en-GB" dirty="0"/>
              <a:t>Yay! Robot turtles</a:t>
            </a:r>
          </a:p>
          <a:p>
            <a:pPr lvl="1"/>
            <a:r>
              <a:rPr lang="en-GB" dirty="0"/>
              <a:t>Sadly none today</a:t>
            </a:r>
          </a:p>
          <a:p>
            <a:pPr lvl="1"/>
            <a:r>
              <a:rPr lang="en-GB" dirty="0"/>
              <a:t>Robot turtle draws lines</a:t>
            </a:r>
          </a:p>
          <a:p>
            <a:pPr lvl="1"/>
            <a:r>
              <a:rPr lang="en-GB" dirty="0"/>
              <a:t>You program the moves</a:t>
            </a:r>
          </a:p>
          <a:p>
            <a:pPr lvl="1"/>
            <a:r>
              <a:rPr lang="en-GB" dirty="0"/>
              <a:t>Like </a:t>
            </a:r>
            <a:r>
              <a:rPr lang="en-GB" dirty="0" err="1"/>
              <a:t>spirographs</a:t>
            </a:r>
            <a:endParaRPr lang="en-GB" dirty="0"/>
          </a:p>
          <a:p>
            <a:r>
              <a:rPr lang="en-GB" dirty="0">
                <a:hlinkClick r:id="rId3" tooltip="Seymour Papert"/>
              </a:rPr>
              <a:t>Seymour </a:t>
            </a:r>
            <a:r>
              <a:rPr lang="en-GB" dirty="0" err="1">
                <a:hlinkClick r:id="rId3" tooltip="Seymour Papert"/>
              </a:rPr>
              <a:t>Papert</a:t>
            </a:r>
            <a:r>
              <a:rPr lang="en-GB" dirty="0"/>
              <a:t>, 1960s</a:t>
            </a:r>
          </a:p>
          <a:p>
            <a:pPr lvl="1"/>
            <a:r>
              <a:rPr lang="en-GB" dirty="0"/>
              <a:t>"body syntonic" reasoning.</a:t>
            </a:r>
          </a:p>
          <a:p>
            <a:pPr lvl="1"/>
            <a:r>
              <a:rPr lang="en-GB" dirty="0"/>
              <a:t>Yay! Neural networks!</a:t>
            </a:r>
          </a:p>
          <a:p>
            <a:pPr lvl="1"/>
            <a:r>
              <a:rPr lang="en-GB" dirty="0"/>
              <a:t>"</a:t>
            </a:r>
            <a:r>
              <a:rPr lang="en-GB" dirty="0" err="1"/>
              <a:t>Perceptrons</a:t>
            </a:r>
            <a:r>
              <a:rPr lang="en-GB" dirty="0"/>
              <a:t>: An Introduction to Computational Geometry"</a:t>
            </a:r>
          </a:p>
          <a:p>
            <a:pPr lvl="2"/>
            <a:r>
              <a:rPr lang="en-GB" dirty="0"/>
              <a:t>By Marvin Minsky and Seymour A. </a:t>
            </a:r>
            <a:r>
              <a:rPr lang="en-GB" dirty="0" err="1"/>
              <a:t>Papert</a:t>
            </a:r>
            <a:endParaRPr lang="en-GB" dirty="0"/>
          </a:p>
          <a:p>
            <a:pPr lvl="2"/>
            <a:r>
              <a:rPr lang="en-GB" dirty="0">
                <a:hlinkClick r:id="rId4"/>
              </a:rPr>
              <a:t>https://mitpress.mit.edu/books/perceptrons</a:t>
            </a:r>
            <a:endParaRPr lang="en-GB" dirty="0"/>
          </a:p>
          <a:p>
            <a:pPr lvl="1"/>
            <a:endParaRPr lang="en-GB" dirty="0"/>
          </a:p>
        </p:txBody>
      </p:sp>
      <p:sp>
        <p:nvSpPr>
          <p:cNvPr id="4" name="Footer Placeholder 3"/>
          <p:cNvSpPr>
            <a:spLocks noGrp="1"/>
          </p:cNvSpPr>
          <p:nvPr>
            <p:ph type="ftr" sz="quarter" idx="11"/>
          </p:nvPr>
        </p:nvSpPr>
        <p:spPr/>
        <p:txBody>
          <a:bodyPr/>
          <a:lstStyle/>
          <a:p>
            <a:r>
              <a:rPr lang="en-GB" dirty="0"/>
              <a:t>@</a:t>
            </a:r>
            <a:r>
              <a:rPr lang="en-GB" dirty="0" err="1"/>
              <a:t>fbuontempo</a:t>
            </a:r>
            <a:endParaRPr lang="en-GB" dirty="0"/>
          </a:p>
        </p:txBody>
      </p:sp>
      <p:sp>
        <p:nvSpPr>
          <p:cNvPr id="5" name="Slide Number Placeholder 4"/>
          <p:cNvSpPr>
            <a:spLocks noGrp="1"/>
          </p:cNvSpPr>
          <p:nvPr>
            <p:ph type="sldNum" sz="quarter" idx="12"/>
          </p:nvPr>
        </p:nvSpPr>
        <p:spPr/>
        <p:txBody>
          <a:bodyPr/>
          <a:lstStyle/>
          <a:p>
            <a:fld id="{4881DADF-EA9E-43C8-9992-28FD7BB0E2D4}" type="slidenum">
              <a:rPr lang="en-GB" smtClean="0"/>
              <a:t>4</a:t>
            </a:fld>
            <a:endParaRPr lang="en-GB"/>
          </a:p>
        </p:txBody>
      </p:sp>
      <p:pic>
        <p:nvPicPr>
          <p:cNvPr id="6" name="Picture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635266" y="365125"/>
            <a:ext cx="4501810" cy="3319086"/>
          </a:xfrm>
          <a:prstGeom prst="rect">
            <a:avLst/>
          </a:prstGeom>
        </p:spPr>
      </p:pic>
      <p:sp>
        <p:nvSpPr>
          <p:cNvPr id="7" name="AutoShape 2" descr="Image result for Seymour Papert minsky perceptron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pic>
        <p:nvPicPr>
          <p:cNvPr id="1027"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297825" y="3285263"/>
            <a:ext cx="1992282" cy="303585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3587761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PSO Move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GB" b="1" dirty="0"/>
                  <a:t>Position, x, moves by a velocity, v over time, t</a:t>
                </a:r>
              </a:p>
              <a:p>
                <a14:m>
                  <m:oMath xmlns:m="http://schemas.openxmlformats.org/officeDocument/2006/math">
                    <m:sSub>
                      <m:sSubPr>
                        <m:ctrlPr>
                          <a:rPr lang="en-GB" i="1" dirty="0" smtClean="0">
                            <a:latin typeface="Cambria Math" panose="02040503050406030204" pitchFamily="18" charset="0"/>
                          </a:rPr>
                        </m:ctrlPr>
                      </m:sSubPr>
                      <m:e>
                        <m:r>
                          <a:rPr lang="en-GB" b="0" i="1" dirty="0" smtClean="0">
                            <a:latin typeface="Cambria Math" panose="02040503050406030204" pitchFamily="18" charset="0"/>
                          </a:rPr>
                          <m:t>𝑥</m:t>
                        </m:r>
                      </m:e>
                      <m:sub>
                        <m:r>
                          <a:rPr lang="en-GB" i="1" dirty="0">
                            <a:latin typeface="Cambria Math" panose="02040503050406030204" pitchFamily="18" charset="0"/>
                          </a:rPr>
                          <m:t>𝑡</m:t>
                        </m:r>
                        <m:r>
                          <a:rPr lang="en-GB" i="1" dirty="0">
                            <a:latin typeface="Cambria Math" panose="02040503050406030204" pitchFamily="18" charset="0"/>
                          </a:rPr>
                          <m:t>+1</m:t>
                        </m:r>
                      </m:sub>
                    </m:sSub>
                    <m:r>
                      <a:rPr lang="en-GB" i="1" dirty="0" smtClean="0">
                        <a:latin typeface="Cambria Math" panose="02040503050406030204" pitchFamily="18" charset="0"/>
                      </a:rPr>
                      <m:t> =</m:t>
                    </m:r>
                    <m:sSub>
                      <m:sSubPr>
                        <m:ctrlPr>
                          <a:rPr lang="en-GB" i="1" dirty="0">
                            <a:latin typeface="Cambria Math" panose="02040503050406030204" pitchFamily="18" charset="0"/>
                          </a:rPr>
                        </m:ctrlPr>
                      </m:sSubPr>
                      <m:e>
                        <m:r>
                          <a:rPr lang="en-GB" i="1" dirty="0">
                            <a:latin typeface="Cambria Math" panose="02040503050406030204" pitchFamily="18" charset="0"/>
                          </a:rPr>
                          <m:t>𝑥</m:t>
                        </m:r>
                      </m:e>
                      <m:sub>
                        <m:r>
                          <a:rPr lang="en-GB" i="1" dirty="0">
                            <a:latin typeface="Cambria Math" panose="02040503050406030204" pitchFamily="18" charset="0"/>
                          </a:rPr>
                          <m:t>𝑡</m:t>
                        </m:r>
                      </m:sub>
                    </m:sSub>
                    <m:r>
                      <a:rPr lang="en-GB" i="1" dirty="0" smtClean="0">
                        <a:latin typeface="Cambria Math" panose="02040503050406030204" pitchFamily="18" charset="0"/>
                      </a:rPr>
                      <m:t>+</m:t>
                    </m:r>
                    <m:sSub>
                      <m:sSubPr>
                        <m:ctrlPr>
                          <a:rPr lang="en-GB" i="1" dirty="0">
                            <a:latin typeface="Cambria Math" panose="02040503050406030204" pitchFamily="18" charset="0"/>
                          </a:rPr>
                        </m:ctrlPr>
                      </m:sSubPr>
                      <m:e>
                        <m:r>
                          <a:rPr lang="en-GB" b="0" i="1" dirty="0" smtClean="0">
                            <a:latin typeface="Cambria Math" panose="02040503050406030204" pitchFamily="18" charset="0"/>
                          </a:rPr>
                          <m:t>𝑣</m:t>
                        </m:r>
                      </m:e>
                      <m:sub>
                        <m:r>
                          <a:rPr lang="en-GB" b="0" i="1" dirty="0" smtClean="0">
                            <a:latin typeface="Cambria Math" panose="02040503050406030204" pitchFamily="18" charset="0"/>
                          </a:rPr>
                          <m:t>𝑥</m:t>
                        </m:r>
                        <m:r>
                          <a:rPr lang="en-GB" b="0" i="1" dirty="0" smtClean="0">
                            <a:latin typeface="Cambria Math" panose="02040503050406030204" pitchFamily="18" charset="0"/>
                          </a:rPr>
                          <m:t>, </m:t>
                        </m:r>
                        <m:r>
                          <a:rPr lang="en-GB" i="1" dirty="0">
                            <a:latin typeface="Cambria Math" panose="02040503050406030204" pitchFamily="18" charset="0"/>
                          </a:rPr>
                          <m:t>𝑡</m:t>
                        </m:r>
                        <m:r>
                          <a:rPr lang="en-GB" i="1" dirty="0">
                            <a:latin typeface="Cambria Math" panose="02040503050406030204" pitchFamily="18" charset="0"/>
                          </a:rPr>
                          <m:t>+1</m:t>
                        </m:r>
                      </m:sub>
                    </m:sSub>
                  </m:oMath>
                </a14:m>
                <a:endParaRPr lang="en-GB" dirty="0"/>
              </a:p>
              <a:p>
                <a:pPr lvl="1"/>
                <a:r>
                  <a:rPr lang="en-GB" dirty="0"/>
                  <a:t>And y, z, w…</a:t>
                </a:r>
              </a:p>
              <a:p>
                <a14:m>
                  <m:oMath xmlns:m="http://schemas.openxmlformats.org/officeDocument/2006/math">
                    <m:sSub>
                      <m:sSubPr>
                        <m:ctrlPr>
                          <a:rPr lang="en-GB" i="1" dirty="0">
                            <a:latin typeface="Cambria Math" panose="02040503050406030204" pitchFamily="18" charset="0"/>
                          </a:rPr>
                        </m:ctrlPr>
                      </m:sSubPr>
                      <m:e>
                        <m:r>
                          <a:rPr lang="en-GB" b="0" i="1" dirty="0" smtClean="0">
                            <a:latin typeface="Cambria Math" panose="02040503050406030204" pitchFamily="18" charset="0"/>
                          </a:rPr>
                          <m:t>𝑣</m:t>
                        </m:r>
                      </m:e>
                      <m:sub>
                        <m:r>
                          <a:rPr lang="en-GB" b="0" i="1" dirty="0" smtClean="0">
                            <a:latin typeface="Cambria Math"/>
                          </a:rPr>
                          <m:t>𝑥</m:t>
                        </m:r>
                        <m:r>
                          <a:rPr lang="en-GB" b="0" i="1" dirty="0" smtClean="0">
                            <a:latin typeface="Cambria Math"/>
                          </a:rPr>
                          <m:t>, </m:t>
                        </m:r>
                        <m:r>
                          <a:rPr lang="en-GB" i="1" dirty="0">
                            <a:latin typeface="Cambria Math" panose="02040503050406030204" pitchFamily="18" charset="0"/>
                          </a:rPr>
                          <m:t>𝑡</m:t>
                        </m:r>
                        <m:r>
                          <a:rPr lang="en-GB" i="1" dirty="0">
                            <a:latin typeface="Cambria Math" panose="02040503050406030204" pitchFamily="18" charset="0"/>
                          </a:rPr>
                          <m:t>+1</m:t>
                        </m:r>
                      </m:sub>
                    </m:sSub>
                    <m:r>
                      <a:rPr lang="en-GB" b="0" i="1" dirty="0" smtClean="0">
                        <a:latin typeface="Cambria Math" panose="02040503050406030204" pitchFamily="18" charset="0"/>
                      </a:rPr>
                      <m:t>=</m:t>
                    </m:r>
                    <m:r>
                      <a:rPr lang="en-GB" b="0" i="1" dirty="0" smtClean="0">
                        <a:latin typeface="Cambria Math" panose="02040503050406030204" pitchFamily="18" charset="0"/>
                      </a:rPr>
                      <m:t>𝑤</m:t>
                    </m:r>
                    <m:sSub>
                      <m:sSubPr>
                        <m:ctrlPr>
                          <a:rPr lang="en-GB" i="1" dirty="0">
                            <a:latin typeface="Cambria Math" panose="02040503050406030204" pitchFamily="18" charset="0"/>
                          </a:rPr>
                        </m:ctrlPr>
                      </m:sSubPr>
                      <m:e>
                        <m:r>
                          <a:rPr lang="en-GB" b="0" i="1" dirty="0" smtClean="0">
                            <a:latin typeface="Cambria Math" panose="02040503050406030204" pitchFamily="18" charset="0"/>
                          </a:rPr>
                          <m:t>𝑣</m:t>
                        </m:r>
                      </m:e>
                      <m:sub>
                        <m:r>
                          <a:rPr lang="en-GB" b="0" i="1" dirty="0" smtClean="0">
                            <a:latin typeface="Cambria Math"/>
                          </a:rPr>
                          <m:t>𝑥</m:t>
                        </m:r>
                        <m:r>
                          <a:rPr lang="en-GB" b="0" i="1" dirty="0" smtClean="0">
                            <a:latin typeface="Cambria Math"/>
                          </a:rPr>
                          <m:t>,</m:t>
                        </m:r>
                        <m:r>
                          <a:rPr lang="en-GB" i="1" dirty="0">
                            <a:latin typeface="Cambria Math" panose="02040503050406030204" pitchFamily="18" charset="0"/>
                          </a:rPr>
                          <m:t>𝑡</m:t>
                        </m:r>
                      </m:sub>
                    </m:sSub>
                    <m:r>
                      <a:rPr lang="en-GB" b="0" i="1" dirty="0" smtClean="0">
                        <a:latin typeface="Cambria Math" panose="02040503050406030204" pitchFamily="18" charset="0"/>
                      </a:rPr>
                      <m:t>+</m:t>
                    </m:r>
                    <m:sSub>
                      <m:sSubPr>
                        <m:ctrlPr>
                          <a:rPr lang="en-GB" i="1" dirty="0">
                            <a:latin typeface="Cambria Math" panose="02040503050406030204" pitchFamily="18" charset="0"/>
                          </a:rPr>
                        </m:ctrlPr>
                      </m:sSubPr>
                      <m:e>
                        <m:r>
                          <a:rPr lang="en-GB" b="0" i="1" dirty="0" smtClean="0">
                            <a:latin typeface="Cambria Math" panose="02040503050406030204" pitchFamily="18" charset="0"/>
                          </a:rPr>
                          <m:t>𝑐</m:t>
                        </m:r>
                      </m:e>
                      <m:sub>
                        <m:r>
                          <a:rPr lang="en-GB" b="0" i="1" dirty="0" smtClean="0">
                            <a:latin typeface="Cambria Math" panose="02040503050406030204" pitchFamily="18" charset="0"/>
                          </a:rPr>
                          <m:t>1</m:t>
                        </m:r>
                      </m:sub>
                    </m:sSub>
                    <m:sSub>
                      <m:sSubPr>
                        <m:ctrlPr>
                          <a:rPr lang="en-GB" i="1" dirty="0">
                            <a:latin typeface="Cambria Math" panose="02040503050406030204" pitchFamily="18" charset="0"/>
                          </a:rPr>
                        </m:ctrlPr>
                      </m:sSubPr>
                      <m:e>
                        <m:r>
                          <a:rPr lang="en-GB" b="0" i="1" dirty="0" smtClean="0">
                            <a:latin typeface="Cambria Math" panose="02040503050406030204" pitchFamily="18" charset="0"/>
                          </a:rPr>
                          <m:t>𝑟</m:t>
                        </m:r>
                      </m:e>
                      <m:sub>
                        <m:r>
                          <a:rPr lang="en-GB" i="1" dirty="0">
                            <a:latin typeface="Cambria Math" panose="02040503050406030204" pitchFamily="18" charset="0"/>
                          </a:rPr>
                          <m:t>1</m:t>
                        </m:r>
                      </m:sub>
                    </m:sSub>
                    <m:d>
                      <m:dPr>
                        <m:ctrlPr>
                          <a:rPr lang="en-GB" b="0" i="1" dirty="0" smtClean="0">
                            <a:latin typeface="Cambria Math" panose="02040503050406030204" pitchFamily="18" charset="0"/>
                          </a:rPr>
                        </m:ctrlPr>
                      </m:dPr>
                      <m:e>
                        <m:sSub>
                          <m:sSubPr>
                            <m:ctrlPr>
                              <a:rPr lang="en-GB" i="1" dirty="0">
                                <a:latin typeface="Cambria Math" panose="02040503050406030204" pitchFamily="18" charset="0"/>
                              </a:rPr>
                            </m:ctrlPr>
                          </m:sSubPr>
                          <m:e>
                            <m:r>
                              <a:rPr lang="en-GB" b="0" i="1" dirty="0" smtClean="0">
                                <a:latin typeface="Cambria Math" panose="02040503050406030204" pitchFamily="18" charset="0"/>
                              </a:rPr>
                              <m:t>𝑝</m:t>
                            </m:r>
                          </m:e>
                          <m:sub>
                            <m:r>
                              <a:rPr lang="en-GB" b="0" i="1" dirty="0" smtClean="0">
                                <a:latin typeface="Cambria Math" panose="02040503050406030204" pitchFamily="18" charset="0"/>
                              </a:rPr>
                              <m:t>𝑡</m:t>
                            </m:r>
                          </m:sub>
                        </m:sSub>
                        <m:r>
                          <a:rPr lang="en-GB" b="0" i="1" dirty="0" smtClean="0">
                            <a:latin typeface="Cambria Math" panose="02040503050406030204" pitchFamily="18" charset="0"/>
                          </a:rPr>
                          <m:t>−</m:t>
                        </m:r>
                        <m:sSub>
                          <m:sSubPr>
                            <m:ctrlPr>
                              <a:rPr lang="en-GB" i="1" dirty="0">
                                <a:latin typeface="Cambria Math" panose="02040503050406030204" pitchFamily="18" charset="0"/>
                              </a:rPr>
                            </m:ctrlPr>
                          </m:sSubPr>
                          <m:e>
                            <m:r>
                              <a:rPr lang="en-GB" b="0" i="1" dirty="0" smtClean="0">
                                <a:latin typeface="Cambria Math" panose="02040503050406030204" pitchFamily="18" charset="0"/>
                              </a:rPr>
                              <m:t>𝑥</m:t>
                            </m:r>
                          </m:e>
                          <m:sub>
                            <m:r>
                              <a:rPr lang="en-GB" b="0" i="1" dirty="0" smtClean="0">
                                <a:latin typeface="Cambria Math" panose="02040503050406030204" pitchFamily="18" charset="0"/>
                              </a:rPr>
                              <m:t>𝑡</m:t>
                            </m:r>
                          </m:sub>
                        </m:sSub>
                      </m:e>
                    </m:d>
                    <m:r>
                      <a:rPr lang="en-GB" i="1" dirty="0">
                        <a:latin typeface="Cambria Math" panose="02040503050406030204" pitchFamily="18" charset="0"/>
                      </a:rPr>
                      <m:t>+</m:t>
                    </m:r>
                    <m:sSub>
                      <m:sSubPr>
                        <m:ctrlPr>
                          <a:rPr lang="en-GB" i="1" dirty="0">
                            <a:latin typeface="Cambria Math" panose="02040503050406030204" pitchFamily="18" charset="0"/>
                          </a:rPr>
                        </m:ctrlPr>
                      </m:sSubPr>
                      <m:e>
                        <m:r>
                          <a:rPr lang="en-GB" i="1" dirty="0">
                            <a:latin typeface="Cambria Math" panose="02040503050406030204" pitchFamily="18" charset="0"/>
                          </a:rPr>
                          <m:t>𝑐</m:t>
                        </m:r>
                      </m:e>
                      <m:sub>
                        <m:r>
                          <a:rPr lang="en-GB" b="0" i="1" dirty="0" smtClean="0">
                            <a:latin typeface="Cambria Math" panose="02040503050406030204" pitchFamily="18" charset="0"/>
                          </a:rPr>
                          <m:t>2</m:t>
                        </m:r>
                      </m:sub>
                    </m:sSub>
                    <m:sSub>
                      <m:sSubPr>
                        <m:ctrlPr>
                          <a:rPr lang="en-GB" i="1" dirty="0">
                            <a:latin typeface="Cambria Math" panose="02040503050406030204" pitchFamily="18" charset="0"/>
                          </a:rPr>
                        </m:ctrlPr>
                      </m:sSubPr>
                      <m:e>
                        <m:r>
                          <a:rPr lang="en-GB" i="1" dirty="0">
                            <a:latin typeface="Cambria Math" panose="02040503050406030204" pitchFamily="18" charset="0"/>
                          </a:rPr>
                          <m:t>𝑟</m:t>
                        </m:r>
                      </m:e>
                      <m:sub>
                        <m:r>
                          <a:rPr lang="en-GB" b="0" i="1" dirty="0" smtClean="0">
                            <a:latin typeface="Cambria Math" panose="02040503050406030204" pitchFamily="18" charset="0"/>
                          </a:rPr>
                          <m:t>2</m:t>
                        </m:r>
                      </m:sub>
                    </m:sSub>
                    <m:d>
                      <m:dPr>
                        <m:ctrlPr>
                          <a:rPr lang="en-GB" i="1" dirty="0">
                            <a:latin typeface="Cambria Math" panose="02040503050406030204" pitchFamily="18" charset="0"/>
                          </a:rPr>
                        </m:ctrlPr>
                      </m:dPr>
                      <m:e>
                        <m:sSub>
                          <m:sSubPr>
                            <m:ctrlPr>
                              <a:rPr lang="en-GB" i="1" dirty="0">
                                <a:latin typeface="Cambria Math" panose="02040503050406030204" pitchFamily="18" charset="0"/>
                              </a:rPr>
                            </m:ctrlPr>
                          </m:sSubPr>
                          <m:e>
                            <m:r>
                              <a:rPr lang="en-GB" b="0" i="1" dirty="0" smtClean="0">
                                <a:latin typeface="Cambria Math" panose="02040503050406030204" pitchFamily="18" charset="0"/>
                              </a:rPr>
                              <m:t>𝑔</m:t>
                            </m:r>
                          </m:e>
                          <m:sub>
                            <m:r>
                              <a:rPr lang="en-GB" i="1" dirty="0">
                                <a:latin typeface="Cambria Math" panose="02040503050406030204" pitchFamily="18" charset="0"/>
                              </a:rPr>
                              <m:t>𝑡</m:t>
                            </m:r>
                          </m:sub>
                        </m:sSub>
                        <m:r>
                          <a:rPr lang="en-GB" i="1" dirty="0">
                            <a:latin typeface="Cambria Math" panose="02040503050406030204" pitchFamily="18" charset="0"/>
                          </a:rPr>
                          <m:t>−</m:t>
                        </m:r>
                        <m:sSub>
                          <m:sSubPr>
                            <m:ctrlPr>
                              <a:rPr lang="en-GB" i="1" dirty="0">
                                <a:latin typeface="Cambria Math" panose="02040503050406030204" pitchFamily="18" charset="0"/>
                              </a:rPr>
                            </m:ctrlPr>
                          </m:sSubPr>
                          <m:e>
                            <m:r>
                              <a:rPr lang="en-GB" i="1" dirty="0">
                                <a:latin typeface="Cambria Math" panose="02040503050406030204" pitchFamily="18" charset="0"/>
                              </a:rPr>
                              <m:t>𝑥</m:t>
                            </m:r>
                          </m:e>
                          <m:sub>
                            <m:r>
                              <a:rPr lang="en-GB" i="1" dirty="0">
                                <a:latin typeface="Cambria Math" panose="02040503050406030204" pitchFamily="18" charset="0"/>
                              </a:rPr>
                              <m:t>𝑡</m:t>
                            </m:r>
                          </m:sub>
                        </m:sSub>
                      </m:e>
                    </m:d>
                  </m:oMath>
                </a14:m>
                <a:endParaRPr lang="en-GB" dirty="0"/>
              </a:p>
              <a:p>
                <a:pPr lvl="1"/>
                <a:r>
                  <a:rPr lang="en-GB" dirty="0"/>
                  <a:t>Constants </a:t>
                </a:r>
                <a14:m>
                  <m:oMath xmlns:m="http://schemas.openxmlformats.org/officeDocument/2006/math">
                    <m:r>
                      <m:rPr>
                        <m:sty m:val="p"/>
                      </m:rPr>
                      <a:rPr lang="en-GB" b="0" i="0" dirty="0" smtClean="0">
                        <a:latin typeface="Cambria Math" panose="02040503050406030204" pitchFamily="18" charset="0"/>
                      </a:rPr>
                      <m:t>w</m:t>
                    </m:r>
                    <m:r>
                      <a:rPr lang="en-GB" b="0" i="0" dirty="0" smtClean="0">
                        <a:latin typeface="Cambria Math" panose="02040503050406030204" pitchFamily="18" charset="0"/>
                      </a:rPr>
                      <m:t>, </m:t>
                    </m:r>
                    <m:sSub>
                      <m:sSubPr>
                        <m:ctrlPr>
                          <a:rPr lang="en-GB" i="1" dirty="0">
                            <a:latin typeface="Cambria Math" panose="02040503050406030204" pitchFamily="18" charset="0"/>
                          </a:rPr>
                        </m:ctrlPr>
                      </m:sSubPr>
                      <m:e>
                        <m:r>
                          <a:rPr lang="en-GB" i="1" dirty="0">
                            <a:latin typeface="Cambria Math" panose="02040503050406030204" pitchFamily="18" charset="0"/>
                          </a:rPr>
                          <m:t>𝑐</m:t>
                        </m:r>
                      </m:e>
                      <m:sub>
                        <m:r>
                          <a:rPr lang="en-GB" i="1" dirty="0">
                            <a:latin typeface="Cambria Math" panose="02040503050406030204" pitchFamily="18" charset="0"/>
                          </a:rPr>
                          <m:t>1</m:t>
                        </m:r>
                      </m:sub>
                    </m:sSub>
                    <m:r>
                      <a:rPr lang="en-GB" b="0" i="1" dirty="0" smtClean="0">
                        <a:latin typeface="Cambria Math" panose="02040503050406030204" pitchFamily="18" charset="0"/>
                      </a:rPr>
                      <m:t>, </m:t>
                    </m:r>
                    <m:sSub>
                      <m:sSubPr>
                        <m:ctrlPr>
                          <a:rPr lang="en-GB" i="1" dirty="0">
                            <a:latin typeface="Cambria Math" panose="02040503050406030204" pitchFamily="18" charset="0"/>
                          </a:rPr>
                        </m:ctrlPr>
                      </m:sSubPr>
                      <m:e>
                        <m:r>
                          <a:rPr lang="en-GB" i="1" dirty="0">
                            <a:latin typeface="Cambria Math" panose="02040503050406030204" pitchFamily="18" charset="0"/>
                          </a:rPr>
                          <m:t>𝑐</m:t>
                        </m:r>
                      </m:e>
                      <m:sub>
                        <m:r>
                          <a:rPr lang="en-GB" i="1" dirty="0">
                            <a:latin typeface="Cambria Math" panose="02040503050406030204" pitchFamily="18" charset="0"/>
                          </a:rPr>
                          <m:t>2</m:t>
                        </m:r>
                      </m:sub>
                    </m:sSub>
                  </m:oMath>
                </a14:m>
                <a:endParaRPr lang="en-GB" dirty="0"/>
              </a:p>
              <a:p>
                <a:pPr lvl="1"/>
                <a:r>
                  <a:rPr lang="en-GB" dirty="0"/>
                  <a:t>Random numbers </a:t>
                </a:r>
                <a14:m>
                  <m:oMath xmlns:m="http://schemas.openxmlformats.org/officeDocument/2006/math">
                    <m:sSub>
                      <m:sSubPr>
                        <m:ctrlPr>
                          <a:rPr lang="en-GB" i="1" dirty="0">
                            <a:latin typeface="Cambria Math" panose="02040503050406030204" pitchFamily="18" charset="0"/>
                          </a:rPr>
                        </m:ctrlPr>
                      </m:sSubPr>
                      <m:e>
                        <m:r>
                          <a:rPr lang="en-GB" i="1" dirty="0">
                            <a:latin typeface="Cambria Math" panose="02040503050406030204" pitchFamily="18" charset="0"/>
                          </a:rPr>
                          <m:t>𝑟</m:t>
                        </m:r>
                      </m:e>
                      <m:sub>
                        <m:r>
                          <a:rPr lang="en-GB" i="1" dirty="0">
                            <a:latin typeface="Cambria Math" panose="02040503050406030204" pitchFamily="18" charset="0"/>
                          </a:rPr>
                          <m:t>1</m:t>
                        </m:r>
                      </m:sub>
                    </m:sSub>
                    <m:r>
                      <a:rPr lang="en-GB" b="0" i="1" dirty="0" smtClean="0">
                        <a:latin typeface="Cambria Math" panose="02040503050406030204" pitchFamily="18" charset="0"/>
                      </a:rPr>
                      <m:t>, </m:t>
                    </m:r>
                    <m:sSub>
                      <m:sSubPr>
                        <m:ctrlPr>
                          <a:rPr lang="en-GB" i="1" dirty="0">
                            <a:latin typeface="Cambria Math" panose="02040503050406030204" pitchFamily="18" charset="0"/>
                          </a:rPr>
                        </m:ctrlPr>
                      </m:sSubPr>
                      <m:e>
                        <m:r>
                          <a:rPr lang="en-GB" i="1" dirty="0">
                            <a:latin typeface="Cambria Math" panose="02040503050406030204" pitchFamily="18" charset="0"/>
                          </a:rPr>
                          <m:t>𝑟</m:t>
                        </m:r>
                      </m:e>
                      <m:sub>
                        <m:r>
                          <a:rPr lang="en-GB" i="1" dirty="0">
                            <a:latin typeface="Cambria Math" panose="02040503050406030204" pitchFamily="18" charset="0"/>
                          </a:rPr>
                          <m:t>2</m:t>
                        </m:r>
                      </m:sub>
                    </m:sSub>
                  </m:oMath>
                </a14:m>
                <a:endParaRPr lang="en-GB" dirty="0"/>
              </a:p>
              <a:p>
                <a:pPr lvl="1"/>
                <a:r>
                  <a:rPr lang="en-GB" dirty="0"/>
                  <a:t>Personal and global best variables to track </a:t>
                </a:r>
                <a14:m>
                  <m:oMath xmlns:m="http://schemas.openxmlformats.org/officeDocument/2006/math">
                    <m:sSub>
                      <m:sSubPr>
                        <m:ctrlPr>
                          <a:rPr lang="en-GB" i="1" smtClean="0">
                            <a:latin typeface="Cambria Math" panose="02040503050406030204" pitchFamily="18" charset="0"/>
                          </a:rPr>
                        </m:ctrlPr>
                      </m:sSubPr>
                      <m:e>
                        <m:r>
                          <a:rPr lang="en-GB" b="0" i="1" smtClean="0">
                            <a:latin typeface="Cambria Math" panose="02040503050406030204" pitchFamily="18" charset="0"/>
                          </a:rPr>
                          <m:t>𝑝</m:t>
                        </m:r>
                      </m:e>
                      <m:sub>
                        <m:r>
                          <a:rPr lang="en-GB" b="0" i="1" smtClean="0">
                            <a:latin typeface="Cambria Math" panose="02040503050406030204" pitchFamily="18" charset="0"/>
                          </a:rPr>
                          <m:t>𝑡</m:t>
                        </m:r>
                      </m:sub>
                    </m:sSub>
                    <m:r>
                      <a:rPr lang="en-GB" b="0" i="1" smtClean="0">
                        <a:latin typeface="Cambria Math" panose="02040503050406030204" pitchFamily="18" charset="0"/>
                      </a:rPr>
                      <m:t>,</m:t>
                    </m:r>
                    <m:sSub>
                      <m:sSubPr>
                        <m:ctrlPr>
                          <a:rPr lang="en-GB" i="1">
                            <a:latin typeface="Cambria Math" panose="02040503050406030204" pitchFamily="18" charset="0"/>
                          </a:rPr>
                        </m:ctrlPr>
                      </m:sSubPr>
                      <m:e>
                        <m:r>
                          <a:rPr lang="en-GB" b="0" i="1" smtClean="0">
                            <a:latin typeface="Cambria Math" panose="02040503050406030204" pitchFamily="18" charset="0"/>
                          </a:rPr>
                          <m:t>𝑔</m:t>
                        </m:r>
                      </m:e>
                      <m:sub>
                        <m:r>
                          <a:rPr lang="en-GB" i="1">
                            <a:latin typeface="Cambria Math" panose="02040503050406030204" pitchFamily="18" charset="0"/>
                          </a:rPr>
                          <m:t>𝑡</m:t>
                        </m:r>
                      </m:sub>
                    </m:sSub>
                  </m:oMath>
                </a14:m>
                <a:endParaRPr lang="en-GB" dirty="0"/>
              </a:p>
              <a:p>
                <a:pPr lvl="1"/>
                <a:r>
                  <a:rPr lang="en-GB" dirty="0"/>
                  <a:t>And you had to pick a temperature and cooling scheme out of the air for PSO</a:t>
                </a:r>
              </a:p>
              <a:p>
                <a:pPr lvl="2"/>
                <a:r>
                  <a:rPr lang="en-GB" dirty="0"/>
                  <a:t>Now look! THREE parameters!!!</a:t>
                </a:r>
              </a:p>
              <a:p>
                <a:pPr lvl="1"/>
                <a:endParaRPr lang="en-GB" dirty="0"/>
              </a:p>
              <a:p>
                <a:pPr lvl="1"/>
                <a:endParaRPr lang="en-GB"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043" t="-2241"/>
                </a:stretch>
              </a:blipFill>
            </p:spPr>
            <p:txBody>
              <a:bodyPr/>
              <a:lstStyle/>
              <a:p>
                <a:r>
                  <a:rPr lang="en-GB">
                    <a:noFill/>
                  </a:rPr>
                  <a:t> </a:t>
                </a:r>
              </a:p>
            </p:txBody>
          </p:sp>
        </mc:Fallback>
      </mc:AlternateContent>
      <p:sp>
        <p:nvSpPr>
          <p:cNvPr id="4" name="Footer Placeholder 3"/>
          <p:cNvSpPr>
            <a:spLocks noGrp="1"/>
          </p:cNvSpPr>
          <p:nvPr>
            <p:ph type="ftr" sz="quarter" idx="11"/>
          </p:nvPr>
        </p:nvSpPr>
        <p:spPr/>
        <p:txBody>
          <a:bodyPr/>
          <a:lstStyle/>
          <a:p>
            <a:r>
              <a:rPr lang="en-GB"/>
              <a:t>@fbuontempo</a:t>
            </a:r>
          </a:p>
        </p:txBody>
      </p:sp>
      <p:sp>
        <p:nvSpPr>
          <p:cNvPr id="5" name="Slide Number Placeholder 4"/>
          <p:cNvSpPr>
            <a:spLocks noGrp="1"/>
          </p:cNvSpPr>
          <p:nvPr>
            <p:ph type="sldNum" sz="quarter" idx="12"/>
          </p:nvPr>
        </p:nvSpPr>
        <p:spPr/>
        <p:txBody>
          <a:bodyPr/>
          <a:lstStyle/>
          <a:p>
            <a:fld id="{4881DADF-EA9E-43C8-9992-28FD7BB0E2D4}" type="slidenum">
              <a:rPr lang="en-GB" smtClean="0"/>
              <a:t>40</a:t>
            </a:fld>
            <a:endParaRPr lang="en-GB"/>
          </a:p>
        </p:txBody>
      </p:sp>
    </p:spTree>
    <p:extLst>
      <p:ext uri="{BB962C8B-B14F-4D97-AF65-F5344CB8AC3E}">
        <p14:creationId xmlns:p14="http://schemas.microsoft.com/office/powerpoint/2010/main" val="204287368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Particle</a:t>
            </a:r>
          </a:p>
        </p:txBody>
      </p:sp>
      <p:sp>
        <p:nvSpPr>
          <p:cNvPr id="3" name="Content Placeholder 2"/>
          <p:cNvSpPr>
            <a:spLocks noGrp="1"/>
          </p:cNvSpPr>
          <p:nvPr>
            <p:ph idx="1"/>
          </p:nvPr>
        </p:nvSpPr>
        <p:spPr/>
        <p:txBody>
          <a:bodyPr>
            <a:normAutofit/>
          </a:bodyPr>
          <a:lstStyle/>
          <a:p>
            <a:pPr marL="0" indent="0">
              <a:buNone/>
            </a:pPr>
            <a:r>
              <a:rPr lang="en-GB" dirty="0">
                <a:latin typeface="Consolas" panose="020B0609020204030204" pitchFamily="49" charset="0"/>
                <a:cs typeface="Consolas" panose="020B0609020204030204" pitchFamily="49" charset="0"/>
              </a:rPr>
              <a:t>class Particle:</a:t>
            </a:r>
          </a:p>
          <a:p>
            <a:pPr marL="0" indent="0">
              <a:buNone/>
            </a:pPr>
            <a:r>
              <a:rPr lang="en-GB" dirty="0">
                <a:latin typeface="Consolas" panose="020B0609020204030204" pitchFamily="49" charset="0"/>
                <a:cs typeface="Consolas" panose="020B0609020204030204" pitchFamily="49" charset="0"/>
              </a:rPr>
              <a:t>  </a:t>
            </a:r>
            <a:r>
              <a:rPr lang="en-GB" dirty="0" err="1">
                <a:latin typeface="Consolas" panose="020B0609020204030204" pitchFamily="49" charset="0"/>
                <a:cs typeface="Consolas" panose="020B0609020204030204" pitchFamily="49" charset="0"/>
              </a:rPr>
              <a:t>def</a:t>
            </a:r>
            <a:r>
              <a:rPr lang="en-GB" dirty="0">
                <a:latin typeface="Consolas" panose="020B0609020204030204" pitchFamily="49" charset="0"/>
                <a:cs typeface="Consolas" panose="020B0609020204030204" pitchFamily="49" charset="0"/>
              </a:rPr>
              <a:t> __</a:t>
            </a:r>
            <a:r>
              <a:rPr lang="en-GB" dirty="0" err="1">
                <a:latin typeface="Consolas" panose="020B0609020204030204" pitchFamily="49" charset="0"/>
                <a:cs typeface="Consolas" panose="020B0609020204030204" pitchFamily="49" charset="0"/>
              </a:rPr>
              <a:t>init</a:t>
            </a:r>
            <a:r>
              <a:rPr lang="en-GB" dirty="0">
                <a:latin typeface="Consolas" panose="020B0609020204030204" pitchFamily="49" charset="0"/>
                <a:cs typeface="Consolas" panose="020B0609020204030204" pitchFamily="49" charset="0"/>
              </a:rPr>
              <a:t>__(self, x, name):</a:t>
            </a:r>
          </a:p>
          <a:p>
            <a:pPr marL="0" indent="0">
              <a:buNone/>
            </a:pPr>
            <a:r>
              <a:rPr lang="en-GB" dirty="0">
                <a:latin typeface="Consolas" panose="020B0609020204030204" pitchFamily="49" charset="0"/>
                <a:cs typeface="Consolas" panose="020B0609020204030204" pitchFamily="49" charset="0"/>
              </a:rPr>
              <a:t>    </a:t>
            </a:r>
            <a:r>
              <a:rPr lang="en-GB" dirty="0" err="1">
                <a:latin typeface="Consolas" panose="020B0609020204030204" pitchFamily="49" charset="0"/>
                <a:cs typeface="Consolas" panose="020B0609020204030204" pitchFamily="49" charset="0"/>
              </a:rPr>
              <a:t>self.x</a:t>
            </a:r>
            <a:r>
              <a:rPr lang="en-GB" dirty="0">
                <a:latin typeface="Consolas" panose="020B0609020204030204" pitchFamily="49" charset="0"/>
                <a:cs typeface="Consolas" panose="020B0609020204030204" pitchFamily="49" charset="0"/>
              </a:rPr>
              <a:t> = x</a:t>
            </a:r>
          </a:p>
          <a:p>
            <a:pPr marL="0" indent="0">
              <a:buNone/>
            </a:pPr>
            <a:r>
              <a:rPr lang="en-GB" dirty="0">
                <a:latin typeface="Consolas" panose="020B0609020204030204" pitchFamily="49" charset="0"/>
                <a:cs typeface="Consolas" panose="020B0609020204030204" pitchFamily="49" charset="0"/>
              </a:rPr>
              <a:t>    </a:t>
            </a:r>
            <a:r>
              <a:rPr lang="en-GB" dirty="0" err="1">
                <a:latin typeface="Consolas" panose="020B0609020204030204" pitchFamily="49" charset="0"/>
                <a:cs typeface="Consolas" panose="020B0609020204030204" pitchFamily="49" charset="0"/>
              </a:rPr>
              <a:t>self.best</a:t>
            </a:r>
            <a:r>
              <a:rPr lang="en-GB" dirty="0">
                <a:latin typeface="Consolas" panose="020B0609020204030204" pitchFamily="49" charset="0"/>
                <a:cs typeface="Consolas" panose="020B0609020204030204" pitchFamily="49" charset="0"/>
              </a:rPr>
              <a:t> = x</a:t>
            </a:r>
          </a:p>
          <a:p>
            <a:pPr marL="0" indent="0">
              <a:buNone/>
            </a:pPr>
            <a:r>
              <a:rPr lang="en-GB" dirty="0">
                <a:latin typeface="Consolas" panose="020B0609020204030204" pitchFamily="49" charset="0"/>
                <a:cs typeface="Consolas" panose="020B0609020204030204" pitchFamily="49" charset="0"/>
              </a:rPr>
              <a:t>    </a:t>
            </a:r>
            <a:r>
              <a:rPr lang="en-GB" dirty="0" err="1">
                <a:latin typeface="Consolas" panose="020B0609020204030204" pitchFamily="49" charset="0"/>
                <a:cs typeface="Consolas" panose="020B0609020204030204" pitchFamily="49" charset="0"/>
              </a:rPr>
              <a:t>self.velocity</a:t>
            </a:r>
            <a:r>
              <a:rPr lang="en-GB" dirty="0">
                <a:latin typeface="Consolas" panose="020B0609020204030204" pitchFamily="49" charset="0"/>
                <a:cs typeface="Consolas" panose="020B0609020204030204" pitchFamily="49" charset="0"/>
              </a:rPr>
              <a:t> = </a:t>
            </a:r>
            <a:r>
              <a:rPr lang="en-GB" dirty="0" err="1">
                <a:latin typeface="Consolas" panose="020B0609020204030204" pitchFamily="49" charset="0"/>
                <a:cs typeface="Consolas" panose="020B0609020204030204" pitchFamily="49" charset="0"/>
              </a:rPr>
              <a:t>random.random</a:t>
            </a:r>
            <a:r>
              <a:rPr lang="en-GB" dirty="0">
                <a:latin typeface="Consolas" panose="020B0609020204030204" pitchFamily="49" charset="0"/>
                <a:cs typeface="Consolas" panose="020B0609020204030204" pitchFamily="49" charset="0"/>
              </a:rPr>
              <a:t>() </a:t>
            </a:r>
          </a:p>
          <a:p>
            <a:pPr marL="0" indent="0">
              <a:buNone/>
            </a:pPr>
            <a:r>
              <a:rPr lang="en-GB" dirty="0">
                <a:latin typeface="Consolas" panose="020B0609020204030204" pitchFamily="49" charset="0"/>
                <a:cs typeface="Consolas" panose="020B0609020204030204" pitchFamily="49" charset="0"/>
              </a:rPr>
              <a:t>    self.name = name</a:t>
            </a:r>
          </a:p>
          <a:p>
            <a:pPr marL="0" indent="0">
              <a:buNone/>
            </a:pPr>
            <a:r>
              <a:rPr lang="en-GB" dirty="0">
                <a:latin typeface="Consolas" panose="020B0609020204030204" pitchFamily="49" charset="0"/>
                <a:cs typeface="Consolas" panose="020B0609020204030204" pitchFamily="49" charset="0"/>
              </a:rPr>
              <a:t>    </a:t>
            </a:r>
            <a:r>
              <a:rPr lang="en-GB" dirty="0" err="1">
                <a:latin typeface="Consolas" panose="020B0609020204030204" pitchFamily="49" charset="0"/>
                <a:cs typeface="Consolas" panose="020B0609020204030204" pitchFamily="49" charset="0"/>
              </a:rPr>
              <a:t>self.history</a:t>
            </a:r>
            <a:r>
              <a:rPr lang="en-GB" dirty="0">
                <a:latin typeface="Consolas" panose="020B0609020204030204" pitchFamily="49" charset="0"/>
                <a:cs typeface="Consolas" panose="020B0609020204030204" pitchFamily="49" charset="0"/>
              </a:rPr>
              <a:t> = []</a:t>
            </a:r>
          </a:p>
          <a:p>
            <a:pPr marL="0" indent="0">
              <a:buNone/>
            </a:pPr>
            <a:endParaRPr lang="en-GB" dirty="0">
              <a:latin typeface="Consolas" panose="020B0609020204030204" pitchFamily="49" charset="0"/>
              <a:cs typeface="Consolas" panose="020B0609020204030204" pitchFamily="49" charset="0"/>
            </a:endParaRPr>
          </a:p>
        </p:txBody>
      </p:sp>
      <p:sp>
        <p:nvSpPr>
          <p:cNvPr id="4" name="Footer Placeholder 3"/>
          <p:cNvSpPr>
            <a:spLocks noGrp="1"/>
          </p:cNvSpPr>
          <p:nvPr>
            <p:ph type="ftr" sz="quarter" idx="11"/>
          </p:nvPr>
        </p:nvSpPr>
        <p:spPr/>
        <p:txBody>
          <a:bodyPr/>
          <a:lstStyle/>
          <a:p>
            <a:r>
              <a:rPr lang="en-GB"/>
              <a:t>@fbuontempo</a:t>
            </a:r>
          </a:p>
        </p:txBody>
      </p:sp>
      <p:sp>
        <p:nvSpPr>
          <p:cNvPr id="5" name="Slide Number Placeholder 4"/>
          <p:cNvSpPr>
            <a:spLocks noGrp="1"/>
          </p:cNvSpPr>
          <p:nvPr>
            <p:ph type="sldNum" sz="quarter" idx="12"/>
          </p:nvPr>
        </p:nvSpPr>
        <p:spPr/>
        <p:txBody>
          <a:bodyPr/>
          <a:lstStyle/>
          <a:p>
            <a:fld id="{4881DADF-EA9E-43C8-9992-28FD7BB0E2D4}" type="slidenum">
              <a:rPr lang="en-GB" smtClean="0"/>
              <a:t>41</a:t>
            </a:fld>
            <a:endParaRPr lang="en-GB"/>
          </a:p>
        </p:txBody>
      </p:sp>
    </p:spTree>
    <p:extLst>
      <p:ext uri="{BB962C8B-B14F-4D97-AF65-F5344CB8AC3E}">
        <p14:creationId xmlns:p14="http://schemas.microsoft.com/office/powerpoint/2010/main" val="24708633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PSO: start with something random</a:t>
            </a:r>
          </a:p>
        </p:txBody>
      </p:sp>
      <p:sp>
        <p:nvSpPr>
          <p:cNvPr id="3" name="Content Placeholder 2"/>
          <p:cNvSpPr>
            <a:spLocks noGrp="1"/>
          </p:cNvSpPr>
          <p:nvPr>
            <p:ph idx="1"/>
          </p:nvPr>
        </p:nvSpPr>
        <p:spPr>
          <a:xfrm>
            <a:off x="838200" y="1567929"/>
            <a:ext cx="10515600" cy="4361816"/>
          </a:xfrm>
        </p:spPr>
        <p:txBody>
          <a:bodyPr>
            <a:noAutofit/>
          </a:bodyPr>
          <a:lstStyle/>
          <a:p>
            <a:pPr marL="0" indent="0">
              <a:buNone/>
            </a:pPr>
            <a:r>
              <a:rPr lang="en-GB" sz="2400" dirty="0" err="1">
                <a:latin typeface="Consolas" panose="020B0609020204030204" pitchFamily="49" charset="0"/>
                <a:cs typeface="Consolas" panose="020B0609020204030204" pitchFamily="49" charset="0"/>
              </a:rPr>
              <a:t>def</a:t>
            </a:r>
            <a:r>
              <a:rPr lang="en-GB" sz="2400" dirty="0">
                <a:latin typeface="Consolas" panose="020B0609020204030204" pitchFamily="49" charset="0"/>
                <a:cs typeface="Consolas" panose="020B0609020204030204" pitchFamily="49" charset="0"/>
              </a:rPr>
              <a:t> initialise(count, </a:t>
            </a:r>
            <a:r>
              <a:rPr lang="en-GB" sz="2400" dirty="0" err="1">
                <a:latin typeface="Consolas" panose="020B0609020204030204" pitchFamily="49" charset="0"/>
                <a:cs typeface="Consolas" panose="020B0609020204030204" pitchFamily="49" charset="0"/>
              </a:rPr>
              <a:t>min_x</a:t>
            </a:r>
            <a:r>
              <a:rPr lang="en-GB" sz="2400" dirty="0">
                <a:latin typeface="Consolas" panose="020B0609020204030204" pitchFamily="49" charset="0"/>
                <a:cs typeface="Consolas" panose="020B0609020204030204" pitchFamily="49" charset="0"/>
              </a:rPr>
              <a:t>, </a:t>
            </a:r>
            <a:r>
              <a:rPr lang="en-GB" sz="2400" dirty="0" err="1">
                <a:latin typeface="Consolas" panose="020B0609020204030204" pitchFamily="49" charset="0"/>
                <a:cs typeface="Consolas" panose="020B0609020204030204" pitchFamily="49" charset="0"/>
              </a:rPr>
              <a:t>max_x</a:t>
            </a:r>
            <a:r>
              <a:rPr lang="en-GB" sz="2400" dirty="0">
                <a:latin typeface="Consolas" panose="020B0609020204030204" pitchFamily="49" charset="0"/>
                <a:cs typeface="Consolas" panose="020B0609020204030204" pitchFamily="49" charset="0"/>
              </a:rPr>
              <a:t>):</a:t>
            </a:r>
          </a:p>
          <a:p>
            <a:pPr marL="0" indent="0">
              <a:buNone/>
            </a:pPr>
            <a:r>
              <a:rPr lang="en-GB" sz="2400" dirty="0">
                <a:latin typeface="Consolas" panose="020B0609020204030204" pitchFamily="49" charset="0"/>
                <a:cs typeface="Consolas" panose="020B0609020204030204" pitchFamily="49" charset="0"/>
              </a:rPr>
              <a:t>  particles = []</a:t>
            </a:r>
          </a:p>
          <a:p>
            <a:pPr marL="0" indent="0">
              <a:buNone/>
            </a:pPr>
            <a:r>
              <a:rPr lang="en-GB" sz="2400" dirty="0">
                <a:latin typeface="Consolas" panose="020B0609020204030204" pitchFamily="49" charset="0"/>
                <a:cs typeface="Consolas" panose="020B0609020204030204" pitchFamily="49" charset="0"/>
              </a:rPr>
              <a:t>  for </a:t>
            </a:r>
            <a:r>
              <a:rPr lang="en-GB" sz="2400" dirty="0" err="1">
                <a:latin typeface="Consolas" panose="020B0609020204030204" pitchFamily="49" charset="0"/>
                <a:cs typeface="Consolas" panose="020B0609020204030204" pitchFamily="49" charset="0"/>
              </a:rPr>
              <a:t>i</a:t>
            </a:r>
            <a:r>
              <a:rPr lang="en-GB" sz="2400" dirty="0">
                <a:latin typeface="Consolas" panose="020B0609020204030204" pitchFamily="49" charset="0"/>
                <a:cs typeface="Consolas" panose="020B0609020204030204" pitchFamily="49" charset="0"/>
              </a:rPr>
              <a:t> in range(count):</a:t>
            </a:r>
          </a:p>
          <a:p>
            <a:pPr marL="0" indent="0">
              <a:buNone/>
            </a:pPr>
            <a:r>
              <a:rPr lang="en-GB" sz="2400" dirty="0">
                <a:latin typeface="Consolas" panose="020B0609020204030204" pitchFamily="49" charset="0"/>
                <a:cs typeface="Consolas" panose="020B0609020204030204" pitchFamily="49" charset="0"/>
              </a:rPr>
              <a:t>    x = </a:t>
            </a:r>
            <a:r>
              <a:rPr lang="en-GB" sz="2400" dirty="0" err="1">
                <a:latin typeface="Consolas" panose="020B0609020204030204" pitchFamily="49" charset="0"/>
                <a:cs typeface="Consolas" panose="020B0609020204030204" pitchFamily="49" charset="0"/>
              </a:rPr>
              <a:t>random.uniform</a:t>
            </a:r>
            <a:r>
              <a:rPr lang="en-GB" sz="2400" dirty="0">
                <a:latin typeface="Consolas" panose="020B0609020204030204" pitchFamily="49" charset="0"/>
                <a:cs typeface="Consolas" panose="020B0609020204030204" pitchFamily="49" charset="0"/>
              </a:rPr>
              <a:t>(</a:t>
            </a:r>
            <a:r>
              <a:rPr lang="en-GB" sz="2400" dirty="0" err="1">
                <a:latin typeface="Consolas" panose="020B0609020204030204" pitchFamily="49" charset="0"/>
                <a:cs typeface="Consolas" panose="020B0609020204030204" pitchFamily="49" charset="0"/>
              </a:rPr>
              <a:t>min_x</a:t>
            </a:r>
            <a:r>
              <a:rPr lang="en-GB" sz="2400" dirty="0">
                <a:latin typeface="Consolas" panose="020B0609020204030204" pitchFamily="49" charset="0"/>
                <a:cs typeface="Consolas" panose="020B0609020204030204" pitchFamily="49" charset="0"/>
              </a:rPr>
              <a:t>, </a:t>
            </a:r>
            <a:r>
              <a:rPr lang="en-GB" sz="2400" dirty="0" err="1">
                <a:latin typeface="Consolas" panose="020B0609020204030204" pitchFamily="49" charset="0"/>
                <a:cs typeface="Consolas" panose="020B0609020204030204" pitchFamily="49" charset="0"/>
              </a:rPr>
              <a:t>max_x</a:t>
            </a:r>
            <a:r>
              <a:rPr lang="en-GB" sz="2400" dirty="0">
                <a:latin typeface="Consolas" panose="020B0609020204030204" pitchFamily="49" charset="0"/>
                <a:cs typeface="Consolas" panose="020B0609020204030204" pitchFamily="49" charset="0"/>
              </a:rPr>
              <a:t>)</a:t>
            </a:r>
          </a:p>
          <a:p>
            <a:pPr marL="0" indent="0">
              <a:buNone/>
            </a:pPr>
            <a:r>
              <a:rPr lang="en-GB" sz="2400" dirty="0">
                <a:latin typeface="Consolas" panose="020B0609020204030204" pitchFamily="49" charset="0"/>
                <a:cs typeface="Consolas" panose="020B0609020204030204" pitchFamily="49" charset="0"/>
              </a:rPr>
              <a:t>    </a:t>
            </a:r>
            <a:r>
              <a:rPr lang="en-GB" sz="2400" dirty="0" err="1">
                <a:latin typeface="Consolas" panose="020B0609020204030204" pitchFamily="49" charset="0"/>
                <a:cs typeface="Consolas" panose="020B0609020204030204" pitchFamily="49" charset="0"/>
              </a:rPr>
              <a:t>particles.append</a:t>
            </a:r>
            <a:r>
              <a:rPr lang="en-GB" sz="2400" dirty="0">
                <a:latin typeface="Consolas" panose="020B0609020204030204" pitchFamily="49" charset="0"/>
                <a:cs typeface="Consolas" panose="020B0609020204030204" pitchFamily="49" charset="0"/>
              </a:rPr>
              <a:t>(Particle(x, </a:t>
            </a:r>
            <a:r>
              <a:rPr lang="en-GB" sz="2400" dirty="0" err="1">
                <a:latin typeface="Consolas" panose="020B0609020204030204" pitchFamily="49" charset="0"/>
                <a:cs typeface="Consolas" panose="020B0609020204030204" pitchFamily="49" charset="0"/>
              </a:rPr>
              <a:t>str</a:t>
            </a:r>
            <a:r>
              <a:rPr lang="en-GB" sz="2400" dirty="0">
                <a:latin typeface="Consolas" panose="020B0609020204030204" pitchFamily="49" charset="0"/>
                <a:cs typeface="Consolas" panose="020B0609020204030204" pitchFamily="49" charset="0"/>
              </a:rPr>
              <a:t>(</a:t>
            </a:r>
            <a:r>
              <a:rPr lang="en-GB" sz="2400" dirty="0" err="1">
                <a:latin typeface="Consolas" panose="020B0609020204030204" pitchFamily="49" charset="0"/>
                <a:cs typeface="Consolas" panose="020B0609020204030204" pitchFamily="49" charset="0"/>
              </a:rPr>
              <a:t>i</a:t>
            </a:r>
            <a:r>
              <a:rPr lang="en-GB" sz="2400" dirty="0">
                <a:latin typeface="Consolas" panose="020B0609020204030204" pitchFamily="49" charset="0"/>
                <a:cs typeface="Consolas" panose="020B0609020204030204" pitchFamily="49" charset="0"/>
              </a:rPr>
              <a:t>)))</a:t>
            </a:r>
          </a:p>
          <a:p>
            <a:pPr marL="0" indent="0">
              <a:buNone/>
            </a:pPr>
            <a:r>
              <a:rPr lang="en-GB" sz="2400" dirty="0">
                <a:latin typeface="Consolas" panose="020B0609020204030204" pitchFamily="49" charset="0"/>
                <a:cs typeface="Consolas" panose="020B0609020204030204" pitchFamily="49" charset="0"/>
              </a:rPr>
              <a:t>  return particles</a:t>
            </a:r>
          </a:p>
          <a:p>
            <a:pPr marL="0" indent="0">
              <a:buNone/>
            </a:pPr>
            <a:endParaRPr lang="en-GB" sz="2400" dirty="0">
              <a:latin typeface="Consolas" panose="020B0609020204030204" pitchFamily="49" charset="0"/>
              <a:cs typeface="Consolas" panose="020B0609020204030204" pitchFamily="49" charset="0"/>
            </a:endParaRPr>
          </a:p>
        </p:txBody>
      </p:sp>
      <p:sp>
        <p:nvSpPr>
          <p:cNvPr id="4" name="Footer Placeholder 3"/>
          <p:cNvSpPr>
            <a:spLocks noGrp="1"/>
          </p:cNvSpPr>
          <p:nvPr>
            <p:ph type="ftr" sz="quarter" idx="11"/>
          </p:nvPr>
        </p:nvSpPr>
        <p:spPr/>
        <p:txBody>
          <a:bodyPr/>
          <a:lstStyle/>
          <a:p>
            <a:r>
              <a:rPr lang="en-GB"/>
              <a:t>@fbuontempo</a:t>
            </a:r>
          </a:p>
        </p:txBody>
      </p:sp>
      <p:sp>
        <p:nvSpPr>
          <p:cNvPr id="5" name="Slide Number Placeholder 4"/>
          <p:cNvSpPr>
            <a:spLocks noGrp="1"/>
          </p:cNvSpPr>
          <p:nvPr>
            <p:ph type="sldNum" sz="quarter" idx="12"/>
          </p:nvPr>
        </p:nvSpPr>
        <p:spPr/>
        <p:txBody>
          <a:bodyPr/>
          <a:lstStyle/>
          <a:p>
            <a:fld id="{4881DADF-EA9E-43C8-9992-28FD7BB0E2D4}" type="slidenum">
              <a:rPr lang="en-GB" smtClean="0"/>
              <a:t>42</a:t>
            </a:fld>
            <a:endParaRPr lang="en-GB"/>
          </a:p>
        </p:txBody>
      </p:sp>
    </p:spTree>
    <p:extLst>
      <p:ext uri="{BB962C8B-B14F-4D97-AF65-F5344CB8AC3E}">
        <p14:creationId xmlns:p14="http://schemas.microsoft.com/office/powerpoint/2010/main" val="361558742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PSO Swarm</a:t>
            </a:r>
          </a:p>
        </p:txBody>
      </p:sp>
      <p:sp>
        <p:nvSpPr>
          <p:cNvPr id="3" name="Content Placeholder 2"/>
          <p:cNvSpPr>
            <a:spLocks noGrp="1"/>
          </p:cNvSpPr>
          <p:nvPr>
            <p:ph idx="1"/>
          </p:nvPr>
        </p:nvSpPr>
        <p:spPr/>
        <p:txBody>
          <a:bodyPr>
            <a:normAutofit lnSpcReduction="10000"/>
          </a:bodyPr>
          <a:lstStyle/>
          <a:p>
            <a:pPr marL="0" indent="0">
              <a:buNone/>
            </a:pPr>
            <a:r>
              <a:rPr lang="en-GB" dirty="0" err="1">
                <a:latin typeface="Consolas" panose="020B0609020204030204" pitchFamily="49" charset="0"/>
                <a:cs typeface="Consolas" panose="020B0609020204030204" pitchFamily="49" charset="0"/>
              </a:rPr>
              <a:t>def</a:t>
            </a:r>
            <a:r>
              <a:rPr lang="en-GB" dirty="0">
                <a:latin typeface="Consolas" panose="020B0609020204030204" pitchFamily="49" charset="0"/>
                <a:cs typeface="Consolas" panose="020B0609020204030204" pitchFamily="49" charset="0"/>
              </a:rPr>
              <a:t> swarm(count, </a:t>
            </a:r>
            <a:r>
              <a:rPr lang="en-GB" dirty="0" err="1">
                <a:latin typeface="Consolas" panose="020B0609020204030204" pitchFamily="49" charset="0"/>
                <a:cs typeface="Consolas" panose="020B0609020204030204" pitchFamily="49" charset="0"/>
              </a:rPr>
              <a:t>min_x</a:t>
            </a:r>
            <a:r>
              <a:rPr lang="en-GB" dirty="0">
                <a:latin typeface="Consolas" panose="020B0609020204030204" pitchFamily="49" charset="0"/>
                <a:cs typeface="Consolas" panose="020B0609020204030204" pitchFamily="49" charset="0"/>
              </a:rPr>
              <a:t>, </a:t>
            </a:r>
            <a:r>
              <a:rPr lang="en-GB" dirty="0" err="1">
                <a:latin typeface="Consolas" panose="020B0609020204030204" pitchFamily="49" charset="0"/>
                <a:cs typeface="Consolas" panose="020B0609020204030204" pitchFamily="49" charset="0"/>
              </a:rPr>
              <a:t>max_x</a:t>
            </a:r>
            <a:r>
              <a:rPr lang="en-GB" dirty="0">
                <a:latin typeface="Consolas" panose="020B0609020204030204" pitchFamily="49" charset="0"/>
                <a:cs typeface="Consolas" panose="020B0609020204030204" pitchFamily="49" charset="0"/>
              </a:rPr>
              <a:t>, epochs, f):</a:t>
            </a:r>
          </a:p>
          <a:p>
            <a:pPr marL="0" indent="0">
              <a:buNone/>
            </a:pPr>
            <a:r>
              <a:rPr lang="en-GB" dirty="0">
                <a:latin typeface="Consolas" panose="020B0609020204030204" pitchFamily="49" charset="0"/>
                <a:cs typeface="Consolas" panose="020B0609020204030204" pitchFamily="49" charset="0"/>
              </a:rPr>
              <a:t>  particles = initialise(count, </a:t>
            </a:r>
            <a:r>
              <a:rPr lang="en-GB" dirty="0" err="1">
                <a:latin typeface="Consolas" panose="020B0609020204030204" pitchFamily="49" charset="0"/>
                <a:cs typeface="Consolas" panose="020B0609020204030204" pitchFamily="49" charset="0"/>
              </a:rPr>
              <a:t>min_x</a:t>
            </a:r>
            <a:r>
              <a:rPr lang="en-GB" dirty="0">
                <a:latin typeface="Consolas" panose="020B0609020204030204" pitchFamily="49" charset="0"/>
                <a:cs typeface="Consolas" panose="020B0609020204030204" pitchFamily="49" charset="0"/>
              </a:rPr>
              <a:t>, </a:t>
            </a:r>
            <a:r>
              <a:rPr lang="en-GB" dirty="0" err="1">
                <a:latin typeface="Consolas" panose="020B0609020204030204" pitchFamily="49" charset="0"/>
                <a:cs typeface="Consolas" panose="020B0609020204030204" pitchFamily="49" charset="0"/>
              </a:rPr>
              <a:t>max_x</a:t>
            </a:r>
            <a:r>
              <a:rPr lang="en-GB" dirty="0">
                <a:latin typeface="Consolas" panose="020B0609020204030204" pitchFamily="49" charset="0"/>
                <a:cs typeface="Consolas" panose="020B0609020204030204" pitchFamily="49" charset="0"/>
              </a:rPr>
              <a:t>)</a:t>
            </a:r>
          </a:p>
          <a:p>
            <a:pPr marL="0" indent="0">
              <a:buNone/>
            </a:pPr>
            <a:r>
              <a:rPr lang="en-GB" dirty="0">
                <a:latin typeface="Consolas" panose="020B0609020204030204" pitchFamily="49" charset="0"/>
                <a:cs typeface="Consolas" panose="020B0609020204030204" pitchFamily="49" charset="0"/>
              </a:rPr>
              <a:t>  best = </a:t>
            </a:r>
            <a:r>
              <a:rPr lang="en-GB" dirty="0" err="1">
                <a:latin typeface="Consolas" panose="020B0609020204030204" pitchFamily="49" charset="0"/>
                <a:cs typeface="Consolas" panose="020B0609020204030204" pitchFamily="49" charset="0"/>
              </a:rPr>
              <a:t>find_best</a:t>
            </a:r>
            <a:r>
              <a:rPr lang="en-GB" dirty="0">
                <a:latin typeface="Consolas" panose="020B0609020204030204" pitchFamily="49" charset="0"/>
                <a:cs typeface="Consolas" panose="020B0609020204030204" pitchFamily="49" charset="0"/>
              </a:rPr>
              <a:t>(particles, particles[0].best, f)</a:t>
            </a:r>
          </a:p>
          <a:p>
            <a:pPr marL="0" indent="0">
              <a:buNone/>
            </a:pPr>
            <a:endParaRPr lang="en-GB" dirty="0">
              <a:latin typeface="Consolas" panose="020B0609020204030204" pitchFamily="49" charset="0"/>
              <a:cs typeface="Consolas" panose="020B0609020204030204" pitchFamily="49" charset="0"/>
            </a:endParaRPr>
          </a:p>
          <a:p>
            <a:pPr marL="0" indent="0">
              <a:buNone/>
            </a:pPr>
            <a:r>
              <a:rPr lang="en-GB" dirty="0">
                <a:latin typeface="Consolas" panose="020B0609020204030204" pitchFamily="49" charset="0"/>
                <a:cs typeface="Consolas" panose="020B0609020204030204" pitchFamily="49" charset="0"/>
              </a:rPr>
              <a:t>  for _ in range(epochs):</a:t>
            </a:r>
          </a:p>
          <a:p>
            <a:pPr marL="0" indent="0">
              <a:buNone/>
            </a:pPr>
            <a:r>
              <a:rPr lang="en-GB" dirty="0">
                <a:latin typeface="Consolas" panose="020B0609020204030204" pitchFamily="49" charset="0"/>
                <a:cs typeface="Consolas" panose="020B0609020204030204" pitchFamily="49" charset="0"/>
              </a:rPr>
              <a:t>    yield particles</a:t>
            </a:r>
          </a:p>
          <a:p>
            <a:pPr marL="0" indent="0">
              <a:buNone/>
            </a:pPr>
            <a:r>
              <a:rPr lang="en-GB" dirty="0">
                <a:latin typeface="Consolas" panose="020B0609020204030204" pitchFamily="49" charset="0"/>
                <a:cs typeface="Consolas" panose="020B0609020204030204" pitchFamily="49" charset="0"/>
              </a:rPr>
              <a:t>    best = </a:t>
            </a:r>
            <a:r>
              <a:rPr lang="en-GB" dirty="0" err="1">
                <a:latin typeface="Consolas" panose="020B0609020204030204" pitchFamily="49" charset="0"/>
                <a:cs typeface="Consolas" panose="020B0609020204030204" pitchFamily="49" charset="0"/>
              </a:rPr>
              <a:t>find_best</a:t>
            </a:r>
            <a:r>
              <a:rPr lang="en-GB" dirty="0">
                <a:latin typeface="Consolas" panose="020B0609020204030204" pitchFamily="49" charset="0"/>
                <a:cs typeface="Consolas" panose="020B0609020204030204" pitchFamily="49" charset="0"/>
              </a:rPr>
              <a:t>(particles, best, f)</a:t>
            </a:r>
          </a:p>
          <a:p>
            <a:pPr marL="0" indent="0">
              <a:buNone/>
            </a:pPr>
            <a:r>
              <a:rPr lang="en-GB" dirty="0">
                <a:latin typeface="Consolas" panose="020B0609020204030204" pitchFamily="49" charset="0"/>
                <a:cs typeface="Consolas" panose="020B0609020204030204" pitchFamily="49" charset="0"/>
              </a:rPr>
              <a:t>    </a:t>
            </a:r>
            <a:r>
              <a:rPr lang="en-GB" dirty="0" err="1">
                <a:latin typeface="Consolas" panose="020B0609020204030204" pitchFamily="49" charset="0"/>
                <a:cs typeface="Consolas" panose="020B0609020204030204" pitchFamily="49" charset="0"/>
              </a:rPr>
              <a:t>update_velocity</a:t>
            </a:r>
            <a:r>
              <a:rPr lang="en-GB" dirty="0">
                <a:latin typeface="Consolas" panose="020B0609020204030204" pitchFamily="49" charset="0"/>
                <a:cs typeface="Consolas" panose="020B0609020204030204" pitchFamily="49" charset="0"/>
              </a:rPr>
              <a:t>(particles, best)</a:t>
            </a:r>
          </a:p>
          <a:p>
            <a:pPr marL="0" indent="0">
              <a:buNone/>
            </a:pPr>
            <a:r>
              <a:rPr lang="en-GB" dirty="0">
                <a:latin typeface="Consolas" panose="020B0609020204030204" pitchFamily="49" charset="0"/>
                <a:cs typeface="Consolas" panose="020B0609020204030204" pitchFamily="49" charset="0"/>
              </a:rPr>
              <a:t>    move(particles, </a:t>
            </a:r>
            <a:r>
              <a:rPr lang="en-GB" dirty="0" err="1">
                <a:latin typeface="Consolas" panose="020B0609020204030204" pitchFamily="49" charset="0"/>
                <a:cs typeface="Consolas" panose="020B0609020204030204" pitchFamily="49" charset="0"/>
              </a:rPr>
              <a:t>min_x</a:t>
            </a:r>
            <a:r>
              <a:rPr lang="en-GB" dirty="0">
                <a:latin typeface="Consolas" panose="020B0609020204030204" pitchFamily="49" charset="0"/>
                <a:cs typeface="Consolas" panose="020B0609020204030204" pitchFamily="49" charset="0"/>
              </a:rPr>
              <a:t>, </a:t>
            </a:r>
            <a:r>
              <a:rPr lang="en-GB" dirty="0" err="1">
                <a:latin typeface="Consolas" panose="020B0609020204030204" pitchFamily="49" charset="0"/>
                <a:cs typeface="Consolas" panose="020B0609020204030204" pitchFamily="49" charset="0"/>
              </a:rPr>
              <a:t>max_x</a:t>
            </a:r>
            <a:r>
              <a:rPr lang="en-GB" dirty="0">
                <a:latin typeface="Consolas" panose="020B0609020204030204" pitchFamily="49" charset="0"/>
                <a:cs typeface="Consolas" panose="020B0609020204030204" pitchFamily="49" charset="0"/>
              </a:rPr>
              <a:t>, f)</a:t>
            </a:r>
          </a:p>
          <a:p>
            <a:pPr marL="0" indent="0">
              <a:buNone/>
            </a:pPr>
            <a:endParaRPr lang="en-GB" dirty="0"/>
          </a:p>
        </p:txBody>
      </p:sp>
      <p:sp>
        <p:nvSpPr>
          <p:cNvPr id="4" name="Footer Placeholder 3"/>
          <p:cNvSpPr>
            <a:spLocks noGrp="1"/>
          </p:cNvSpPr>
          <p:nvPr>
            <p:ph type="ftr" sz="quarter" idx="11"/>
          </p:nvPr>
        </p:nvSpPr>
        <p:spPr/>
        <p:txBody>
          <a:bodyPr/>
          <a:lstStyle/>
          <a:p>
            <a:r>
              <a:rPr lang="en-GB"/>
              <a:t>@fbuontempo</a:t>
            </a:r>
          </a:p>
        </p:txBody>
      </p:sp>
      <p:sp>
        <p:nvSpPr>
          <p:cNvPr id="5" name="Slide Number Placeholder 4"/>
          <p:cNvSpPr>
            <a:spLocks noGrp="1"/>
          </p:cNvSpPr>
          <p:nvPr>
            <p:ph type="sldNum" sz="quarter" idx="12"/>
          </p:nvPr>
        </p:nvSpPr>
        <p:spPr/>
        <p:txBody>
          <a:bodyPr/>
          <a:lstStyle/>
          <a:p>
            <a:fld id="{4881DADF-EA9E-43C8-9992-28FD7BB0E2D4}" type="slidenum">
              <a:rPr lang="en-GB" smtClean="0"/>
              <a:t>43</a:t>
            </a:fld>
            <a:endParaRPr lang="en-GB"/>
          </a:p>
        </p:txBody>
      </p:sp>
    </p:spTree>
    <p:extLst>
      <p:ext uri="{BB962C8B-B14F-4D97-AF65-F5344CB8AC3E}">
        <p14:creationId xmlns:p14="http://schemas.microsoft.com/office/powerpoint/2010/main" val="413481873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Find best</a:t>
            </a:r>
          </a:p>
        </p:txBody>
      </p:sp>
      <p:sp>
        <p:nvSpPr>
          <p:cNvPr id="3" name="Content Placeholder 2"/>
          <p:cNvSpPr>
            <a:spLocks noGrp="1"/>
          </p:cNvSpPr>
          <p:nvPr>
            <p:ph idx="1"/>
          </p:nvPr>
        </p:nvSpPr>
        <p:spPr/>
        <p:txBody>
          <a:bodyPr/>
          <a:lstStyle/>
          <a:p>
            <a:pPr marL="0" indent="0">
              <a:buNone/>
            </a:pPr>
            <a:r>
              <a:rPr lang="en-US" dirty="0" err="1">
                <a:latin typeface="Consolas" panose="020B0609020204030204" pitchFamily="49" charset="0"/>
                <a:cs typeface="Consolas" panose="020B0609020204030204" pitchFamily="49" charset="0"/>
              </a:rPr>
              <a:t>def</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find_best</a:t>
            </a:r>
            <a:r>
              <a:rPr lang="en-US" dirty="0">
                <a:latin typeface="Consolas" panose="020B0609020204030204" pitchFamily="49" charset="0"/>
                <a:cs typeface="Consolas" panose="020B0609020204030204" pitchFamily="49" charset="0"/>
              </a:rPr>
              <a:t>(particles, best, f):</a:t>
            </a:r>
          </a:p>
          <a:p>
            <a:pPr marL="0" indent="0">
              <a:buNone/>
            </a:pPr>
            <a:r>
              <a:rPr lang="en-US" dirty="0">
                <a:latin typeface="Consolas" panose="020B0609020204030204" pitchFamily="49" charset="0"/>
                <a:cs typeface="Consolas" panose="020B0609020204030204" pitchFamily="49" charset="0"/>
              </a:rPr>
              <a:t>  for particle in particles:</a:t>
            </a:r>
          </a:p>
          <a:p>
            <a:pPr marL="0" indent="0">
              <a:buNone/>
            </a:pPr>
            <a:r>
              <a:rPr lang="en-US" dirty="0">
                <a:latin typeface="Consolas" panose="020B0609020204030204" pitchFamily="49" charset="0"/>
                <a:cs typeface="Consolas" panose="020B0609020204030204" pitchFamily="49" charset="0"/>
              </a:rPr>
              <a:t>    if f(</a:t>
            </a:r>
            <a:r>
              <a:rPr lang="en-US" dirty="0" err="1">
                <a:latin typeface="Consolas" panose="020B0609020204030204" pitchFamily="49" charset="0"/>
                <a:cs typeface="Consolas" panose="020B0609020204030204" pitchFamily="49" charset="0"/>
              </a:rPr>
              <a:t>particle.x</a:t>
            </a:r>
            <a:r>
              <a:rPr lang="en-US" dirty="0">
                <a:latin typeface="Consolas" panose="020B0609020204030204" pitchFamily="49" charset="0"/>
                <a:cs typeface="Consolas" panose="020B0609020204030204" pitchFamily="49" charset="0"/>
              </a:rPr>
              <a:t>) &lt; f(best):</a:t>
            </a:r>
          </a:p>
          <a:p>
            <a:pPr marL="0" indent="0">
              <a:buNone/>
            </a:pPr>
            <a:r>
              <a:rPr lang="en-US" dirty="0">
                <a:latin typeface="Consolas" panose="020B0609020204030204" pitchFamily="49" charset="0"/>
                <a:cs typeface="Consolas" panose="020B0609020204030204" pitchFamily="49" charset="0"/>
              </a:rPr>
              <a:t>      best = </a:t>
            </a:r>
            <a:r>
              <a:rPr lang="en-US" dirty="0" err="1">
                <a:latin typeface="Consolas" panose="020B0609020204030204" pitchFamily="49" charset="0"/>
                <a:cs typeface="Consolas" panose="020B0609020204030204" pitchFamily="49" charset="0"/>
              </a:rPr>
              <a:t>particle.x</a:t>
            </a:r>
            <a:endParaRPr lang="en-US" dirty="0">
              <a:latin typeface="Consolas" panose="020B0609020204030204" pitchFamily="49" charset="0"/>
              <a:cs typeface="Consolas" panose="020B0609020204030204" pitchFamily="49" charset="0"/>
            </a:endParaRPr>
          </a:p>
          <a:p>
            <a:pPr marL="0" indent="0">
              <a:buNone/>
            </a:pPr>
            <a:r>
              <a:rPr lang="en-US" dirty="0">
                <a:latin typeface="Consolas" panose="020B0609020204030204" pitchFamily="49" charset="0"/>
                <a:cs typeface="Consolas" panose="020B0609020204030204" pitchFamily="49" charset="0"/>
              </a:rPr>
              <a:t>  return best</a:t>
            </a:r>
          </a:p>
          <a:p>
            <a:pPr marL="0" indent="0">
              <a:buNone/>
            </a:pPr>
            <a:endParaRPr lang="en-GB" dirty="0">
              <a:latin typeface="Consolas" panose="020B0609020204030204" pitchFamily="49" charset="0"/>
              <a:cs typeface="Consolas" panose="020B0609020204030204" pitchFamily="49" charset="0"/>
            </a:endParaRPr>
          </a:p>
        </p:txBody>
      </p:sp>
      <p:sp>
        <p:nvSpPr>
          <p:cNvPr id="4" name="Footer Placeholder 3"/>
          <p:cNvSpPr>
            <a:spLocks noGrp="1"/>
          </p:cNvSpPr>
          <p:nvPr>
            <p:ph type="ftr" sz="quarter" idx="11"/>
          </p:nvPr>
        </p:nvSpPr>
        <p:spPr/>
        <p:txBody>
          <a:bodyPr/>
          <a:lstStyle/>
          <a:p>
            <a:r>
              <a:rPr lang="en-GB"/>
              <a:t>@fbuontempo</a:t>
            </a:r>
          </a:p>
        </p:txBody>
      </p:sp>
      <p:sp>
        <p:nvSpPr>
          <p:cNvPr id="5" name="Slide Number Placeholder 4"/>
          <p:cNvSpPr>
            <a:spLocks noGrp="1"/>
          </p:cNvSpPr>
          <p:nvPr>
            <p:ph type="sldNum" sz="quarter" idx="12"/>
          </p:nvPr>
        </p:nvSpPr>
        <p:spPr/>
        <p:txBody>
          <a:bodyPr/>
          <a:lstStyle/>
          <a:p>
            <a:fld id="{4881DADF-EA9E-43C8-9992-28FD7BB0E2D4}" type="slidenum">
              <a:rPr lang="en-GB" smtClean="0"/>
              <a:t>44</a:t>
            </a:fld>
            <a:endParaRPr lang="en-GB"/>
          </a:p>
        </p:txBody>
      </p:sp>
    </p:spTree>
    <p:extLst>
      <p:ext uri="{BB962C8B-B14F-4D97-AF65-F5344CB8AC3E}">
        <p14:creationId xmlns:p14="http://schemas.microsoft.com/office/powerpoint/2010/main" val="403634426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Update velocity</a:t>
            </a:r>
          </a:p>
        </p:txBody>
      </p:sp>
      <p:sp>
        <p:nvSpPr>
          <p:cNvPr id="3" name="Content Placeholder 2"/>
          <p:cNvSpPr>
            <a:spLocks noGrp="1"/>
          </p:cNvSpPr>
          <p:nvPr>
            <p:ph idx="1"/>
          </p:nvPr>
        </p:nvSpPr>
        <p:spPr/>
        <p:txBody>
          <a:bodyPr>
            <a:normAutofit/>
          </a:bodyPr>
          <a:lstStyle/>
          <a:p>
            <a:pPr marL="0" indent="0">
              <a:buNone/>
            </a:pPr>
            <a:r>
              <a:rPr lang="en-GB" sz="2400" dirty="0">
                <a:latin typeface="Consolas" panose="020B0609020204030204" pitchFamily="49" charset="0"/>
                <a:cs typeface="Consolas" panose="020B0609020204030204" pitchFamily="49" charset="0"/>
              </a:rPr>
              <a:t>def </a:t>
            </a:r>
            <a:r>
              <a:rPr lang="en-GB" sz="2400" dirty="0" err="1">
                <a:latin typeface="Consolas" panose="020B0609020204030204" pitchFamily="49" charset="0"/>
                <a:cs typeface="Consolas" panose="020B0609020204030204" pitchFamily="49" charset="0"/>
              </a:rPr>
              <a:t>update_velocity</a:t>
            </a:r>
            <a:r>
              <a:rPr lang="en-GB" sz="2400" dirty="0">
                <a:latin typeface="Consolas" panose="020B0609020204030204" pitchFamily="49" charset="0"/>
                <a:cs typeface="Consolas" panose="020B0609020204030204" pitchFamily="49" charset="0"/>
              </a:rPr>
              <a:t>(particles, best, w=0.1, c1=0.4, c2=0.2):</a:t>
            </a:r>
          </a:p>
          <a:p>
            <a:pPr marL="0" indent="0">
              <a:buNone/>
            </a:pPr>
            <a:r>
              <a:rPr lang="en-GB" sz="2400" dirty="0">
                <a:latin typeface="Consolas" panose="020B0609020204030204" pitchFamily="49" charset="0"/>
                <a:cs typeface="Consolas" panose="020B0609020204030204" pitchFamily="49" charset="0"/>
              </a:rPr>
              <a:t>  for particle in particles:</a:t>
            </a:r>
          </a:p>
          <a:p>
            <a:pPr marL="0" indent="0">
              <a:buNone/>
            </a:pPr>
            <a:r>
              <a:rPr lang="en-GB" sz="2400" dirty="0">
                <a:latin typeface="Consolas" panose="020B0609020204030204" pitchFamily="49" charset="0"/>
                <a:cs typeface="Consolas" panose="020B0609020204030204" pitchFamily="49" charset="0"/>
              </a:rPr>
              <a:t>    r1 = </a:t>
            </a:r>
            <a:r>
              <a:rPr lang="en-GB" sz="2400" dirty="0" err="1">
                <a:latin typeface="Consolas" panose="020B0609020204030204" pitchFamily="49" charset="0"/>
                <a:cs typeface="Consolas" panose="020B0609020204030204" pitchFamily="49" charset="0"/>
              </a:rPr>
              <a:t>random.random</a:t>
            </a:r>
            <a:r>
              <a:rPr lang="en-GB" sz="2400" dirty="0">
                <a:latin typeface="Consolas" panose="020B0609020204030204" pitchFamily="49" charset="0"/>
                <a:cs typeface="Consolas" panose="020B0609020204030204" pitchFamily="49" charset="0"/>
              </a:rPr>
              <a:t>(); </a:t>
            </a:r>
          </a:p>
          <a:p>
            <a:pPr marL="0" indent="0">
              <a:buNone/>
            </a:pPr>
            <a:r>
              <a:rPr lang="en-GB" sz="2400" dirty="0">
                <a:latin typeface="Consolas" panose="020B0609020204030204" pitchFamily="49" charset="0"/>
                <a:cs typeface="Consolas" panose="020B0609020204030204" pitchFamily="49" charset="0"/>
              </a:rPr>
              <a:t>    r2 = </a:t>
            </a:r>
            <a:r>
              <a:rPr lang="en-GB" sz="2400" dirty="0" err="1">
                <a:latin typeface="Consolas" panose="020B0609020204030204" pitchFamily="49" charset="0"/>
                <a:cs typeface="Consolas" panose="020B0609020204030204" pitchFamily="49" charset="0"/>
              </a:rPr>
              <a:t>random.random</a:t>
            </a:r>
            <a:r>
              <a:rPr lang="en-GB" sz="2400" dirty="0">
                <a:latin typeface="Consolas" panose="020B0609020204030204" pitchFamily="49" charset="0"/>
                <a:cs typeface="Consolas" panose="020B0609020204030204" pitchFamily="49" charset="0"/>
              </a:rPr>
              <a:t>(); </a:t>
            </a:r>
          </a:p>
          <a:p>
            <a:pPr marL="0" indent="0">
              <a:buNone/>
            </a:pPr>
            <a:r>
              <a:rPr lang="en-GB" sz="2400" dirty="0">
                <a:latin typeface="Consolas" panose="020B0609020204030204" pitchFamily="49" charset="0"/>
                <a:cs typeface="Consolas" panose="020B0609020204030204" pitchFamily="49" charset="0"/>
              </a:rPr>
              <a:t>    </a:t>
            </a:r>
            <a:r>
              <a:rPr lang="en-GB" sz="2400" dirty="0" err="1">
                <a:latin typeface="Consolas" panose="020B0609020204030204" pitchFamily="49" charset="0"/>
                <a:cs typeface="Consolas" panose="020B0609020204030204" pitchFamily="49" charset="0"/>
              </a:rPr>
              <a:t>particle.velocity</a:t>
            </a:r>
            <a:r>
              <a:rPr lang="en-GB" sz="2400" dirty="0">
                <a:latin typeface="Consolas" panose="020B0609020204030204" pitchFamily="49" charset="0"/>
                <a:cs typeface="Consolas" panose="020B0609020204030204" pitchFamily="49" charset="0"/>
              </a:rPr>
              <a:t> = w * </a:t>
            </a:r>
            <a:r>
              <a:rPr lang="en-GB" sz="2400" dirty="0" err="1">
                <a:latin typeface="Consolas" panose="020B0609020204030204" pitchFamily="49" charset="0"/>
                <a:cs typeface="Consolas" panose="020B0609020204030204" pitchFamily="49" charset="0"/>
              </a:rPr>
              <a:t>particle.velocity</a:t>
            </a:r>
            <a:r>
              <a:rPr lang="en-GB" sz="2400" dirty="0">
                <a:latin typeface="Consolas" panose="020B0609020204030204" pitchFamily="49" charset="0"/>
                <a:cs typeface="Consolas" panose="020B0609020204030204" pitchFamily="49" charset="0"/>
              </a:rPr>
              <a:t> + \</a:t>
            </a:r>
          </a:p>
          <a:p>
            <a:pPr marL="0" indent="0">
              <a:buNone/>
            </a:pPr>
            <a:r>
              <a:rPr lang="en-GB" sz="2400" dirty="0">
                <a:latin typeface="Consolas" panose="020B0609020204030204" pitchFamily="49" charset="0"/>
                <a:cs typeface="Consolas" panose="020B0609020204030204" pitchFamily="49" charset="0"/>
              </a:rPr>
              <a:t>                   c1 * r1 * (</a:t>
            </a:r>
            <a:r>
              <a:rPr lang="en-GB" sz="2400" dirty="0" err="1">
                <a:latin typeface="Consolas" panose="020B0609020204030204" pitchFamily="49" charset="0"/>
                <a:cs typeface="Consolas" panose="020B0609020204030204" pitchFamily="49" charset="0"/>
              </a:rPr>
              <a:t>particle.best</a:t>
            </a:r>
            <a:r>
              <a:rPr lang="en-GB" sz="2400" dirty="0">
                <a:latin typeface="Consolas" panose="020B0609020204030204" pitchFamily="49" charset="0"/>
                <a:cs typeface="Consolas" panose="020B0609020204030204" pitchFamily="49" charset="0"/>
              </a:rPr>
              <a:t> - </a:t>
            </a:r>
            <a:r>
              <a:rPr lang="en-GB" sz="2400" dirty="0" err="1">
                <a:latin typeface="Consolas" panose="020B0609020204030204" pitchFamily="49" charset="0"/>
                <a:cs typeface="Consolas" panose="020B0609020204030204" pitchFamily="49" charset="0"/>
              </a:rPr>
              <a:t>particle.x</a:t>
            </a:r>
            <a:r>
              <a:rPr lang="en-GB" sz="2400" dirty="0">
                <a:latin typeface="Consolas" panose="020B0609020204030204" pitchFamily="49" charset="0"/>
                <a:cs typeface="Consolas" panose="020B0609020204030204" pitchFamily="49" charset="0"/>
              </a:rPr>
              <a:t>) + \</a:t>
            </a:r>
          </a:p>
          <a:p>
            <a:pPr marL="0" indent="0">
              <a:buNone/>
            </a:pPr>
            <a:r>
              <a:rPr lang="en-GB" sz="2400">
                <a:latin typeface="Consolas" panose="020B0609020204030204" pitchFamily="49" charset="0"/>
                <a:cs typeface="Consolas" panose="020B0609020204030204" pitchFamily="49" charset="0"/>
              </a:rPr>
              <a:t>                   </a:t>
            </a:r>
            <a:r>
              <a:rPr lang="en-GB" sz="2400" dirty="0">
                <a:latin typeface="Consolas" panose="020B0609020204030204" pitchFamily="49" charset="0"/>
                <a:cs typeface="Consolas" panose="020B0609020204030204" pitchFamily="49" charset="0"/>
              </a:rPr>
              <a:t>c2 * r2 * (best - </a:t>
            </a:r>
            <a:r>
              <a:rPr lang="en-GB" sz="2400" dirty="0" err="1">
                <a:latin typeface="Consolas" panose="020B0609020204030204" pitchFamily="49" charset="0"/>
                <a:cs typeface="Consolas" panose="020B0609020204030204" pitchFamily="49" charset="0"/>
              </a:rPr>
              <a:t>particle.x</a:t>
            </a:r>
            <a:r>
              <a:rPr lang="en-GB" sz="2400" dirty="0">
                <a:latin typeface="Consolas" panose="020B0609020204030204" pitchFamily="49" charset="0"/>
                <a:cs typeface="Consolas" panose="020B0609020204030204" pitchFamily="49" charset="0"/>
              </a:rPr>
              <a:t>)</a:t>
            </a:r>
          </a:p>
        </p:txBody>
      </p:sp>
      <p:sp>
        <p:nvSpPr>
          <p:cNvPr id="4" name="Footer Placeholder 3"/>
          <p:cNvSpPr>
            <a:spLocks noGrp="1"/>
          </p:cNvSpPr>
          <p:nvPr>
            <p:ph type="ftr" sz="quarter" idx="11"/>
          </p:nvPr>
        </p:nvSpPr>
        <p:spPr/>
        <p:txBody>
          <a:bodyPr/>
          <a:lstStyle/>
          <a:p>
            <a:r>
              <a:rPr lang="en-GB"/>
              <a:t>@fbuontempo</a:t>
            </a:r>
          </a:p>
        </p:txBody>
      </p:sp>
      <p:sp>
        <p:nvSpPr>
          <p:cNvPr id="5" name="Slide Number Placeholder 4"/>
          <p:cNvSpPr>
            <a:spLocks noGrp="1"/>
          </p:cNvSpPr>
          <p:nvPr>
            <p:ph type="sldNum" sz="quarter" idx="12"/>
          </p:nvPr>
        </p:nvSpPr>
        <p:spPr/>
        <p:txBody>
          <a:bodyPr/>
          <a:lstStyle/>
          <a:p>
            <a:fld id="{4881DADF-EA9E-43C8-9992-28FD7BB0E2D4}" type="slidenum">
              <a:rPr lang="en-GB" smtClean="0"/>
              <a:t>45</a:t>
            </a:fld>
            <a:endParaRPr lang="en-GB"/>
          </a:p>
        </p:txBody>
      </p:sp>
    </p:spTree>
    <p:extLst>
      <p:ext uri="{BB962C8B-B14F-4D97-AF65-F5344CB8AC3E}">
        <p14:creationId xmlns:p14="http://schemas.microsoft.com/office/powerpoint/2010/main" val="231851061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PSO Move</a:t>
            </a:r>
          </a:p>
        </p:txBody>
      </p:sp>
      <p:sp>
        <p:nvSpPr>
          <p:cNvPr id="3" name="Content Placeholder 2"/>
          <p:cNvSpPr>
            <a:spLocks noGrp="1"/>
          </p:cNvSpPr>
          <p:nvPr>
            <p:ph idx="1"/>
          </p:nvPr>
        </p:nvSpPr>
        <p:spPr>
          <a:xfrm>
            <a:off x="838200" y="1593273"/>
            <a:ext cx="10515600" cy="4583690"/>
          </a:xfrm>
        </p:spPr>
        <p:txBody>
          <a:bodyPr>
            <a:normAutofit fontScale="85000" lnSpcReduction="20000"/>
          </a:bodyPr>
          <a:lstStyle/>
          <a:p>
            <a:pPr marL="0" indent="0">
              <a:buNone/>
            </a:pPr>
            <a:r>
              <a:rPr lang="en-GB" dirty="0" err="1">
                <a:latin typeface="Consolas" panose="020B0609020204030204" pitchFamily="49" charset="0"/>
                <a:cs typeface="Consolas" panose="020B0609020204030204" pitchFamily="49" charset="0"/>
              </a:rPr>
              <a:t>def</a:t>
            </a:r>
            <a:r>
              <a:rPr lang="en-GB" dirty="0">
                <a:latin typeface="Consolas" panose="020B0609020204030204" pitchFamily="49" charset="0"/>
                <a:cs typeface="Consolas" panose="020B0609020204030204" pitchFamily="49" charset="0"/>
              </a:rPr>
              <a:t> move(particles, </a:t>
            </a:r>
            <a:r>
              <a:rPr lang="en-GB" dirty="0" err="1">
                <a:latin typeface="Consolas" panose="020B0609020204030204" pitchFamily="49" charset="0"/>
                <a:cs typeface="Consolas" panose="020B0609020204030204" pitchFamily="49" charset="0"/>
              </a:rPr>
              <a:t>min_x</a:t>
            </a:r>
            <a:r>
              <a:rPr lang="en-GB" dirty="0">
                <a:latin typeface="Consolas" panose="020B0609020204030204" pitchFamily="49" charset="0"/>
                <a:cs typeface="Consolas" panose="020B0609020204030204" pitchFamily="49" charset="0"/>
              </a:rPr>
              <a:t>, </a:t>
            </a:r>
            <a:r>
              <a:rPr lang="en-GB" dirty="0" err="1">
                <a:latin typeface="Consolas" panose="020B0609020204030204" pitchFamily="49" charset="0"/>
                <a:cs typeface="Consolas" panose="020B0609020204030204" pitchFamily="49" charset="0"/>
              </a:rPr>
              <a:t>max_x</a:t>
            </a:r>
            <a:r>
              <a:rPr lang="en-GB" dirty="0">
                <a:latin typeface="Consolas" panose="020B0609020204030204" pitchFamily="49" charset="0"/>
                <a:cs typeface="Consolas" panose="020B0609020204030204" pitchFamily="49" charset="0"/>
              </a:rPr>
              <a:t>, f):</a:t>
            </a:r>
          </a:p>
          <a:p>
            <a:pPr marL="0" indent="0">
              <a:buNone/>
            </a:pPr>
            <a:r>
              <a:rPr lang="en-GB" dirty="0">
                <a:latin typeface="Consolas" panose="020B0609020204030204" pitchFamily="49" charset="0"/>
                <a:cs typeface="Consolas" panose="020B0609020204030204" pitchFamily="49" charset="0"/>
              </a:rPr>
              <a:t>   for particle in particles:</a:t>
            </a:r>
          </a:p>
          <a:p>
            <a:pPr marL="0" indent="0">
              <a:buNone/>
            </a:pPr>
            <a:r>
              <a:rPr lang="en-GB" dirty="0">
                <a:latin typeface="Consolas" panose="020B0609020204030204" pitchFamily="49" charset="0"/>
                <a:cs typeface="Consolas" panose="020B0609020204030204" pitchFamily="49" charset="0"/>
              </a:rPr>
              <a:t>     x = </a:t>
            </a:r>
            <a:r>
              <a:rPr lang="en-GB" dirty="0" err="1">
                <a:latin typeface="Consolas" panose="020B0609020204030204" pitchFamily="49" charset="0"/>
                <a:cs typeface="Consolas" panose="020B0609020204030204" pitchFamily="49" charset="0"/>
              </a:rPr>
              <a:t>particle.x</a:t>
            </a:r>
            <a:r>
              <a:rPr lang="en-GB" dirty="0">
                <a:latin typeface="Consolas" panose="020B0609020204030204" pitchFamily="49" charset="0"/>
                <a:cs typeface="Consolas" panose="020B0609020204030204" pitchFamily="49" charset="0"/>
              </a:rPr>
              <a:t> + </a:t>
            </a:r>
            <a:r>
              <a:rPr lang="en-GB" dirty="0" err="1">
                <a:latin typeface="Consolas" panose="020B0609020204030204" pitchFamily="49" charset="0"/>
                <a:cs typeface="Consolas" panose="020B0609020204030204" pitchFamily="49" charset="0"/>
              </a:rPr>
              <a:t>particle.velocity</a:t>
            </a:r>
            <a:r>
              <a:rPr lang="en-GB" dirty="0">
                <a:latin typeface="Consolas" panose="020B0609020204030204" pitchFamily="49" charset="0"/>
                <a:cs typeface="Consolas" panose="020B0609020204030204" pitchFamily="49" charset="0"/>
              </a:rPr>
              <a:t> </a:t>
            </a:r>
          </a:p>
          <a:p>
            <a:pPr marL="0" indent="0">
              <a:buNone/>
            </a:pPr>
            <a:r>
              <a:rPr lang="en-GB" dirty="0">
                <a:latin typeface="Consolas" panose="020B0609020204030204" pitchFamily="49" charset="0"/>
                <a:cs typeface="Consolas" panose="020B0609020204030204" pitchFamily="49" charset="0"/>
              </a:rPr>
              <a:t>     if </a:t>
            </a:r>
            <a:r>
              <a:rPr lang="en-GB" dirty="0" err="1">
                <a:latin typeface="Consolas" panose="020B0609020204030204" pitchFamily="49" charset="0"/>
                <a:cs typeface="Consolas" panose="020B0609020204030204" pitchFamily="49" charset="0"/>
              </a:rPr>
              <a:t>max_x</a:t>
            </a:r>
            <a:r>
              <a:rPr lang="en-GB" dirty="0">
                <a:latin typeface="Consolas" panose="020B0609020204030204" pitchFamily="49" charset="0"/>
                <a:cs typeface="Consolas" panose="020B0609020204030204" pitchFamily="49" charset="0"/>
              </a:rPr>
              <a:t> &lt; x:</a:t>
            </a:r>
          </a:p>
          <a:p>
            <a:pPr marL="0" indent="0">
              <a:buNone/>
            </a:pPr>
            <a:r>
              <a:rPr lang="en-GB" dirty="0">
                <a:latin typeface="Consolas" panose="020B0609020204030204" pitchFamily="49" charset="0"/>
                <a:cs typeface="Consolas" panose="020B0609020204030204" pitchFamily="49" charset="0"/>
              </a:rPr>
              <a:t>       </a:t>
            </a:r>
            <a:r>
              <a:rPr lang="en-GB" dirty="0" err="1">
                <a:latin typeface="Consolas" panose="020B0609020204030204" pitchFamily="49" charset="0"/>
                <a:cs typeface="Consolas" panose="020B0609020204030204" pitchFamily="49" charset="0"/>
              </a:rPr>
              <a:t>particle.x</a:t>
            </a:r>
            <a:r>
              <a:rPr lang="en-GB" dirty="0">
                <a:latin typeface="Consolas" panose="020B0609020204030204" pitchFamily="49" charset="0"/>
                <a:cs typeface="Consolas" panose="020B0609020204030204" pitchFamily="49" charset="0"/>
              </a:rPr>
              <a:t> = </a:t>
            </a:r>
            <a:r>
              <a:rPr lang="en-GB" dirty="0" err="1">
                <a:latin typeface="Consolas" panose="020B0609020204030204" pitchFamily="49" charset="0"/>
                <a:cs typeface="Consolas" panose="020B0609020204030204" pitchFamily="49" charset="0"/>
              </a:rPr>
              <a:t>max_x</a:t>
            </a:r>
            <a:endParaRPr lang="en-GB" dirty="0">
              <a:latin typeface="Consolas" panose="020B0609020204030204" pitchFamily="49" charset="0"/>
              <a:cs typeface="Consolas" panose="020B0609020204030204" pitchFamily="49" charset="0"/>
            </a:endParaRPr>
          </a:p>
          <a:p>
            <a:pPr marL="0" indent="0">
              <a:buNone/>
            </a:pPr>
            <a:r>
              <a:rPr lang="en-GB" dirty="0">
                <a:latin typeface="Consolas" panose="020B0609020204030204" pitchFamily="49" charset="0"/>
                <a:cs typeface="Consolas" panose="020B0609020204030204" pitchFamily="49" charset="0"/>
              </a:rPr>
              <a:t>     </a:t>
            </a:r>
            <a:r>
              <a:rPr lang="en-GB" dirty="0" err="1">
                <a:latin typeface="Consolas" panose="020B0609020204030204" pitchFamily="49" charset="0"/>
                <a:cs typeface="Consolas" panose="020B0609020204030204" pitchFamily="49" charset="0"/>
              </a:rPr>
              <a:t>elif</a:t>
            </a:r>
            <a:r>
              <a:rPr lang="en-GB" dirty="0">
                <a:latin typeface="Consolas" panose="020B0609020204030204" pitchFamily="49" charset="0"/>
                <a:cs typeface="Consolas" panose="020B0609020204030204" pitchFamily="49" charset="0"/>
              </a:rPr>
              <a:t> </a:t>
            </a:r>
            <a:r>
              <a:rPr lang="en-GB" dirty="0" err="1">
                <a:latin typeface="Consolas" panose="020B0609020204030204" pitchFamily="49" charset="0"/>
                <a:cs typeface="Consolas" panose="020B0609020204030204" pitchFamily="49" charset="0"/>
              </a:rPr>
              <a:t>min_x</a:t>
            </a:r>
            <a:r>
              <a:rPr lang="en-GB" dirty="0">
                <a:latin typeface="Consolas" panose="020B0609020204030204" pitchFamily="49" charset="0"/>
                <a:cs typeface="Consolas" panose="020B0609020204030204" pitchFamily="49" charset="0"/>
              </a:rPr>
              <a:t> &gt; x:</a:t>
            </a:r>
          </a:p>
          <a:p>
            <a:pPr marL="0" indent="0">
              <a:buNone/>
            </a:pPr>
            <a:r>
              <a:rPr lang="en-GB" dirty="0">
                <a:latin typeface="Consolas" panose="020B0609020204030204" pitchFamily="49" charset="0"/>
                <a:cs typeface="Consolas" panose="020B0609020204030204" pitchFamily="49" charset="0"/>
              </a:rPr>
              <a:t>       </a:t>
            </a:r>
            <a:r>
              <a:rPr lang="en-GB" dirty="0" err="1">
                <a:latin typeface="Consolas" panose="020B0609020204030204" pitchFamily="49" charset="0"/>
                <a:cs typeface="Consolas" panose="020B0609020204030204" pitchFamily="49" charset="0"/>
              </a:rPr>
              <a:t>particle.x</a:t>
            </a:r>
            <a:r>
              <a:rPr lang="en-GB" dirty="0">
                <a:latin typeface="Consolas" panose="020B0609020204030204" pitchFamily="49" charset="0"/>
                <a:cs typeface="Consolas" panose="020B0609020204030204" pitchFamily="49" charset="0"/>
              </a:rPr>
              <a:t> = </a:t>
            </a:r>
            <a:r>
              <a:rPr lang="en-GB" dirty="0" err="1">
                <a:latin typeface="Consolas" panose="020B0609020204030204" pitchFamily="49" charset="0"/>
                <a:cs typeface="Consolas" panose="020B0609020204030204" pitchFamily="49" charset="0"/>
              </a:rPr>
              <a:t>min_x</a:t>
            </a:r>
            <a:endParaRPr lang="en-GB" dirty="0">
              <a:latin typeface="Consolas" panose="020B0609020204030204" pitchFamily="49" charset="0"/>
              <a:cs typeface="Consolas" panose="020B0609020204030204" pitchFamily="49" charset="0"/>
            </a:endParaRPr>
          </a:p>
          <a:p>
            <a:pPr marL="0" indent="0">
              <a:buNone/>
            </a:pPr>
            <a:r>
              <a:rPr lang="en-GB" dirty="0">
                <a:latin typeface="Consolas" panose="020B0609020204030204" pitchFamily="49" charset="0"/>
                <a:cs typeface="Consolas" panose="020B0609020204030204" pitchFamily="49" charset="0"/>
              </a:rPr>
              <a:t>     else:</a:t>
            </a:r>
          </a:p>
          <a:p>
            <a:pPr marL="0" indent="0">
              <a:buNone/>
            </a:pPr>
            <a:r>
              <a:rPr lang="en-GB" dirty="0">
                <a:latin typeface="Consolas" panose="020B0609020204030204" pitchFamily="49" charset="0"/>
                <a:cs typeface="Consolas" panose="020B0609020204030204" pitchFamily="49" charset="0"/>
              </a:rPr>
              <a:t>       </a:t>
            </a:r>
            <a:r>
              <a:rPr lang="en-GB" dirty="0" err="1">
                <a:latin typeface="Consolas" panose="020B0609020204030204" pitchFamily="49" charset="0"/>
                <a:cs typeface="Consolas" panose="020B0609020204030204" pitchFamily="49" charset="0"/>
              </a:rPr>
              <a:t>particle.x</a:t>
            </a:r>
            <a:r>
              <a:rPr lang="en-GB" dirty="0">
                <a:latin typeface="Consolas" panose="020B0609020204030204" pitchFamily="49" charset="0"/>
                <a:cs typeface="Consolas" panose="020B0609020204030204" pitchFamily="49" charset="0"/>
              </a:rPr>
              <a:t> = x</a:t>
            </a:r>
          </a:p>
          <a:p>
            <a:pPr marL="0" indent="0">
              <a:buNone/>
            </a:pPr>
            <a:r>
              <a:rPr lang="en-GB" dirty="0">
                <a:latin typeface="Consolas" panose="020B0609020204030204" pitchFamily="49" charset="0"/>
                <a:cs typeface="Consolas" panose="020B0609020204030204" pitchFamily="49" charset="0"/>
              </a:rPr>
              <a:t>     </a:t>
            </a:r>
            <a:r>
              <a:rPr lang="en-GB" dirty="0" err="1">
                <a:latin typeface="Consolas" panose="020B0609020204030204" pitchFamily="49" charset="0"/>
                <a:cs typeface="Consolas" panose="020B0609020204030204" pitchFamily="49" charset="0"/>
              </a:rPr>
              <a:t>particle.history.append</a:t>
            </a:r>
            <a:r>
              <a:rPr lang="en-GB" dirty="0">
                <a:latin typeface="Consolas" panose="020B0609020204030204" pitchFamily="49" charset="0"/>
                <a:cs typeface="Consolas" panose="020B0609020204030204" pitchFamily="49" charset="0"/>
              </a:rPr>
              <a:t>((</a:t>
            </a:r>
            <a:r>
              <a:rPr lang="en-GB" dirty="0" err="1">
                <a:latin typeface="Consolas" panose="020B0609020204030204" pitchFamily="49" charset="0"/>
                <a:cs typeface="Consolas" panose="020B0609020204030204" pitchFamily="49" charset="0"/>
              </a:rPr>
              <a:t>particle.x</a:t>
            </a:r>
            <a:r>
              <a:rPr lang="en-GB" dirty="0">
                <a:latin typeface="Consolas" panose="020B0609020204030204" pitchFamily="49" charset="0"/>
                <a:cs typeface="Consolas" panose="020B0609020204030204" pitchFamily="49" charset="0"/>
              </a:rPr>
              <a:t>, </a:t>
            </a:r>
            <a:r>
              <a:rPr lang="en-GB" dirty="0" err="1">
                <a:latin typeface="Consolas" panose="020B0609020204030204" pitchFamily="49" charset="0"/>
                <a:cs typeface="Consolas" panose="020B0609020204030204" pitchFamily="49" charset="0"/>
              </a:rPr>
              <a:t>particle.velocity</a:t>
            </a:r>
            <a:r>
              <a:rPr lang="en-GB" dirty="0">
                <a:latin typeface="Consolas" panose="020B0609020204030204" pitchFamily="49" charset="0"/>
                <a:cs typeface="Consolas" panose="020B0609020204030204" pitchFamily="49" charset="0"/>
              </a:rPr>
              <a:t>))</a:t>
            </a:r>
          </a:p>
          <a:p>
            <a:pPr marL="0" indent="0">
              <a:buNone/>
            </a:pPr>
            <a:r>
              <a:rPr lang="en-GB" dirty="0">
                <a:latin typeface="Consolas" panose="020B0609020204030204" pitchFamily="49" charset="0"/>
                <a:cs typeface="Consolas" panose="020B0609020204030204" pitchFamily="49" charset="0"/>
              </a:rPr>
              <a:t>     if f(</a:t>
            </a:r>
            <a:r>
              <a:rPr lang="en-GB" dirty="0" err="1">
                <a:latin typeface="Consolas" panose="020B0609020204030204" pitchFamily="49" charset="0"/>
                <a:cs typeface="Consolas" panose="020B0609020204030204" pitchFamily="49" charset="0"/>
              </a:rPr>
              <a:t>particle.x</a:t>
            </a:r>
            <a:r>
              <a:rPr lang="en-GB" dirty="0">
                <a:latin typeface="Consolas" panose="020B0609020204030204" pitchFamily="49" charset="0"/>
                <a:cs typeface="Consolas" panose="020B0609020204030204" pitchFamily="49" charset="0"/>
              </a:rPr>
              <a:t>) &lt; f(</a:t>
            </a:r>
            <a:r>
              <a:rPr lang="en-GB" dirty="0" err="1">
                <a:latin typeface="Consolas" panose="020B0609020204030204" pitchFamily="49" charset="0"/>
                <a:cs typeface="Consolas" panose="020B0609020204030204" pitchFamily="49" charset="0"/>
              </a:rPr>
              <a:t>particle.best</a:t>
            </a:r>
            <a:r>
              <a:rPr lang="en-GB" dirty="0">
                <a:latin typeface="Consolas" panose="020B0609020204030204" pitchFamily="49" charset="0"/>
                <a:cs typeface="Consolas" panose="020B0609020204030204" pitchFamily="49" charset="0"/>
              </a:rPr>
              <a:t>):</a:t>
            </a:r>
          </a:p>
          <a:p>
            <a:pPr marL="0" indent="0">
              <a:buNone/>
            </a:pPr>
            <a:r>
              <a:rPr lang="en-GB" dirty="0">
                <a:latin typeface="Consolas" panose="020B0609020204030204" pitchFamily="49" charset="0"/>
                <a:cs typeface="Consolas" panose="020B0609020204030204" pitchFamily="49" charset="0"/>
              </a:rPr>
              <a:t>       </a:t>
            </a:r>
            <a:r>
              <a:rPr lang="en-GB" dirty="0" err="1">
                <a:latin typeface="Consolas" panose="020B0609020204030204" pitchFamily="49" charset="0"/>
                <a:cs typeface="Consolas" panose="020B0609020204030204" pitchFamily="49" charset="0"/>
              </a:rPr>
              <a:t>particle.best</a:t>
            </a:r>
            <a:r>
              <a:rPr lang="en-GB" dirty="0">
                <a:latin typeface="Consolas" panose="020B0609020204030204" pitchFamily="49" charset="0"/>
                <a:cs typeface="Consolas" panose="020B0609020204030204" pitchFamily="49" charset="0"/>
              </a:rPr>
              <a:t> = </a:t>
            </a:r>
            <a:r>
              <a:rPr lang="en-GB" dirty="0" err="1">
                <a:latin typeface="Consolas" panose="020B0609020204030204" pitchFamily="49" charset="0"/>
                <a:cs typeface="Consolas" panose="020B0609020204030204" pitchFamily="49" charset="0"/>
              </a:rPr>
              <a:t>particle.x</a:t>
            </a:r>
            <a:endParaRPr lang="en-GB" dirty="0">
              <a:latin typeface="Consolas" panose="020B0609020204030204" pitchFamily="49" charset="0"/>
              <a:cs typeface="Consolas" panose="020B0609020204030204" pitchFamily="49" charset="0"/>
            </a:endParaRPr>
          </a:p>
          <a:p>
            <a:pPr marL="0" indent="0">
              <a:buNone/>
            </a:pPr>
            <a:endParaRPr lang="en-GB" dirty="0">
              <a:latin typeface="Consolas" panose="020B0609020204030204" pitchFamily="49" charset="0"/>
              <a:cs typeface="Consolas" panose="020B0609020204030204" pitchFamily="49" charset="0"/>
            </a:endParaRPr>
          </a:p>
        </p:txBody>
      </p:sp>
      <p:sp>
        <p:nvSpPr>
          <p:cNvPr id="4" name="Footer Placeholder 3"/>
          <p:cNvSpPr>
            <a:spLocks noGrp="1"/>
          </p:cNvSpPr>
          <p:nvPr>
            <p:ph type="ftr" sz="quarter" idx="11"/>
          </p:nvPr>
        </p:nvSpPr>
        <p:spPr/>
        <p:txBody>
          <a:bodyPr/>
          <a:lstStyle/>
          <a:p>
            <a:r>
              <a:rPr lang="en-GB"/>
              <a:t>@fbuontempo</a:t>
            </a:r>
          </a:p>
        </p:txBody>
      </p:sp>
      <p:sp>
        <p:nvSpPr>
          <p:cNvPr id="5" name="Slide Number Placeholder 4"/>
          <p:cNvSpPr>
            <a:spLocks noGrp="1"/>
          </p:cNvSpPr>
          <p:nvPr>
            <p:ph type="sldNum" sz="quarter" idx="12"/>
          </p:nvPr>
        </p:nvSpPr>
        <p:spPr/>
        <p:txBody>
          <a:bodyPr/>
          <a:lstStyle/>
          <a:p>
            <a:fld id="{4881DADF-EA9E-43C8-9992-28FD7BB0E2D4}" type="slidenum">
              <a:rPr lang="en-GB" smtClean="0"/>
              <a:t>46</a:t>
            </a:fld>
            <a:endParaRPr lang="en-GB"/>
          </a:p>
        </p:txBody>
      </p:sp>
    </p:spTree>
    <p:extLst>
      <p:ext uri="{BB962C8B-B14F-4D97-AF65-F5344CB8AC3E}">
        <p14:creationId xmlns:p14="http://schemas.microsoft.com/office/powerpoint/2010/main" val="388027589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PSO</a:t>
            </a:r>
          </a:p>
        </p:txBody>
      </p:sp>
      <p:sp>
        <p:nvSpPr>
          <p:cNvPr id="3" name="Content Placeholder 2"/>
          <p:cNvSpPr>
            <a:spLocks noGrp="1"/>
          </p:cNvSpPr>
          <p:nvPr>
            <p:ph idx="1"/>
          </p:nvPr>
        </p:nvSpPr>
        <p:spPr>
          <a:xfrm>
            <a:off x="581891" y="1825625"/>
            <a:ext cx="10771909" cy="4351338"/>
          </a:xfrm>
        </p:spPr>
        <p:txBody>
          <a:bodyPr>
            <a:normAutofit fontScale="85000" lnSpcReduction="20000"/>
          </a:bodyPr>
          <a:lstStyle/>
          <a:p>
            <a:r>
              <a:rPr lang="en-GB" dirty="0"/>
              <a:t>Note to self: demo</a:t>
            </a:r>
          </a:p>
          <a:p>
            <a:pPr lvl="1"/>
            <a:r>
              <a:rPr lang="en-GB" dirty="0">
                <a:latin typeface="Consolas" panose="020B0609020204030204" pitchFamily="49" charset="0"/>
                <a:cs typeface="Consolas" panose="020B0609020204030204" pitchFamily="49" charset="0"/>
              </a:rPr>
              <a:t>pso_quad_1.cmd</a:t>
            </a:r>
          </a:p>
          <a:p>
            <a:pPr lvl="1"/>
            <a:r>
              <a:rPr lang="en-GB" dirty="0">
                <a:latin typeface="Consolas" panose="020B0609020204030204" pitchFamily="49" charset="0"/>
                <a:cs typeface="Consolas" panose="020B0609020204030204" pitchFamily="49" charset="0"/>
              </a:rPr>
              <a:t>pso_quad_2.cmd</a:t>
            </a:r>
          </a:p>
          <a:p>
            <a:pPr lvl="1"/>
            <a:r>
              <a:rPr lang="en-GB" dirty="0">
                <a:latin typeface="Consolas" panose="020B0609020204030204" pitchFamily="49" charset="0"/>
                <a:cs typeface="Consolas" panose="020B0609020204030204" pitchFamily="49" charset="0"/>
              </a:rPr>
              <a:t>pso_quad_10.cmd</a:t>
            </a:r>
          </a:p>
          <a:p>
            <a:pPr lvl="1"/>
            <a:r>
              <a:rPr lang="en-US" dirty="0">
                <a:latin typeface="Consolas" panose="020B0609020204030204" pitchFamily="49" charset="0"/>
                <a:cs typeface="Consolas" panose="020B0609020204030204" pitchFamily="49" charset="0"/>
              </a:rPr>
              <a:t>pso_cosine_slope.cmd</a:t>
            </a:r>
          </a:p>
          <a:p>
            <a:pPr lvl="1"/>
            <a:r>
              <a:rPr lang="en-US" dirty="0">
                <a:latin typeface="Consolas" panose="020B0609020204030204" pitchFamily="49" charset="0"/>
                <a:cs typeface="Consolas" panose="020B0609020204030204" pitchFamily="49" charset="0"/>
              </a:rPr>
              <a:t>pso_cosine.cmd</a:t>
            </a:r>
            <a:endParaRPr lang="en-GB" dirty="0">
              <a:latin typeface="Consolas" panose="020B0609020204030204" pitchFamily="49" charset="0"/>
              <a:cs typeface="Consolas" panose="020B0609020204030204" pitchFamily="49" charset="0"/>
            </a:endParaRPr>
          </a:p>
          <a:p>
            <a:r>
              <a:rPr lang="en-US" dirty="0"/>
              <a:t>Parameters</a:t>
            </a:r>
          </a:p>
          <a:p>
            <a:pPr lvl="1"/>
            <a:r>
              <a:rPr lang="en-US" dirty="0"/>
              <a:t>Count? Epochs?</a:t>
            </a:r>
          </a:p>
          <a:p>
            <a:pPr lvl="1"/>
            <a:r>
              <a:rPr lang="en-US" dirty="0"/>
              <a:t>Using </a:t>
            </a:r>
            <a:r>
              <a:rPr lang="pl-PL" dirty="0"/>
              <a:t> w = 0.5</a:t>
            </a:r>
            <a:r>
              <a:rPr lang="en-GB" dirty="0"/>
              <a:t>, </a:t>
            </a:r>
            <a:r>
              <a:rPr lang="pl-PL" dirty="0"/>
              <a:t>c1 = 0.3</a:t>
            </a:r>
            <a:r>
              <a:rPr lang="en-GB" dirty="0"/>
              <a:t>, </a:t>
            </a:r>
            <a:r>
              <a:rPr lang="pl-PL" dirty="0"/>
              <a:t>c2 = 0.3</a:t>
            </a:r>
            <a:r>
              <a:rPr lang="en-GB" dirty="0"/>
              <a:t> fails badly</a:t>
            </a:r>
          </a:p>
          <a:p>
            <a:pPr lvl="1"/>
            <a:r>
              <a:rPr lang="en-US" dirty="0"/>
              <a:t>Using </a:t>
            </a:r>
            <a:r>
              <a:rPr lang="pl-PL" dirty="0"/>
              <a:t> w = 0.5</a:t>
            </a:r>
            <a:r>
              <a:rPr lang="en-GB" dirty="0"/>
              <a:t>, </a:t>
            </a:r>
            <a:r>
              <a:rPr lang="pl-PL" dirty="0"/>
              <a:t>c1 = 0.</a:t>
            </a:r>
            <a:r>
              <a:rPr lang="en-GB" dirty="0"/>
              <a:t>4, </a:t>
            </a:r>
            <a:r>
              <a:rPr lang="pl-PL" dirty="0"/>
              <a:t>c2 = 0.</a:t>
            </a:r>
            <a:r>
              <a:rPr lang="en-GB" dirty="0"/>
              <a:t>2 looks better for &gt;=2 turtles</a:t>
            </a:r>
          </a:p>
          <a:p>
            <a:r>
              <a:rPr lang="en-GB" dirty="0"/>
              <a:t>Question: does a swarm of 1 ever work? </a:t>
            </a:r>
          </a:p>
          <a:p>
            <a:pPr lvl="1"/>
            <a:r>
              <a:rPr lang="en-GB" dirty="0"/>
              <a:t>Answer – probably not</a:t>
            </a:r>
          </a:p>
          <a:p>
            <a:r>
              <a:rPr lang="en-GB" dirty="0"/>
              <a:t>Does mean we have one example we can check by hand</a:t>
            </a:r>
          </a:p>
          <a:p>
            <a:pPr lvl="1"/>
            <a:r>
              <a:rPr lang="en-GB" dirty="0"/>
              <a:t>Were it not for the pesky random numbers</a:t>
            </a:r>
          </a:p>
        </p:txBody>
      </p:sp>
      <p:sp>
        <p:nvSpPr>
          <p:cNvPr id="4" name="Footer Placeholder 3"/>
          <p:cNvSpPr>
            <a:spLocks noGrp="1"/>
          </p:cNvSpPr>
          <p:nvPr>
            <p:ph type="ftr" sz="quarter" idx="11"/>
          </p:nvPr>
        </p:nvSpPr>
        <p:spPr/>
        <p:txBody>
          <a:bodyPr/>
          <a:lstStyle/>
          <a:p>
            <a:r>
              <a:rPr lang="en-GB"/>
              <a:t>@fbuontempo</a:t>
            </a:r>
          </a:p>
        </p:txBody>
      </p:sp>
      <p:sp>
        <p:nvSpPr>
          <p:cNvPr id="5" name="Slide Number Placeholder 4"/>
          <p:cNvSpPr>
            <a:spLocks noGrp="1"/>
          </p:cNvSpPr>
          <p:nvPr>
            <p:ph type="sldNum" sz="quarter" idx="12"/>
          </p:nvPr>
        </p:nvSpPr>
        <p:spPr/>
        <p:txBody>
          <a:bodyPr/>
          <a:lstStyle/>
          <a:p>
            <a:fld id="{4881DADF-EA9E-43C8-9992-28FD7BB0E2D4}" type="slidenum">
              <a:rPr lang="en-GB" smtClean="0"/>
              <a:t>47</a:t>
            </a:fld>
            <a:endParaRPr lang="en-GB"/>
          </a:p>
        </p:txBody>
      </p:sp>
    </p:spTree>
    <p:extLst>
      <p:ext uri="{BB962C8B-B14F-4D97-AF65-F5344CB8AC3E}">
        <p14:creationId xmlns:p14="http://schemas.microsoft.com/office/powerpoint/2010/main" val="365047191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 mixed success/fail</a:t>
            </a:r>
          </a:p>
        </p:txBody>
      </p:sp>
      <p:sp>
        <p:nvSpPr>
          <p:cNvPr id="3" name="Content Placeholder 2"/>
          <p:cNvSpPr>
            <a:spLocks noGrp="1"/>
          </p:cNvSpPr>
          <p:nvPr>
            <p:ph idx="1"/>
          </p:nvPr>
        </p:nvSpPr>
        <p:spPr/>
        <p:txBody>
          <a:bodyPr/>
          <a:lstStyle/>
          <a:p>
            <a:r>
              <a:rPr lang="en-GB" dirty="0"/>
              <a:t>Equidistant carrots</a:t>
            </a:r>
          </a:p>
          <a:p>
            <a:pPr lvl="1"/>
            <a:r>
              <a:rPr lang="en-GB" dirty="0"/>
              <a:t>two points are equally good</a:t>
            </a:r>
          </a:p>
          <a:p>
            <a:r>
              <a:rPr lang="en-GB" dirty="0"/>
              <a:t>Parameters might need more experimentation</a:t>
            </a:r>
          </a:p>
          <a:p>
            <a:pPr lvl="1"/>
            <a:r>
              <a:rPr lang="en-GB" dirty="0"/>
              <a:t>Certainly shouldn’t be hard coded!</a:t>
            </a:r>
          </a:p>
          <a:p>
            <a:r>
              <a:rPr lang="en-GB" dirty="0"/>
              <a:t>How do you test code like this?</a:t>
            </a:r>
          </a:p>
          <a:p>
            <a:pPr lvl="1"/>
            <a:r>
              <a:rPr lang="en-GB" dirty="0"/>
              <a:t>If it doesn’t work consistently is your implementation wrong?</a:t>
            </a:r>
          </a:p>
          <a:p>
            <a:pPr lvl="1"/>
            <a:r>
              <a:rPr lang="en-GB" dirty="0"/>
              <a:t>Are your parameters wrong?</a:t>
            </a:r>
          </a:p>
          <a:p>
            <a:pPr lvl="1"/>
            <a:r>
              <a:rPr lang="en-GB" dirty="0"/>
              <a:t>What does one turtle do?</a:t>
            </a:r>
          </a:p>
          <a:p>
            <a:pPr lvl="2"/>
            <a:r>
              <a:rPr lang="en-GB" dirty="0"/>
              <a:t>What would you expect? </a:t>
            </a:r>
          </a:p>
          <a:p>
            <a:pPr lvl="1"/>
            <a:r>
              <a:rPr lang="en-GB" dirty="0"/>
              <a:t>Discuss…</a:t>
            </a:r>
          </a:p>
        </p:txBody>
      </p:sp>
      <p:sp>
        <p:nvSpPr>
          <p:cNvPr id="4" name="Footer Placeholder 3"/>
          <p:cNvSpPr>
            <a:spLocks noGrp="1"/>
          </p:cNvSpPr>
          <p:nvPr>
            <p:ph type="ftr" sz="quarter" idx="11"/>
          </p:nvPr>
        </p:nvSpPr>
        <p:spPr/>
        <p:txBody>
          <a:bodyPr/>
          <a:lstStyle/>
          <a:p>
            <a:r>
              <a:rPr lang="en-GB"/>
              <a:t>@fbuontempo</a:t>
            </a:r>
          </a:p>
        </p:txBody>
      </p:sp>
      <p:sp>
        <p:nvSpPr>
          <p:cNvPr id="5" name="Slide Number Placeholder 4"/>
          <p:cNvSpPr>
            <a:spLocks noGrp="1"/>
          </p:cNvSpPr>
          <p:nvPr>
            <p:ph type="sldNum" sz="quarter" idx="12"/>
          </p:nvPr>
        </p:nvSpPr>
        <p:spPr/>
        <p:txBody>
          <a:bodyPr/>
          <a:lstStyle/>
          <a:p>
            <a:fld id="{4881DADF-EA9E-43C8-9992-28FD7BB0E2D4}" type="slidenum">
              <a:rPr lang="en-GB" smtClean="0"/>
              <a:t>48</a:t>
            </a:fld>
            <a:endParaRPr lang="en-GB"/>
          </a:p>
        </p:txBody>
      </p:sp>
    </p:spTree>
    <p:extLst>
      <p:ext uri="{BB962C8B-B14F-4D97-AF65-F5344CB8AC3E}">
        <p14:creationId xmlns:p14="http://schemas.microsoft.com/office/powerpoint/2010/main" val="209196632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Gradient descent</a:t>
            </a:r>
          </a:p>
        </p:txBody>
      </p:sp>
      <p:sp>
        <p:nvSpPr>
          <p:cNvPr id="3" name="Content Placeholder 2"/>
          <p:cNvSpPr>
            <a:spLocks noGrp="1"/>
          </p:cNvSpPr>
          <p:nvPr>
            <p:ph idx="1"/>
          </p:nvPr>
        </p:nvSpPr>
        <p:spPr/>
        <p:txBody>
          <a:bodyPr>
            <a:normAutofit fontScale="92500" lnSpcReduction="20000"/>
          </a:bodyPr>
          <a:lstStyle/>
          <a:p>
            <a:r>
              <a:rPr lang="en-GB" dirty="0"/>
              <a:t>Hill climbing is doing a gradient in one direction</a:t>
            </a:r>
          </a:p>
          <a:p>
            <a:r>
              <a:rPr lang="en-GB" dirty="0"/>
              <a:t>Could do along each axis for more dimensions </a:t>
            </a:r>
          </a:p>
          <a:p>
            <a:r>
              <a:rPr lang="en-GB" dirty="0"/>
              <a:t>Or linear combinations of axes…</a:t>
            </a:r>
          </a:p>
          <a:p>
            <a:r>
              <a:rPr lang="en-GB" dirty="0"/>
              <a:t>Gradient descent:</a:t>
            </a:r>
          </a:p>
          <a:p>
            <a:pPr lvl="1"/>
            <a:r>
              <a:rPr lang="en-GB" dirty="0"/>
              <a:t>Vanilla version – </a:t>
            </a:r>
            <a:r>
              <a:rPr lang="en-GB" b="1" dirty="0"/>
              <a:t>batch v. </a:t>
            </a:r>
            <a:r>
              <a:rPr lang="en-GB" dirty="0"/>
              <a:t>mini-batch</a:t>
            </a:r>
          </a:p>
          <a:p>
            <a:pPr lvl="2"/>
            <a:r>
              <a:rPr lang="en-GB" dirty="0"/>
              <a:t>When fitting a big data set</a:t>
            </a:r>
          </a:p>
          <a:p>
            <a:pPr lvl="3"/>
            <a:r>
              <a:rPr lang="en-GB" dirty="0">
                <a:hlinkClick r:id="rId3"/>
              </a:rPr>
              <a:t>https://machinelearningmastery.com/gentle-introduction-mini-batch-gradient-descent-configure-batch-size/</a:t>
            </a:r>
            <a:r>
              <a:rPr lang="en-GB" dirty="0"/>
              <a:t> </a:t>
            </a:r>
          </a:p>
          <a:p>
            <a:pPr lvl="1"/>
            <a:r>
              <a:rPr lang="en-GB" dirty="0"/>
              <a:t>Stochastic gradient descent</a:t>
            </a:r>
          </a:p>
          <a:p>
            <a:pPr lvl="1"/>
            <a:r>
              <a:rPr lang="en-GB" dirty="0"/>
              <a:t>Fixed learning rate v. decay</a:t>
            </a:r>
          </a:p>
          <a:p>
            <a:r>
              <a:rPr lang="en-GB" dirty="0"/>
              <a:t>Alternative: Simplexes</a:t>
            </a:r>
          </a:p>
          <a:p>
            <a:r>
              <a:rPr lang="en-GB" dirty="0"/>
              <a:t>Standard pathological surfaces</a:t>
            </a:r>
          </a:p>
        </p:txBody>
      </p:sp>
      <p:sp>
        <p:nvSpPr>
          <p:cNvPr id="4" name="Slide Number Placeholder 3"/>
          <p:cNvSpPr>
            <a:spLocks noGrp="1"/>
          </p:cNvSpPr>
          <p:nvPr>
            <p:ph type="sldNum" sz="quarter" idx="12"/>
          </p:nvPr>
        </p:nvSpPr>
        <p:spPr/>
        <p:txBody>
          <a:bodyPr/>
          <a:lstStyle/>
          <a:p>
            <a:fld id="{4881DADF-EA9E-43C8-9992-28FD7BB0E2D4}" type="slidenum">
              <a:rPr lang="en-GB" smtClean="0"/>
              <a:t>49</a:t>
            </a:fld>
            <a:endParaRPr lang="en-GB"/>
          </a:p>
        </p:txBody>
      </p:sp>
      <p:sp>
        <p:nvSpPr>
          <p:cNvPr id="5" name="Footer Placeholder 4"/>
          <p:cNvSpPr>
            <a:spLocks noGrp="1"/>
          </p:cNvSpPr>
          <p:nvPr>
            <p:ph type="ftr" sz="quarter" idx="11"/>
          </p:nvPr>
        </p:nvSpPr>
        <p:spPr/>
        <p:txBody>
          <a:bodyPr/>
          <a:lstStyle/>
          <a:p>
            <a:r>
              <a:rPr lang="en-GB" dirty="0"/>
              <a:t>@</a:t>
            </a:r>
            <a:r>
              <a:rPr lang="en-GB" dirty="0" err="1"/>
              <a:t>fbuontempo</a:t>
            </a:r>
            <a:endParaRPr lang="en-GB" dirty="0"/>
          </a:p>
        </p:txBody>
      </p:sp>
    </p:spTree>
    <p:extLst>
      <p:ext uri="{BB962C8B-B14F-4D97-AF65-F5344CB8AC3E}">
        <p14:creationId xmlns:p14="http://schemas.microsoft.com/office/powerpoint/2010/main" val="22983736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en-GB" dirty="0"/>
              <a:t>Turtles!</a:t>
            </a:r>
          </a:p>
        </p:txBody>
      </p:sp>
      <p:sp>
        <p:nvSpPr>
          <p:cNvPr id="3" name="Content Placeholder 2"/>
          <p:cNvSpPr>
            <a:spLocks noGrp="1"/>
          </p:cNvSpPr>
          <p:nvPr>
            <p:ph idx="1"/>
          </p:nvPr>
        </p:nvSpPr>
        <p:spPr>
          <a:xfrm>
            <a:off x="415636" y="979126"/>
            <a:ext cx="6442364" cy="5574074"/>
          </a:xfrm>
        </p:spPr>
        <p:txBody>
          <a:bodyPr>
            <a:noAutofit/>
          </a:bodyPr>
          <a:lstStyle/>
          <a:p>
            <a:pPr marL="0" indent="0">
              <a:buNone/>
            </a:pPr>
            <a:r>
              <a:rPr lang="en-GB" sz="1800" dirty="0">
                <a:latin typeface="Consolas" panose="020B0609020204030204" pitchFamily="49" charset="0"/>
                <a:cs typeface="Consolas" panose="020B0609020204030204" pitchFamily="49" charset="0"/>
              </a:rPr>
              <a:t>import turtle</a:t>
            </a:r>
          </a:p>
          <a:p>
            <a:pPr marL="0" indent="0">
              <a:buNone/>
            </a:pPr>
            <a:endParaRPr lang="en-GB" sz="1800" dirty="0">
              <a:latin typeface="Consolas" panose="020B0609020204030204" pitchFamily="49" charset="0"/>
              <a:cs typeface="Consolas" panose="020B0609020204030204" pitchFamily="49" charset="0"/>
            </a:endParaRPr>
          </a:p>
          <a:p>
            <a:pPr marL="0" indent="0">
              <a:buNone/>
            </a:pPr>
            <a:r>
              <a:rPr lang="en-GB" sz="1800" dirty="0" err="1">
                <a:latin typeface="Consolas" panose="020B0609020204030204" pitchFamily="49" charset="0"/>
                <a:cs typeface="Consolas" panose="020B0609020204030204" pitchFamily="49" charset="0"/>
              </a:rPr>
              <a:t>def</a:t>
            </a:r>
            <a:r>
              <a:rPr lang="en-GB" sz="1800" dirty="0">
                <a:latin typeface="Consolas" panose="020B0609020204030204" pitchFamily="49" charset="0"/>
                <a:cs typeface="Consolas" panose="020B0609020204030204" pitchFamily="49" charset="0"/>
              </a:rPr>
              <a:t> </a:t>
            </a:r>
            <a:r>
              <a:rPr lang="en-GB" sz="1800" dirty="0" err="1">
                <a:latin typeface="Consolas" panose="020B0609020204030204" pitchFamily="49" charset="0"/>
                <a:cs typeface="Consolas" panose="020B0609020204030204" pitchFamily="49" charset="0"/>
              </a:rPr>
              <a:t>draw_bag</a:t>
            </a:r>
            <a:r>
              <a:rPr lang="en-GB" sz="1800" dirty="0">
                <a:latin typeface="Consolas" panose="020B0609020204030204" pitchFamily="49" charset="0"/>
                <a:cs typeface="Consolas" panose="020B0609020204030204" pitchFamily="49" charset="0"/>
              </a:rPr>
              <a:t>():</a:t>
            </a:r>
          </a:p>
          <a:p>
            <a:pPr marL="0" indent="0">
              <a:buNone/>
            </a:pPr>
            <a:r>
              <a:rPr lang="en-GB" sz="1800" dirty="0">
                <a:latin typeface="Consolas" panose="020B0609020204030204" pitchFamily="49" charset="0"/>
                <a:cs typeface="Consolas" panose="020B0609020204030204" pitchFamily="49" charset="0"/>
              </a:rPr>
              <a:t>  </a:t>
            </a:r>
            <a:r>
              <a:rPr lang="en-GB" sz="1800" dirty="0" err="1">
                <a:latin typeface="Consolas" panose="020B0609020204030204" pitchFamily="49" charset="0"/>
                <a:cs typeface="Consolas" panose="020B0609020204030204" pitchFamily="49" charset="0"/>
              </a:rPr>
              <a:t>turtle.shape</a:t>
            </a:r>
            <a:r>
              <a:rPr lang="en-GB" sz="1800" dirty="0">
                <a:latin typeface="Consolas" panose="020B0609020204030204" pitchFamily="49" charset="0"/>
                <a:cs typeface="Consolas" panose="020B0609020204030204" pitchFamily="49" charset="0"/>
              </a:rPr>
              <a:t>('turtle') </a:t>
            </a:r>
          </a:p>
          <a:p>
            <a:pPr marL="0" indent="0">
              <a:buNone/>
            </a:pPr>
            <a:r>
              <a:rPr lang="en-GB" sz="1800" dirty="0">
                <a:latin typeface="Consolas" panose="020B0609020204030204" pitchFamily="49" charset="0"/>
                <a:cs typeface="Consolas" panose="020B0609020204030204" pitchFamily="49" charset="0"/>
              </a:rPr>
              <a:t>  </a:t>
            </a:r>
            <a:r>
              <a:rPr lang="en-GB" sz="1800" dirty="0" err="1">
                <a:latin typeface="Consolas" panose="020B0609020204030204" pitchFamily="49" charset="0"/>
                <a:cs typeface="Consolas" panose="020B0609020204030204" pitchFamily="49" charset="0"/>
              </a:rPr>
              <a:t>turtle.right</a:t>
            </a:r>
            <a:r>
              <a:rPr lang="en-GB" sz="1800" dirty="0">
                <a:latin typeface="Consolas" panose="020B0609020204030204" pitchFamily="49" charset="0"/>
                <a:cs typeface="Consolas" panose="020B0609020204030204" pitchFamily="49" charset="0"/>
              </a:rPr>
              <a:t>(90) </a:t>
            </a:r>
          </a:p>
          <a:p>
            <a:pPr marL="0" indent="0">
              <a:buNone/>
            </a:pPr>
            <a:r>
              <a:rPr lang="en-GB" sz="1800" dirty="0">
                <a:latin typeface="Consolas" panose="020B0609020204030204" pitchFamily="49" charset="0"/>
                <a:cs typeface="Consolas" panose="020B0609020204030204" pitchFamily="49" charset="0"/>
              </a:rPr>
              <a:t>  </a:t>
            </a:r>
            <a:r>
              <a:rPr lang="en-GB" sz="1800" dirty="0" err="1">
                <a:latin typeface="Consolas" panose="020B0609020204030204" pitchFamily="49" charset="0"/>
                <a:cs typeface="Consolas" panose="020B0609020204030204" pitchFamily="49" charset="0"/>
              </a:rPr>
              <a:t>turtle.forward</a:t>
            </a:r>
            <a:r>
              <a:rPr lang="en-GB" sz="1800" dirty="0">
                <a:latin typeface="Consolas" panose="020B0609020204030204" pitchFamily="49" charset="0"/>
                <a:cs typeface="Consolas" panose="020B0609020204030204" pitchFamily="49" charset="0"/>
              </a:rPr>
              <a:t>(70) </a:t>
            </a:r>
          </a:p>
          <a:p>
            <a:pPr marL="0" indent="0">
              <a:buNone/>
            </a:pPr>
            <a:r>
              <a:rPr lang="en-GB" sz="1800" dirty="0">
                <a:latin typeface="Consolas" panose="020B0609020204030204" pitchFamily="49" charset="0"/>
                <a:cs typeface="Consolas" panose="020B0609020204030204" pitchFamily="49" charset="0"/>
              </a:rPr>
              <a:t>  </a:t>
            </a:r>
            <a:r>
              <a:rPr lang="en-GB" sz="1800" dirty="0" err="1">
                <a:latin typeface="Consolas" panose="020B0609020204030204" pitchFamily="49" charset="0"/>
                <a:cs typeface="Consolas" panose="020B0609020204030204" pitchFamily="49" charset="0"/>
              </a:rPr>
              <a:t>turtle.left</a:t>
            </a:r>
            <a:r>
              <a:rPr lang="en-GB" sz="1800" dirty="0">
                <a:latin typeface="Consolas" panose="020B0609020204030204" pitchFamily="49" charset="0"/>
                <a:cs typeface="Consolas" panose="020B0609020204030204" pitchFamily="49" charset="0"/>
              </a:rPr>
              <a:t>(90)</a:t>
            </a:r>
          </a:p>
          <a:p>
            <a:pPr marL="0" indent="0">
              <a:buNone/>
            </a:pPr>
            <a:r>
              <a:rPr lang="en-GB" sz="1800" dirty="0">
                <a:latin typeface="Consolas" panose="020B0609020204030204" pitchFamily="49" charset="0"/>
                <a:cs typeface="Consolas" panose="020B0609020204030204" pitchFamily="49" charset="0"/>
              </a:rPr>
              <a:t>  </a:t>
            </a:r>
            <a:r>
              <a:rPr lang="en-GB" sz="1800" dirty="0" err="1">
                <a:latin typeface="Consolas" panose="020B0609020204030204" pitchFamily="49" charset="0"/>
                <a:cs typeface="Consolas" panose="020B0609020204030204" pitchFamily="49" charset="0"/>
              </a:rPr>
              <a:t>turtle.forward</a:t>
            </a:r>
            <a:r>
              <a:rPr lang="en-GB" sz="1800" dirty="0">
                <a:latin typeface="Consolas" panose="020B0609020204030204" pitchFamily="49" charset="0"/>
                <a:cs typeface="Consolas" panose="020B0609020204030204" pitchFamily="49" charset="0"/>
              </a:rPr>
              <a:t>(70)</a:t>
            </a:r>
          </a:p>
          <a:p>
            <a:pPr marL="0" indent="0">
              <a:buNone/>
            </a:pPr>
            <a:r>
              <a:rPr lang="en-GB" sz="1800" dirty="0">
                <a:latin typeface="Consolas" panose="020B0609020204030204" pitchFamily="49" charset="0"/>
                <a:cs typeface="Consolas" panose="020B0609020204030204" pitchFamily="49" charset="0"/>
              </a:rPr>
              <a:t>  </a:t>
            </a:r>
            <a:r>
              <a:rPr lang="en-GB" sz="1800" dirty="0" err="1">
                <a:latin typeface="Consolas" panose="020B0609020204030204" pitchFamily="49" charset="0"/>
                <a:cs typeface="Consolas" panose="020B0609020204030204" pitchFamily="49" charset="0"/>
              </a:rPr>
              <a:t>turtle.left</a:t>
            </a:r>
            <a:r>
              <a:rPr lang="en-GB" sz="1800" dirty="0">
                <a:latin typeface="Consolas" panose="020B0609020204030204" pitchFamily="49" charset="0"/>
                <a:cs typeface="Consolas" panose="020B0609020204030204" pitchFamily="49" charset="0"/>
              </a:rPr>
              <a:t>(90)</a:t>
            </a:r>
          </a:p>
          <a:p>
            <a:pPr marL="0" indent="0">
              <a:buNone/>
            </a:pPr>
            <a:r>
              <a:rPr lang="en-GB" sz="1800" dirty="0">
                <a:latin typeface="Consolas" panose="020B0609020204030204" pitchFamily="49" charset="0"/>
                <a:cs typeface="Consolas" panose="020B0609020204030204" pitchFamily="49" charset="0"/>
              </a:rPr>
              <a:t>  </a:t>
            </a:r>
            <a:r>
              <a:rPr lang="en-GB" sz="1800" dirty="0" err="1">
                <a:latin typeface="Consolas" panose="020B0609020204030204" pitchFamily="49" charset="0"/>
                <a:cs typeface="Consolas" panose="020B0609020204030204" pitchFamily="49" charset="0"/>
              </a:rPr>
              <a:t>turtle.forward</a:t>
            </a:r>
            <a:r>
              <a:rPr lang="en-GB" sz="1800" dirty="0">
                <a:latin typeface="Consolas" panose="020B0609020204030204" pitchFamily="49" charset="0"/>
                <a:cs typeface="Consolas" panose="020B0609020204030204" pitchFamily="49" charset="0"/>
              </a:rPr>
              <a:t>(70)</a:t>
            </a:r>
          </a:p>
          <a:p>
            <a:pPr marL="0" indent="0">
              <a:buNone/>
            </a:pPr>
            <a:endParaRPr lang="en-GB" sz="1800" dirty="0">
              <a:latin typeface="Consolas" panose="020B0609020204030204" pitchFamily="49" charset="0"/>
              <a:cs typeface="Consolas" panose="020B0609020204030204" pitchFamily="49" charset="0"/>
            </a:endParaRPr>
          </a:p>
          <a:p>
            <a:pPr marL="0" indent="0">
              <a:buNone/>
            </a:pPr>
            <a:r>
              <a:rPr lang="en-GB" sz="1800" dirty="0" err="1">
                <a:latin typeface="Consolas" panose="020B0609020204030204" pitchFamily="49" charset="0"/>
                <a:cs typeface="Consolas" panose="020B0609020204030204" pitchFamily="49" charset="0"/>
              </a:rPr>
              <a:t>turtle.setworldcoordinates</a:t>
            </a:r>
            <a:r>
              <a:rPr lang="en-GB" sz="1800" dirty="0">
                <a:latin typeface="Consolas" panose="020B0609020204030204" pitchFamily="49" charset="0"/>
                <a:cs typeface="Consolas" panose="020B0609020204030204" pitchFamily="49" charset="0"/>
              </a:rPr>
              <a:t>(-70., -70., 70., 70.) </a:t>
            </a:r>
          </a:p>
          <a:p>
            <a:pPr marL="0" indent="0">
              <a:buNone/>
            </a:pPr>
            <a:r>
              <a:rPr lang="en-GB" sz="1800" dirty="0" err="1">
                <a:latin typeface="Consolas" panose="020B0609020204030204" pitchFamily="49" charset="0"/>
                <a:cs typeface="Consolas" panose="020B0609020204030204" pitchFamily="49" charset="0"/>
              </a:rPr>
              <a:t>draw_bag</a:t>
            </a:r>
            <a:r>
              <a:rPr lang="en-GB" sz="1800" dirty="0">
                <a:latin typeface="Consolas" panose="020B0609020204030204" pitchFamily="49" charset="0"/>
                <a:cs typeface="Consolas" panose="020B0609020204030204" pitchFamily="49" charset="0"/>
              </a:rPr>
              <a:t>()</a:t>
            </a:r>
          </a:p>
          <a:p>
            <a:pPr marL="0" indent="0">
              <a:buNone/>
            </a:pPr>
            <a:r>
              <a:rPr lang="en-GB" sz="1800" dirty="0" err="1">
                <a:latin typeface="Consolas" panose="020B0609020204030204" pitchFamily="49" charset="0"/>
                <a:cs typeface="Consolas" panose="020B0609020204030204" pitchFamily="49" charset="0"/>
              </a:rPr>
              <a:t>turtle.mainloop</a:t>
            </a:r>
            <a:r>
              <a:rPr lang="en-GB" sz="1800" dirty="0">
                <a:latin typeface="Consolas" panose="020B0609020204030204" pitchFamily="49" charset="0"/>
                <a:cs typeface="Consolas" panose="020B0609020204030204" pitchFamily="49" charset="0"/>
              </a:rPr>
              <a:t>() </a:t>
            </a:r>
          </a:p>
          <a:p>
            <a:pPr marL="0" indent="0">
              <a:buNone/>
            </a:pPr>
            <a:endParaRPr lang="en-GB" sz="1800" dirty="0">
              <a:latin typeface="Consolas" panose="020B0609020204030204" pitchFamily="49" charset="0"/>
              <a:cs typeface="Consolas" panose="020B0609020204030204" pitchFamily="49" charset="0"/>
            </a:endParaRPr>
          </a:p>
        </p:txBody>
      </p:sp>
      <p:sp>
        <p:nvSpPr>
          <p:cNvPr id="4" name="Slide Number Placeholder 3"/>
          <p:cNvSpPr>
            <a:spLocks noGrp="1"/>
          </p:cNvSpPr>
          <p:nvPr>
            <p:ph type="sldNum" sz="quarter" idx="12"/>
          </p:nvPr>
        </p:nvSpPr>
        <p:spPr/>
        <p:txBody>
          <a:bodyPr/>
          <a:lstStyle/>
          <a:p>
            <a:fld id="{4881DADF-EA9E-43C8-9992-28FD7BB0E2D4}" type="slidenum">
              <a:rPr lang="en-GB" smtClean="0"/>
              <a:t>5</a:t>
            </a:fld>
            <a:endParaRPr lang="en-GB"/>
          </a:p>
        </p:txBody>
      </p:sp>
      <p:sp>
        <p:nvSpPr>
          <p:cNvPr id="6" name="Footer Placeholder 5"/>
          <p:cNvSpPr>
            <a:spLocks noGrp="1"/>
          </p:cNvSpPr>
          <p:nvPr>
            <p:ph type="ftr" sz="quarter" idx="11"/>
          </p:nvPr>
        </p:nvSpPr>
        <p:spPr/>
        <p:txBody>
          <a:bodyPr/>
          <a:lstStyle/>
          <a:p>
            <a:r>
              <a:rPr lang="en-GB"/>
              <a:t>@fbuontempo</a:t>
            </a:r>
          </a:p>
        </p:txBody>
      </p:sp>
      <p:pic>
        <p:nvPicPr>
          <p:cNvPr id="7" name="Picture 6"/>
          <p:cNvPicPr>
            <a:picLocks noChangeAspect="1"/>
          </p:cNvPicPr>
          <p:nvPr/>
        </p:nvPicPr>
        <p:blipFill>
          <a:blip r:embed="rId2"/>
          <a:stretch>
            <a:fillRect/>
          </a:stretch>
        </p:blipFill>
        <p:spPr>
          <a:xfrm>
            <a:off x="6096000" y="1448233"/>
            <a:ext cx="4648200" cy="4238625"/>
          </a:xfrm>
          <a:prstGeom prst="rect">
            <a:avLst/>
          </a:prstGeom>
        </p:spPr>
      </p:pic>
    </p:spTree>
    <p:extLst>
      <p:ext uri="{BB962C8B-B14F-4D97-AF65-F5344CB8AC3E}">
        <p14:creationId xmlns:p14="http://schemas.microsoft.com/office/powerpoint/2010/main" val="172989102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What’s </a:t>
            </a:r>
            <a:r>
              <a:rPr lang="en-GB"/>
              <a:t>a gradient?</a:t>
            </a:r>
          </a:p>
        </p:txBody>
      </p:sp>
      <p:sp>
        <p:nvSpPr>
          <p:cNvPr id="4" name="Footer Placeholder 3"/>
          <p:cNvSpPr>
            <a:spLocks noGrp="1"/>
          </p:cNvSpPr>
          <p:nvPr>
            <p:ph type="ftr" sz="quarter" idx="11"/>
          </p:nvPr>
        </p:nvSpPr>
        <p:spPr/>
        <p:txBody>
          <a:bodyPr/>
          <a:lstStyle/>
          <a:p>
            <a:r>
              <a:rPr lang="en-GB"/>
              <a:t>@fbuontempo</a:t>
            </a:r>
          </a:p>
        </p:txBody>
      </p:sp>
      <p:sp>
        <p:nvSpPr>
          <p:cNvPr id="5" name="Slide Number Placeholder 4"/>
          <p:cNvSpPr>
            <a:spLocks noGrp="1"/>
          </p:cNvSpPr>
          <p:nvPr>
            <p:ph type="sldNum" sz="quarter" idx="12"/>
          </p:nvPr>
        </p:nvSpPr>
        <p:spPr/>
        <p:txBody>
          <a:bodyPr/>
          <a:lstStyle/>
          <a:p>
            <a:fld id="{4881DADF-EA9E-43C8-9992-28FD7BB0E2D4}" type="slidenum">
              <a:rPr lang="en-GB" smtClean="0"/>
              <a:t>50</a:t>
            </a:fld>
            <a:endParaRPr lang="en-GB"/>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9936" y="1044962"/>
            <a:ext cx="6143625" cy="4991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5856907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7FA1A3-94D5-40C0-A3DC-8686004C9635}"/>
              </a:ext>
            </a:extLst>
          </p:cNvPr>
          <p:cNvSpPr>
            <a:spLocks noGrp="1"/>
          </p:cNvSpPr>
          <p:nvPr>
            <p:ph type="title"/>
          </p:nvPr>
        </p:nvSpPr>
        <p:spPr/>
        <p:txBody>
          <a:bodyPr/>
          <a:lstStyle/>
          <a:p>
            <a:r>
              <a:rPr lang="en-GB" dirty="0"/>
              <a:t>Gradients c.f. hill climbing</a:t>
            </a:r>
          </a:p>
        </p:txBody>
      </p:sp>
      <p:sp>
        <p:nvSpPr>
          <p:cNvPr id="4" name="Footer Placeholder 3">
            <a:extLst>
              <a:ext uri="{FF2B5EF4-FFF2-40B4-BE49-F238E27FC236}">
                <a16:creationId xmlns:a16="http://schemas.microsoft.com/office/drawing/2014/main" id="{015EC7D1-F1DD-4269-ACDC-736E3D3EA12D}"/>
              </a:ext>
            </a:extLst>
          </p:cNvPr>
          <p:cNvSpPr>
            <a:spLocks noGrp="1"/>
          </p:cNvSpPr>
          <p:nvPr>
            <p:ph type="ftr" sz="quarter" idx="11"/>
          </p:nvPr>
        </p:nvSpPr>
        <p:spPr/>
        <p:txBody>
          <a:bodyPr/>
          <a:lstStyle/>
          <a:p>
            <a:r>
              <a:rPr lang="en-GB"/>
              <a:t>@fbuontempo</a:t>
            </a:r>
          </a:p>
        </p:txBody>
      </p:sp>
      <p:sp>
        <p:nvSpPr>
          <p:cNvPr id="5" name="Slide Number Placeholder 4">
            <a:extLst>
              <a:ext uri="{FF2B5EF4-FFF2-40B4-BE49-F238E27FC236}">
                <a16:creationId xmlns:a16="http://schemas.microsoft.com/office/drawing/2014/main" id="{1D4AC2D2-F9B2-4DA7-A653-5DB8AE80C2BE}"/>
              </a:ext>
            </a:extLst>
          </p:cNvPr>
          <p:cNvSpPr>
            <a:spLocks noGrp="1"/>
          </p:cNvSpPr>
          <p:nvPr>
            <p:ph type="sldNum" sz="quarter" idx="12"/>
          </p:nvPr>
        </p:nvSpPr>
        <p:spPr/>
        <p:txBody>
          <a:bodyPr/>
          <a:lstStyle/>
          <a:p>
            <a:fld id="{4881DADF-EA9E-43C8-9992-28FD7BB0E2D4}" type="slidenum">
              <a:rPr lang="en-GB" smtClean="0"/>
              <a:t>51</a:t>
            </a:fld>
            <a:endParaRPr lang="en-GB"/>
          </a:p>
        </p:txBody>
      </p:sp>
      <p:pic>
        <p:nvPicPr>
          <p:cNvPr id="9" name="Picture 8"/>
          <p:cNvPicPr>
            <a:picLocks noChangeAspect="1"/>
          </p:cNvPicPr>
          <p:nvPr/>
        </p:nvPicPr>
        <p:blipFill>
          <a:blip r:embed="rId2"/>
          <a:stretch>
            <a:fillRect/>
          </a:stretch>
        </p:blipFill>
        <p:spPr>
          <a:xfrm>
            <a:off x="7530712" y="1693650"/>
            <a:ext cx="4184293" cy="3970159"/>
          </a:xfrm>
          <a:prstGeom prst="rect">
            <a:avLst/>
          </a:prstGeom>
        </p:spPr>
      </p:pic>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2107" y="1693651"/>
            <a:ext cx="6798605" cy="37209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8011942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Gradients: problems</a:t>
            </a:r>
          </a:p>
        </p:txBody>
      </p:sp>
      <p:sp>
        <p:nvSpPr>
          <p:cNvPr id="3" name="Content Placeholder 2"/>
          <p:cNvSpPr>
            <a:spLocks noGrp="1"/>
          </p:cNvSpPr>
          <p:nvPr>
            <p:ph idx="1"/>
          </p:nvPr>
        </p:nvSpPr>
        <p:spPr/>
        <p:txBody>
          <a:bodyPr/>
          <a:lstStyle/>
          <a:p>
            <a:r>
              <a:rPr lang="en-GB" dirty="0"/>
              <a:t>Finite difference</a:t>
            </a:r>
          </a:p>
          <a:p>
            <a:pPr lvl="1"/>
            <a:r>
              <a:rPr lang="en-GB" dirty="0"/>
              <a:t>Numerical approximation to gradient</a:t>
            </a:r>
          </a:p>
          <a:p>
            <a:pPr lvl="1"/>
            <a:r>
              <a:rPr lang="en-GB" dirty="0"/>
              <a:t>For when we can’t do the maths</a:t>
            </a:r>
          </a:p>
          <a:p>
            <a:r>
              <a:rPr lang="en-GB" dirty="0"/>
              <a:t>Numbers!</a:t>
            </a:r>
          </a:p>
          <a:p>
            <a:r>
              <a:rPr lang="en-GB" dirty="0"/>
              <a:t>The “vanishing gradient problem”</a:t>
            </a:r>
          </a:p>
          <a:p>
            <a:pPr lvl="1"/>
            <a:r>
              <a:rPr lang="en-GB" dirty="0">
                <a:hlinkClick r:id="rId3"/>
              </a:rPr>
              <a:t>https://en.wikipedia.org/wiki/Vanishing_gradient_problem</a:t>
            </a:r>
            <a:endParaRPr lang="en-GB" dirty="0"/>
          </a:p>
          <a:p>
            <a:r>
              <a:rPr lang="en-GB" dirty="0"/>
              <a:t>Especially in neural networks:</a:t>
            </a:r>
          </a:p>
          <a:p>
            <a:pPr lvl="1"/>
            <a:r>
              <a:rPr lang="en-GB" dirty="0"/>
              <a:t>“B</a:t>
            </a:r>
            <a:r>
              <a:rPr lang="en-US" dirty="0"/>
              <a:t>y the time the error signals traveled all the way back to the early layers, they were so small that the net couldn’t learn.” “deep (many layers) and “wide” (many parallel operations)”</a:t>
            </a:r>
          </a:p>
          <a:p>
            <a:endParaRPr lang="en-GB" dirty="0"/>
          </a:p>
        </p:txBody>
      </p:sp>
      <p:sp>
        <p:nvSpPr>
          <p:cNvPr id="4" name="Slide Number Placeholder 3"/>
          <p:cNvSpPr>
            <a:spLocks noGrp="1"/>
          </p:cNvSpPr>
          <p:nvPr>
            <p:ph type="sldNum" sz="quarter" idx="12"/>
          </p:nvPr>
        </p:nvSpPr>
        <p:spPr/>
        <p:txBody>
          <a:bodyPr/>
          <a:lstStyle/>
          <a:p>
            <a:fld id="{4881DADF-EA9E-43C8-9992-28FD7BB0E2D4}" type="slidenum">
              <a:rPr lang="en-GB" smtClean="0"/>
              <a:t>52</a:t>
            </a:fld>
            <a:endParaRPr lang="en-GB"/>
          </a:p>
        </p:txBody>
      </p:sp>
      <p:sp>
        <p:nvSpPr>
          <p:cNvPr id="5" name="Footer Placeholder 4"/>
          <p:cNvSpPr>
            <a:spLocks noGrp="1"/>
          </p:cNvSpPr>
          <p:nvPr>
            <p:ph type="ftr" sz="quarter" idx="11"/>
          </p:nvPr>
        </p:nvSpPr>
        <p:spPr/>
        <p:txBody>
          <a:bodyPr/>
          <a:lstStyle/>
          <a:p>
            <a:r>
              <a:rPr lang="en-GB"/>
              <a:t>@fbuontempo</a:t>
            </a:r>
          </a:p>
        </p:txBody>
      </p:sp>
    </p:spTree>
    <p:extLst>
      <p:ext uri="{BB962C8B-B14F-4D97-AF65-F5344CB8AC3E}">
        <p14:creationId xmlns:p14="http://schemas.microsoft.com/office/powerpoint/2010/main" val="261236796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940722-1686-41EE-A9D1-EA893EDF722C}"/>
              </a:ext>
            </a:extLst>
          </p:cNvPr>
          <p:cNvSpPr>
            <a:spLocks noGrp="1"/>
          </p:cNvSpPr>
          <p:nvPr>
            <p:ph type="title"/>
          </p:nvPr>
        </p:nvSpPr>
        <p:spPr/>
        <p:txBody>
          <a:bodyPr/>
          <a:lstStyle/>
          <a:p>
            <a:r>
              <a:rPr lang="en-GB" dirty="0"/>
              <a:t>Gradient descent </a:t>
            </a:r>
            <a:r>
              <a:rPr lang="en-GB" dirty="0" err="1"/>
              <a:t>algo</a:t>
            </a:r>
            <a:endParaRPr lang="en-GB"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61F5947-AB2C-463F-B8BA-F1A9F6827D52}"/>
                  </a:ext>
                </a:extLst>
              </p:cNvPr>
              <p:cNvSpPr>
                <a:spLocks noGrp="1"/>
              </p:cNvSpPr>
              <p:nvPr>
                <p:ph idx="1"/>
              </p:nvPr>
            </p:nvSpPr>
            <p:spPr/>
            <p:txBody>
              <a:bodyPr/>
              <a:lstStyle/>
              <a:p>
                <a:r>
                  <a:rPr lang="en-GB" dirty="0"/>
                  <a:t>Minimise </a:t>
                </a:r>
                <a14:m>
                  <m:oMath xmlns:m="http://schemas.openxmlformats.org/officeDocument/2006/math">
                    <m:r>
                      <a:rPr lang="en-GB" i="1" dirty="0" smtClean="0">
                        <a:latin typeface="Cambria Math"/>
                      </a:rPr>
                      <m:t>𝑓</m:t>
                    </m:r>
                    <m:d>
                      <m:dPr>
                        <m:ctrlPr>
                          <a:rPr lang="en-GB" i="1" dirty="0" smtClean="0">
                            <a:latin typeface="Cambria Math" panose="02040503050406030204" pitchFamily="18" charset="0"/>
                          </a:rPr>
                        </m:ctrlPr>
                      </m:dPr>
                      <m:e>
                        <m:bar>
                          <m:barPr>
                            <m:pos m:val="top"/>
                            <m:ctrlPr>
                              <a:rPr lang="en-GB" i="1" dirty="0" smtClean="0">
                                <a:latin typeface="Cambria Math" panose="02040503050406030204" pitchFamily="18" charset="0"/>
                              </a:rPr>
                            </m:ctrlPr>
                          </m:barPr>
                          <m:e>
                            <m:r>
                              <a:rPr lang="en-GB" b="0" i="1" dirty="0" smtClean="0">
                                <a:latin typeface="Cambria Math"/>
                              </a:rPr>
                              <m:t>𝑥</m:t>
                            </m:r>
                          </m:e>
                        </m:bar>
                      </m:e>
                    </m:d>
                    <m:r>
                      <a:rPr lang="en-GB" b="0" i="1" dirty="0" smtClean="0">
                        <a:latin typeface="Cambria Math"/>
                      </a:rPr>
                      <m:t>=</m:t>
                    </m:r>
                    <m:r>
                      <a:rPr lang="en-GB" b="0" i="1" dirty="0" smtClean="0">
                        <a:latin typeface="Cambria Math"/>
                      </a:rPr>
                      <m:t>𝑓</m:t>
                    </m:r>
                    <m:r>
                      <a:rPr lang="en-GB" b="0" i="1" dirty="0" smtClean="0">
                        <a:latin typeface="Cambria Math"/>
                      </a:rPr>
                      <m:t>(</m:t>
                    </m:r>
                    <m:sSub>
                      <m:sSubPr>
                        <m:ctrlPr>
                          <a:rPr lang="en-GB" b="0" i="1" dirty="0" smtClean="0">
                            <a:latin typeface="Cambria Math" panose="02040503050406030204" pitchFamily="18" charset="0"/>
                          </a:rPr>
                        </m:ctrlPr>
                      </m:sSubPr>
                      <m:e>
                        <m:r>
                          <a:rPr lang="en-GB" b="0" i="1" dirty="0" smtClean="0">
                            <a:latin typeface="Cambria Math"/>
                          </a:rPr>
                          <m:t>𝑥</m:t>
                        </m:r>
                      </m:e>
                      <m:sub>
                        <m:r>
                          <a:rPr lang="en-GB" b="0" i="1" dirty="0" smtClean="0">
                            <a:latin typeface="Cambria Math"/>
                          </a:rPr>
                          <m:t>1</m:t>
                        </m:r>
                      </m:sub>
                    </m:sSub>
                    <m:r>
                      <a:rPr lang="en-GB" b="0" i="1" dirty="0" smtClean="0">
                        <a:latin typeface="Cambria Math"/>
                      </a:rPr>
                      <m:t>,</m:t>
                    </m:r>
                    <m:sSub>
                      <m:sSubPr>
                        <m:ctrlPr>
                          <a:rPr lang="en-GB" i="1" dirty="0">
                            <a:latin typeface="Cambria Math" panose="02040503050406030204" pitchFamily="18" charset="0"/>
                          </a:rPr>
                        </m:ctrlPr>
                      </m:sSubPr>
                      <m:e>
                        <m:r>
                          <a:rPr lang="en-GB" i="1" dirty="0">
                            <a:latin typeface="Cambria Math"/>
                          </a:rPr>
                          <m:t>𝑥</m:t>
                        </m:r>
                      </m:e>
                      <m:sub>
                        <m:r>
                          <a:rPr lang="en-GB" b="0" i="1" dirty="0" smtClean="0">
                            <a:latin typeface="Cambria Math"/>
                          </a:rPr>
                          <m:t>2</m:t>
                        </m:r>
                      </m:sub>
                    </m:sSub>
                    <m:r>
                      <a:rPr lang="en-GB" b="0" i="1" dirty="0" smtClean="0">
                        <a:latin typeface="Cambria Math"/>
                      </a:rPr>
                      <m:t>,…,</m:t>
                    </m:r>
                    <m:sSub>
                      <m:sSubPr>
                        <m:ctrlPr>
                          <a:rPr lang="en-GB" i="1" dirty="0">
                            <a:latin typeface="Cambria Math" panose="02040503050406030204" pitchFamily="18" charset="0"/>
                          </a:rPr>
                        </m:ctrlPr>
                      </m:sSubPr>
                      <m:e>
                        <m:r>
                          <a:rPr lang="en-GB" i="1" dirty="0">
                            <a:latin typeface="Cambria Math"/>
                          </a:rPr>
                          <m:t>𝑥</m:t>
                        </m:r>
                      </m:e>
                      <m:sub>
                        <m:r>
                          <a:rPr lang="en-GB" b="0" i="1" dirty="0" smtClean="0">
                            <a:latin typeface="Cambria Math"/>
                          </a:rPr>
                          <m:t>𝑛</m:t>
                        </m:r>
                      </m:sub>
                    </m:sSub>
                  </m:oMath>
                </a14:m>
                <a:r>
                  <a:rPr lang="en-GB" dirty="0"/>
                  <a:t>)</a:t>
                </a:r>
              </a:p>
              <a:p>
                <a:r>
                  <a:rPr lang="en-GB" dirty="0"/>
                  <a:t>Where function f has gradient </a:t>
                </a:r>
                <a14:m>
                  <m:oMath xmlns:m="http://schemas.openxmlformats.org/officeDocument/2006/math">
                    <m:r>
                      <a:rPr lang="en-GB" i="1" smtClean="0">
                        <a:latin typeface="Cambria Math"/>
                        <a:ea typeface="Cambria Math"/>
                      </a:rPr>
                      <m:t>𝛻</m:t>
                    </m:r>
                    <m:r>
                      <a:rPr lang="en-GB" b="0" i="1" smtClean="0">
                        <a:latin typeface="Cambria Math"/>
                        <a:ea typeface="Cambria Math"/>
                      </a:rPr>
                      <m:t>𝑓</m:t>
                    </m:r>
                    <m:r>
                      <a:rPr lang="en-GB" b="0" i="1" smtClean="0">
                        <a:latin typeface="Cambria Math"/>
                        <a:ea typeface="Cambria Math"/>
                      </a:rPr>
                      <m:t>=</m:t>
                    </m:r>
                    <m:d>
                      <m:dPr>
                        <m:ctrlPr>
                          <a:rPr lang="en-GB" b="0" i="1" smtClean="0">
                            <a:latin typeface="Cambria Math" panose="02040503050406030204" pitchFamily="18" charset="0"/>
                            <a:ea typeface="Cambria Math"/>
                          </a:rPr>
                        </m:ctrlPr>
                      </m:dPr>
                      <m:e>
                        <m:f>
                          <m:fPr>
                            <m:ctrlPr>
                              <a:rPr lang="en-GB" b="0" i="1" smtClean="0">
                                <a:latin typeface="Cambria Math" panose="02040503050406030204" pitchFamily="18" charset="0"/>
                                <a:ea typeface="Cambria Math"/>
                              </a:rPr>
                            </m:ctrlPr>
                          </m:fPr>
                          <m:num>
                            <m:r>
                              <a:rPr lang="en-GB" b="0" i="1" smtClean="0">
                                <a:latin typeface="Cambria Math"/>
                                <a:ea typeface="Cambria Math"/>
                              </a:rPr>
                              <m:t>𝜕</m:t>
                            </m:r>
                            <m:r>
                              <a:rPr lang="en-GB" b="0" i="1" smtClean="0">
                                <a:latin typeface="Cambria Math"/>
                                <a:ea typeface="Cambria Math"/>
                              </a:rPr>
                              <m:t>𝑓</m:t>
                            </m:r>
                          </m:num>
                          <m:den>
                            <m:r>
                              <a:rPr lang="en-GB" i="1">
                                <a:latin typeface="Cambria Math"/>
                                <a:ea typeface="Cambria Math"/>
                              </a:rPr>
                              <m:t>𝜕</m:t>
                            </m:r>
                            <m:sSub>
                              <m:sSubPr>
                                <m:ctrlPr>
                                  <a:rPr lang="en-GB" i="1" smtClean="0">
                                    <a:latin typeface="Cambria Math" panose="02040503050406030204" pitchFamily="18" charset="0"/>
                                    <a:ea typeface="Cambria Math"/>
                                  </a:rPr>
                                </m:ctrlPr>
                              </m:sSubPr>
                              <m:e>
                                <m:r>
                                  <a:rPr lang="en-GB" b="0" i="1" smtClean="0">
                                    <a:latin typeface="Cambria Math"/>
                                    <a:ea typeface="Cambria Math"/>
                                  </a:rPr>
                                  <m:t>𝑥</m:t>
                                </m:r>
                              </m:e>
                              <m:sub>
                                <m:r>
                                  <a:rPr lang="en-GB" b="0" i="1" smtClean="0">
                                    <a:latin typeface="Cambria Math"/>
                                    <a:ea typeface="Cambria Math"/>
                                  </a:rPr>
                                  <m:t>1</m:t>
                                </m:r>
                              </m:sub>
                            </m:sSub>
                          </m:den>
                        </m:f>
                        <m:r>
                          <a:rPr lang="en-GB" b="0" i="1" smtClean="0">
                            <a:latin typeface="Cambria Math"/>
                            <a:ea typeface="Cambria Math"/>
                          </a:rPr>
                          <m:t>,</m:t>
                        </m:r>
                        <m:f>
                          <m:fPr>
                            <m:ctrlPr>
                              <a:rPr lang="en-GB" i="1">
                                <a:latin typeface="Cambria Math" panose="02040503050406030204" pitchFamily="18" charset="0"/>
                                <a:ea typeface="Cambria Math"/>
                              </a:rPr>
                            </m:ctrlPr>
                          </m:fPr>
                          <m:num>
                            <m:r>
                              <a:rPr lang="en-GB" i="1">
                                <a:latin typeface="Cambria Math"/>
                                <a:ea typeface="Cambria Math"/>
                              </a:rPr>
                              <m:t>𝜕</m:t>
                            </m:r>
                            <m:r>
                              <a:rPr lang="en-GB" i="1">
                                <a:latin typeface="Cambria Math"/>
                                <a:ea typeface="Cambria Math"/>
                              </a:rPr>
                              <m:t>𝑓</m:t>
                            </m:r>
                          </m:num>
                          <m:den>
                            <m:r>
                              <a:rPr lang="en-GB" i="1">
                                <a:latin typeface="Cambria Math"/>
                                <a:ea typeface="Cambria Math"/>
                              </a:rPr>
                              <m:t>𝜕</m:t>
                            </m:r>
                            <m:sSub>
                              <m:sSubPr>
                                <m:ctrlPr>
                                  <a:rPr lang="en-GB" i="1">
                                    <a:latin typeface="Cambria Math" panose="02040503050406030204" pitchFamily="18" charset="0"/>
                                    <a:ea typeface="Cambria Math"/>
                                  </a:rPr>
                                </m:ctrlPr>
                              </m:sSubPr>
                              <m:e>
                                <m:r>
                                  <a:rPr lang="en-GB" i="1">
                                    <a:latin typeface="Cambria Math"/>
                                    <a:ea typeface="Cambria Math"/>
                                  </a:rPr>
                                  <m:t>𝑥</m:t>
                                </m:r>
                              </m:e>
                              <m:sub>
                                <m:r>
                                  <a:rPr lang="en-GB" b="0" i="1" smtClean="0">
                                    <a:latin typeface="Cambria Math"/>
                                    <a:ea typeface="Cambria Math"/>
                                  </a:rPr>
                                  <m:t>2</m:t>
                                </m:r>
                              </m:sub>
                            </m:sSub>
                          </m:den>
                        </m:f>
                        <m:r>
                          <a:rPr lang="en-GB" b="0" i="1" smtClean="0">
                            <a:latin typeface="Cambria Math"/>
                            <a:ea typeface="Cambria Math"/>
                          </a:rPr>
                          <m:t>, …,</m:t>
                        </m:r>
                        <m:f>
                          <m:fPr>
                            <m:ctrlPr>
                              <a:rPr lang="en-GB" i="1">
                                <a:latin typeface="Cambria Math" panose="02040503050406030204" pitchFamily="18" charset="0"/>
                                <a:ea typeface="Cambria Math"/>
                              </a:rPr>
                            </m:ctrlPr>
                          </m:fPr>
                          <m:num>
                            <m:r>
                              <a:rPr lang="en-GB" i="1">
                                <a:latin typeface="Cambria Math"/>
                                <a:ea typeface="Cambria Math"/>
                              </a:rPr>
                              <m:t>𝜕</m:t>
                            </m:r>
                            <m:r>
                              <a:rPr lang="en-GB" i="1">
                                <a:latin typeface="Cambria Math"/>
                                <a:ea typeface="Cambria Math"/>
                              </a:rPr>
                              <m:t>𝑓</m:t>
                            </m:r>
                          </m:num>
                          <m:den>
                            <m:r>
                              <a:rPr lang="en-GB" i="1">
                                <a:latin typeface="Cambria Math"/>
                                <a:ea typeface="Cambria Math"/>
                              </a:rPr>
                              <m:t>𝜕</m:t>
                            </m:r>
                            <m:sSub>
                              <m:sSubPr>
                                <m:ctrlPr>
                                  <a:rPr lang="en-GB" i="1">
                                    <a:latin typeface="Cambria Math" panose="02040503050406030204" pitchFamily="18" charset="0"/>
                                    <a:ea typeface="Cambria Math"/>
                                  </a:rPr>
                                </m:ctrlPr>
                              </m:sSubPr>
                              <m:e>
                                <m:r>
                                  <a:rPr lang="en-GB" i="1">
                                    <a:latin typeface="Cambria Math"/>
                                    <a:ea typeface="Cambria Math"/>
                                  </a:rPr>
                                  <m:t>𝑥</m:t>
                                </m:r>
                              </m:e>
                              <m:sub>
                                <m:r>
                                  <a:rPr lang="en-GB" b="0" i="1" smtClean="0">
                                    <a:latin typeface="Cambria Math"/>
                                    <a:ea typeface="Cambria Math"/>
                                  </a:rPr>
                                  <m:t>𝑛</m:t>
                                </m:r>
                              </m:sub>
                            </m:sSub>
                          </m:den>
                        </m:f>
                      </m:e>
                    </m:d>
                  </m:oMath>
                </a14:m>
                <a:endParaRPr lang="en-GB" b="0" dirty="0">
                  <a:ea typeface="Cambria Math"/>
                </a:endParaRPr>
              </a:p>
              <a:p>
                <a:pPr lvl="1"/>
                <a:r>
                  <a:rPr lang="en-GB" dirty="0"/>
                  <a:t>A vector – or linear combination of each axis direction</a:t>
                </a:r>
              </a:p>
              <a:p>
                <a:r>
                  <a:rPr lang="en-GB" dirty="0"/>
                  <a:t>Given a starting point</a:t>
                </a:r>
                <a14:m>
                  <m:oMath xmlns:m="http://schemas.openxmlformats.org/officeDocument/2006/math">
                    <m:r>
                      <a:rPr lang="en-GB" b="0" i="0" dirty="0" smtClean="0">
                        <a:latin typeface="Cambria Math"/>
                      </a:rPr>
                      <m:t> </m:t>
                    </m:r>
                    <m:bar>
                      <m:barPr>
                        <m:pos m:val="top"/>
                        <m:ctrlPr>
                          <a:rPr lang="en-GB" i="1" dirty="0">
                            <a:latin typeface="Cambria Math" panose="02040503050406030204" pitchFamily="18" charset="0"/>
                          </a:rPr>
                        </m:ctrlPr>
                      </m:barPr>
                      <m:e>
                        <m:sSub>
                          <m:sSubPr>
                            <m:ctrlPr>
                              <a:rPr lang="en-GB" i="1" dirty="0">
                                <a:latin typeface="Cambria Math" panose="02040503050406030204" pitchFamily="18" charset="0"/>
                              </a:rPr>
                            </m:ctrlPr>
                          </m:sSubPr>
                          <m:e>
                            <m:r>
                              <a:rPr lang="en-GB" i="1" dirty="0">
                                <a:latin typeface="Cambria Math"/>
                              </a:rPr>
                              <m:t>𝑝</m:t>
                            </m:r>
                          </m:e>
                          <m:sub>
                            <m:r>
                              <a:rPr lang="en-GB" i="1" dirty="0">
                                <a:latin typeface="Cambria Math"/>
                              </a:rPr>
                              <m:t>𝑛</m:t>
                            </m:r>
                          </m:sub>
                        </m:sSub>
                      </m:e>
                    </m:bar>
                    <m:r>
                      <a:rPr lang="en-GB" i="1" dirty="0">
                        <a:latin typeface="Cambria Math"/>
                      </a:rPr>
                      <m:t>=(</m:t>
                    </m:r>
                    <m:sSub>
                      <m:sSubPr>
                        <m:ctrlPr>
                          <a:rPr lang="en-GB" i="1" dirty="0">
                            <a:latin typeface="Cambria Math" panose="02040503050406030204" pitchFamily="18" charset="0"/>
                          </a:rPr>
                        </m:ctrlPr>
                      </m:sSubPr>
                      <m:e>
                        <m:r>
                          <a:rPr lang="en-GB" b="0" i="1" dirty="0" smtClean="0">
                            <a:latin typeface="Cambria Math"/>
                          </a:rPr>
                          <m:t>𝑝</m:t>
                        </m:r>
                      </m:e>
                      <m:sub>
                        <m:r>
                          <a:rPr lang="en-GB" i="1" dirty="0">
                            <a:latin typeface="Cambria Math"/>
                          </a:rPr>
                          <m:t>1</m:t>
                        </m:r>
                      </m:sub>
                    </m:sSub>
                    <m:r>
                      <a:rPr lang="en-GB" i="1" dirty="0">
                        <a:latin typeface="Cambria Math"/>
                      </a:rPr>
                      <m:t>,</m:t>
                    </m:r>
                    <m:sSub>
                      <m:sSubPr>
                        <m:ctrlPr>
                          <a:rPr lang="en-GB" i="1" dirty="0">
                            <a:latin typeface="Cambria Math" panose="02040503050406030204" pitchFamily="18" charset="0"/>
                          </a:rPr>
                        </m:ctrlPr>
                      </m:sSubPr>
                      <m:e>
                        <m:r>
                          <a:rPr lang="en-GB" b="0" i="1" dirty="0" smtClean="0">
                            <a:latin typeface="Cambria Math"/>
                          </a:rPr>
                          <m:t>𝑝</m:t>
                        </m:r>
                      </m:e>
                      <m:sub>
                        <m:r>
                          <a:rPr lang="en-GB" i="1" dirty="0">
                            <a:latin typeface="Cambria Math"/>
                          </a:rPr>
                          <m:t>2</m:t>
                        </m:r>
                      </m:sub>
                    </m:sSub>
                    <m:r>
                      <a:rPr lang="en-GB" i="1" dirty="0">
                        <a:latin typeface="Cambria Math"/>
                      </a:rPr>
                      <m:t>,…,</m:t>
                    </m:r>
                    <m:sSub>
                      <m:sSubPr>
                        <m:ctrlPr>
                          <a:rPr lang="en-GB" i="1" dirty="0">
                            <a:latin typeface="Cambria Math" panose="02040503050406030204" pitchFamily="18" charset="0"/>
                          </a:rPr>
                        </m:ctrlPr>
                      </m:sSubPr>
                      <m:e>
                        <m:r>
                          <a:rPr lang="en-GB" b="0" i="1" dirty="0" smtClean="0">
                            <a:latin typeface="Cambria Math"/>
                          </a:rPr>
                          <m:t>𝑝</m:t>
                        </m:r>
                      </m:e>
                      <m:sub>
                        <m:r>
                          <a:rPr lang="en-GB" i="1" dirty="0">
                            <a:latin typeface="Cambria Math"/>
                          </a:rPr>
                          <m:t>𝑛</m:t>
                        </m:r>
                      </m:sub>
                    </m:sSub>
                  </m:oMath>
                </a14:m>
                <a:r>
                  <a:rPr lang="en-GB" dirty="0"/>
                  <a:t>)</a:t>
                </a:r>
              </a:p>
              <a:p>
                <a:r>
                  <a:rPr lang="en-GB" dirty="0"/>
                  <a:t>Move to </a:t>
                </a:r>
                <a14:m>
                  <m:oMath xmlns:m="http://schemas.openxmlformats.org/officeDocument/2006/math">
                    <m:bar>
                      <m:barPr>
                        <m:pos m:val="top"/>
                        <m:ctrlPr>
                          <a:rPr lang="en-GB" i="1" dirty="0">
                            <a:latin typeface="Cambria Math" panose="02040503050406030204" pitchFamily="18" charset="0"/>
                          </a:rPr>
                        </m:ctrlPr>
                      </m:barPr>
                      <m:e>
                        <m:sSub>
                          <m:sSubPr>
                            <m:ctrlPr>
                              <a:rPr lang="en-GB" i="1" dirty="0">
                                <a:latin typeface="Cambria Math" panose="02040503050406030204" pitchFamily="18" charset="0"/>
                              </a:rPr>
                            </m:ctrlPr>
                          </m:sSubPr>
                          <m:e>
                            <m:r>
                              <a:rPr lang="en-GB" i="1" dirty="0">
                                <a:latin typeface="Cambria Math"/>
                              </a:rPr>
                              <m:t>𝑝</m:t>
                            </m:r>
                          </m:e>
                          <m:sub>
                            <m:r>
                              <a:rPr lang="en-GB" i="1" dirty="0">
                                <a:latin typeface="Cambria Math"/>
                              </a:rPr>
                              <m:t>𝑛</m:t>
                            </m:r>
                            <m:r>
                              <a:rPr lang="en-GB" b="0" i="1" dirty="0" smtClean="0">
                                <a:latin typeface="Cambria Math"/>
                              </a:rPr>
                              <m:t>+1</m:t>
                            </m:r>
                          </m:sub>
                        </m:sSub>
                      </m:e>
                    </m:bar>
                    <m:r>
                      <a:rPr lang="en-GB" i="1" dirty="0">
                        <a:latin typeface="Cambria Math"/>
                      </a:rPr>
                      <m:t>=</m:t>
                    </m:r>
                  </m:oMath>
                </a14:m>
                <a:r>
                  <a:rPr lang="en-GB" dirty="0"/>
                  <a:t> </a:t>
                </a:r>
                <a14:m>
                  <m:oMath xmlns:m="http://schemas.openxmlformats.org/officeDocument/2006/math">
                    <m:bar>
                      <m:barPr>
                        <m:pos m:val="top"/>
                        <m:ctrlPr>
                          <a:rPr lang="en-GB" i="1" dirty="0">
                            <a:latin typeface="Cambria Math" panose="02040503050406030204" pitchFamily="18" charset="0"/>
                          </a:rPr>
                        </m:ctrlPr>
                      </m:barPr>
                      <m:e>
                        <m:sSub>
                          <m:sSubPr>
                            <m:ctrlPr>
                              <a:rPr lang="en-GB" i="1" dirty="0" smtClean="0">
                                <a:latin typeface="Cambria Math" panose="02040503050406030204" pitchFamily="18" charset="0"/>
                              </a:rPr>
                            </m:ctrlPr>
                          </m:sSubPr>
                          <m:e>
                            <m:r>
                              <a:rPr lang="en-GB" b="0" i="1" dirty="0" smtClean="0">
                                <a:latin typeface="Cambria Math"/>
                              </a:rPr>
                              <m:t>𝑝</m:t>
                            </m:r>
                          </m:e>
                          <m:sub>
                            <m:r>
                              <a:rPr lang="en-GB" b="0" i="1" dirty="0" smtClean="0">
                                <a:latin typeface="Cambria Math"/>
                              </a:rPr>
                              <m:t>𝑛</m:t>
                            </m:r>
                          </m:sub>
                        </m:sSub>
                      </m:e>
                    </m:bar>
                    <m:r>
                      <a:rPr lang="en-GB" b="0" i="1" dirty="0" smtClean="0">
                        <a:latin typeface="Cambria Math"/>
                      </a:rPr>
                      <m:t>−</m:t>
                    </m:r>
                    <m:r>
                      <a:rPr lang="en-GB" b="0" i="1" dirty="0" smtClean="0">
                        <a:latin typeface="Cambria Math"/>
                        <a:ea typeface="Cambria Math"/>
                      </a:rPr>
                      <m:t>𝛾</m:t>
                    </m:r>
                    <m:r>
                      <a:rPr lang="en-GB" i="1">
                        <a:latin typeface="Cambria Math"/>
                        <a:ea typeface="Cambria Math"/>
                      </a:rPr>
                      <m:t>𝛻</m:t>
                    </m:r>
                    <m:r>
                      <a:rPr lang="en-GB" i="1">
                        <a:latin typeface="Cambria Math"/>
                        <a:ea typeface="Cambria Math"/>
                      </a:rPr>
                      <m:t>𝑓</m:t>
                    </m:r>
                    <m:r>
                      <a:rPr lang="en-GB" b="0" i="1" smtClean="0">
                        <a:latin typeface="Cambria Math"/>
                        <a:ea typeface="Cambria Math"/>
                      </a:rPr>
                      <m:t>(</m:t>
                    </m:r>
                    <m:bar>
                      <m:barPr>
                        <m:pos m:val="top"/>
                        <m:ctrlPr>
                          <a:rPr lang="en-GB" i="1" dirty="0" smtClean="0">
                            <a:latin typeface="Cambria Math" panose="02040503050406030204" pitchFamily="18" charset="0"/>
                          </a:rPr>
                        </m:ctrlPr>
                      </m:barPr>
                      <m:e>
                        <m:sSub>
                          <m:sSubPr>
                            <m:ctrlPr>
                              <a:rPr lang="en-GB" i="1" dirty="0" smtClean="0">
                                <a:latin typeface="Cambria Math" panose="02040503050406030204" pitchFamily="18" charset="0"/>
                              </a:rPr>
                            </m:ctrlPr>
                          </m:sSubPr>
                          <m:e>
                            <m:r>
                              <a:rPr lang="en-GB" b="0" i="1" dirty="0" smtClean="0">
                                <a:latin typeface="Cambria Math"/>
                              </a:rPr>
                              <m:t>𝑝</m:t>
                            </m:r>
                          </m:e>
                          <m:sub>
                            <m:r>
                              <a:rPr lang="en-GB" b="0" i="1" dirty="0" smtClean="0">
                                <a:latin typeface="Cambria Math"/>
                              </a:rPr>
                              <m:t>𝑛</m:t>
                            </m:r>
                          </m:sub>
                        </m:sSub>
                        <m:r>
                          <a:rPr lang="en-GB" b="0" i="1" dirty="0" smtClean="0">
                            <a:latin typeface="Cambria Math"/>
                          </a:rPr>
                          <m:t>)</m:t>
                        </m:r>
                      </m:e>
                    </m:bar>
                  </m:oMath>
                </a14:m>
                <a:endParaRPr lang="en-GB" dirty="0"/>
              </a:p>
              <a:p>
                <a:pPr lvl="1"/>
                <a14:m>
                  <m:oMath xmlns:m="http://schemas.openxmlformats.org/officeDocument/2006/math">
                    <m:r>
                      <a:rPr lang="en-GB" i="1" dirty="0">
                        <a:latin typeface="Cambria Math"/>
                        <a:ea typeface="Cambria Math"/>
                      </a:rPr>
                      <m:t>𝛾</m:t>
                    </m:r>
                  </m:oMath>
                </a14:m>
                <a:r>
                  <a:rPr lang="en-GB" dirty="0"/>
                  <a:t> is the learning rate we saw before</a:t>
                </a:r>
              </a:p>
              <a:p>
                <a:pPr lvl="1"/>
                <a:r>
                  <a:rPr lang="en-GB" dirty="0"/>
                  <a:t>Might vary</a:t>
                </a:r>
              </a:p>
              <a:p>
                <a:r>
                  <a:rPr lang="en-GB" dirty="0"/>
                  <a:t>//TODO – maybe some code? Or a turtle?</a:t>
                </a:r>
              </a:p>
              <a:p>
                <a:endParaRPr lang="en-GB" dirty="0"/>
              </a:p>
              <a:p>
                <a:endParaRPr lang="en-GB" dirty="0"/>
              </a:p>
            </p:txBody>
          </p:sp>
        </mc:Choice>
        <mc:Fallback xmlns="">
          <p:sp>
            <p:nvSpPr>
              <p:cNvPr id="3" name="Content Placeholder 2">
                <a:extLst>
                  <a:ext uri="{FF2B5EF4-FFF2-40B4-BE49-F238E27FC236}">
                    <a16:creationId xmlns="" xmlns:a16="http://schemas.microsoft.com/office/drawing/2014/main" id="{D61F5947-AB2C-463F-B8BA-F1A9F6827D52}"/>
                  </a:ext>
                </a:extLst>
              </p:cNvPr>
              <p:cNvSpPr>
                <a:spLocks noGrp="1" noRot="1" noChangeAspect="1" noMove="1" noResize="1" noEditPoints="1" noAdjustHandles="1" noChangeArrowheads="1" noChangeShapeType="1" noTextEdit="1"/>
              </p:cNvSpPr>
              <p:nvPr>
                <p:ph idx="1"/>
              </p:nvPr>
            </p:nvSpPr>
            <p:spPr>
              <a:blipFill rotWithShape="1">
                <a:blip r:embed="rId3"/>
                <a:stretch>
                  <a:fillRect l="-1043" t="-2241"/>
                </a:stretch>
              </a:blipFill>
            </p:spPr>
            <p:txBody>
              <a:bodyPr/>
              <a:lstStyle/>
              <a:p>
                <a:r>
                  <a:rPr lang="en-GB">
                    <a:noFill/>
                  </a:rPr>
                  <a:t> </a:t>
                </a:r>
              </a:p>
            </p:txBody>
          </p:sp>
        </mc:Fallback>
      </mc:AlternateContent>
      <p:sp>
        <p:nvSpPr>
          <p:cNvPr id="4" name="Footer Placeholder 3">
            <a:extLst>
              <a:ext uri="{FF2B5EF4-FFF2-40B4-BE49-F238E27FC236}">
                <a16:creationId xmlns:a16="http://schemas.microsoft.com/office/drawing/2014/main" id="{2B4C0298-F6B6-4E48-87A9-5A477ED2B501}"/>
              </a:ext>
            </a:extLst>
          </p:cNvPr>
          <p:cNvSpPr>
            <a:spLocks noGrp="1"/>
          </p:cNvSpPr>
          <p:nvPr>
            <p:ph type="ftr" sz="quarter" idx="11"/>
          </p:nvPr>
        </p:nvSpPr>
        <p:spPr/>
        <p:txBody>
          <a:bodyPr/>
          <a:lstStyle/>
          <a:p>
            <a:r>
              <a:rPr lang="en-GB"/>
              <a:t>@fbuontempo</a:t>
            </a:r>
          </a:p>
        </p:txBody>
      </p:sp>
      <p:sp>
        <p:nvSpPr>
          <p:cNvPr id="5" name="Slide Number Placeholder 4">
            <a:extLst>
              <a:ext uri="{FF2B5EF4-FFF2-40B4-BE49-F238E27FC236}">
                <a16:creationId xmlns:a16="http://schemas.microsoft.com/office/drawing/2014/main" id="{062D5484-9878-4A4D-8FC7-A2B27ABE3D47}"/>
              </a:ext>
            </a:extLst>
          </p:cNvPr>
          <p:cNvSpPr>
            <a:spLocks noGrp="1"/>
          </p:cNvSpPr>
          <p:nvPr>
            <p:ph type="sldNum" sz="quarter" idx="12"/>
          </p:nvPr>
        </p:nvSpPr>
        <p:spPr/>
        <p:txBody>
          <a:bodyPr/>
          <a:lstStyle/>
          <a:p>
            <a:fld id="{4881DADF-EA9E-43C8-9992-28FD7BB0E2D4}" type="slidenum">
              <a:rPr lang="en-GB" smtClean="0"/>
              <a:t>53</a:t>
            </a:fld>
            <a:endParaRPr lang="en-GB"/>
          </a:p>
        </p:txBody>
      </p:sp>
    </p:spTree>
    <p:extLst>
      <p:ext uri="{BB962C8B-B14F-4D97-AF65-F5344CB8AC3E}">
        <p14:creationId xmlns:p14="http://schemas.microsoft.com/office/powerpoint/2010/main" val="59371519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66D70C-4D09-4918-A7A6-339F66F3BF16}"/>
              </a:ext>
            </a:extLst>
          </p:cNvPr>
          <p:cNvSpPr>
            <a:spLocks noGrp="1"/>
          </p:cNvSpPr>
          <p:nvPr>
            <p:ph type="title"/>
          </p:nvPr>
        </p:nvSpPr>
        <p:spPr/>
        <p:txBody>
          <a:bodyPr/>
          <a:lstStyle/>
          <a:p>
            <a:r>
              <a:rPr lang="en-GB" dirty="0"/>
              <a:t>Neural Networks</a:t>
            </a:r>
          </a:p>
        </p:txBody>
      </p:sp>
      <p:sp>
        <p:nvSpPr>
          <p:cNvPr id="3" name="Content Placeholder 2">
            <a:extLst>
              <a:ext uri="{FF2B5EF4-FFF2-40B4-BE49-F238E27FC236}">
                <a16:creationId xmlns:a16="http://schemas.microsoft.com/office/drawing/2014/main" id="{D89E956B-083E-4130-94A5-156BB7EB18D4}"/>
              </a:ext>
            </a:extLst>
          </p:cNvPr>
          <p:cNvSpPr>
            <a:spLocks noGrp="1"/>
          </p:cNvSpPr>
          <p:nvPr>
            <p:ph idx="1"/>
          </p:nvPr>
        </p:nvSpPr>
        <p:spPr/>
        <p:txBody>
          <a:bodyPr>
            <a:normAutofit fontScale="92500"/>
          </a:bodyPr>
          <a:lstStyle/>
          <a:p>
            <a:r>
              <a:rPr lang="en-GB" dirty="0"/>
              <a:t>“</a:t>
            </a:r>
            <a:r>
              <a:rPr lang="en-US" dirty="0"/>
              <a:t>Neural networks, in the most general sense, are function </a:t>
            </a:r>
            <a:r>
              <a:rPr lang="en-US" dirty="0" err="1"/>
              <a:t>approximators</a:t>
            </a:r>
            <a:r>
              <a:rPr lang="en-US" dirty="0"/>
              <a:t>”</a:t>
            </a:r>
          </a:p>
          <a:p>
            <a:pPr lvl="1"/>
            <a:r>
              <a:rPr lang="en-GB" dirty="0">
                <a:hlinkClick r:id="rId2"/>
              </a:rPr>
              <a:t>https://www.countbayesie.com/blog/2017/5/9/kullback-leibler-divergence-explained</a:t>
            </a:r>
            <a:endParaRPr lang="en-GB" dirty="0"/>
          </a:p>
          <a:p>
            <a:r>
              <a:rPr lang="en-GB" dirty="0"/>
              <a:t>History:</a:t>
            </a:r>
          </a:p>
          <a:p>
            <a:pPr lvl="1"/>
            <a:r>
              <a:rPr lang="en-GB" dirty="0"/>
              <a:t>1950s Rosenblatt’s “Perceptron” (a linear classifier)</a:t>
            </a:r>
          </a:p>
          <a:p>
            <a:pPr lvl="1"/>
            <a:r>
              <a:rPr lang="en-GB" dirty="0"/>
              <a:t>1960s Minsky &amp; </a:t>
            </a:r>
            <a:r>
              <a:rPr lang="en-GB" dirty="0" err="1"/>
              <a:t>Papert</a:t>
            </a:r>
            <a:r>
              <a:rPr lang="en-GB" dirty="0"/>
              <a:t> </a:t>
            </a:r>
          </a:p>
          <a:p>
            <a:pPr lvl="1"/>
            <a:r>
              <a:rPr lang="en-GB" dirty="0"/>
              <a:t>-&gt; 1990s academic stuff then hits the world.</a:t>
            </a:r>
          </a:p>
          <a:p>
            <a:pPr lvl="2"/>
            <a:r>
              <a:rPr lang="en-GB" dirty="0"/>
              <a:t>See </a:t>
            </a:r>
            <a:r>
              <a:rPr lang="en-GB" dirty="0">
                <a:hlinkClick r:id="rId3"/>
              </a:rPr>
              <a:t>http://ml4a.github.io/ml4a/neural_networks/</a:t>
            </a:r>
            <a:r>
              <a:rPr lang="en-GB" dirty="0"/>
              <a:t> </a:t>
            </a:r>
          </a:p>
          <a:p>
            <a:r>
              <a:rPr lang="en-GB" dirty="0"/>
              <a:t>They are usually trained on data (supervised learning)</a:t>
            </a:r>
          </a:p>
          <a:p>
            <a:pPr lvl="1"/>
            <a:r>
              <a:rPr lang="en-GB" dirty="0">
                <a:latin typeface="Consolas" panose="020B0609020204030204" pitchFamily="49" charset="0"/>
                <a:cs typeface="Consolas" panose="020B0609020204030204" pitchFamily="49" charset="0"/>
              </a:rPr>
              <a:t>f(input)= output</a:t>
            </a:r>
          </a:p>
          <a:p>
            <a:pPr lvl="1"/>
            <a:r>
              <a:rPr lang="en-GB" dirty="0">
                <a:cs typeface="Consolas" panose="020B0609020204030204" pitchFamily="49" charset="0"/>
              </a:rPr>
              <a:t>f worked out by </a:t>
            </a:r>
            <a:r>
              <a:rPr lang="en-GB" strike="sngStrike" dirty="0">
                <a:cs typeface="Consolas" panose="020B0609020204030204" pitchFamily="49" charset="0"/>
              </a:rPr>
              <a:t>magic</a:t>
            </a:r>
            <a:r>
              <a:rPr lang="en-GB" dirty="0">
                <a:cs typeface="Consolas" panose="020B0609020204030204" pitchFamily="49" charset="0"/>
              </a:rPr>
              <a:t> mathematics</a:t>
            </a:r>
          </a:p>
          <a:p>
            <a:endParaRPr lang="en-GB" dirty="0"/>
          </a:p>
          <a:p>
            <a:endParaRPr lang="en-GB" dirty="0"/>
          </a:p>
        </p:txBody>
      </p:sp>
      <p:sp>
        <p:nvSpPr>
          <p:cNvPr id="4" name="Footer Placeholder 3">
            <a:extLst>
              <a:ext uri="{FF2B5EF4-FFF2-40B4-BE49-F238E27FC236}">
                <a16:creationId xmlns:a16="http://schemas.microsoft.com/office/drawing/2014/main" id="{13278344-2BAE-44AB-859B-39768A0F8497}"/>
              </a:ext>
            </a:extLst>
          </p:cNvPr>
          <p:cNvSpPr>
            <a:spLocks noGrp="1"/>
          </p:cNvSpPr>
          <p:nvPr>
            <p:ph type="ftr" sz="quarter" idx="11"/>
          </p:nvPr>
        </p:nvSpPr>
        <p:spPr/>
        <p:txBody>
          <a:bodyPr/>
          <a:lstStyle/>
          <a:p>
            <a:r>
              <a:rPr lang="en-GB"/>
              <a:t>@fbuontempo</a:t>
            </a:r>
          </a:p>
        </p:txBody>
      </p:sp>
      <p:sp>
        <p:nvSpPr>
          <p:cNvPr id="5" name="Slide Number Placeholder 4">
            <a:extLst>
              <a:ext uri="{FF2B5EF4-FFF2-40B4-BE49-F238E27FC236}">
                <a16:creationId xmlns:a16="http://schemas.microsoft.com/office/drawing/2014/main" id="{EB9B2EC7-AED7-4A13-B7D8-CE7708EAA363}"/>
              </a:ext>
            </a:extLst>
          </p:cNvPr>
          <p:cNvSpPr>
            <a:spLocks noGrp="1"/>
          </p:cNvSpPr>
          <p:nvPr>
            <p:ph type="sldNum" sz="quarter" idx="12"/>
          </p:nvPr>
        </p:nvSpPr>
        <p:spPr/>
        <p:txBody>
          <a:bodyPr/>
          <a:lstStyle/>
          <a:p>
            <a:fld id="{4881DADF-EA9E-43C8-9992-28FD7BB0E2D4}" type="slidenum">
              <a:rPr lang="en-GB" smtClean="0"/>
              <a:t>54</a:t>
            </a:fld>
            <a:endParaRPr lang="en-GB"/>
          </a:p>
        </p:txBody>
      </p:sp>
    </p:spTree>
    <p:extLst>
      <p:ext uri="{BB962C8B-B14F-4D97-AF65-F5344CB8AC3E}">
        <p14:creationId xmlns:p14="http://schemas.microsoft.com/office/powerpoint/2010/main" val="115608011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Typical feedforward NN</a:t>
            </a:r>
          </a:p>
        </p:txBody>
      </p:sp>
      <p:sp>
        <p:nvSpPr>
          <p:cNvPr id="4" name="Footer Placeholder 3"/>
          <p:cNvSpPr>
            <a:spLocks noGrp="1"/>
          </p:cNvSpPr>
          <p:nvPr>
            <p:ph type="ftr" sz="quarter" idx="11"/>
          </p:nvPr>
        </p:nvSpPr>
        <p:spPr/>
        <p:txBody>
          <a:bodyPr/>
          <a:lstStyle/>
          <a:p>
            <a:r>
              <a:rPr lang="en-GB"/>
              <a:t>@fbuontempo</a:t>
            </a:r>
          </a:p>
        </p:txBody>
      </p:sp>
      <p:sp>
        <p:nvSpPr>
          <p:cNvPr id="5" name="Slide Number Placeholder 4"/>
          <p:cNvSpPr>
            <a:spLocks noGrp="1"/>
          </p:cNvSpPr>
          <p:nvPr>
            <p:ph type="sldNum" sz="quarter" idx="12"/>
          </p:nvPr>
        </p:nvSpPr>
        <p:spPr/>
        <p:txBody>
          <a:bodyPr/>
          <a:lstStyle/>
          <a:p>
            <a:fld id="{4881DADF-EA9E-43C8-9992-28FD7BB0E2D4}" type="slidenum">
              <a:rPr lang="en-GB" smtClean="0"/>
              <a:t>55</a:t>
            </a:fld>
            <a:endParaRPr lang="en-GB"/>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23299" y="1431900"/>
            <a:ext cx="5587301" cy="4215873"/>
          </a:xfrm>
          <a:prstGeom prst="rect">
            <a:avLst/>
          </a:prstGeom>
        </p:spPr>
      </p:pic>
      <p:sp>
        <p:nvSpPr>
          <p:cNvPr id="7" name="Right Arrow 6"/>
          <p:cNvSpPr/>
          <p:nvPr/>
        </p:nvSpPr>
        <p:spPr>
          <a:xfrm>
            <a:off x="3934691" y="5647773"/>
            <a:ext cx="3879273" cy="708577"/>
          </a:xfrm>
          <a:prstGeom prst="rightArrow">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Box 7"/>
          <p:cNvSpPr txBox="1"/>
          <p:nvPr/>
        </p:nvSpPr>
        <p:spPr>
          <a:xfrm>
            <a:off x="5198918" y="5760392"/>
            <a:ext cx="1794164" cy="461665"/>
          </a:xfrm>
          <a:prstGeom prst="rect">
            <a:avLst/>
          </a:prstGeom>
          <a:noFill/>
        </p:spPr>
        <p:txBody>
          <a:bodyPr wrap="square" rtlCol="0">
            <a:spAutoFit/>
          </a:bodyPr>
          <a:lstStyle/>
          <a:p>
            <a:r>
              <a:rPr lang="en-GB" sz="2400" dirty="0"/>
              <a:t>Predict</a:t>
            </a:r>
          </a:p>
        </p:txBody>
      </p:sp>
    </p:spTree>
    <p:extLst>
      <p:ext uri="{BB962C8B-B14F-4D97-AF65-F5344CB8AC3E}">
        <p14:creationId xmlns:p14="http://schemas.microsoft.com/office/powerpoint/2010/main" val="382456109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Overall idea</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lnSpcReduction="10000"/>
              </a:bodyPr>
              <a:lstStyle/>
              <a:p>
                <a:r>
                  <a:rPr lang="en-GB" dirty="0"/>
                  <a:t>Linear classifier/regression</a:t>
                </a:r>
              </a:p>
              <a:p>
                <a:pPr lvl="1"/>
                <a14:m>
                  <m:oMath xmlns:m="http://schemas.openxmlformats.org/officeDocument/2006/math">
                    <m:r>
                      <a:rPr lang="en-GB" i="1" dirty="0" smtClean="0">
                        <a:latin typeface="Cambria Math" panose="02040503050406030204" pitchFamily="18" charset="0"/>
                      </a:rPr>
                      <m:t>𝑓</m:t>
                    </m:r>
                    <m:d>
                      <m:dPr>
                        <m:ctrlPr>
                          <a:rPr lang="en-GB" i="1" dirty="0" smtClean="0">
                            <a:latin typeface="Cambria Math" panose="02040503050406030204" pitchFamily="18" charset="0"/>
                          </a:rPr>
                        </m:ctrlPr>
                      </m:dPr>
                      <m:e>
                        <m:r>
                          <a:rPr lang="en-GB" i="1" dirty="0" smtClean="0">
                            <a:latin typeface="Cambria Math" panose="02040503050406030204" pitchFamily="18" charset="0"/>
                          </a:rPr>
                          <m:t>𝑥</m:t>
                        </m:r>
                        <m:r>
                          <a:rPr lang="en-GB" i="1" dirty="0" smtClean="0">
                            <a:latin typeface="Cambria Math" panose="02040503050406030204" pitchFamily="18" charset="0"/>
                          </a:rPr>
                          <m:t>, </m:t>
                        </m:r>
                        <m:r>
                          <a:rPr lang="en-GB" i="1" dirty="0" smtClean="0">
                            <a:latin typeface="Cambria Math" panose="02040503050406030204" pitchFamily="18" charset="0"/>
                          </a:rPr>
                          <m:t>𝑦</m:t>
                        </m:r>
                      </m:e>
                    </m:d>
                    <m:r>
                      <a:rPr lang="en-GB" i="1" dirty="0" smtClean="0">
                        <a:latin typeface="Cambria Math" panose="02040503050406030204" pitchFamily="18" charset="0"/>
                      </a:rPr>
                      <m:t>= </m:t>
                    </m:r>
                    <m:r>
                      <a:rPr lang="en-GB" i="1" dirty="0" smtClean="0">
                        <a:latin typeface="Cambria Math" panose="02040503050406030204" pitchFamily="18" charset="0"/>
                      </a:rPr>
                      <m:t>𝑏</m:t>
                    </m:r>
                    <m:r>
                      <a:rPr lang="en-GB" i="1" dirty="0" smtClean="0">
                        <a:latin typeface="Cambria Math" panose="02040503050406030204" pitchFamily="18" charset="0"/>
                      </a:rPr>
                      <m:t> + </m:t>
                    </m:r>
                    <m:sSub>
                      <m:sSubPr>
                        <m:ctrlPr>
                          <a:rPr lang="en-GB" i="1" dirty="0" smtClean="0">
                            <a:latin typeface="Cambria Math" panose="02040503050406030204" pitchFamily="18" charset="0"/>
                          </a:rPr>
                        </m:ctrlPr>
                      </m:sSubPr>
                      <m:e>
                        <m:r>
                          <a:rPr lang="en-GB" b="0" i="1" dirty="0" smtClean="0">
                            <a:latin typeface="Cambria Math" panose="02040503050406030204" pitchFamily="18" charset="0"/>
                          </a:rPr>
                          <m:t>𝑤</m:t>
                        </m:r>
                      </m:e>
                      <m:sub>
                        <m:r>
                          <a:rPr lang="en-GB" b="0" i="1" dirty="0" smtClean="0">
                            <a:latin typeface="Cambria Math" panose="02040503050406030204" pitchFamily="18" charset="0"/>
                          </a:rPr>
                          <m:t>1</m:t>
                        </m:r>
                      </m:sub>
                    </m:sSub>
                    <m:r>
                      <a:rPr lang="en-GB" i="1" dirty="0" smtClean="0">
                        <a:latin typeface="Cambria Math" panose="02040503050406030204" pitchFamily="18" charset="0"/>
                      </a:rPr>
                      <m:t>𝑥</m:t>
                    </m:r>
                    <m:r>
                      <a:rPr lang="en-GB" i="1" dirty="0" smtClean="0">
                        <a:latin typeface="Cambria Math" panose="02040503050406030204" pitchFamily="18" charset="0"/>
                      </a:rPr>
                      <m:t>+</m:t>
                    </m:r>
                    <m:sSub>
                      <m:sSubPr>
                        <m:ctrlPr>
                          <a:rPr lang="en-GB" i="1" dirty="0">
                            <a:latin typeface="Cambria Math" panose="02040503050406030204" pitchFamily="18" charset="0"/>
                          </a:rPr>
                        </m:ctrlPr>
                      </m:sSubPr>
                      <m:e>
                        <m:r>
                          <a:rPr lang="en-GB" i="1" dirty="0">
                            <a:latin typeface="Cambria Math" panose="02040503050406030204" pitchFamily="18" charset="0"/>
                          </a:rPr>
                          <m:t>𝑤</m:t>
                        </m:r>
                      </m:e>
                      <m:sub>
                        <m:r>
                          <a:rPr lang="en-GB" b="0" i="1" dirty="0" smtClean="0">
                            <a:latin typeface="Cambria Math" panose="02040503050406030204" pitchFamily="18" charset="0"/>
                          </a:rPr>
                          <m:t>2</m:t>
                        </m:r>
                      </m:sub>
                    </m:sSub>
                    <m:r>
                      <a:rPr lang="en-GB" i="1" dirty="0" smtClean="0">
                        <a:latin typeface="Cambria Math" panose="02040503050406030204" pitchFamily="18" charset="0"/>
                      </a:rPr>
                      <m:t>𝑦</m:t>
                    </m:r>
                  </m:oMath>
                </a14:m>
                <a:endParaRPr lang="en-GB" dirty="0"/>
              </a:p>
              <a:p>
                <a:r>
                  <a:rPr lang="en-GB" dirty="0"/>
                  <a:t>More dimensions</a:t>
                </a:r>
              </a:p>
              <a:p>
                <a:pPr lvl="1"/>
                <a14:m>
                  <m:oMath xmlns:m="http://schemas.openxmlformats.org/officeDocument/2006/math">
                    <m:r>
                      <a:rPr lang="en-GB" i="1" dirty="0">
                        <a:latin typeface="Cambria Math" panose="02040503050406030204" pitchFamily="18" charset="0"/>
                      </a:rPr>
                      <m:t>𝑓</m:t>
                    </m:r>
                    <m:d>
                      <m:dPr>
                        <m:ctrlPr>
                          <a:rPr lang="en-GB" i="1" dirty="0">
                            <a:latin typeface="Cambria Math" panose="02040503050406030204" pitchFamily="18" charset="0"/>
                          </a:rPr>
                        </m:ctrlPr>
                      </m:dPr>
                      <m:e>
                        <m:r>
                          <a:rPr lang="en-GB" b="0" i="1" dirty="0" smtClean="0">
                            <a:latin typeface="Cambria Math" panose="02040503050406030204" pitchFamily="18" charset="0"/>
                          </a:rPr>
                          <m:t>𝑋</m:t>
                        </m:r>
                      </m:e>
                    </m:d>
                    <m:r>
                      <a:rPr lang="en-GB" i="1" dirty="0">
                        <a:latin typeface="Cambria Math" panose="02040503050406030204" pitchFamily="18" charset="0"/>
                      </a:rPr>
                      <m:t>= </m:t>
                    </m:r>
                    <m:r>
                      <a:rPr lang="en-GB" i="1" dirty="0">
                        <a:latin typeface="Cambria Math" panose="02040503050406030204" pitchFamily="18" charset="0"/>
                      </a:rPr>
                      <m:t>𝑏</m:t>
                    </m:r>
                    <m:r>
                      <a:rPr lang="en-GB" i="1" dirty="0">
                        <a:latin typeface="Cambria Math" panose="02040503050406030204" pitchFamily="18" charset="0"/>
                      </a:rPr>
                      <m:t> +</m:t>
                    </m:r>
                    <m:nary>
                      <m:naryPr>
                        <m:chr m:val="∑"/>
                        <m:limLoc m:val="subSup"/>
                        <m:supHide m:val="on"/>
                        <m:ctrlPr>
                          <a:rPr lang="en-GB" i="1" dirty="0" smtClean="0">
                            <a:latin typeface="Cambria Math" panose="02040503050406030204" pitchFamily="18" charset="0"/>
                          </a:rPr>
                        </m:ctrlPr>
                      </m:naryPr>
                      <m:sub>
                        <m:r>
                          <m:rPr>
                            <m:brk m:alnAt="9"/>
                          </m:rPr>
                          <a:rPr lang="en-GB" b="0" i="1" dirty="0" smtClean="0">
                            <a:latin typeface="Cambria Math" panose="02040503050406030204" pitchFamily="18" charset="0"/>
                          </a:rPr>
                          <m:t>𝑖</m:t>
                        </m:r>
                      </m:sub>
                      <m:sup/>
                      <m:e>
                        <m:sSub>
                          <m:sSubPr>
                            <m:ctrlPr>
                              <a:rPr lang="en-GB" i="1" dirty="0">
                                <a:latin typeface="Cambria Math" panose="02040503050406030204" pitchFamily="18" charset="0"/>
                              </a:rPr>
                            </m:ctrlPr>
                          </m:sSubPr>
                          <m:e>
                            <m:r>
                              <a:rPr lang="en-GB" i="1" dirty="0">
                                <a:latin typeface="Cambria Math" panose="02040503050406030204" pitchFamily="18" charset="0"/>
                              </a:rPr>
                              <m:t>𝑤</m:t>
                            </m:r>
                          </m:e>
                          <m:sub>
                            <m:r>
                              <a:rPr lang="en-GB" i="1" dirty="0">
                                <a:latin typeface="Cambria Math" panose="02040503050406030204" pitchFamily="18" charset="0"/>
                              </a:rPr>
                              <m:t>𝑖</m:t>
                            </m:r>
                          </m:sub>
                        </m:sSub>
                        <m:sSub>
                          <m:sSubPr>
                            <m:ctrlPr>
                              <a:rPr lang="en-GB" i="1" dirty="0">
                                <a:latin typeface="Cambria Math" panose="02040503050406030204" pitchFamily="18" charset="0"/>
                              </a:rPr>
                            </m:ctrlPr>
                          </m:sSubPr>
                          <m:e>
                            <m:r>
                              <a:rPr lang="en-GB" i="1" dirty="0">
                                <a:latin typeface="Cambria Math" panose="02040503050406030204" pitchFamily="18" charset="0"/>
                              </a:rPr>
                              <m:t>𝑥</m:t>
                            </m:r>
                          </m:e>
                          <m:sub>
                            <m:r>
                              <a:rPr lang="en-GB" i="1" dirty="0">
                                <a:latin typeface="Cambria Math" panose="02040503050406030204" pitchFamily="18" charset="0"/>
                              </a:rPr>
                              <m:t>𝑖</m:t>
                            </m:r>
                          </m:sub>
                        </m:sSub>
                      </m:e>
                    </m:nary>
                  </m:oMath>
                </a14:m>
                <a:endParaRPr lang="en-GB" dirty="0"/>
              </a:p>
              <a:p>
                <a:r>
                  <a:rPr lang="en-GB" dirty="0"/>
                  <a:t>Introduce an activation function, </a:t>
                </a:r>
                <a:r>
                  <a:rPr lang="el-GR" dirty="0">
                    <a:latin typeface="Gulim" panose="020B0600000101010101" pitchFamily="34" charset="-127"/>
                    <a:ea typeface="Gulim" panose="020B0600000101010101" pitchFamily="34" charset="-127"/>
                  </a:rPr>
                  <a:t>σ</a:t>
                </a:r>
                <a:endParaRPr lang="en-GB" dirty="0"/>
              </a:p>
              <a:p>
                <a:pPr lvl="1"/>
                <a:r>
                  <a:rPr lang="en-GB" dirty="0"/>
                  <a:t>Like a neuron firing in a brain</a:t>
                </a:r>
              </a:p>
              <a:p>
                <a:pPr lvl="1"/>
                <a:r>
                  <a:rPr lang="en-GB" dirty="0"/>
                  <a:t>“Squishing” non-linear function</a:t>
                </a:r>
              </a:p>
              <a:p>
                <a:pPr lvl="1"/>
                <a:r>
                  <a:rPr lang="en-GB" dirty="0"/>
                  <a:t>E.g. sigmoid </a:t>
                </a:r>
                <a14:m>
                  <m:oMath xmlns:m="http://schemas.openxmlformats.org/officeDocument/2006/math">
                    <m:r>
                      <a:rPr lang="en-GB" b="0" i="1" smtClean="0">
                        <a:latin typeface="Cambria Math" panose="02040503050406030204" pitchFamily="18" charset="0"/>
                      </a:rPr>
                      <m:t>𝑓</m:t>
                    </m:r>
                    <m:d>
                      <m:dPr>
                        <m:ctrlPr>
                          <a:rPr lang="en-GB" b="0" i="1" smtClean="0">
                            <a:latin typeface="Cambria Math" panose="02040503050406030204" pitchFamily="18" charset="0"/>
                          </a:rPr>
                        </m:ctrlPr>
                      </m:dPr>
                      <m:e>
                        <m:r>
                          <a:rPr lang="en-GB" b="0" i="1" smtClean="0">
                            <a:latin typeface="Cambria Math" panose="02040503050406030204" pitchFamily="18" charset="0"/>
                          </a:rPr>
                          <m:t>𝑧</m:t>
                        </m:r>
                      </m:e>
                    </m:d>
                    <m:r>
                      <a:rPr lang="en-GB" b="0" i="1" smtClean="0">
                        <a:latin typeface="Cambria Math" panose="02040503050406030204" pitchFamily="18" charset="0"/>
                      </a:rPr>
                      <m:t>=</m:t>
                    </m:r>
                    <m:f>
                      <m:fPr>
                        <m:type m:val="skw"/>
                        <m:ctrlPr>
                          <a:rPr lang="en-GB" b="0" i="1" smtClean="0">
                            <a:latin typeface="Cambria Math" panose="02040503050406030204" pitchFamily="18" charset="0"/>
                          </a:rPr>
                        </m:ctrlPr>
                      </m:fPr>
                      <m:num>
                        <m:r>
                          <a:rPr lang="en-GB" b="0" i="1" smtClean="0">
                            <a:latin typeface="Cambria Math" panose="02040503050406030204" pitchFamily="18" charset="0"/>
                          </a:rPr>
                          <m:t>1</m:t>
                        </m:r>
                      </m:num>
                      <m:den>
                        <m:r>
                          <a:rPr lang="en-GB" b="0" i="1" smtClean="0">
                            <a:latin typeface="Cambria Math" panose="02040503050406030204" pitchFamily="18" charset="0"/>
                          </a:rPr>
                          <m:t>1+</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𝑒</m:t>
                            </m:r>
                          </m:e>
                          <m:sup>
                            <m:r>
                              <a:rPr lang="en-GB" b="0" i="1" smtClean="0">
                                <a:latin typeface="Cambria Math" panose="02040503050406030204" pitchFamily="18" charset="0"/>
                              </a:rPr>
                              <m:t>−</m:t>
                            </m:r>
                            <m:r>
                              <a:rPr lang="en-GB" b="0" i="1" smtClean="0">
                                <a:latin typeface="Cambria Math" panose="02040503050406030204" pitchFamily="18" charset="0"/>
                              </a:rPr>
                              <m:t>𝑧</m:t>
                            </m:r>
                          </m:sup>
                        </m:sSup>
                      </m:den>
                    </m:f>
                  </m:oMath>
                </a14:m>
                <a:endParaRPr lang="en-GB" dirty="0"/>
              </a:p>
              <a:p>
                <a14:m>
                  <m:oMath xmlns:m="http://schemas.openxmlformats.org/officeDocument/2006/math">
                    <m:r>
                      <m:rPr>
                        <m:sty m:val="p"/>
                      </m:rPr>
                      <a:rPr lang="en-GB" b="0" i="0" dirty="0" smtClean="0">
                        <a:latin typeface="Cambria Math" panose="02040503050406030204" pitchFamily="18" charset="0"/>
                      </a:rPr>
                      <m:t>z</m:t>
                    </m:r>
                    <m:r>
                      <a:rPr lang="en-GB" i="1" dirty="0">
                        <a:latin typeface="Cambria Math" panose="02040503050406030204" pitchFamily="18" charset="0"/>
                      </a:rPr>
                      <m:t>= </m:t>
                    </m:r>
                    <m:r>
                      <a:rPr lang="en-GB" i="1" dirty="0">
                        <a:latin typeface="Cambria Math" panose="02040503050406030204" pitchFamily="18" charset="0"/>
                      </a:rPr>
                      <m:t>𝑏</m:t>
                    </m:r>
                    <m:r>
                      <a:rPr lang="en-GB" i="1" dirty="0">
                        <a:latin typeface="Cambria Math" panose="02040503050406030204" pitchFamily="18" charset="0"/>
                      </a:rPr>
                      <m:t> +</m:t>
                    </m:r>
                    <m:nary>
                      <m:naryPr>
                        <m:chr m:val="∑"/>
                        <m:limLoc m:val="subSup"/>
                        <m:supHide m:val="on"/>
                        <m:ctrlPr>
                          <a:rPr lang="en-GB" i="1" dirty="0">
                            <a:latin typeface="Cambria Math" panose="02040503050406030204" pitchFamily="18" charset="0"/>
                          </a:rPr>
                        </m:ctrlPr>
                      </m:naryPr>
                      <m:sub>
                        <m:r>
                          <m:rPr>
                            <m:brk m:alnAt="9"/>
                          </m:rPr>
                          <a:rPr lang="en-GB" i="1" dirty="0">
                            <a:latin typeface="Cambria Math" panose="02040503050406030204" pitchFamily="18" charset="0"/>
                          </a:rPr>
                          <m:t>𝑖</m:t>
                        </m:r>
                      </m:sub>
                      <m:sup/>
                      <m:e>
                        <m:sSub>
                          <m:sSubPr>
                            <m:ctrlPr>
                              <a:rPr lang="en-GB" i="1" dirty="0">
                                <a:latin typeface="Cambria Math" panose="02040503050406030204" pitchFamily="18" charset="0"/>
                              </a:rPr>
                            </m:ctrlPr>
                          </m:sSubPr>
                          <m:e>
                            <m:r>
                              <a:rPr lang="en-GB" i="1" dirty="0">
                                <a:latin typeface="Cambria Math" panose="02040503050406030204" pitchFamily="18" charset="0"/>
                              </a:rPr>
                              <m:t>𝑤</m:t>
                            </m:r>
                          </m:e>
                          <m:sub>
                            <m:r>
                              <a:rPr lang="en-GB" i="1" dirty="0">
                                <a:latin typeface="Cambria Math" panose="02040503050406030204" pitchFamily="18" charset="0"/>
                              </a:rPr>
                              <m:t>𝑖</m:t>
                            </m:r>
                          </m:sub>
                        </m:sSub>
                        <m:sSub>
                          <m:sSubPr>
                            <m:ctrlPr>
                              <a:rPr lang="en-GB" i="1" dirty="0">
                                <a:latin typeface="Cambria Math" panose="02040503050406030204" pitchFamily="18" charset="0"/>
                              </a:rPr>
                            </m:ctrlPr>
                          </m:sSubPr>
                          <m:e>
                            <m:r>
                              <a:rPr lang="en-GB" i="1" dirty="0">
                                <a:latin typeface="Cambria Math" panose="02040503050406030204" pitchFamily="18" charset="0"/>
                              </a:rPr>
                              <m:t>𝑥</m:t>
                            </m:r>
                          </m:e>
                          <m:sub>
                            <m:r>
                              <a:rPr lang="en-GB" i="1" dirty="0">
                                <a:latin typeface="Cambria Math" panose="02040503050406030204" pitchFamily="18" charset="0"/>
                              </a:rPr>
                              <m:t>𝑖</m:t>
                            </m:r>
                          </m:sub>
                        </m:sSub>
                      </m:e>
                    </m:nary>
                  </m:oMath>
                </a14:m>
                <a:endParaRPr lang="en-GB" dirty="0"/>
              </a:p>
              <a:p>
                <a14:m>
                  <m:oMath xmlns:m="http://schemas.openxmlformats.org/officeDocument/2006/math">
                    <m:r>
                      <a:rPr lang="en-GB" i="1" dirty="0">
                        <a:latin typeface="Cambria Math" panose="02040503050406030204" pitchFamily="18" charset="0"/>
                      </a:rPr>
                      <m:t>𝑓</m:t>
                    </m:r>
                    <m:d>
                      <m:dPr>
                        <m:ctrlPr>
                          <a:rPr lang="en-GB" i="1" dirty="0">
                            <a:latin typeface="Cambria Math" panose="02040503050406030204" pitchFamily="18" charset="0"/>
                          </a:rPr>
                        </m:ctrlPr>
                      </m:dPr>
                      <m:e>
                        <m:r>
                          <a:rPr lang="en-GB" i="1" dirty="0">
                            <a:latin typeface="Cambria Math" panose="02040503050406030204" pitchFamily="18" charset="0"/>
                          </a:rPr>
                          <m:t>𝑋</m:t>
                        </m:r>
                      </m:e>
                    </m:d>
                    <m:r>
                      <a:rPr lang="en-GB" i="1" dirty="0">
                        <a:latin typeface="Cambria Math" panose="02040503050406030204" pitchFamily="18" charset="0"/>
                      </a:rPr>
                      <m:t>=</m:t>
                    </m:r>
                    <m:r>
                      <m:rPr>
                        <m:nor/>
                      </m:rPr>
                      <a:rPr lang="el-GR" dirty="0">
                        <a:latin typeface="Gulim" panose="020B0600000101010101" pitchFamily="34" charset="-127"/>
                        <a:ea typeface="Gulim" panose="020B0600000101010101" pitchFamily="34" charset="-127"/>
                      </a:rPr>
                      <m:t>σ</m:t>
                    </m:r>
                    <m:d>
                      <m:dPr>
                        <m:ctrlPr>
                          <a:rPr lang="en-GB" b="0" i="1" dirty="0" smtClean="0">
                            <a:latin typeface="Cambria Math" panose="02040503050406030204" pitchFamily="18" charset="0"/>
                            <a:ea typeface="Gulim" panose="020B0600000101010101" pitchFamily="34" charset="-127"/>
                          </a:rPr>
                        </m:ctrlPr>
                      </m:dPr>
                      <m:e>
                        <m:r>
                          <a:rPr lang="en-GB" b="0" i="1" dirty="0" smtClean="0">
                            <a:latin typeface="Cambria Math" panose="02040503050406030204" pitchFamily="18" charset="0"/>
                            <a:ea typeface="Gulim" panose="020B0600000101010101" pitchFamily="34" charset="-127"/>
                          </a:rPr>
                          <m:t>𝑧</m:t>
                        </m:r>
                      </m:e>
                    </m:d>
                    <m:r>
                      <a:rPr lang="en-GB" b="0" i="1" dirty="0" smtClean="0">
                        <a:latin typeface="Cambria Math" panose="02040503050406030204" pitchFamily="18" charset="0"/>
                        <a:ea typeface="Gulim" panose="020B0600000101010101" pitchFamily="34" charset="-127"/>
                      </a:rPr>
                      <m:t>=</m:t>
                    </m:r>
                    <m:r>
                      <m:rPr>
                        <m:nor/>
                      </m:rPr>
                      <a:rPr lang="el-GR" dirty="0">
                        <a:latin typeface="Gulim" panose="020B0600000101010101" pitchFamily="34" charset="-127"/>
                        <a:ea typeface="Gulim" panose="020B0600000101010101" pitchFamily="34" charset="-127"/>
                      </a:rPr>
                      <m:t>σ</m:t>
                    </m:r>
                    <m:r>
                      <a:rPr lang="en-GB" b="0" i="1" dirty="0" smtClean="0">
                        <a:latin typeface="Cambria Math" panose="02040503050406030204" pitchFamily="18" charset="0"/>
                        <a:ea typeface="Gulim" panose="020B0600000101010101" pitchFamily="34" charset="-127"/>
                      </a:rPr>
                      <m:t>(</m:t>
                    </m:r>
                    <m:r>
                      <a:rPr lang="en-GB" i="1" dirty="0">
                        <a:latin typeface="Cambria Math" panose="02040503050406030204" pitchFamily="18" charset="0"/>
                      </a:rPr>
                      <m:t>𝑏</m:t>
                    </m:r>
                    <m:r>
                      <a:rPr lang="en-GB" i="1" dirty="0">
                        <a:latin typeface="Cambria Math" panose="02040503050406030204" pitchFamily="18" charset="0"/>
                      </a:rPr>
                      <m:t> +</m:t>
                    </m:r>
                    <m:nary>
                      <m:naryPr>
                        <m:chr m:val="∑"/>
                        <m:limLoc m:val="subSup"/>
                        <m:supHide m:val="on"/>
                        <m:ctrlPr>
                          <a:rPr lang="en-GB" i="1" dirty="0">
                            <a:latin typeface="Cambria Math" panose="02040503050406030204" pitchFamily="18" charset="0"/>
                          </a:rPr>
                        </m:ctrlPr>
                      </m:naryPr>
                      <m:sub>
                        <m:r>
                          <m:rPr>
                            <m:brk m:alnAt="9"/>
                          </m:rPr>
                          <a:rPr lang="en-GB" i="1" dirty="0">
                            <a:latin typeface="Cambria Math" panose="02040503050406030204" pitchFamily="18" charset="0"/>
                          </a:rPr>
                          <m:t>𝑖</m:t>
                        </m:r>
                      </m:sub>
                      <m:sup/>
                      <m:e>
                        <m:sSub>
                          <m:sSubPr>
                            <m:ctrlPr>
                              <a:rPr lang="en-GB" i="1" dirty="0">
                                <a:latin typeface="Cambria Math" panose="02040503050406030204" pitchFamily="18" charset="0"/>
                              </a:rPr>
                            </m:ctrlPr>
                          </m:sSubPr>
                          <m:e>
                            <m:r>
                              <a:rPr lang="en-GB" i="1" dirty="0">
                                <a:latin typeface="Cambria Math" panose="02040503050406030204" pitchFamily="18" charset="0"/>
                              </a:rPr>
                              <m:t>𝑤</m:t>
                            </m:r>
                          </m:e>
                          <m:sub>
                            <m:r>
                              <a:rPr lang="en-GB" i="1" dirty="0">
                                <a:latin typeface="Cambria Math" panose="02040503050406030204" pitchFamily="18" charset="0"/>
                              </a:rPr>
                              <m:t>𝑖</m:t>
                            </m:r>
                          </m:sub>
                        </m:sSub>
                        <m:sSub>
                          <m:sSubPr>
                            <m:ctrlPr>
                              <a:rPr lang="en-GB" i="1" dirty="0">
                                <a:latin typeface="Cambria Math" panose="02040503050406030204" pitchFamily="18" charset="0"/>
                              </a:rPr>
                            </m:ctrlPr>
                          </m:sSubPr>
                          <m:e>
                            <m:r>
                              <a:rPr lang="en-GB" i="1" dirty="0">
                                <a:latin typeface="Cambria Math" panose="02040503050406030204" pitchFamily="18" charset="0"/>
                              </a:rPr>
                              <m:t>𝑥</m:t>
                            </m:r>
                          </m:e>
                          <m:sub>
                            <m:r>
                              <a:rPr lang="en-GB" i="1" dirty="0">
                                <a:latin typeface="Cambria Math" panose="02040503050406030204" pitchFamily="18" charset="0"/>
                              </a:rPr>
                              <m:t>𝑖</m:t>
                            </m:r>
                          </m:sub>
                        </m:sSub>
                      </m:e>
                    </m:nary>
                    <m:r>
                      <a:rPr lang="en-GB" b="0" i="1" dirty="0" smtClean="0">
                        <a:latin typeface="Cambria Math" panose="02040503050406030204" pitchFamily="18" charset="0"/>
                      </a:rPr>
                      <m:t>)</m:t>
                    </m:r>
                  </m:oMath>
                </a14:m>
                <a:endParaRPr lang="en-GB" dirty="0"/>
              </a:p>
              <a:p>
                <a:endParaRPr lang="en-GB" dirty="0"/>
              </a:p>
              <a:p>
                <a:endParaRPr lang="en-GB" dirty="0"/>
              </a:p>
              <a:p>
                <a:endParaRPr lang="en-GB" dirty="0"/>
              </a:p>
              <a:p>
                <a:endParaRPr lang="en-GB"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043" t="-3081"/>
                </a:stretch>
              </a:blipFill>
            </p:spPr>
            <p:txBody>
              <a:bodyPr/>
              <a:lstStyle/>
              <a:p>
                <a:r>
                  <a:rPr lang="en-GB">
                    <a:noFill/>
                  </a:rPr>
                  <a:t> </a:t>
                </a:r>
              </a:p>
            </p:txBody>
          </p:sp>
        </mc:Fallback>
      </mc:AlternateContent>
      <p:sp>
        <p:nvSpPr>
          <p:cNvPr id="4" name="Footer Placeholder 3"/>
          <p:cNvSpPr>
            <a:spLocks noGrp="1"/>
          </p:cNvSpPr>
          <p:nvPr>
            <p:ph type="ftr" sz="quarter" idx="11"/>
          </p:nvPr>
        </p:nvSpPr>
        <p:spPr/>
        <p:txBody>
          <a:bodyPr/>
          <a:lstStyle/>
          <a:p>
            <a:r>
              <a:rPr lang="en-GB"/>
              <a:t>@fbuontempo</a:t>
            </a:r>
          </a:p>
        </p:txBody>
      </p:sp>
      <p:sp>
        <p:nvSpPr>
          <p:cNvPr id="5" name="Slide Number Placeholder 4"/>
          <p:cNvSpPr>
            <a:spLocks noGrp="1"/>
          </p:cNvSpPr>
          <p:nvPr>
            <p:ph type="sldNum" sz="quarter" idx="12"/>
          </p:nvPr>
        </p:nvSpPr>
        <p:spPr/>
        <p:txBody>
          <a:bodyPr/>
          <a:lstStyle/>
          <a:p>
            <a:fld id="{4881DADF-EA9E-43C8-9992-28FD7BB0E2D4}" type="slidenum">
              <a:rPr lang="en-GB" smtClean="0"/>
              <a:t>56</a:t>
            </a:fld>
            <a:endParaRPr lang="en-GB"/>
          </a:p>
        </p:txBody>
      </p:sp>
      <p:grpSp>
        <p:nvGrpSpPr>
          <p:cNvPr id="43" name="Group 42"/>
          <p:cNvGrpSpPr/>
          <p:nvPr/>
        </p:nvGrpSpPr>
        <p:grpSpPr>
          <a:xfrm>
            <a:off x="7103918" y="2073953"/>
            <a:ext cx="3508664" cy="2795136"/>
            <a:chOff x="8350827" y="3516764"/>
            <a:chExt cx="3508664" cy="2795136"/>
          </a:xfrm>
        </p:grpSpPr>
        <p:grpSp>
          <p:nvGrpSpPr>
            <p:cNvPr id="9" name="Group 8"/>
            <p:cNvGrpSpPr/>
            <p:nvPr/>
          </p:nvGrpSpPr>
          <p:grpSpPr>
            <a:xfrm>
              <a:off x="8350827" y="3516764"/>
              <a:ext cx="665018" cy="604944"/>
              <a:chOff x="7827818" y="4239491"/>
              <a:chExt cx="665018" cy="604944"/>
            </a:xfrm>
          </p:grpSpPr>
          <p:sp>
            <p:nvSpPr>
              <p:cNvPr id="7" name="Oval 6"/>
              <p:cNvSpPr/>
              <p:nvPr/>
            </p:nvSpPr>
            <p:spPr>
              <a:xfrm>
                <a:off x="7827818" y="4239491"/>
                <a:ext cx="665018" cy="604944"/>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Box 7"/>
              <p:cNvSpPr txBox="1"/>
              <p:nvPr/>
            </p:nvSpPr>
            <p:spPr>
              <a:xfrm>
                <a:off x="7931727" y="4311131"/>
                <a:ext cx="457200" cy="461665"/>
              </a:xfrm>
              <a:prstGeom prst="rect">
                <a:avLst/>
              </a:prstGeom>
              <a:noFill/>
            </p:spPr>
            <p:txBody>
              <a:bodyPr wrap="square" rtlCol="0">
                <a:spAutoFit/>
              </a:bodyPr>
              <a:lstStyle/>
              <a:p>
                <a:pPr algn="ctr"/>
                <a:r>
                  <a:rPr lang="en-GB" sz="2400" dirty="0"/>
                  <a:t>x</a:t>
                </a:r>
                <a:r>
                  <a:rPr lang="en-GB" sz="2400" baseline="-25000" dirty="0"/>
                  <a:t>1</a:t>
                </a:r>
              </a:p>
            </p:txBody>
          </p:sp>
        </p:grpSp>
        <p:grpSp>
          <p:nvGrpSpPr>
            <p:cNvPr id="10" name="Group 9"/>
            <p:cNvGrpSpPr/>
            <p:nvPr/>
          </p:nvGrpSpPr>
          <p:grpSpPr>
            <a:xfrm>
              <a:off x="8350827" y="4201027"/>
              <a:ext cx="665018" cy="604944"/>
              <a:chOff x="7827818" y="4239491"/>
              <a:chExt cx="665018" cy="604944"/>
            </a:xfrm>
          </p:grpSpPr>
          <p:sp>
            <p:nvSpPr>
              <p:cNvPr id="11" name="Oval 10"/>
              <p:cNvSpPr/>
              <p:nvPr/>
            </p:nvSpPr>
            <p:spPr>
              <a:xfrm>
                <a:off x="7827818" y="4239491"/>
                <a:ext cx="665018" cy="604944"/>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extBox 11"/>
              <p:cNvSpPr txBox="1"/>
              <p:nvPr/>
            </p:nvSpPr>
            <p:spPr>
              <a:xfrm>
                <a:off x="7931727" y="4311131"/>
                <a:ext cx="457200" cy="461665"/>
              </a:xfrm>
              <a:prstGeom prst="rect">
                <a:avLst/>
              </a:prstGeom>
              <a:noFill/>
            </p:spPr>
            <p:txBody>
              <a:bodyPr wrap="square" rtlCol="0">
                <a:spAutoFit/>
              </a:bodyPr>
              <a:lstStyle/>
              <a:p>
                <a:pPr algn="ctr"/>
                <a:r>
                  <a:rPr lang="en-GB" sz="2400" dirty="0"/>
                  <a:t>x</a:t>
                </a:r>
                <a:r>
                  <a:rPr lang="en-GB" sz="2400" baseline="-25000" dirty="0"/>
                  <a:t>2</a:t>
                </a:r>
              </a:p>
            </p:txBody>
          </p:sp>
        </p:grpSp>
        <p:grpSp>
          <p:nvGrpSpPr>
            <p:cNvPr id="13" name="Group 12"/>
            <p:cNvGrpSpPr/>
            <p:nvPr/>
          </p:nvGrpSpPr>
          <p:grpSpPr>
            <a:xfrm>
              <a:off x="8350827" y="4885290"/>
              <a:ext cx="665018" cy="604944"/>
              <a:chOff x="7827818" y="4239491"/>
              <a:chExt cx="665018" cy="604944"/>
            </a:xfrm>
          </p:grpSpPr>
          <p:sp>
            <p:nvSpPr>
              <p:cNvPr id="14" name="Oval 13"/>
              <p:cNvSpPr/>
              <p:nvPr/>
            </p:nvSpPr>
            <p:spPr>
              <a:xfrm>
                <a:off x="7827818" y="4239491"/>
                <a:ext cx="665018" cy="604944"/>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TextBox 14"/>
              <p:cNvSpPr txBox="1"/>
              <p:nvPr/>
            </p:nvSpPr>
            <p:spPr>
              <a:xfrm>
                <a:off x="7931727" y="4311131"/>
                <a:ext cx="457200" cy="461665"/>
              </a:xfrm>
              <a:prstGeom prst="rect">
                <a:avLst/>
              </a:prstGeom>
              <a:noFill/>
            </p:spPr>
            <p:txBody>
              <a:bodyPr wrap="square" rtlCol="0">
                <a:spAutoFit/>
              </a:bodyPr>
              <a:lstStyle/>
              <a:p>
                <a:pPr algn="ctr"/>
                <a:r>
                  <a:rPr lang="en-GB" sz="2400" dirty="0"/>
                  <a:t>x</a:t>
                </a:r>
                <a:r>
                  <a:rPr lang="en-GB" sz="2400" baseline="-25000" dirty="0"/>
                  <a:t>3</a:t>
                </a:r>
              </a:p>
            </p:txBody>
          </p:sp>
        </p:grpSp>
        <p:grpSp>
          <p:nvGrpSpPr>
            <p:cNvPr id="16" name="Group 15"/>
            <p:cNvGrpSpPr/>
            <p:nvPr/>
          </p:nvGrpSpPr>
          <p:grpSpPr>
            <a:xfrm>
              <a:off x="8350827" y="5706956"/>
              <a:ext cx="665018" cy="604944"/>
              <a:chOff x="7827818" y="4239491"/>
              <a:chExt cx="665018" cy="604944"/>
            </a:xfrm>
          </p:grpSpPr>
          <p:sp>
            <p:nvSpPr>
              <p:cNvPr id="17" name="Oval 16"/>
              <p:cNvSpPr/>
              <p:nvPr/>
            </p:nvSpPr>
            <p:spPr>
              <a:xfrm>
                <a:off x="7827818" y="4239491"/>
                <a:ext cx="665018" cy="604944"/>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TextBox 17"/>
              <p:cNvSpPr txBox="1"/>
              <p:nvPr/>
            </p:nvSpPr>
            <p:spPr>
              <a:xfrm>
                <a:off x="7931727" y="4311131"/>
                <a:ext cx="457200" cy="461665"/>
              </a:xfrm>
              <a:prstGeom prst="rect">
                <a:avLst/>
              </a:prstGeom>
              <a:noFill/>
            </p:spPr>
            <p:txBody>
              <a:bodyPr wrap="square" rtlCol="0">
                <a:spAutoFit/>
              </a:bodyPr>
              <a:lstStyle/>
              <a:p>
                <a:pPr algn="ctr"/>
                <a:r>
                  <a:rPr lang="en-GB" sz="2400" dirty="0"/>
                  <a:t>b</a:t>
                </a:r>
                <a:endParaRPr lang="en-GB" sz="2400" baseline="-25000" dirty="0"/>
              </a:p>
            </p:txBody>
          </p:sp>
        </p:grpSp>
        <p:grpSp>
          <p:nvGrpSpPr>
            <p:cNvPr id="19" name="Group 18"/>
            <p:cNvGrpSpPr/>
            <p:nvPr/>
          </p:nvGrpSpPr>
          <p:grpSpPr>
            <a:xfrm>
              <a:off x="9649690" y="3934692"/>
              <a:ext cx="1101437" cy="1136072"/>
              <a:chOff x="7827818" y="4239491"/>
              <a:chExt cx="665018" cy="604944"/>
            </a:xfrm>
          </p:grpSpPr>
          <p:sp>
            <p:nvSpPr>
              <p:cNvPr id="20" name="Oval 19"/>
              <p:cNvSpPr/>
              <p:nvPr/>
            </p:nvSpPr>
            <p:spPr>
              <a:xfrm>
                <a:off x="7827818" y="4239491"/>
                <a:ext cx="665018" cy="604944"/>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TextBox 20"/>
              <p:cNvSpPr txBox="1"/>
              <p:nvPr/>
            </p:nvSpPr>
            <p:spPr>
              <a:xfrm>
                <a:off x="7876514" y="4382012"/>
                <a:ext cx="567626" cy="245831"/>
              </a:xfrm>
              <a:prstGeom prst="rect">
                <a:avLst/>
              </a:prstGeom>
              <a:noFill/>
            </p:spPr>
            <p:txBody>
              <a:bodyPr wrap="square" rtlCol="0">
                <a:spAutoFit/>
              </a:bodyPr>
              <a:lstStyle/>
              <a:p>
                <a:pPr algn="ctr"/>
                <a:r>
                  <a:rPr lang="el-GR" sz="2400" dirty="0">
                    <a:latin typeface="Gulim" panose="020B0600000101010101" pitchFamily="34" charset="-127"/>
                    <a:ea typeface="Gulim" panose="020B0600000101010101" pitchFamily="34" charset="-127"/>
                  </a:rPr>
                  <a:t>σ </a:t>
                </a:r>
                <a:r>
                  <a:rPr lang="en-GB" sz="2400" dirty="0">
                    <a:latin typeface="Gulim" panose="020B0600000101010101" pitchFamily="34" charset="-127"/>
                    <a:ea typeface="Gulim" panose="020B0600000101010101" pitchFamily="34" charset="-127"/>
                  </a:rPr>
                  <a:t>(</a:t>
                </a:r>
                <a:r>
                  <a:rPr lang="en-GB" sz="2400" dirty="0"/>
                  <a:t>z)</a:t>
                </a:r>
                <a:endParaRPr lang="en-GB" sz="2400" baseline="-25000" dirty="0"/>
              </a:p>
            </p:txBody>
          </p:sp>
        </p:grpSp>
        <p:cxnSp>
          <p:nvCxnSpPr>
            <p:cNvPr id="23" name="Straight Arrow Connector 22"/>
            <p:cNvCxnSpPr>
              <a:stCxn id="7" idx="6"/>
              <a:endCxn id="20" idx="1"/>
            </p:cNvCxnSpPr>
            <p:nvPr/>
          </p:nvCxnSpPr>
          <p:spPr>
            <a:xfrm>
              <a:off x="9015845" y="3819236"/>
              <a:ext cx="795147" cy="28183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11" idx="6"/>
            </p:cNvCxnSpPr>
            <p:nvPr/>
          </p:nvCxnSpPr>
          <p:spPr>
            <a:xfrm flipV="1">
              <a:off x="9015845" y="4403538"/>
              <a:ext cx="633844" cy="9996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flipV="1">
              <a:off x="9047017" y="4778109"/>
              <a:ext cx="633846" cy="29265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17" idx="6"/>
              <a:endCxn id="20" idx="3"/>
            </p:cNvCxnSpPr>
            <p:nvPr/>
          </p:nvCxnSpPr>
          <p:spPr>
            <a:xfrm flipV="1">
              <a:off x="9015845" y="4904390"/>
              <a:ext cx="795147" cy="110503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flipV="1">
              <a:off x="10751126" y="4403538"/>
              <a:ext cx="633846" cy="954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11384972" y="4272667"/>
              <a:ext cx="474519" cy="369332"/>
            </a:xfrm>
            <a:prstGeom prst="rect">
              <a:avLst/>
            </a:prstGeom>
            <a:noFill/>
          </p:spPr>
          <p:txBody>
            <a:bodyPr wrap="square" rtlCol="0">
              <a:spAutoFit/>
            </a:bodyPr>
            <a:lstStyle/>
            <a:p>
              <a:r>
                <a:rPr lang="en-GB" dirty="0"/>
                <a:t>y</a:t>
              </a:r>
            </a:p>
          </p:txBody>
        </p:sp>
      </p:grpSp>
    </p:spTree>
    <p:extLst>
      <p:ext uri="{BB962C8B-B14F-4D97-AF65-F5344CB8AC3E}">
        <p14:creationId xmlns:p14="http://schemas.microsoft.com/office/powerpoint/2010/main" val="381568835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Backpropagation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14:m>
                  <m:oMath xmlns:m="http://schemas.openxmlformats.org/officeDocument/2006/math">
                    <m:r>
                      <a:rPr lang="en-GB" i="1" dirty="0" smtClean="0">
                        <a:latin typeface="Cambria Math" panose="02040503050406030204" pitchFamily="18" charset="0"/>
                      </a:rPr>
                      <m:t>𝑓</m:t>
                    </m:r>
                    <m:d>
                      <m:dPr>
                        <m:ctrlPr>
                          <a:rPr lang="en-GB" i="1" dirty="0">
                            <a:latin typeface="Cambria Math" panose="02040503050406030204" pitchFamily="18" charset="0"/>
                          </a:rPr>
                        </m:ctrlPr>
                      </m:dPr>
                      <m:e>
                        <m:r>
                          <a:rPr lang="en-GB" i="1" dirty="0">
                            <a:latin typeface="Cambria Math" panose="02040503050406030204" pitchFamily="18" charset="0"/>
                          </a:rPr>
                          <m:t>𝑋</m:t>
                        </m:r>
                      </m:e>
                    </m:d>
                    <m:r>
                      <a:rPr lang="en-GB" i="1" dirty="0">
                        <a:latin typeface="Cambria Math" panose="02040503050406030204" pitchFamily="18" charset="0"/>
                      </a:rPr>
                      <m:t>=</m:t>
                    </m:r>
                    <m:r>
                      <m:rPr>
                        <m:nor/>
                      </m:rPr>
                      <a:rPr lang="el-GR" dirty="0">
                        <a:latin typeface="Gulim" panose="020B0600000101010101" pitchFamily="34" charset="-127"/>
                        <a:ea typeface="Gulim" panose="020B0600000101010101" pitchFamily="34" charset="-127"/>
                      </a:rPr>
                      <m:t>σ</m:t>
                    </m:r>
                    <m:d>
                      <m:dPr>
                        <m:ctrlPr>
                          <a:rPr lang="en-GB" i="1" dirty="0">
                            <a:latin typeface="Cambria Math" panose="02040503050406030204" pitchFamily="18" charset="0"/>
                            <a:ea typeface="Gulim" panose="020B0600000101010101" pitchFamily="34" charset="-127"/>
                          </a:rPr>
                        </m:ctrlPr>
                      </m:dPr>
                      <m:e>
                        <m:r>
                          <a:rPr lang="en-GB" i="1" dirty="0">
                            <a:latin typeface="Cambria Math" panose="02040503050406030204" pitchFamily="18" charset="0"/>
                            <a:ea typeface="Gulim" panose="020B0600000101010101" pitchFamily="34" charset="-127"/>
                          </a:rPr>
                          <m:t>𝑧</m:t>
                        </m:r>
                      </m:e>
                    </m:d>
                    <m:r>
                      <a:rPr lang="en-GB" i="1" dirty="0">
                        <a:latin typeface="Cambria Math" panose="02040503050406030204" pitchFamily="18" charset="0"/>
                        <a:ea typeface="Gulim" panose="020B0600000101010101" pitchFamily="34" charset="-127"/>
                      </a:rPr>
                      <m:t>=</m:t>
                    </m:r>
                    <m:r>
                      <m:rPr>
                        <m:nor/>
                      </m:rPr>
                      <a:rPr lang="el-GR" dirty="0">
                        <a:latin typeface="Gulim" panose="020B0600000101010101" pitchFamily="34" charset="-127"/>
                        <a:ea typeface="Gulim" panose="020B0600000101010101" pitchFamily="34" charset="-127"/>
                      </a:rPr>
                      <m:t>σ</m:t>
                    </m:r>
                    <m:d>
                      <m:dPr>
                        <m:ctrlPr>
                          <a:rPr lang="en-GB" i="1" dirty="0">
                            <a:latin typeface="Cambria Math" panose="02040503050406030204" pitchFamily="18" charset="0"/>
                            <a:ea typeface="Gulim" panose="020B0600000101010101" pitchFamily="34" charset="-127"/>
                          </a:rPr>
                        </m:ctrlPr>
                      </m:dPr>
                      <m:e>
                        <m:r>
                          <a:rPr lang="en-GB" i="1" dirty="0">
                            <a:latin typeface="Cambria Math" panose="02040503050406030204" pitchFamily="18" charset="0"/>
                          </a:rPr>
                          <m:t>𝑏</m:t>
                        </m:r>
                        <m:r>
                          <a:rPr lang="en-GB" i="1" dirty="0">
                            <a:latin typeface="Cambria Math" panose="02040503050406030204" pitchFamily="18" charset="0"/>
                          </a:rPr>
                          <m:t> +</m:t>
                        </m:r>
                        <m:nary>
                          <m:naryPr>
                            <m:chr m:val="∑"/>
                            <m:limLoc m:val="subSup"/>
                            <m:supHide m:val="on"/>
                            <m:ctrlPr>
                              <a:rPr lang="en-GB" i="1" dirty="0">
                                <a:latin typeface="Cambria Math" panose="02040503050406030204" pitchFamily="18" charset="0"/>
                              </a:rPr>
                            </m:ctrlPr>
                          </m:naryPr>
                          <m:sub>
                            <m:r>
                              <m:rPr>
                                <m:brk m:alnAt="9"/>
                              </m:rPr>
                              <a:rPr lang="en-GB" i="1" dirty="0">
                                <a:latin typeface="Cambria Math" panose="02040503050406030204" pitchFamily="18" charset="0"/>
                              </a:rPr>
                              <m:t>𝑖</m:t>
                            </m:r>
                          </m:sub>
                          <m:sup/>
                          <m:e>
                            <m:sSub>
                              <m:sSubPr>
                                <m:ctrlPr>
                                  <a:rPr lang="en-GB" i="1" dirty="0">
                                    <a:latin typeface="Cambria Math" panose="02040503050406030204" pitchFamily="18" charset="0"/>
                                  </a:rPr>
                                </m:ctrlPr>
                              </m:sSubPr>
                              <m:e>
                                <m:r>
                                  <a:rPr lang="en-GB" i="1" dirty="0">
                                    <a:latin typeface="Cambria Math" panose="02040503050406030204" pitchFamily="18" charset="0"/>
                                  </a:rPr>
                                  <m:t>𝑤</m:t>
                                </m:r>
                              </m:e>
                              <m:sub>
                                <m:r>
                                  <a:rPr lang="en-GB" i="1" dirty="0">
                                    <a:latin typeface="Cambria Math" panose="02040503050406030204" pitchFamily="18" charset="0"/>
                                  </a:rPr>
                                  <m:t>𝑖</m:t>
                                </m:r>
                              </m:sub>
                            </m:sSub>
                            <m:sSub>
                              <m:sSubPr>
                                <m:ctrlPr>
                                  <a:rPr lang="en-GB" i="1" dirty="0">
                                    <a:latin typeface="Cambria Math" panose="02040503050406030204" pitchFamily="18" charset="0"/>
                                  </a:rPr>
                                </m:ctrlPr>
                              </m:sSubPr>
                              <m:e>
                                <m:r>
                                  <a:rPr lang="en-GB" i="1" dirty="0">
                                    <a:latin typeface="Cambria Math" panose="02040503050406030204" pitchFamily="18" charset="0"/>
                                  </a:rPr>
                                  <m:t>𝑥</m:t>
                                </m:r>
                              </m:e>
                              <m:sub>
                                <m:r>
                                  <a:rPr lang="en-GB" i="1" dirty="0">
                                    <a:latin typeface="Cambria Math" panose="02040503050406030204" pitchFamily="18" charset="0"/>
                                  </a:rPr>
                                  <m:t>𝑖</m:t>
                                </m:r>
                              </m:sub>
                            </m:sSub>
                          </m:e>
                        </m:nary>
                      </m:e>
                    </m:d>
                    <m:r>
                      <a:rPr lang="en-GB" b="0" i="1" dirty="0" smtClean="0">
                        <a:latin typeface="Cambria Math" panose="02040503050406030204" pitchFamily="18" charset="0"/>
                      </a:rPr>
                      <m:t>=</m:t>
                    </m:r>
                    <m:r>
                      <a:rPr lang="en-GB" b="0" i="1" dirty="0" smtClean="0">
                        <a:latin typeface="Cambria Math" panose="02040503050406030204" pitchFamily="18" charset="0"/>
                      </a:rPr>
                      <m:t>𝑦</m:t>
                    </m:r>
                  </m:oMath>
                </a14:m>
                <a:endParaRPr lang="en-GB" dirty="0"/>
              </a:p>
              <a:p>
                <a:pPr lvl="1"/>
                <a:r>
                  <a:rPr lang="en-GB" dirty="0"/>
                  <a:t>Find bias and weights for training data</a:t>
                </a:r>
              </a:p>
              <a:p>
                <a:r>
                  <a:rPr lang="en-GB" dirty="0"/>
                  <a:t>How?</a:t>
                </a:r>
              </a:p>
              <a:p>
                <a:pPr lvl="1"/>
                <a:r>
                  <a:rPr lang="en-GB" dirty="0"/>
                  <a:t>Do the maths</a:t>
                </a:r>
              </a:p>
              <a:p>
                <a:pPr lvl="1"/>
                <a:r>
                  <a:rPr lang="en-GB" dirty="0"/>
                  <a:t>Finite difference</a:t>
                </a:r>
              </a:p>
              <a:p>
                <a:pPr lvl="1"/>
                <a:r>
                  <a:rPr lang="en-GB" dirty="0"/>
                  <a:t>Automatic differentiation</a:t>
                </a:r>
              </a:p>
              <a:p>
                <a:pPr lvl="1"/>
                <a:r>
                  <a:rPr lang="en-GB" dirty="0"/>
                  <a:t>Ian </a:t>
                </a:r>
                <a:r>
                  <a:rPr lang="en-GB" dirty="0" err="1"/>
                  <a:t>Sheret’s</a:t>
                </a:r>
                <a:r>
                  <a:rPr lang="en-GB" dirty="0"/>
                  <a:t> talk</a:t>
                </a:r>
              </a:p>
              <a:p>
                <a:pPr lvl="2"/>
                <a:r>
                  <a:rPr lang="en-GB" dirty="0">
                    <a:hlinkClick r:id="rId2"/>
                  </a:rPr>
                  <a:t>https://skillsmatter.com/skillscasts/11337-automatic-differentiation-in-c-plus-plus-who-does-it-why-and-how</a:t>
                </a:r>
                <a:r>
                  <a:rPr lang="en-GB" dirty="0"/>
                  <a:t> </a:t>
                </a:r>
              </a:p>
              <a:p>
                <a:pPr lvl="2"/>
                <a:r>
                  <a:rPr lang="en-GB" dirty="0"/>
                  <a:t>Sparse v. dense data =&gt; different techniques</a:t>
                </a:r>
              </a:p>
              <a:p>
                <a:endParaRPr lang="en-GB"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3"/>
                <a:stretch>
                  <a:fillRect l="-1043"/>
                </a:stretch>
              </a:blipFill>
            </p:spPr>
            <p:txBody>
              <a:bodyPr/>
              <a:lstStyle/>
              <a:p>
                <a:r>
                  <a:rPr lang="en-GB">
                    <a:noFill/>
                  </a:rPr>
                  <a:t> </a:t>
                </a:r>
              </a:p>
            </p:txBody>
          </p:sp>
        </mc:Fallback>
      </mc:AlternateContent>
      <p:sp>
        <p:nvSpPr>
          <p:cNvPr id="4" name="Footer Placeholder 3"/>
          <p:cNvSpPr>
            <a:spLocks noGrp="1"/>
          </p:cNvSpPr>
          <p:nvPr>
            <p:ph type="ftr" sz="quarter" idx="11"/>
          </p:nvPr>
        </p:nvSpPr>
        <p:spPr/>
        <p:txBody>
          <a:bodyPr/>
          <a:lstStyle/>
          <a:p>
            <a:r>
              <a:rPr lang="en-GB"/>
              <a:t>@fbuontempo</a:t>
            </a:r>
          </a:p>
        </p:txBody>
      </p:sp>
      <p:sp>
        <p:nvSpPr>
          <p:cNvPr id="5" name="Slide Number Placeholder 4"/>
          <p:cNvSpPr>
            <a:spLocks noGrp="1"/>
          </p:cNvSpPr>
          <p:nvPr>
            <p:ph type="sldNum" sz="quarter" idx="12"/>
          </p:nvPr>
        </p:nvSpPr>
        <p:spPr/>
        <p:txBody>
          <a:bodyPr/>
          <a:lstStyle/>
          <a:p>
            <a:fld id="{4881DADF-EA9E-43C8-9992-28FD7BB0E2D4}" type="slidenum">
              <a:rPr lang="en-GB" smtClean="0"/>
              <a:t>57</a:t>
            </a:fld>
            <a:endParaRPr lang="en-GB"/>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45585" y="1431900"/>
            <a:ext cx="3029178" cy="2285653"/>
          </a:xfrm>
          <a:prstGeom prst="rect">
            <a:avLst/>
          </a:prstGeom>
        </p:spPr>
      </p:pic>
      <p:sp>
        <p:nvSpPr>
          <p:cNvPr id="8" name="Left Arrow 7"/>
          <p:cNvSpPr/>
          <p:nvPr/>
        </p:nvSpPr>
        <p:spPr>
          <a:xfrm>
            <a:off x="8894618" y="637555"/>
            <a:ext cx="1468582" cy="567790"/>
          </a:xfrm>
          <a:prstGeom prst="leftArrow">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61705959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trike="sngStrike" dirty="0" err="1"/>
              <a:t>Excuses</a:t>
            </a:r>
            <a:r>
              <a:rPr lang="en-GB" dirty="0" err="1"/>
              <a:t>Tech</a:t>
            </a:r>
            <a:r>
              <a:rPr lang="en-GB" dirty="0"/>
              <a:t> challenge</a:t>
            </a:r>
          </a:p>
        </p:txBody>
      </p:sp>
      <p:sp>
        <p:nvSpPr>
          <p:cNvPr id="3" name="Content Placeholder 2"/>
          <p:cNvSpPr>
            <a:spLocks noGrp="1"/>
          </p:cNvSpPr>
          <p:nvPr>
            <p:ph idx="1"/>
          </p:nvPr>
        </p:nvSpPr>
        <p:spPr/>
        <p:txBody>
          <a:bodyPr/>
          <a:lstStyle/>
          <a:p>
            <a:r>
              <a:rPr lang="en-GB" dirty="0"/>
              <a:t>Representing a &gt;1D bag needs 3D turtle graphics</a:t>
            </a:r>
          </a:p>
          <a:p>
            <a:r>
              <a:rPr lang="en-GB" dirty="0"/>
              <a:t>I found this </a:t>
            </a:r>
            <a:r>
              <a:rPr lang="en-GB" dirty="0">
                <a:hlinkClick r:id="rId3"/>
              </a:rPr>
              <a:t>http://spencertipping.com/cheloniidae/</a:t>
            </a:r>
            <a:endParaRPr lang="en-GB" dirty="0"/>
          </a:p>
          <a:p>
            <a:pPr lvl="1"/>
            <a:r>
              <a:rPr lang="en-GB" dirty="0"/>
              <a:t>“</a:t>
            </a:r>
            <a:r>
              <a:rPr lang="en-GB" dirty="0" err="1"/>
              <a:t>Cheloniidae</a:t>
            </a:r>
            <a:r>
              <a:rPr lang="en-GB" dirty="0"/>
              <a:t> is an absurdly over-engineered turtle graphics library for Java.” </a:t>
            </a:r>
          </a:p>
          <a:p>
            <a:endParaRPr lang="en-GB" dirty="0"/>
          </a:p>
        </p:txBody>
      </p:sp>
      <p:sp>
        <p:nvSpPr>
          <p:cNvPr id="4" name="Footer Placeholder 3"/>
          <p:cNvSpPr>
            <a:spLocks noGrp="1"/>
          </p:cNvSpPr>
          <p:nvPr>
            <p:ph type="ftr" sz="quarter" idx="11"/>
          </p:nvPr>
        </p:nvSpPr>
        <p:spPr/>
        <p:txBody>
          <a:bodyPr/>
          <a:lstStyle/>
          <a:p>
            <a:r>
              <a:rPr lang="en-GB"/>
              <a:t>@fbuontempo</a:t>
            </a:r>
          </a:p>
        </p:txBody>
      </p:sp>
      <p:sp>
        <p:nvSpPr>
          <p:cNvPr id="5" name="Slide Number Placeholder 4"/>
          <p:cNvSpPr>
            <a:spLocks noGrp="1"/>
          </p:cNvSpPr>
          <p:nvPr>
            <p:ph type="sldNum" sz="quarter" idx="12"/>
          </p:nvPr>
        </p:nvSpPr>
        <p:spPr/>
        <p:txBody>
          <a:bodyPr/>
          <a:lstStyle/>
          <a:p>
            <a:fld id="{4881DADF-EA9E-43C8-9992-28FD7BB0E2D4}" type="slidenum">
              <a:rPr lang="en-GB" smtClean="0"/>
              <a:t>58</a:t>
            </a:fld>
            <a:endParaRPr lang="en-GB"/>
          </a:p>
        </p:txBody>
      </p:sp>
    </p:spTree>
    <p:extLst>
      <p:ext uri="{BB962C8B-B14F-4D97-AF65-F5344CB8AC3E}">
        <p14:creationId xmlns:p14="http://schemas.microsoft.com/office/powerpoint/2010/main" val="194377855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Wrap up</a:t>
            </a:r>
          </a:p>
        </p:txBody>
      </p:sp>
      <p:sp>
        <p:nvSpPr>
          <p:cNvPr id="3" name="Content Placeholder 2"/>
          <p:cNvSpPr>
            <a:spLocks noGrp="1"/>
          </p:cNvSpPr>
          <p:nvPr>
            <p:ph idx="1"/>
          </p:nvPr>
        </p:nvSpPr>
        <p:spPr/>
        <p:txBody>
          <a:bodyPr/>
          <a:lstStyle/>
          <a:p>
            <a:r>
              <a:rPr lang="en-GB" dirty="0"/>
              <a:t>Try it your self:</a:t>
            </a:r>
          </a:p>
          <a:p>
            <a:r>
              <a:rPr lang="en-GB" dirty="0"/>
              <a:t>Hill climbing</a:t>
            </a:r>
          </a:p>
          <a:p>
            <a:pPr lvl="1"/>
            <a:r>
              <a:rPr lang="en-GB" dirty="0"/>
              <a:t>Solve a slider puzzle</a:t>
            </a:r>
          </a:p>
          <a:p>
            <a:pPr lvl="2"/>
            <a:r>
              <a:rPr lang="en-GB" dirty="0">
                <a:hlinkClick r:id="rId2"/>
              </a:rPr>
              <a:t>https://towardsdatascience.com/solve-slide-puzzle-with-hill-climbing-search-algorithm-d7fb93321325</a:t>
            </a:r>
            <a:endParaRPr lang="en-GB" dirty="0"/>
          </a:p>
          <a:p>
            <a:r>
              <a:rPr lang="en-GB" dirty="0"/>
              <a:t>Gradient descent</a:t>
            </a:r>
          </a:p>
          <a:p>
            <a:pPr lvl="1"/>
            <a:r>
              <a:rPr lang="en-GB" dirty="0"/>
              <a:t>Make a NN from scratch</a:t>
            </a:r>
          </a:p>
          <a:p>
            <a:pPr lvl="2"/>
            <a:r>
              <a:rPr lang="en-GB" dirty="0">
                <a:hlinkClick r:id="rId3"/>
              </a:rPr>
              <a:t>http://www.wildml.com/2015/09/implementing-a-neural-network-from-scratch/</a:t>
            </a:r>
            <a:endParaRPr lang="en-GB" dirty="0"/>
          </a:p>
        </p:txBody>
      </p:sp>
      <p:sp>
        <p:nvSpPr>
          <p:cNvPr id="4" name="Footer Placeholder 3"/>
          <p:cNvSpPr>
            <a:spLocks noGrp="1"/>
          </p:cNvSpPr>
          <p:nvPr>
            <p:ph type="ftr" sz="quarter" idx="11"/>
          </p:nvPr>
        </p:nvSpPr>
        <p:spPr/>
        <p:txBody>
          <a:bodyPr/>
          <a:lstStyle/>
          <a:p>
            <a:r>
              <a:rPr lang="en-GB"/>
              <a:t>@fbuontempo</a:t>
            </a:r>
          </a:p>
        </p:txBody>
      </p:sp>
      <p:sp>
        <p:nvSpPr>
          <p:cNvPr id="5" name="Slide Number Placeholder 4"/>
          <p:cNvSpPr>
            <a:spLocks noGrp="1"/>
          </p:cNvSpPr>
          <p:nvPr>
            <p:ph type="sldNum" sz="quarter" idx="12"/>
          </p:nvPr>
        </p:nvSpPr>
        <p:spPr/>
        <p:txBody>
          <a:bodyPr/>
          <a:lstStyle/>
          <a:p>
            <a:fld id="{4881DADF-EA9E-43C8-9992-28FD7BB0E2D4}" type="slidenum">
              <a:rPr lang="en-GB" smtClean="0"/>
              <a:t>59</a:t>
            </a:fld>
            <a:endParaRPr lang="en-GB"/>
          </a:p>
        </p:txBody>
      </p:sp>
    </p:spTree>
    <p:extLst>
      <p:ext uri="{BB962C8B-B14F-4D97-AF65-F5344CB8AC3E}">
        <p14:creationId xmlns:p14="http://schemas.microsoft.com/office/powerpoint/2010/main" val="23674029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Code your way out of a paper bag</a:t>
            </a:r>
          </a:p>
        </p:txBody>
      </p:sp>
      <p:sp>
        <p:nvSpPr>
          <p:cNvPr id="3" name="Content Placeholder 2"/>
          <p:cNvSpPr>
            <a:spLocks noGrp="1"/>
          </p:cNvSpPr>
          <p:nvPr>
            <p:ph idx="1"/>
          </p:nvPr>
        </p:nvSpPr>
        <p:spPr>
          <a:xfrm>
            <a:off x="838199" y="1825625"/>
            <a:ext cx="11093606" cy="4351338"/>
          </a:xfrm>
        </p:spPr>
        <p:txBody>
          <a:bodyPr>
            <a:normAutofit lnSpcReduction="10000"/>
          </a:bodyPr>
          <a:lstStyle/>
          <a:p>
            <a:r>
              <a:rPr lang="en-GB" dirty="0"/>
              <a:t>Jeff Atwood, co-founder of Stack Overflow, considers many programmer's inability to program on his blog.</a:t>
            </a:r>
          </a:p>
          <a:p>
            <a:pPr lvl="1"/>
            <a:r>
              <a:rPr lang="en-GB" dirty="0">
                <a:hlinkClick r:id="rId2"/>
              </a:rPr>
              <a:t>https:blog.codinghorror.com/why-cant-programmers-program</a:t>
            </a:r>
            <a:endParaRPr lang="en-GB" dirty="0"/>
          </a:p>
          <a:p>
            <a:r>
              <a:rPr lang="en-GB" dirty="0"/>
              <a:t>He quotes Dan Kegel as saying "</a:t>
            </a:r>
            <a:r>
              <a:rPr lang="en-GB" b="1" dirty="0"/>
              <a:t>We're tired of talking to candidates who can't program their way out of a paper bag.</a:t>
            </a:r>
            <a:r>
              <a:rPr lang="en-GB" dirty="0"/>
              <a:t>" </a:t>
            </a:r>
          </a:p>
          <a:p>
            <a:r>
              <a:rPr lang="en-GB" dirty="0"/>
              <a:t>This is your chance to stand out from the pack!</a:t>
            </a:r>
          </a:p>
          <a:p>
            <a:pPr lvl="1"/>
            <a:r>
              <a:rPr lang="en-GB" dirty="0">
                <a:latin typeface="Consolas" panose="020B0609020204030204" pitchFamily="49" charset="0"/>
                <a:cs typeface="Consolas" panose="020B0609020204030204" pitchFamily="49" charset="0"/>
              </a:rPr>
              <a:t>Imagine a paper bag, represented by three sides.</a:t>
            </a:r>
          </a:p>
          <a:p>
            <a:pPr lvl="1"/>
            <a:r>
              <a:rPr lang="en-GB" dirty="0">
                <a:latin typeface="Consolas" panose="020B0609020204030204" pitchFamily="49" charset="0"/>
                <a:cs typeface="Consolas" panose="020B0609020204030204" pitchFamily="49" charset="0"/>
              </a:rPr>
              <a:t>Pick a point inside, and move to new points until some are out of the paper bag.</a:t>
            </a:r>
          </a:p>
          <a:p>
            <a:pPr lvl="1"/>
            <a:r>
              <a:rPr lang="en-GB" dirty="0">
                <a:latin typeface="Consolas" panose="020B0609020204030204" pitchFamily="49" charset="0"/>
                <a:cs typeface="Consolas" panose="020B0609020204030204" pitchFamily="49" charset="0"/>
              </a:rPr>
              <a:t>Draw a line joining these points, so you can see the path taken.</a:t>
            </a:r>
          </a:p>
          <a:p>
            <a:endParaRPr lang="en-GB" dirty="0"/>
          </a:p>
        </p:txBody>
      </p:sp>
      <p:sp>
        <p:nvSpPr>
          <p:cNvPr id="4" name="Footer Placeholder 3"/>
          <p:cNvSpPr>
            <a:spLocks noGrp="1"/>
          </p:cNvSpPr>
          <p:nvPr>
            <p:ph type="ftr" sz="quarter" idx="11"/>
          </p:nvPr>
        </p:nvSpPr>
        <p:spPr/>
        <p:txBody>
          <a:bodyPr/>
          <a:lstStyle/>
          <a:p>
            <a:r>
              <a:rPr lang="en-GB"/>
              <a:t>@fbuontempo</a:t>
            </a:r>
          </a:p>
        </p:txBody>
      </p:sp>
      <p:sp>
        <p:nvSpPr>
          <p:cNvPr id="5" name="Slide Number Placeholder 4"/>
          <p:cNvSpPr>
            <a:spLocks noGrp="1"/>
          </p:cNvSpPr>
          <p:nvPr>
            <p:ph type="sldNum" sz="quarter" idx="12"/>
          </p:nvPr>
        </p:nvSpPr>
        <p:spPr/>
        <p:txBody>
          <a:bodyPr/>
          <a:lstStyle/>
          <a:p>
            <a:fld id="{4881DADF-EA9E-43C8-9992-28FD7BB0E2D4}" type="slidenum">
              <a:rPr lang="en-GB" smtClean="0"/>
              <a:t>6</a:t>
            </a:fld>
            <a:endParaRPr lang="en-GB"/>
          </a:p>
        </p:txBody>
      </p:sp>
    </p:spTree>
    <p:extLst>
      <p:ext uri="{BB962C8B-B14F-4D97-AF65-F5344CB8AC3E}">
        <p14:creationId xmlns:p14="http://schemas.microsoft.com/office/powerpoint/2010/main" val="256540934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What did we learn?</a:t>
            </a:r>
          </a:p>
        </p:txBody>
      </p:sp>
      <p:sp>
        <p:nvSpPr>
          <p:cNvPr id="3" name="Content Placeholder 2"/>
          <p:cNvSpPr>
            <a:spLocks noGrp="1"/>
          </p:cNvSpPr>
          <p:nvPr>
            <p:ph idx="1"/>
          </p:nvPr>
        </p:nvSpPr>
        <p:spPr/>
        <p:txBody>
          <a:bodyPr/>
          <a:lstStyle/>
          <a:p>
            <a:r>
              <a:rPr lang="en-GB"/>
              <a:t>Turtle graphics are fun</a:t>
            </a:r>
          </a:p>
          <a:p>
            <a:pPr lvl="1"/>
            <a:r>
              <a:rPr lang="en-GB"/>
              <a:t>Fran needs a 3D implementation in Python</a:t>
            </a:r>
          </a:p>
          <a:p>
            <a:r>
              <a:rPr lang="en-GB"/>
              <a:t>Problem solving</a:t>
            </a:r>
          </a:p>
          <a:p>
            <a:pPr lvl="1"/>
            <a:r>
              <a:rPr lang="en-GB"/>
              <a:t>Try something and see if it works</a:t>
            </a:r>
          </a:p>
          <a:p>
            <a:pPr lvl="1"/>
            <a:r>
              <a:rPr lang="en-GB"/>
              <a:t>Iteratively improve</a:t>
            </a:r>
          </a:p>
          <a:p>
            <a:pPr lvl="1"/>
            <a:r>
              <a:rPr lang="en-GB"/>
              <a:t>Test your code as you go</a:t>
            </a:r>
          </a:p>
          <a:p>
            <a:r>
              <a:rPr lang="en-GB"/>
              <a:t>Paper bag escapology a parable for coding well?</a:t>
            </a:r>
          </a:p>
          <a:p>
            <a:pPr lvl="1"/>
            <a:r>
              <a:rPr lang="en-GB"/>
              <a:t>Using machine learning is absurdly over-engineered!</a:t>
            </a:r>
          </a:p>
          <a:p>
            <a:r>
              <a:rPr lang="en-GB"/>
              <a:t>Upcoming book: </a:t>
            </a:r>
            <a:r>
              <a:rPr lang="en-GB">
                <a:hlinkClick r:id="rId2"/>
              </a:rPr>
              <a:t>http://pragprog.com/</a:t>
            </a:r>
            <a:r>
              <a:rPr lang="en-GB"/>
              <a:t> </a:t>
            </a:r>
            <a:endParaRPr lang="en-GB" dirty="0"/>
          </a:p>
        </p:txBody>
      </p:sp>
      <p:sp>
        <p:nvSpPr>
          <p:cNvPr id="4" name="Footer Placeholder 3"/>
          <p:cNvSpPr>
            <a:spLocks noGrp="1"/>
          </p:cNvSpPr>
          <p:nvPr>
            <p:ph type="ftr" sz="quarter" idx="11"/>
          </p:nvPr>
        </p:nvSpPr>
        <p:spPr/>
        <p:txBody>
          <a:bodyPr/>
          <a:lstStyle/>
          <a:p>
            <a:r>
              <a:rPr lang="en-GB"/>
              <a:t>@fbuontempo</a:t>
            </a:r>
          </a:p>
        </p:txBody>
      </p:sp>
      <p:sp>
        <p:nvSpPr>
          <p:cNvPr id="5" name="Slide Number Placeholder 4"/>
          <p:cNvSpPr>
            <a:spLocks noGrp="1"/>
          </p:cNvSpPr>
          <p:nvPr>
            <p:ph type="sldNum" sz="quarter" idx="12"/>
          </p:nvPr>
        </p:nvSpPr>
        <p:spPr/>
        <p:txBody>
          <a:bodyPr/>
          <a:lstStyle/>
          <a:p>
            <a:fld id="{4881DADF-EA9E-43C8-9992-28FD7BB0E2D4}" type="slidenum">
              <a:rPr lang="en-GB" smtClean="0"/>
              <a:t>60</a:t>
            </a:fld>
            <a:endParaRPr lang="en-GB"/>
          </a:p>
        </p:txBody>
      </p:sp>
      <p:pic>
        <p:nvPicPr>
          <p:cNvPr id="6" name="Picture 5"/>
          <p:cNvPicPr>
            <a:picLocks noChangeAspect="1"/>
          </p:cNvPicPr>
          <p:nvPr/>
        </p:nvPicPr>
        <p:blipFill>
          <a:blip r:embed="rId3"/>
          <a:stretch>
            <a:fillRect/>
          </a:stretch>
        </p:blipFill>
        <p:spPr>
          <a:xfrm>
            <a:off x="7051964" y="995555"/>
            <a:ext cx="4899746" cy="3360837"/>
          </a:xfrm>
          <a:prstGeom prst="rect">
            <a:avLst/>
          </a:prstGeom>
        </p:spPr>
      </p:pic>
    </p:spTree>
    <p:extLst>
      <p:ext uri="{BB962C8B-B14F-4D97-AF65-F5344CB8AC3E}">
        <p14:creationId xmlns:p14="http://schemas.microsoft.com/office/powerpoint/2010/main" val="1343483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Code your way out of a paper bag</a:t>
            </a:r>
          </a:p>
        </p:txBody>
      </p:sp>
      <p:sp>
        <p:nvSpPr>
          <p:cNvPr id="3" name="Content Placeholder 2"/>
          <p:cNvSpPr>
            <a:spLocks noGrp="1"/>
          </p:cNvSpPr>
          <p:nvPr>
            <p:ph idx="1"/>
          </p:nvPr>
        </p:nvSpPr>
        <p:spPr/>
        <p:txBody>
          <a:bodyPr>
            <a:normAutofit/>
          </a:bodyPr>
          <a:lstStyle/>
          <a:p>
            <a:r>
              <a:rPr lang="en-GB" dirty="0" err="1"/>
              <a:t>Lindenmayer</a:t>
            </a:r>
            <a:r>
              <a:rPr lang="en-GB" dirty="0"/>
              <a:t> Systems (L-systems)</a:t>
            </a:r>
          </a:p>
          <a:p>
            <a:pPr lvl="1"/>
            <a:r>
              <a:rPr lang="en-GB" dirty="0">
                <a:hlinkClick r:id="rId3"/>
              </a:rPr>
              <a:t>http://python3.codes/drawing-fractals-with-lindenmayer-systems/</a:t>
            </a:r>
            <a:r>
              <a:rPr lang="en-GB" dirty="0"/>
              <a:t> </a:t>
            </a:r>
          </a:p>
          <a:p>
            <a:r>
              <a:rPr lang="en-GB" dirty="0"/>
              <a:t>Recursion</a:t>
            </a:r>
          </a:p>
          <a:p>
            <a:r>
              <a:rPr lang="en-GB" dirty="0"/>
              <a:t>Grammars</a:t>
            </a:r>
          </a:p>
          <a:p>
            <a:r>
              <a:rPr lang="en-GB" dirty="0"/>
              <a:t>Trees, ferns…</a:t>
            </a:r>
          </a:p>
          <a:p>
            <a:r>
              <a:rPr lang="en-GB" dirty="0"/>
              <a:t>Self-similar</a:t>
            </a:r>
          </a:p>
          <a:p>
            <a:pPr lvl="1"/>
            <a:r>
              <a:rPr lang="en-GB" dirty="0"/>
              <a:t>fractals</a:t>
            </a:r>
          </a:p>
        </p:txBody>
      </p:sp>
      <p:sp>
        <p:nvSpPr>
          <p:cNvPr id="4" name="Footer Placeholder 3"/>
          <p:cNvSpPr>
            <a:spLocks noGrp="1"/>
          </p:cNvSpPr>
          <p:nvPr>
            <p:ph type="ftr" sz="quarter" idx="11"/>
          </p:nvPr>
        </p:nvSpPr>
        <p:spPr/>
        <p:txBody>
          <a:bodyPr/>
          <a:lstStyle/>
          <a:p>
            <a:r>
              <a:rPr lang="en-GB"/>
              <a:t>@fbuontempo</a:t>
            </a:r>
          </a:p>
        </p:txBody>
      </p:sp>
      <p:sp>
        <p:nvSpPr>
          <p:cNvPr id="5" name="Slide Number Placeholder 4"/>
          <p:cNvSpPr>
            <a:spLocks noGrp="1"/>
          </p:cNvSpPr>
          <p:nvPr>
            <p:ph type="sldNum" sz="quarter" idx="12"/>
          </p:nvPr>
        </p:nvSpPr>
        <p:spPr/>
        <p:txBody>
          <a:bodyPr/>
          <a:lstStyle/>
          <a:p>
            <a:fld id="{4881DADF-EA9E-43C8-9992-28FD7BB0E2D4}" type="slidenum">
              <a:rPr lang="en-GB" smtClean="0"/>
              <a:t>7</a:t>
            </a:fld>
            <a:endParaRPr lang="en-GB"/>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26180" y="2828275"/>
            <a:ext cx="5357443" cy="3143033"/>
          </a:xfrm>
          <a:prstGeom prst="rect">
            <a:avLst/>
          </a:prstGeom>
        </p:spPr>
      </p:pic>
    </p:spTree>
    <p:extLst>
      <p:ext uri="{BB962C8B-B14F-4D97-AF65-F5344CB8AC3E}">
        <p14:creationId xmlns:p14="http://schemas.microsoft.com/office/powerpoint/2010/main" val="30220309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Dragons! T-shirt!</a:t>
            </a:r>
          </a:p>
        </p:txBody>
      </p:sp>
      <p:sp>
        <p:nvSpPr>
          <p:cNvPr id="3" name="Content Placeholder 2"/>
          <p:cNvSpPr>
            <a:spLocks noGrp="1"/>
          </p:cNvSpPr>
          <p:nvPr>
            <p:ph idx="1"/>
          </p:nvPr>
        </p:nvSpPr>
        <p:spPr>
          <a:xfrm>
            <a:off x="860502" y="1273297"/>
            <a:ext cx="4625898" cy="5428586"/>
          </a:xfrm>
        </p:spPr>
        <p:txBody>
          <a:bodyPr>
            <a:noAutofit/>
          </a:bodyPr>
          <a:lstStyle/>
          <a:p>
            <a:pPr marL="0" indent="0">
              <a:spcBef>
                <a:spcPts val="0"/>
              </a:spcBef>
              <a:buNone/>
            </a:pPr>
            <a:r>
              <a:rPr lang="en-GB" sz="1600" dirty="0">
                <a:latin typeface="Consolas" panose="020B0609020204030204" pitchFamily="49" charset="0"/>
                <a:cs typeface="Consolas" panose="020B0609020204030204" pitchFamily="49" charset="0"/>
              </a:rPr>
              <a:t>from turtle import*</a:t>
            </a:r>
          </a:p>
          <a:p>
            <a:pPr marL="0" indent="0">
              <a:spcBef>
                <a:spcPts val="0"/>
              </a:spcBef>
              <a:buNone/>
            </a:pPr>
            <a:endParaRPr lang="en-GB" sz="1600" dirty="0">
              <a:latin typeface="Consolas" panose="020B0609020204030204" pitchFamily="49" charset="0"/>
              <a:cs typeface="Consolas" panose="020B0609020204030204" pitchFamily="49" charset="0"/>
            </a:endParaRPr>
          </a:p>
          <a:p>
            <a:pPr marL="0" indent="0">
              <a:spcBef>
                <a:spcPts val="0"/>
              </a:spcBef>
              <a:buNone/>
            </a:pPr>
            <a:r>
              <a:rPr lang="en-GB" sz="1600" dirty="0" err="1">
                <a:latin typeface="Consolas" panose="020B0609020204030204" pitchFamily="49" charset="0"/>
                <a:cs typeface="Consolas" panose="020B0609020204030204" pitchFamily="49" charset="0"/>
              </a:rPr>
              <a:t>def</a:t>
            </a:r>
            <a:r>
              <a:rPr lang="en-GB" sz="1600" dirty="0">
                <a:latin typeface="Consolas" panose="020B0609020204030204" pitchFamily="49" charset="0"/>
                <a:cs typeface="Consolas" panose="020B0609020204030204" pitchFamily="49" charset="0"/>
              </a:rPr>
              <a:t> X(n):</a:t>
            </a:r>
          </a:p>
          <a:p>
            <a:pPr marL="0" indent="0">
              <a:spcBef>
                <a:spcPts val="0"/>
              </a:spcBef>
              <a:buNone/>
            </a:pPr>
            <a:r>
              <a:rPr lang="en-GB" sz="1600" dirty="0">
                <a:latin typeface="Consolas" panose="020B0609020204030204" pitchFamily="49" charset="0"/>
                <a:cs typeface="Consolas" panose="020B0609020204030204" pitchFamily="49" charset="0"/>
              </a:rPr>
              <a:t>    if n&gt;0:    L("</a:t>
            </a:r>
            <a:r>
              <a:rPr lang="en-GB" sz="1600" dirty="0" err="1">
                <a:latin typeface="Consolas" panose="020B0609020204030204" pitchFamily="49" charset="0"/>
                <a:cs typeface="Consolas" panose="020B0609020204030204" pitchFamily="49" charset="0"/>
              </a:rPr>
              <a:t>X+YF+",n</a:t>
            </a:r>
            <a:r>
              <a:rPr lang="en-GB" sz="1600" dirty="0">
                <a:latin typeface="Consolas" panose="020B0609020204030204" pitchFamily="49" charset="0"/>
                <a:cs typeface="Consolas" panose="020B0609020204030204" pitchFamily="49" charset="0"/>
              </a:rPr>
              <a:t>)</a:t>
            </a:r>
          </a:p>
          <a:p>
            <a:pPr marL="0" indent="0">
              <a:spcBef>
                <a:spcPts val="0"/>
              </a:spcBef>
              <a:buNone/>
            </a:pPr>
            <a:r>
              <a:rPr lang="en-GB" sz="1600" dirty="0" err="1">
                <a:latin typeface="Consolas" panose="020B0609020204030204" pitchFamily="49" charset="0"/>
                <a:cs typeface="Consolas" panose="020B0609020204030204" pitchFamily="49" charset="0"/>
              </a:rPr>
              <a:t>def</a:t>
            </a:r>
            <a:r>
              <a:rPr lang="en-GB" sz="1600" dirty="0">
                <a:latin typeface="Consolas" panose="020B0609020204030204" pitchFamily="49" charset="0"/>
                <a:cs typeface="Consolas" panose="020B0609020204030204" pitchFamily="49" charset="0"/>
              </a:rPr>
              <a:t> Y(n):</a:t>
            </a:r>
          </a:p>
          <a:p>
            <a:pPr marL="0" indent="0">
              <a:spcBef>
                <a:spcPts val="0"/>
              </a:spcBef>
              <a:buNone/>
            </a:pPr>
            <a:r>
              <a:rPr lang="en-GB" sz="1600" dirty="0">
                <a:latin typeface="Consolas" panose="020B0609020204030204" pitchFamily="49" charset="0"/>
                <a:cs typeface="Consolas" panose="020B0609020204030204" pitchFamily="49" charset="0"/>
              </a:rPr>
              <a:t>    if n&gt;0:    L("-FX-</a:t>
            </a:r>
            <a:r>
              <a:rPr lang="en-GB" sz="1600" dirty="0" err="1">
                <a:latin typeface="Consolas" panose="020B0609020204030204" pitchFamily="49" charset="0"/>
                <a:cs typeface="Consolas" panose="020B0609020204030204" pitchFamily="49" charset="0"/>
              </a:rPr>
              <a:t>Y",n</a:t>
            </a:r>
            <a:r>
              <a:rPr lang="en-GB" sz="1600" dirty="0">
                <a:latin typeface="Consolas" panose="020B0609020204030204" pitchFamily="49" charset="0"/>
                <a:cs typeface="Consolas" panose="020B0609020204030204" pitchFamily="49" charset="0"/>
              </a:rPr>
              <a:t>)</a:t>
            </a:r>
          </a:p>
          <a:p>
            <a:pPr marL="0" indent="0">
              <a:spcBef>
                <a:spcPts val="0"/>
              </a:spcBef>
              <a:buNone/>
            </a:pPr>
            <a:r>
              <a:rPr lang="en-GB" sz="1600" dirty="0">
                <a:latin typeface="Consolas" panose="020B0609020204030204" pitchFamily="49" charset="0"/>
                <a:cs typeface="Consolas" panose="020B0609020204030204" pitchFamily="49" charset="0"/>
              </a:rPr>
              <a:t>    </a:t>
            </a:r>
          </a:p>
          <a:p>
            <a:pPr marL="0" indent="0">
              <a:spcBef>
                <a:spcPts val="0"/>
              </a:spcBef>
              <a:buNone/>
            </a:pPr>
            <a:r>
              <a:rPr lang="en-GB" sz="1600" dirty="0" err="1">
                <a:latin typeface="Consolas" panose="020B0609020204030204" pitchFamily="49" charset="0"/>
                <a:cs typeface="Consolas" panose="020B0609020204030204" pitchFamily="49" charset="0"/>
              </a:rPr>
              <a:t>def</a:t>
            </a:r>
            <a:r>
              <a:rPr lang="en-GB" sz="1600" dirty="0">
                <a:latin typeface="Consolas" panose="020B0609020204030204" pitchFamily="49" charset="0"/>
                <a:cs typeface="Consolas" panose="020B0609020204030204" pitchFamily="49" charset="0"/>
              </a:rPr>
              <a:t> L(</a:t>
            </a:r>
            <a:r>
              <a:rPr lang="en-GB" sz="1600" dirty="0" err="1">
                <a:latin typeface="Consolas" panose="020B0609020204030204" pitchFamily="49" charset="0"/>
                <a:cs typeface="Consolas" panose="020B0609020204030204" pitchFamily="49" charset="0"/>
              </a:rPr>
              <a:t>s,n</a:t>
            </a:r>
            <a:r>
              <a:rPr lang="en-GB" sz="1600" dirty="0">
                <a:latin typeface="Consolas" panose="020B0609020204030204" pitchFamily="49" charset="0"/>
                <a:cs typeface="Consolas" panose="020B0609020204030204" pitchFamily="49" charset="0"/>
              </a:rPr>
              <a:t>):</a:t>
            </a:r>
          </a:p>
          <a:p>
            <a:pPr marL="0" indent="0">
              <a:spcBef>
                <a:spcPts val="0"/>
              </a:spcBef>
              <a:buNone/>
            </a:pPr>
            <a:r>
              <a:rPr lang="en-GB" sz="1600" dirty="0">
                <a:latin typeface="Consolas" panose="020B0609020204030204" pitchFamily="49" charset="0"/>
                <a:cs typeface="Consolas" panose="020B0609020204030204" pitchFamily="49" charset="0"/>
              </a:rPr>
              <a:t>    for c in s:</a:t>
            </a:r>
          </a:p>
          <a:p>
            <a:pPr marL="0" indent="0">
              <a:spcBef>
                <a:spcPts val="0"/>
              </a:spcBef>
              <a:buNone/>
            </a:pPr>
            <a:r>
              <a:rPr lang="en-GB" sz="1600" dirty="0">
                <a:latin typeface="Consolas" panose="020B0609020204030204" pitchFamily="49" charset="0"/>
                <a:cs typeface="Consolas" panose="020B0609020204030204" pitchFamily="49" charset="0"/>
              </a:rPr>
              <a:t>        if   c=='-': </a:t>
            </a:r>
            <a:r>
              <a:rPr lang="en-GB" sz="1600" dirty="0" err="1">
                <a:latin typeface="Consolas" panose="020B0609020204030204" pitchFamily="49" charset="0"/>
                <a:cs typeface="Consolas" panose="020B0609020204030204" pitchFamily="49" charset="0"/>
              </a:rPr>
              <a:t>lt</a:t>
            </a:r>
            <a:r>
              <a:rPr lang="en-GB" sz="1600" dirty="0">
                <a:latin typeface="Consolas" panose="020B0609020204030204" pitchFamily="49" charset="0"/>
                <a:cs typeface="Consolas" panose="020B0609020204030204" pitchFamily="49" charset="0"/>
              </a:rPr>
              <a:t>(90)</a:t>
            </a:r>
          </a:p>
          <a:p>
            <a:pPr marL="0" indent="0">
              <a:spcBef>
                <a:spcPts val="0"/>
              </a:spcBef>
              <a:buNone/>
            </a:pPr>
            <a:r>
              <a:rPr lang="en-GB" sz="1600" dirty="0">
                <a:latin typeface="Consolas" panose="020B0609020204030204" pitchFamily="49" charset="0"/>
                <a:cs typeface="Consolas" panose="020B0609020204030204" pitchFamily="49" charset="0"/>
              </a:rPr>
              <a:t>        </a:t>
            </a:r>
            <a:r>
              <a:rPr lang="en-GB" sz="1600" dirty="0" err="1">
                <a:latin typeface="Consolas" panose="020B0609020204030204" pitchFamily="49" charset="0"/>
                <a:cs typeface="Consolas" panose="020B0609020204030204" pitchFamily="49" charset="0"/>
              </a:rPr>
              <a:t>elif</a:t>
            </a:r>
            <a:r>
              <a:rPr lang="en-GB" sz="1600" dirty="0">
                <a:latin typeface="Consolas" panose="020B0609020204030204" pitchFamily="49" charset="0"/>
                <a:cs typeface="Consolas" panose="020B0609020204030204" pitchFamily="49" charset="0"/>
              </a:rPr>
              <a:t> c=='+': </a:t>
            </a:r>
            <a:r>
              <a:rPr lang="en-GB" sz="1600" dirty="0" err="1">
                <a:latin typeface="Consolas" panose="020B0609020204030204" pitchFamily="49" charset="0"/>
                <a:cs typeface="Consolas" panose="020B0609020204030204" pitchFamily="49" charset="0"/>
              </a:rPr>
              <a:t>rt</a:t>
            </a:r>
            <a:r>
              <a:rPr lang="en-GB" sz="1600" dirty="0">
                <a:latin typeface="Consolas" panose="020B0609020204030204" pitchFamily="49" charset="0"/>
                <a:cs typeface="Consolas" panose="020B0609020204030204" pitchFamily="49" charset="0"/>
              </a:rPr>
              <a:t>(90)</a:t>
            </a:r>
          </a:p>
          <a:p>
            <a:pPr marL="0" indent="0">
              <a:spcBef>
                <a:spcPts val="0"/>
              </a:spcBef>
              <a:buNone/>
            </a:pPr>
            <a:r>
              <a:rPr lang="en-GB" sz="1600" dirty="0">
                <a:latin typeface="Consolas" panose="020B0609020204030204" pitchFamily="49" charset="0"/>
                <a:cs typeface="Consolas" panose="020B0609020204030204" pitchFamily="49" charset="0"/>
              </a:rPr>
              <a:t>        </a:t>
            </a:r>
            <a:r>
              <a:rPr lang="en-GB" sz="1600" dirty="0" err="1">
                <a:latin typeface="Consolas" panose="020B0609020204030204" pitchFamily="49" charset="0"/>
                <a:cs typeface="Consolas" panose="020B0609020204030204" pitchFamily="49" charset="0"/>
              </a:rPr>
              <a:t>elif</a:t>
            </a:r>
            <a:r>
              <a:rPr lang="en-GB" sz="1600" dirty="0">
                <a:latin typeface="Consolas" panose="020B0609020204030204" pitchFamily="49" charset="0"/>
                <a:cs typeface="Consolas" panose="020B0609020204030204" pitchFamily="49" charset="0"/>
              </a:rPr>
              <a:t> c=='X': X(n-1)</a:t>
            </a:r>
          </a:p>
          <a:p>
            <a:pPr marL="0" indent="0">
              <a:spcBef>
                <a:spcPts val="0"/>
              </a:spcBef>
              <a:buNone/>
            </a:pPr>
            <a:r>
              <a:rPr lang="en-GB" sz="1600" dirty="0">
                <a:latin typeface="Consolas" panose="020B0609020204030204" pitchFamily="49" charset="0"/>
                <a:cs typeface="Consolas" panose="020B0609020204030204" pitchFamily="49" charset="0"/>
              </a:rPr>
              <a:t>        </a:t>
            </a:r>
            <a:r>
              <a:rPr lang="en-GB" sz="1600" dirty="0" err="1">
                <a:latin typeface="Consolas" panose="020B0609020204030204" pitchFamily="49" charset="0"/>
                <a:cs typeface="Consolas" panose="020B0609020204030204" pitchFamily="49" charset="0"/>
              </a:rPr>
              <a:t>elif</a:t>
            </a:r>
            <a:r>
              <a:rPr lang="en-GB" sz="1600" dirty="0">
                <a:latin typeface="Consolas" panose="020B0609020204030204" pitchFamily="49" charset="0"/>
                <a:cs typeface="Consolas" panose="020B0609020204030204" pitchFamily="49" charset="0"/>
              </a:rPr>
              <a:t> c=='Y': Y(n-1)</a:t>
            </a:r>
          </a:p>
          <a:p>
            <a:pPr marL="0" indent="0">
              <a:spcBef>
                <a:spcPts val="0"/>
              </a:spcBef>
              <a:buNone/>
            </a:pPr>
            <a:r>
              <a:rPr lang="en-GB" sz="1600" dirty="0">
                <a:latin typeface="Consolas" panose="020B0609020204030204" pitchFamily="49" charset="0"/>
                <a:cs typeface="Consolas" panose="020B0609020204030204" pitchFamily="49" charset="0"/>
              </a:rPr>
              <a:t>        </a:t>
            </a:r>
            <a:r>
              <a:rPr lang="en-GB" sz="1600" dirty="0" err="1">
                <a:latin typeface="Consolas" panose="020B0609020204030204" pitchFamily="49" charset="0"/>
                <a:cs typeface="Consolas" panose="020B0609020204030204" pitchFamily="49" charset="0"/>
              </a:rPr>
              <a:t>elif</a:t>
            </a:r>
            <a:r>
              <a:rPr lang="en-GB" sz="1600" dirty="0">
                <a:latin typeface="Consolas" panose="020B0609020204030204" pitchFamily="49" charset="0"/>
                <a:cs typeface="Consolas" panose="020B0609020204030204" pitchFamily="49" charset="0"/>
              </a:rPr>
              <a:t> c=='F': </a:t>
            </a:r>
            <a:r>
              <a:rPr lang="en-GB" sz="1600" dirty="0" err="1">
                <a:latin typeface="Consolas" panose="020B0609020204030204" pitchFamily="49" charset="0"/>
                <a:cs typeface="Consolas" panose="020B0609020204030204" pitchFamily="49" charset="0"/>
              </a:rPr>
              <a:t>fd</a:t>
            </a:r>
            <a:r>
              <a:rPr lang="en-GB" sz="1600" dirty="0">
                <a:latin typeface="Consolas" panose="020B0609020204030204" pitchFamily="49" charset="0"/>
                <a:cs typeface="Consolas" panose="020B0609020204030204" pitchFamily="49" charset="0"/>
              </a:rPr>
              <a:t>(12)</a:t>
            </a:r>
          </a:p>
          <a:p>
            <a:pPr marL="0" indent="0">
              <a:spcBef>
                <a:spcPts val="0"/>
              </a:spcBef>
              <a:buNone/>
            </a:pPr>
            <a:r>
              <a:rPr lang="en-GB" sz="1600" dirty="0">
                <a:latin typeface="Consolas" panose="020B0609020204030204" pitchFamily="49" charset="0"/>
                <a:cs typeface="Consolas" panose="020B0609020204030204" pitchFamily="49" charset="0"/>
              </a:rPr>
              <a:t>            </a:t>
            </a:r>
          </a:p>
          <a:p>
            <a:pPr marL="0" indent="0">
              <a:spcBef>
                <a:spcPts val="0"/>
              </a:spcBef>
              <a:buNone/>
            </a:pPr>
            <a:r>
              <a:rPr lang="en-GB" sz="1600" dirty="0" err="1">
                <a:latin typeface="Consolas" panose="020B0609020204030204" pitchFamily="49" charset="0"/>
                <a:cs typeface="Consolas" panose="020B0609020204030204" pitchFamily="49" charset="0"/>
              </a:rPr>
              <a:t>bgcolor</a:t>
            </a:r>
            <a:r>
              <a:rPr lang="en-GB" sz="1600" dirty="0">
                <a:latin typeface="Consolas" panose="020B0609020204030204" pitchFamily="49" charset="0"/>
                <a:cs typeface="Consolas" panose="020B0609020204030204" pitchFamily="49" charset="0"/>
              </a:rPr>
              <a:t>('black')</a:t>
            </a:r>
          </a:p>
          <a:p>
            <a:pPr marL="0" indent="0">
              <a:spcBef>
                <a:spcPts val="0"/>
              </a:spcBef>
              <a:buNone/>
            </a:pPr>
            <a:r>
              <a:rPr lang="en-GB" sz="1600" dirty="0" err="1">
                <a:latin typeface="Consolas" panose="020B0609020204030204" pitchFamily="49" charset="0"/>
                <a:cs typeface="Consolas" panose="020B0609020204030204" pitchFamily="49" charset="0"/>
              </a:rPr>
              <a:t>pencolor</a:t>
            </a:r>
            <a:r>
              <a:rPr lang="en-GB" sz="1600" dirty="0">
                <a:latin typeface="Consolas" panose="020B0609020204030204" pitchFamily="49" charset="0"/>
                <a:cs typeface="Consolas" panose="020B0609020204030204" pitchFamily="49" charset="0"/>
              </a:rPr>
              <a:t>('red')</a:t>
            </a:r>
          </a:p>
          <a:p>
            <a:pPr marL="0" indent="0">
              <a:spcBef>
                <a:spcPts val="0"/>
              </a:spcBef>
              <a:buNone/>
            </a:pPr>
            <a:r>
              <a:rPr lang="en-GB" sz="1600" dirty="0">
                <a:latin typeface="Consolas" panose="020B0609020204030204" pitchFamily="49" charset="0"/>
                <a:cs typeface="Consolas" panose="020B0609020204030204" pitchFamily="49" charset="0"/>
              </a:rPr>
              <a:t>up()</a:t>
            </a:r>
          </a:p>
          <a:p>
            <a:pPr marL="0" indent="0">
              <a:spcBef>
                <a:spcPts val="0"/>
              </a:spcBef>
              <a:buNone/>
            </a:pPr>
            <a:r>
              <a:rPr lang="en-GB" sz="1600" dirty="0" err="1">
                <a:latin typeface="Consolas" panose="020B0609020204030204" pitchFamily="49" charset="0"/>
                <a:cs typeface="Consolas" panose="020B0609020204030204" pitchFamily="49" charset="0"/>
              </a:rPr>
              <a:t>goto</a:t>
            </a:r>
            <a:r>
              <a:rPr lang="en-GB" sz="1600" dirty="0">
                <a:latin typeface="Consolas" panose="020B0609020204030204" pitchFamily="49" charset="0"/>
                <a:cs typeface="Consolas" panose="020B0609020204030204" pitchFamily="49" charset="0"/>
              </a:rPr>
              <a:t>(-20, 120)</a:t>
            </a:r>
          </a:p>
          <a:p>
            <a:pPr marL="0" indent="0">
              <a:spcBef>
                <a:spcPts val="0"/>
              </a:spcBef>
              <a:buNone/>
            </a:pPr>
            <a:r>
              <a:rPr lang="en-GB" sz="1600" dirty="0">
                <a:latin typeface="Consolas" panose="020B0609020204030204" pitchFamily="49" charset="0"/>
                <a:cs typeface="Consolas" panose="020B0609020204030204" pitchFamily="49" charset="0"/>
              </a:rPr>
              <a:t>down()</a:t>
            </a:r>
          </a:p>
          <a:p>
            <a:pPr marL="0" indent="0">
              <a:spcBef>
                <a:spcPts val="0"/>
              </a:spcBef>
              <a:buNone/>
            </a:pPr>
            <a:r>
              <a:rPr lang="en-GB" sz="1600" dirty="0">
                <a:latin typeface="Consolas" panose="020B0609020204030204" pitchFamily="49" charset="0"/>
                <a:cs typeface="Consolas" panose="020B0609020204030204" pitchFamily="49" charset="0"/>
              </a:rPr>
              <a:t>X(10)</a:t>
            </a:r>
          </a:p>
          <a:p>
            <a:pPr marL="0" indent="0">
              <a:spcBef>
                <a:spcPts val="0"/>
              </a:spcBef>
              <a:buNone/>
            </a:pPr>
            <a:r>
              <a:rPr lang="en-GB" sz="1600" dirty="0" err="1">
                <a:latin typeface="Consolas" panose="020B0609020204030204" pitchFamily="49" charset="0"/>
                <a:cs typeface="Consolas" panose="020B0609020204030204" pitchFamily="49" charset="0"/>
              </a:rPr>
              <a:t>hideturtle</a:t>
            </a:r>
            <a:r>
              <a:rPr lang="en-GB" sz="1600" dirty="0">
                <a:latin typeface="Consolas" panose="020B0609020204030204" pitchFamily="49" charset="0"/>
                <a:cs typeface="Consolas" panose="020B0609020204030204" pitchFamily="49" charset="0"/>
              </a:rPr>
              <a:t>()</a:t>
            </a:r>
          </a:p>
          <a:p>
            <a:pPr marL="0" indent="0">
              <a:spcBef>
                <a:spcPts val="0"/>
              </a:spcBef>
              <a:buNone/>
            </a:pPr>
            <a:endParaRPr lang="en-GB" sz="1600" dirty="0">
              <a:latin typeface="Consolas" panose="020B0609020204030204" pitchFamily="49" charset="0"/>
              <a:cs typeface="Consolas" panose="020B0609020204030204" pitchFamily="49" charset="0"/>
            </a:endParaRPr>
          </a:p>
          <a:p>
            <a:pPr marL="0" indent="0">
              <a:spcBef>
                <a:spcPts val="0"/>
              </a:spcBef>
              <a:buNone/>
            </a:pPr>
            <a:r>
              <a:rPr lang="en-GB" sz="1600" dirty="0" err="1">
                <a:latin typeface="Consolas" panose="020B0609020204030204" pitchFamily="49" charset="0"/>
                <a:cs typeface="Consolas" panose="020B0609020204030204" pitchFamily="49" charset="0"/>
              </a:rPr>
              <a:t>mainloop</a:t>
            </a:r>
            <a:r>
              <a:rPr lang="en-GB" sz="1600" dirty="0">
                <a:latin typeface="Consolas" panose="020B0609020204030204" pitchFamily="49" charset="0"/>
                <a:cs typeface="Consolas" panose="020B0609020204030204" pitchFamily="49" charset="0"/>
              </a:rPr>
              <a:t>()</a:t>
            </a:r>
          </a:p>
        </p:txBody>
      </p:sp>
      <p:sp>
        <p:nvSpPr>
          <p:cNvPr id="4" name="Footer Placeholder 3"/>
          <p:cNvSpPr>
            <a:spLocks noGrp="1"/>
          </p:cNvSpPr>
          <p:nvPr>
            <p:ph type="ftr" sz="quarter" idx="11"/>
          </p:nvPr>
        </p:nvSpPr>
        <p:spPr/>
        <p:txBody>
          <a:bodyPr/>
          <a:lstStyle/>
          <a:p>
            <a:r>
              <a:rPr lang="en-GB"/>
              <a:t>@fbuontempo</a:t>
            </a:r>
          </a:p>
        </p:txBody>
      </p:sp>
      <p:sp>
        <p:nvSpPr>
          <p:cNvPr id="5" name="Slide Number Placeholder 4"/>
          <p:cNvSpPr>
            <a:spLocks noGrp="1"/>
          </p:cNvSpPr>
          <p:nvPr>
            <p:ph type="sldNum" sz="quarter" idx="12"/>
          </p:nvPr>
        </p:nvSpPr>
        <p:spPr/>
        <p:txBody>
          <a:bodyPr/>
          <a:lstStyle/>
          <a:p>
            <a:fld id="{4881DADF-EA9E-43C8-9992-28FD7BB0E2D4}" type="slidenum">
              <a:rPr lang="en-GB" smtClean="0"/>
              <a:t>8</a:t>
            </a:fld>
            <a:endParaRPr lang="en-GB"/>
          </a:p>
        </p:txBody>
      </p:sp>
      <p:pic>
        <p:nvPicPr>
          <p:cNvPr id="1027" name="Picture 3" descr="C:\Users\Fran\Downloads\drag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23463" y="1401536"/>
            <a:ext cx="4597753" cy="46870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54880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Spirangles</a:t>
            </a:r>
            <a:endParaRPr lang="en-GB" dirty="0"/>
          </a:p>
        </p:txBody>
      </p:sp>
      <p:sp>
        <p:nvSpPr>
          <p:cNvPr id="4" name="Footer Placeholder 3"/>
          <p:cNvSpPr>
            <a:spLocks noGrp="1"/>
          </p:cNvSpPr>
          <p:nvPr>
            <p:ph type="ftr" sz="quarter" idx="11"/>
          </p:nvPr>
        </p:nvSpPr>
        <p:spPr/>
        <p:txBody>
          <a:bodyPr/>
          <a:lstStyle/>
          <a:p>
            <a:r>
              <a:rPr lang="en-GB"/>
              <a:t>@fbuontempo</a:t>
            </a:r>
          </a:p>
        </p:txBody>
      </p:sp>
      <p:sp>
        <p:nvSpPr>
          <p:cNvPr id="5" name="Slide Number Placeholder 4"/>
          <p:cNvSpPr>
            <a:spLocks noGrp="1"/>
          </p:cNvSpPr>
          <p:nvPr>
            <p:ph type="sldNum" sz="quarter" idx="12"/>
          </p:nvPr>
        </p:nvSpPr>
        <p:spPr/>
        <p:txBody>
          <a:bodyPr/>
          <a:lstStyle/>
          <a:p>
            <a:fld id="{4881DADF-EA9E-43C8-9992-28FD7BB0E2D4}" type="slidenum">
              <a:rPr lang="en-GB" smtClean="0"/>
              <a:t>9</a:t>
            </a:fld>
            <a:endParaRPr lang="en-GB"/>
          </a:p>
        </p:txBody>
      </p:sp>
      <p:pic>
        <p:nvPicPr>
          <p:cNvPr id="7" name="Picture 6"/>
          <p:cNvPicPr>
            <a:picLocks noChangeAspect="1"/>
          </p:cNvPicPr>
          <p:nvPr/>
        </p:nvPicPr>
        <p:blipFill>
          <a:blip r:embed="rId2"/>
          <a:stretch>
            <a:fillRect/>
          </a:stretch>
        </p:blipFill>
        <p:spPr>
          <a:xfrm>
            <a:off x="3006437" y="1516712"/>
            <a:ext cx="5485534" cy="4175341"/>
          </a:xfrm>
          <a:prstGeom prst="rect">
            <a:avLst/>
          </a:prstGeom>
        </p:spPr>
      </p:pic>
    </p:spTree>
    <p:extLst>
      <p:ext uri="{BB962C8B-B14F-4D97-AF65-F5344CB8AC3E}">
        <p14:creationId xmlns:p14="http://schemas.microsoft.com/office/powerpoint/2010/main" val="9928484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3474</TotalTime>
  <Words>3630</Words>
  <Application>Microsoft Office PowerPoint</Application>
  <PresentationFormat>Widescreen</PresentationFormat>
  <Paragraphs>679</Paragraphs>
  <Slides>60</Slides>
  <Notes>13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60</vt:i4>
      </vt:variant>
    </vt:vector>
  </HeadingPairs>
  <TitlesOfParts>
    <vt:vector size="67" baseType="lpstr">
      <vt:lpstr>Gulim</vt:lpstr>
      <vt:lpstr>Arial</vt:lpstr>
      <vt:lpstr>Calibri</vt:lpstr>
      <vt:lpstr>Calibri Light</vt:lpstr>
      <vt:lpstr>Cambria Math</vt:lpstr>
      <vt:lpstr>Consolas</vt:lpstr>
      <vt:lpstr>Office Theme</vt:lpstr>
      <vt:lpstr>Turtles! Hill climbing! Hammers! Paper bags!</vt:lpstr>
      <vt:lpstr>Overview</vt:lpstr>
      <vt:lpstr>Context: Optimisation</vt:lpstr>
      <vt:lpstr>Logo</vt:lpstr>
      <vt:lpstr>Turtles!</vt:lpstr>
      <vt:lpstr>Code your way out of a paper bag</vt:lpstr>
      <vt:lpstr>Code your way out of a paper bag</vt:lpstr>
      <vt:lpstr>Dragons! T-shirt!</vt:lpstr>
      <vt:lpstr>Spirangles</vt:lpstr>
      <vt:lpstr>Spirangle code</vt:lpstr>
      <vt:lpstr>How did the turtle get into the paper bag?</vt:lpstr>
      <vt:lpstr>What shaped paper bag?</vt:lpstr>
      <vt:lpstr>Hill walking</vt:lpstr>
      <vt:lpstr>What can possibly go wrong?</vt:lpstr>
      <vt:lpstr>What else could go wrong?</vt:lpstr>
      <vt:lpstr>An almost rectangular paper bag</vt:lpstr>
      <vt:lpstr>Stuck!</vt:lpstr>
      <vt:lpstr>Crumpled bag</vt:lpstr>
      <vt:lpstr>More than one minimum</vt:lpstr>
      <vt:lpstr>Global v. local minima</vt:lpstr>
      <vt:lpstr>Try random stuff</vt:lpstr>
      <vt:lpstr>Actual annealing</vt:lpstr>
      <vt:lpstr>Simulated annealing</vt:lpstr>
      <vt:lpstr>Algorithm details:  maybe requirements</vt:lpstr>
      <vt:lpstr>Maybe (jump) function choice</vt:lpstr>
      <vt:lpstr>Exponential curve</vt:lpstr>
      <vt:lpstr>Maybe: cooler =&gt; less likely</vt:lpstr>
      <vt:lpstr>Maybe: new value gets worse</vt:lpstr>
      <vt:lpstr>Algorithm details:</vt:lpstr>
      <vt:lpstr>Algorithm details:</vt:lpstr>
      <vt:lpstr>Algorithm details:</vt:lpstr>
      <vt:lpstr>Transition probability</vt:lpstr>
      <vt:lpstr>Seek</vt:lpstr>
      <vt:lpstr>find</vt:lpstr>
      <vt:lpstr>Simulated annealing</vt:lpstr>
      <vt:lpstr>Caveats</vt:lpstr>
      <vt:lpstr>What about several minima?</vt:lpstr>
      <vt:lpstr>Swarm!</vt:lpstr>
      <vt:lpstr>Particle Swarm Optimisation, PSO</vt:lpstr>
      <vt:lpstr>PSO Move</vt:lpstr>
      <vt:lpstr>Particle</vt:lpstr>
      <vt:lpstr>PSO: start with something random</vt:lpstr>
      <vt:lpstr>PSO Swarm</vt:lpstr>
      <vt:lpstr>Find best</vt:lpstr>
      <vt:lpstr>Update velocity</vt:lpstr>
      <vt:lpstr>PSO Move</vt:lpstr>
      <vt:lpstr>PSO</vt:lpstr>
      <vt:lpstr>A mixed success/fail</vt:lpstr>
      <vt:lpstr>Gradient descent</vt:lpstr>
      <vt:lpstr>What’s a gradient?</vt:lpstr>
      <vt:lpstr>Gradients c.f. hill climbing</vt:lpstr>
      <vt:lpstr>Gradients: problems</vt:lpstr>
      <vt:lpstr>Gradient descent algo</vt:lpstr>
      <vt:lpstr>Neural Networks</vt:lpstr>
      <vt:lpstr>Typical feedforward NN</vt:lpstr>
      <vt:lpstr>Overall idea</vt:lpstr>
      <vt:lpstr>Backpropagation</vt:lpstr>
      <vt:lpstr>ExcusesTech challenge</vt:lpstr>
      <vt:lpstr>Wrap up</vt:lpstr>
      <vt:lpstr>What did we learn?</vt:lpstr>
    </vt:vector>
  </TitlesOfParts>
  <Company>City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Buontempo, Frances</dc:creator>
  <cp:lastModifiedBy>Buontempo, Frances</cp:lastModifiedBy>
  <cp:revision>342</cp:revision>
  <dcterms:created xsi:type="dcterms:W3CDTF">2017-07-05T12:07:42Z</dcterms:created>
  <dcterms:modified xsi:type="dcterms:W3CDTF">2018-04-14T10:55:55Z</dcterms:modified>
</cp:coreProperties>
</file>