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3" r:id="rId2"/>
  </p:sldMasterIdLst>
  <p:notesMasterIdLst>
    <p:notesMasterId r:id="rId19"/>
  </p:notesMasterIdLst>
  <p:handoutMasterIdLst>
    <p:handoutMasterId r:id="rId20"/>
  </p:handoutMasterIdLst>
  <p:sldIdLst>
    <p:sldId id="357" r:id="rId3"/>
    <p:sldId id="358" r:id="rId4"/>
    <p:sldId id="375" r:id="rId5"/>
    <p:sldId id="360" r:id="rId6"/>
    <p:sldId id="376" r:id="rId7"/>
    <p:sldId id="385" r:id="rId8"/>
    <p:sldId id="487" r:id="rId9"/>
    <p:sldId id="489" r:id="rId10"/>
    <p:sldId id="490" r:id="rId11"/>
    <p:sldId id="377" r:id="rId12"/>
    <p:sldId id="483" r:id="rId13"/>
    <p:sldId id="491" r:id="rId14"/>
    <p:sldId id="492" r:id="rId15"/>
    <p:sldId id="379" r:id="rId16"/>
    <p:sldId id="366" r:id="rId17"/>
    <p:sldId id="475" r:id="rId18"/>
  </p:sldIdLst>
  <p:sldSz cx="12192000" cy="6858000"/>
  <p:notesSz cx="6797675" cy="9928225"/>
  <p:defaultTextStyle>
    <a:defPPr>
      <a:defRPr lang="zh-Hant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2020"/>
    <a:srgbClr val="F86C6C"/>
    <a:srgbClr val="CCCCFF"/>
    <a:srgbClr val="000066"/>
    <a:srgbClr val="FFFF00"/>
    <a:srgbClr val="FFD9FF"/>
    <a:srgbClr val="DDFFDD"/>
    <a:srgbClr val="FFE5FF"/>
    <a:srgbClr val="E1E1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5363" autoAdjust="0"/>
  </p:normalViewPr>
  <p:slideViewPr>
    <p:cSldViewPr>
      <p:cViewPr varScale="1">
        <p:scale>
          <a:sx n="97" d="100"/>
          <a:sy n="97" d="100"/>
        </p:scale>
        <p:origin x="1122" y="96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8E3E32E-25DC-4F90-BC71-1204820C214C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620073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4538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t" altLang="en-US" noProof="0"/>
              <a:t>按一下以編輯母片</a:t>
            </a:r>
          </a:p>
          <a:p>
            <a:pPr lvl="1"/>
            <a:r>
              <a:rPr lang="zh-Hant" altLang="en-US" noProof="0"/>
              <a:t>第二層</a:t>
            </a:r>
          </a:p>
          <a:p>
            <a:pPr lvl="2"/>
            <a:r>
              <a:rPr lang="zh-Hant" altLang="en-US" noProof="0"/>
              <a:t>第三層</a:t>
            </a:r>
          </a:p>
          <a:p>
            <a:pPr lvl="3"/>
            <a:r>
              <a:rPr lang="zh-Hant" altLang="en-US" noProof="0"/>
              <a:t>第四層</a:t>
            </a:r>
          </a:p>
          <a:p>
            <a:pPr lvl="4"/>
            <a:r>
              <a:rPr lang="zh-Hant" altLang="en-US" noProof="0"/>
              <a:t>第五層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805D155-4C6A-4B13-920E-C2B08AFD570F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121309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554" indent="-228554">
              <a:buAutoNum type="arabicPeriod"/>
            </a:pPr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71902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15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007608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F0D64B-E168-4852-BDC2-DA19518F5ED7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108" y="3229416"/>
            <a:ext cx="7246036" cy="30583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8812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tu.edu.tw/chinese/PageB.php" TargetMode="External"/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ntu.edu.tw/chinese/PageB.php" TargetMode="Externa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ntu_cocotier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1" t="7195" r="8000" b="7341"/>
          <a:stretch>
            <a:fillRect/>
          </a:stretch>
        </p:blipFill>
        <p:spPr bwMode="auto">
          <a:xfrm>
            <a:off x="7846486" y="2362200"/>
            <a:ext cx="4345516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ntu_title01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5845178"/>
            <a:ext cx="31242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gray">
          <a:xfrm>
            <a:off x="719668" y="3213103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Hant" altLang="en-US" sz="2400">
              <a:latin typeface="Tahoma" pitchFamily="34" charset="0"/>
              <a:ea typeface="新細明體" pitchFamily="18" charset="-120"/>
            </a:endParaRPr>
          </a:p>
        </p:txBody>
      </p:sp>
      <p:grpSp>
        <p:nvGrpSpPr>
          <p:cNvPr id="7" name="Group 8"/>
          <p:cNvGrpSpPr>
            <a:grpSpLocks/>
          </p:cNvGrpSpPr>
          <p:nvPr userDrawn="1"/>
        </p:nvGrpSpPr>
        <p:grpSpPr bwMode="auto">
          <a:xfrm>
            <a:off x="4572000" y="5791203"/>
            <a:ext cx="3456517" cy="771525"/>
            <a:chOff x="2109" y="3067"/>
            <a:chExt cx="1678" cy="499"/>
          </a:xfrm>
        </p:grpSpPr>
        <p:pic>
          <p:nvPicPr>
            <p:cNvPr id="8" name="Picture 9" descr="NTU_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3067"/>
              <a:ext cx="49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0" descr="新首頁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3067"/>
              <a:ext cx="1134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4572000" y="640080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000" dirty="0"/>
              <a:t>The EDA Laboratory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28778"/>
            <a:ext cx="10363200" cy="1470025"/>
          </a:xfrm>
        </p:spPr>
        <p:txBody>
          <a:bodyPr/>
          <a:lstStyle>
            <a:lvl1pPr>
              <a:defRPr b="1">
                <a:ea typeface="標楷體" pitchFamily="65" charset="-120"/>
              </a:defRPr>
            </a:lvl1pPr>
          </a:lstStyle>
          <a:p>
            <a:pPr lvl="0"/>
            <a:r>
              <a:rPr lang="zh-Hant" altLang="en-US" noProof="0" dirty="0"/>
              <a:t>按一下以編輯母片標題樣式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357563"/>
            <a:ext cx="85344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>
                <a:ea typeface="標楷體" pitchFamily="65" charset="-120"/>
              </a:defRPr>
            </a:lvl1pPr>
          </a:lstStyle>
          <a:p>
            <a:pPr lvl="0"/>
            <a:r>
              <a:rPr lang="zh-Hant" altLang="en-US" noProof="0"/>
              <a:t>按一下以編輯母片副標題樣式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 algn="r">
              <a:defRPr sz="1200" i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B669535D-99B8-4C4F-9AC5-30555C9A9870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995187020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D24C7-CAA2-4CEB-8048-AB89905A5659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82318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88400" y="152400"/>
            <a:ext cx="2692400" cy="5943600"/>
          </a:xfrm>
        </p:spPr>
        <p:txBody>
          <a:bodyPr vert="eaVert"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1200" y="152400"/>
            <a:ext cx="7874000" cy="5943600"/>
          </a:xfrm>
        </p:spPr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49217-486A-4FC5-8590-DDD2563FAC22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938817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 descr="ntu_cocotier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1" t="7195" r="8000" b="7341"/>
          <a:stretch>
            <a:fillRect/>
          </a:stretch>
        </p:blipFill>
        <p:spPr bwMode="auto">
          <a:xfrm>
            <a:off x="8793876" y="2060847"/>
            <a:ext cx="3259137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ntu_title01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450" y="5772286"/>
            <a:ext cx="234315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4744566" y="5640659"/>
            <a:ext cx="2592388" cy="771525"/>
            <a:chOff x="2109" y="3067"/>
            <a:chExt cx="1678" cy="499"/>
          </a:xfrm>
        </p:grpSpPr>
        <p:pic>
          <p:nvPicPr>
            <p:cNvPr id="11" name="Picture 9" descr="NTU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3067"/>
              <a:ext cx="49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0" descr="新首頁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3067"/>
              <a:ext cx="1134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Rectangle 7"/>
          <p:cNvSpPr>
            <a:spLocks noChangeArrowheads="1"/>
          </p:cNvSpPr>
          <p:nvPr userDrawn="1"/>
        </p:nvSpPr>
        <p:spPr bwMode="gray">
          <a:xfrm>
            <a:off x="695400" y="1933575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Hant" altLang="en-US" sz="240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572000" y="635635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200" dirty="0">
                <a:solidFill>
                  <a:srgbClr val="333333"/>
                </a:solidFill>
              </a:rPr>
              <a:t>The EDA Lab</a:t>
            </a:r>
            <a:endParaRPr lang="zh-Hant" altLang="en-US" sz="1200">
              <a:solidFill>
                <a:srgbClr val="333333"/>
              </a:solidFill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5200" y="470172"/>
            <a:ext cx="10160000" cy="1308100"/>
          </a:xfrm>
        </p:spPr>
        <p:txBody>
          <a:bodyPr/>
          <a:lstStyle>
            <a:lvl1pPr>
              <a:defRPr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5635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356350"/>
            <a:ext cx="25400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15AE5F48-10BC-4EDB-A845-4AF634445BF7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648641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Hant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zh-Hant" altLang="en-US" dirty="0"/>
              <a:t>按一下以編輯母片文字樣式</a:t>
            </a:r>
          </a:p>
          <a:p>
            <a:pPr lvl="1"/>
            <a:r>
              <a:rPr lang="zh-Hant" altLang="en-US" dirty="0"/>
              <a:t>第二層</a:t>
            </a:r>
          </a:p>
          <a:p>
            <a:pPr lvl="2"/>
            <a:r>
              <a:rPr lang="zh-Hant" altLang="en-US" dirty="0"/>
              <a:t>第三層</a:t>
            </a:r>
          </a:p>
          <a:p>
            <a:pPr lvl="3"/>
            <a:r>
              <a:rPr lang="zh-Hant" altLang="en-US" dirty="0"/>
              <a:t>第四層</a:t>
            </a:r>
          </a:p>
          <a:p>
            <a:pPr lvl="4"/>
            <a:r>
              <a:rPr lang="zh-Hant" altLang="en-US" dirty="0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5A007831-3536-4435-90C1-461D060F6A03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431510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7B9BBC5-C619-4432-8292-D3A363891247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602996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12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6003D35-8F4D-45C2-B0BB-A4A19C3805FA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558367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407BCF3-18DA-4A71-AD84-415D39962931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756533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0A1F330-0A7C-4949-AD7B-E52243623075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502803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FBBD3811-0C3B-41F3-B5FB-CBF440E5F62A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54709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F83F189B-CDA3-4A1C-8FFD-38B483FDAE60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93579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Hant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zh-Hant" altLang="en-US" dirty="0"/>
              <a:t>按一下以編輯母片文字樣式</a:t>
            </a:r>
          </a:p>
          <a:p>
            <a:pPr lvl="1"/>
            <a:r>
              <a:rPr lang="zh-Hant" altLang="en-US" dirty="0"/>
              <a:t>第二層</a:t>
            </a:r>
          </a:p>
          <a:p>
            <a:pPr lvl="2"/>
            <a:r>
              <a:rPr lang="zh-Hant" altLang="en-US" dirty="0"/>
              <a:t>第三層</a:t>
            </a:r>
          </a:p>
          <a:p>
            <a:pPr lvl="3"/>
            <a:r>
              <a:rPr lang="zh-Hant" altLang="en-US" dirty="0"/>
              <a:t>第四層</a:t>
            </a:r>
          </a:p>
          <a:p>
            <a:pPr lvl="4"/>
            <a:r>
              <a:rPr lang="zh-Hant" altLang="en-US" dirty="0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D2F5A-77B9-4B8A-9E53-DA43A439DF1A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1831768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ant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3331454-F54E-49AD-998A-C1894E6AC078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586669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BD40C2F-EE28-4471-AACB-81AF42ABBE68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69183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88400" y="152400"/>
            <a:ext cx="2692400" cy="5943600"/>
          </a:xfrm>
        </p:spPr>
        <p:txBody>
          <a:bodyPr vert="eaVert"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1200" y="152400"/>
            <a:ext cx="7874000" cy="5943600"/>
          </a:xfrm>
        </p:spPr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D5C0F70-3CE8-4E27-95D6-CA01872C1D15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1381427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1200" y="152400"/>
            <a:ext cx="10668000" cy="685800"/>
          </a:xfrm>
        </p:spPr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1200" y="990600"/>
            <a:ext cx="5283200" cy="5105400"/>
          </a:xfrm>
        </p:spPr>
        <p:txBody>
          <a:bodyPr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97600" y="990600"/>
            <a:ext cx="5283200" cy="2476500"/>
          </a:xfrm>
        </p:spPr>
        <p:txBody>
          <a:bodyPr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197600" y="3619500"/>
            <a:ext cx="5283200" cy="2476500"/>
          </a:xfrm>
        </p:spPr>
        <p:txBody>
          <a:bodyPr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55EE02D-4063-4691-9371-BDFFC343E0A8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9647191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Hant" altLang="en-US"/>
              <a:t>按一下以編輯母片副標題樣式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53A688D-50DC-43CD-89DC-C1E9F1D2F0A7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7651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B396A-21D2-48EB-BECF-D9F5F663F138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00994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12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9BEE9-5A74-423D-A522-D0A3EEF2FE39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63039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3BC88-99BD-4C6D-AD4B-DB235EA03011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31082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0678B-80C3-49EF-98EE-8877075EB36F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88101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46171-5519-48EC-A13E-5F47B32F91D1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78344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48829-B386-4EB8-81E7-387B9CBAFFD9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33538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ant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97E45-56D9-4066-A362-82FBA534CE56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33481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NUL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ntu_title01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5845178"/>
            <a:ext cx="31242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152400"/>
            <a:ext cx="1066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ant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1076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ant"/>
              <a:t>Click to edit Master text styles</a:t>
            </a:r>
          </a:p>
          <a:p>
            <a:pPr lvl="1"/>
            <a:r>
              <a:rPr lang="en-US" altLang="zh-Hant"/>
              <a:t>Second level</a:t>
            </a:r>
          </a:p>
          <a:p>
            <a:pPr lvl="2"/>
            <a:r>
              <a:rPr lang="en-US" altLang="zh-Hant"/>
              <a:t>Third level</a:t>
            </a:r>
          </a:p>
          <a:p>
            <a:pPr lvl="3"/>
            <a:r>
              <a:rPr lang="en-US" altLang="zh-Hant"/>
              <a:t>Fourth level</a:t>
            </a:r>
          </a:p>
          <a:p>
            <a:pPr lvl="4"/>
            <a:r>
              <a:rPr lang="en-US" altLang="zh-Hant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i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9B33945A-0152-4C70-9B70-7124E1BE976D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  <p:sp>
        <p:nvSpPr>
          <p:cNvPr id="8204" name="Rectangle 12"/>
          <p:cNvSpPr>
            <a:spLocks noChangeArrowheads="1"/>
          </p:cNvSpPr>
          <p:nvPr userDrawn="1"/>
        </p:nvSpPr>
        <p:spPr bwMode="gray">
          <a:xfrm>
            <a:off x="609602" y="838203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Hant" altLang="en-US" sz="2400"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4572000" y="640080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000" dirty="0"/>
              <a:t>The EDA Laboratory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16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an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76200"/>
            <a:ext cx="1066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Hant" altLang="en-US" dirty="0"/>
              <a:t>按一下以編輯母片標題樣式</a:t>
            </a:r>
          </a:p>
        </p:txBody>
      </p:sp>
      <p:sp>
        <p:nvSpPr>
          <p:cNvPr id="205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1076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t" altLang="en-US"/>
              <a:t>按一下以編輯母片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0000"/>
                </a:solidFill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3523760-953C-4318-8E41-B6EF6B9E498E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  <p:sp>
        <p:nvSpPr>
          <p:cNvPr id="64532" name="Rectangle 20"/>
          <p:cNvSpPr>
            <a:spLocks noChangeArrowheads="1"/>
          </p:cNvSpPr>
          <p:nvPr userDrawn="1"/>
        </p:nvSpPr>
        <p:spPr bwMode="gray">
          <a:xfrm>
            <a:off x="560916" y="817563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Hant" altLang="en-US" sz="240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056" name="Rectangle 21"/>
          <p:cNvSpPr>
            <a:spLocks noChangeArrowheads="1"/>
          </p:cNvSpPr>
          <p:nvPr/>
        </p:nvSpPr>
        <p:spPr bwMode="auto">
          <a:xfrm>
            <a:off x="4572000" y="635635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200" dirty="0">
                <a:solidFill>
                  <a:srgbClr val="333333"/>
                </a:solidFill>
              </a:rPr>
              <a:t>The EDA Lab</a:t>
            </a:r>
            <a:endParaRPr lang="zh-Hant" altLang="en-US" sz="1200">
              <a:solidFill>
                <a:srgbClr val="33333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an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696400" y="630932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F52F945E-D5C1-424F-9578-A49C517127C5}" type="slidenum">
              <a:rPr kumimoji="0" lang="zh-Hant" altLang="en-US" smtClean="0">
                <a:solidFill>
                  <a:srgbClr val="000000"/>
                </a:solidFill>
                <a:latin typeface="Tahoma" pitchFamily="34" charset="0"/>
              </a:rPr>
              <a:pPr eaLnBrk="1" hangingPunct="1"/>
              <a:t>1</a:t>
            </a:fld>
            <a:endParaRPr kumimoji="0" lang="en-US" altLang="zh-Hant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9680" y="194194"/>
            <a:ext cx="10225136" cy="1677987"/>
          </a:xfrm>
        </p:spPr>
        <p:txBody>
          <a:bodyPr/>
          <a:lstStyle/>
          <a:p>
            <a:r>
              <a:rPr lang="en-US" altLang="zh-TW" dirty="0"/>
              <a:t>A High-Performance Triple Patterning Layout Decomposer with Balanced Density</a:t>
            </a:r>
            <a:endParaRPr lang="zh-Hant" altLang="en-US" dirty="0">
              <a:solidFill>
                <a:srgbClr val="000099"/>
              </a:solidFill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2156048" y="1927317"/>
            <a:ext cx="7772400" cy="186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endParaRPr lang="en-US" altLang="zh-Hant" sz="2000" b="1" dirty="0">
              <a:solidFill>
                <a:srgbClr val="000099"/>
              </a:solidFill>
            </a:endParaRPr>
          </a:p>
          <a:p>
            <a:pPr algn="ctr"/>
            <a:r>
              <a:rPr lang="en-US" altLang="zh-Hant" sz="2000" b="1" dirty="0">
                <a:solidFill>
                  <a:srgbClr val="000099"/>
                </a:solidFill>
              </a:rPr>
              <a:t>Presenter: </a:t>
            </a:r>
            <a:r>
              <a:rPr lang="en-US" altLang="zh-Hant" sz="2000" b="1" dirty="0" err="1">
                <a:solidFill>
                  <a:srgbClr val="000099"/>
                </a:solidFill>
              </a:rPr>
              <a:t>Chien</a:t>
            </a:r>
            <a:r>
              <a:rPr lang="en-US" altLang="zh-Hant" sz="2000" b="1" dirty="0">
                <a:solidFill>
                  <a:srgbClr val="000099"/>
                </a:solidFill>
              </a:rPr>
              <a:t>-Yi Yang</a:t>
            </a:r>
            <a:endParaRPr lang="zh-Hant" altLang="en-US" sz="2000" b="1" i="1" dirty="0">
              <a:solidFill>
                <a:srgbClr val="000099"/>
              </a:solidFill>
            </a:endParaRP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2664619" y="3929363"/>
            <a:ext cx="68580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The Electronic Design Automation Laboratory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Graduate Institute of Electrical Engineering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National Taiwan University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Taipei 106, Taiwan</a:t>
            </a:r>
          </a:p>
        </p:txBody>
      </p:sp>
      <p:sp>
        <p:nvSpPr>
          <p:cNvPr id="17417" name="Rectangle 41"/>
          <p:cNvSpPr>
            <a:spLocks noChangeArrowheads="1"/>
          </p:cNvSpPr>
          <p:nvPr/>
        </p:nvSpPr>
        <p:spPr bwMode="auto">
          <a:xfrm>
            <a:off x="2025650" y="2060578"/>
            <a:ext cx="81359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Hant" sz="2400" dirty="0"/>
          </a:p>
        </p:txBody>
      </p:sp>
      <p:sp>
        <p:nvSpPr>
          <p:cNvPr id="9" name="文字方塊 7"/>
          <p:cNvSpPr txBox="1">
            <a:spLocks noChangeArrowheads="1"/>
          </p:cNvSpPr>
          <p:nvPr/>
        </p:nvSpPr>
        <p:spPr bwMode="auto">
          <a:xfrm>
            <a:off x="1842641" y="2501515"/>
            <a:ext cx="85019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dirty="0"/>
              <a:t>Bei Yu, Yen-Hung Liny, Gerard </a:t>
            </a:r>
            <a:r>
              <a:rPr lang="en-US" altLang="zh-TW" dirty="0" err="1"/>
              <a:t>Luk</a:t>
            </a:r>
            <a:r>
              <a:rPr lang="en-US" altLang="zh-TW" dirty="0"/>
              <a:t>-Patz, Duo </a:t>
            </a:r>
            <a:r>
              <a:rPr lang="en-US" altLang="zh-TW" dirty="0" err="1"/>
              <a:t>Dingx</a:t>
            </a:r>
            <a:r>
              <a:rPr lang="en-US" altLang="zh-TW" dirty="0"/>
              <a:t>, Kevin </a:t>
            </a:r>
            <a:r>
              <a:rPr lang="en-US" altLang="zh-TW" dirty="0" err="1"/>
              <a:t>Lucasz</a:t>
            </a:r>
            <a:r>
              <a:rPr lang="en-US" altLang="zh-TW" dirty="0"/>
              <a:t>, David Z. Pan</a:t>
            </a:r>
            <a:endParaRPr lang="en-US" altLang="zh-Hant" dirty="0"/>
          </a:p>
        </p:txBody>
      </p:sp>
      <p:sp>
        <p:nvSpPr>
          <p:cNvPr id="13" name="日期版面配置區 3"/>
          <p:cNvSpPr>
            <a:spLocks noGrp="1"/>
          </p:cNvSpPr>
          <p:nvPr>
            <p:ph type="dt" sz="quarter" idx="10"/>
          </p:nvPr>
        </p:nvSpPr>
        <p:spPr>
          <a:xfrm>
            <a:off x="609600" y="635635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10" name="Rectangle 41"/>
          <p:cNvSpPr>
            <a:spLocks noChangeArrowheads="1"/>
          </p:cNvSpPr>
          <p:nvPr/>
        </p:nvSpPr>
        <p:spPr bwMode="auto">
          <a:xfrm>
            <a:off x="2025650" y="2053948"/>
            <a:ext cx="81359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TW" sz="2400" b="1" dirty="0">
                <a:solidFill>
                  <a:srgbClr val="000099"/>
                </a:solidFill>
              </a:rPr>
              <a:t>IEEE</a:t>
            </a:r>
            <a:r>
              <a:rPr lang="zh-TW" altLang="en-US" sz="2400" b="1" dirty="0">
                <a:solidFill>
                  <a:srgbClr val="000099"/>
                </a:solidFill>
              </a:rPr>
              <a:t> </a:t>
            </a:r>
            <a:r>
              <a:rPr lang="en-US" altLang="zh-TW" sz="2400" b="1" dirty="0">
                <a:solidFill>
                  <a:srgbClr val="000099"/>
                </a:solidFill>
              </a:rPr>
              <a:t>ICCAD’13</a:t>
            </a:r>
            <a:endParaRPr lang="en-US" altLang="zh-Hant" sz="24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6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10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732529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BE914E2-4FEC-47A9-8DE8-845425640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11</a:t>
            </a:fld>
            <a:endParaRPr lang="en-US" altLang="zh-Hant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595D371-7933-4306-ADCD-69FCA9F1D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49" y="1162423"/>
            <a:ext cx="8775701" cy="516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24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BE914E2-4FEC-47A9-8DE8-845425640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12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32218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BE914E2-4FEC-47A9-8DE8-845425640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13</a:t>
            </a:fld>
            <a:endParaRPr lang="en-US" altLang="zh-Hant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9A27CD2-263F-41B1-8BBC-6CBAB956D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27" y="1928603"/>
            <a:ext cx="5772956" cy="300079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9C556F6-EC0C-451C-957F-EBE82C593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374" y="1613873"/>
            <a:ext cx="5472608" cy="363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11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Algorithms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14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208720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Density balancing is integrated into all the key steps of the decomposition flow</a:t>
            </a:r>
            <a:endParaRPr lang="en" altLang="zh-TW" dirty="0"/>
          </a:p>
          <a:p>
            <a:pPr marL="0" indent="0" algn="l">
              <a:buNone/>
            </a:pPr>
            <a:endParaRPr lang="en-US" altLang="zh-TW" dirty="0"/>
          </a:p>
          <a:p>
            <a:r>
              <a:rPr lang="en-US" altLang="zh-TW" dirty="0"/>
              <a:t>Propose a set of speedup techniques, such as layout graph cut vertex stitch forbiddance, decomposition graph vertex clustering, and fast color assignment trial</a:t>
            </a:r>
            <a:endParaRPr lang="en" altLang="zh-TW" dirty="0"/>
          </a:p>
          <a:p>
            <a:pPr marL="0" indent="0">
              <a:buNone/>
            </a:pPr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15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844704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07368" y="332656"/>
            <a:ext cx="11305256" cy="6095431"/>
            <a:chOff x="1559496" y="620688"/>
            <a:chExt cx="8742362" cy="5775325"/>
          </a:xfrm>
        </p:grpSpPr>
        <p:pic>
          <p:nvPicPr>
            <p:cNvPr id="9523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9496" y="620688"/>
              <a:ext cx="8742362" cy="577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236" name="Text Box 4"/>
            <p:cNvSpPr txBox="1">
              <a:spLocks noChangeArrowheads="1"/>
            </p:cNvSpPr>
            <p:nvPr/>
          </p:nvSpPr>
          <p:spPr bwMode="auto">
            <a:xfrm>
              <a:off x="4171314" y="3861048"/>
              <a:ext cx="61214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r>
                <a:rPr lang="en-US" altLang="zh-TW" dirty="0">
                  <a:solidFill>
                    <a:srgbClr val="990000"/>
                  </a:solidFill>
                </a:rPr>
                <a:t> </a:t>
              </a:r>
              <a:r>
                <a:rPr lang="en-US" altLang="zh-TW" sz="5400" dirty="0">
                  <a:solidFill>
                    <a:srgbClr val="000099"/>
                  </a:solidFill>
                </a:rPr>
                <a:t>Thank You!</a:t>
              </a:r>
              <a:endParaRPr lang="en-US" altLang="zh-TW" sz="2800" dirty="0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59046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Algorithms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2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35594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Algorithms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3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83498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Formulation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4</a:t>
            </a:fld>
            <a:endParaRPr lang="en-US" altLang="zh-Hant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5BD2218C-404D-41F4-B9EA-1A337CD4A07C}"/>
              </a:ext>
            </a:extLst>
          </p:cNvPr>
          <p:cNvSpPr txBox="1">
            <a:spLocks/>
          </p:cNvSpPr>
          <p:nvPr/>
        </p:nvSpPr>
        <p:spPr bwMode="auto">
          <a:xfrm>
            <a:off x="863600" y="1143000"/>
            <a:ext cx="1076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標楷體" pitchFamily="65" charset="-120"/>
              <a:buChar char="․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55000"/>
              <a:buFont typeface="Symbol" pitchFamily="18" charset="2"/>
              <a:buChar char="¾"/>
              <a:defRPr kumimoji="1"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50000"/>
              <a:buFont typeface="Wingdings" pitchFamily="2" charset="2"/>
              <a:buChar char="n"/>
              <a:defRPr kumimoji="1" sz="1800">
                <a:solidFill>
                  <a:srgbClr val="00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99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Definition</a:t>
            </a:r>
          </a:p>
          <a:p>
            <a:pPr lvl="1"/>
            <a:r>
              <a:rPr lang="en-US" altLang="zh-TW" kern="0" dirty="0"/>
              <a:t>Local Density Uniformity(          ): </a:t>
            </a:r>
            <a:endParaRPr lang="en-US" altLang="zh-TW" sz="2400" kern="0" dirty="0">
              <a:solidFill>
                <a:schemeClr val="tx1"/>
              </a:solidFill>
            </a:endParaRPr>
          </a:p>
          <a:p>
            <a:pPr lvl="1"/>
            <a:endParaRPr lang="en-US" altLang="zh-TW" kern="0" dirty="0"/>
          </a:p>
          <a:p>
            <a:r>
              <a:rPr lang="en-US" altLang="zh-TW" kern="0" dirty="0"/>
              <a:t>Problem Formulation</a:t>
            </a:r>
          </a:p>
          <a:p>
            <a:pPr lvl="1"/>
            <a:r>
              <a:rPr lang="en-US" altLang="zh-TW" kern="0" dirty="0"/>
              <a:t>Assign all vertices in the decomposition graph into three colors (masks) to minimize the stitch number and the conflict number, while keeping all density uniformities as small as possible </a:t>
            </a:r>
          </a:p>
          <a:p>
            <a:endParaRPr lang="en-US" altLang="zh-TW" kern="0" dirty="0"/>
          </a:p>
          <a:p>
            <a:pPr marL="457200" lvl="1" indent="0">
              <a:buFont typeface="Symbol" pitchFamily="18" charset="2"/>
              <a:buNone/>
            </a:pPr>
            <a:endParaRPr lang="en-US" altLang="zh-TW" kern="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F97A16F-2594-4D0C-9C8F-046D16A7E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140" y="3429000"/>
            <a:ext cx="4523865" cy="33944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7E336E8-77A8-4754-AF7C-819ECEFA0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425" y="1526774"/>
            <a:ext cx="4523865" cy="49304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724A604-AB95-43E4-A60F-FE5775A58A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37" t="-9420" r="8386" b="5901"/>
          <a:stretch/>
        </p:blipFill>
        <p:spPr>
          <a:xfrm>
            <a:off x="4557348" y="1521912"/>
            <a:ext cx="604291" cy="46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4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dirty="0"/>
              <a:t>Algorithms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Proposed Flow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Dynamic IR drop prediction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Dynamic IR drop aware cell movement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5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12356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00F7A-34CF-43A3-9077-D256DCFA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7A835A-9E7E-4580-9A9B-404A75EAF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4B5E25-8A6F-41B7-81BF-A47D2D64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7E3AD9-CE14-4A6D-AF06-ECB218AFB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6</a:t>
            </a:fld>
            <a:endParaRPr lang="en-US" altLang="zh-Hant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CBE9551-E826-48CA-8466-07F58C0ED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30" y="2132856"/>
            <a:ext cx="5416793" cy="308647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003BB90-D2BB-4A46-B72F-EF000FA81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088" y="990600"/>
            <a:ext cx="4176464" cy="554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3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00F7A-34CF-43A3-9077-D256DCFA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Density Balanced SDP(Semidefinite Programming)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7A835A-9E7E-4580-9A9B-404A75EAF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Mathematical Formulation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SDP Formulation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4B5E25-8A6F-41B7-81BF-A47D2D64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7E3AD9-CE14-4A6D-AF06-ECB218AFB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7</a:t>
            </a:fld>
            <a:endParaRPr lang="en-US" altLang="zh-Hant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B20EBD3-D338-428C-BE89-D5562ABB6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990600"/>
            <a:ext cx="4608512" cy="20656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7728047-E15E-4114-85A0-E9343C900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3660636"/>
            <a:ext cx="5184576" cy="254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0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1D04CB-154D-4396-9606-4AC9C66C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Density Balanced Mapping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E4C0F8AE-1D1A-40B1-8A77-F0BE3E055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296" y="1497084"/>
            <a:ext cx="5472608" cy="4400822"/>
          </a:xfrm>
          <a:prstGeom prst="rect">
            <a:avLst/>
          </a:pr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CA3260-1C5B-420B-B103-93780B5C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F30EAD0-AF70-4904-9931-AB2481ED73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8</a:t>
            </a:fld>
            <a:endParaRPr lang="en-US" altLang="zh-Hant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E537B588-4C0C-4A48-AE71-5226DD567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0202"/>
            <a:ext cx="5388591" cy="485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27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212DC6-6AB8-49BC-89BB-6B1C11CD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Speedup Techniques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F0C6E4-5B84-4B6C-BE46-D94DAE5E5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LG</a:t>
            </a:r>
            <a:r>
              <a:rPr lang="zh-TW" altLang="en-US" dirty="0"/>
              <a:t> </a:t>
            </a:r>
            <a:r>
              <a:rPr lang="en-US" altLang="zh-TW" dirty="0"/>
              <a:t>Cut Stitch Forbiddance</a:t>
            </a:r>
          </a:p>
          <a:p>
            <a:endParaRPr lang="en-US" altLang="zh-TW" dirty="0"/>
          </a:p>
          <a:p>
            <a:r>
              <a:rPr lang="en-US" altLang="zh-TW" dirty="0"/>
              <a:t>Decomposition Graph Vertex Clustering</a:t>
            </a:r>
          </a:p>
          <a:p>
            <a:endParaRPr lang="en-US" altLang="zh-TW" dirty="0"/>
          </a:p>
          <a:p>
            <a:r>
              <a:rPr lang="en-US" altLang="zh-TW" dirty="0"/>
              <a:t>Fast Color Assignment Trial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8A8520-C56A-4525-9424-C7D9E687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AF3BA3-E3C6-47EB-80EE-99410B8049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9</a:t>
            </a:fld>
            <a:endParaRPr lang="en-US" altLang="zh-Hant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7917AA-B130-43CB-B6A5-D58B487BD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20" y="2654783"/>
            <a:ext cx="3312368" cy="396375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AFE08CA-742B-45AB-8538-995AEF5CD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60" y="990600"/>
            <a:ext cx="2589614" cy="142272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864301B-A55B-4F2A-9CAA-12A0CF024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24" y="3253938"/>
            <a:ext cx="4695663" cy="319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5013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30579</TotalTime>
  <Words>278</Words>
  <Application>Microsoft Office PowerPoint</Application>
  <PresentationFormat>寬螢幕</PresentationFormat>
  <Paragraphs>103</Paragraphs>
  <Slides>16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新細明體</vt:lpstr>
      <vt:lpstr>標楷體</vt:lpstr>
      <vt:lpstr>Arial</vt:lpstr>
      <vt:lpstr>Symbol</vt:lpstr>
      <vt:lpstr>Tahoma</vt:lpstr>
      <vt:lpstr>Wingdings</vt:lpstr>
      <vt:lpstr>Blends</vt:lpstr>
      <vt:lpstr>1_Blends</vt:lpstr>
      <vt:lpstr>A High-Performance Triple Patterning Layout Decomposer with Balanced Density</vt:lpstr>
      <vt:lpstr>Outline</vt:lpstr>
      <vt:lpstr>Outline</vt:lpstr>
      <vt:lpstr>Problem Formulation</vt:lpstr>
      <vt:lpstr>Outline</vt:lpstr>
      <vt:lpstr>Algorithm Flow</vt:lpstr>
      <vt:lpstr>Density Balanced SDP(Semidefinite Programming)</vt:lpstr>
      <vt:lpstr>Density Balanced Mapping</vt:lpstr>
      <vt:lpstr>Speedup Techniques</vt:lpstr>
      <vt:lpstr>Outline</vt:lpstr>
      <vt:lpstr>Experimental Results</vt:lpstr>
      <vt:lpstr>Experimental Results</vt:lpstr>
      <vt:lpstr>Experimental Results</vt:lpstr>
      <vt:lpstr>Outline</vt:lpstr>
      <vt:lpstr>Conclusion</vt:lpstr>
      <vt:lpstr>PowerPoint 簡報</vt:lpstr>
    </vt:vector>
  </TitlesOfParts>
  <Company>NTUEE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Pang-Yen Chou</dc:creator>
  <cp:lastModifiedBy>User</cp:lastModifiedBy>
  <cp:revision>1686</cp:revision>
  <cp:lastPrinted>2013-02-20T05:37:24Z</cp:lastPrinted>
  <dcterms:created xsi:type="dcterms:W3CDTF">2010-05-04T15:31:14Z</dcterms:created>
  <dcterms:modified xsi:type="dcterms:W3CDTF">2020-12-07T16:07:46Z</dcterms:modified>
</cp:coreProperties>
</file>