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3" r:id="rId2"/>
  </p:sldMasterIdLst>
  <p:notesMasterIdLst>
    <p:notesMasterId r:id="rId20"/>
  </p:notesMasterIdLst>
  <p:handoutMasterIdLst>
    <p:handoutMasterId r:id="rId21"/>
  </p:handoutMasterIdLst>
  <p:sldIdLst>
    <p:sldId id="357" r:id="rId3"/>
    <p:sldId id="358" r:id="rId4"/>
    <p:sldId id="375" r:id="rId5"/>
    <p:sldId id="360" r:id="rId6"/>
    <p:sldId id="482" r:id="rId7"/>
    <p:sldId id="376" r:id="rId8"/>
    <p:sldId id="385" r:id="rId9"/>
    <p:sldId id="367" r:id="rId10"/>
    <p:sldId id="478" r:id="rId11"/>
    <p:sldId id="479" r:id="rId12"/>
    <p:sldId id="480" r:id="rId13"/>
    <p:sldId id="481" r:id="rId14"/>
    <p:sldId id="377" r:id="rId15"/>
    <p:sldId id="374" r:id="rId16"/>
    <p:sldId id="379" r:id="rId17"/>
    <p:sldId id="366" r:id="rId18"/>
    <p:sldId id="475" r:id="rId19"/>
  </p:sldIdLst>
  <p:sldSz cx="12192000" cy="6858000"/>
  <p:notesSz cx="6797675" cy="9928225"/>
  <p:defaultTextStyle>
    <a:defPPr>
      <a:defRPr lang="zh-Hant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2020"/>
    <a:srgbClr val="F86C6C"/>
    <a:srgbClr val="CCCCFF"/>
    <a:srgbClr val="000066"/>
    <a:srgbClr val="FFFF00"/>
    <a:srgbClr val="FFD9FF"/>
    <a:srgbClr val="DDFFDD"/>
    <a:srgbClr val="FFE5FF"/>
    <a:srgbClr val="E1E1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5363" autoAdjust="0"/>
  </p:normalViewPr>
  <p:slideViewPr>
    <p:cSldViewPr>
      <p:cViewPr varScale="1">
        <p:scale>
          <a:sx n="57" d="100"/>
          <a:sy n="57" d="100"/>
        </p:scale>
        <p:origin x="1024" y="44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8E3E32E-25DC-4F90-BC71-1204820C214C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620073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4538"/>
            <a:ext cx="661987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ant" altLang="en-US" noProof="0"/>
              <a:t>按一下以編輯母片</a:t>
            </a:r>
          </a:p>
          <a:p>
            <a:pPr lvl="1"/>
            <a:r>
              <a:rPr lang="zh-Hant" altLang="en-US" noProof="0"/>
              <a:t>第二層</a:t>
            </a:r>
          </a:p>
          <a:p>
            <a:pPr lvl="2"/>
            <a:r>
              <a:rPr lang="zh-Hant" altLang="en-US" noProof="0"/>
              <a:t>第三層</a:t>
            </a:r>
          </a:p>
          <a:p>
            <a:pPr lvl="3"/>
            <a:r>
              <a:rPr lang="zh-Hant" altLang="en-US" noProof="0"/>
              <a:t>第四層</a:t>
            </a:r>
          </a:p>
          <a:p>
            <a:pPr lvl="4"/>
            <a:r>
              <a:rPr lang="zh-Hant" altLang="en-US" noProof="0"/>
              <a:t>第五層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805D155-4C6A-4B13-920E-C2B08AFD570F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121309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554" indent="-228554">
              <a:buAutoNum type="arabicPeriod"/>
            </a:pPr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71902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05D155-4C6A-4B13-920E-C2B08AFD570F}" type="slidenum">
              <a:rPr lang="en-US" altLang="zh-Hant" smtClean="0"/>
              <a:pPr>
                <a:defRPr/>
              </a:pPr>
              <a:t>5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746717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05D155-4C6A-4B13-920E-C2B08AFD570F}" type="slidenum">
              <a:rPr lang="en-US" altLang="zh-Hant" smtClean="0"/>
              <a:pPr>
                <a:defRPr/>
              </a:pPr>
              <a:t>9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250443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05D155-4C6A-4B13-920E-C2B08AFD570F}" type="slidenum">
              <a:rPr lang="en-US" altLang="zh-Hant" smtClean="0"/>
              <a:pPr>
                <a:defRPr/>
              </a:pPr>
              <a:t>16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007608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F0D64B-E168-4852-BDC2-DA19518F5ED7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108" y="3229416"/>
            <a:ext cx="7246036" cy="30583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8812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tu.edu.tw/chinese/PageB.php" TargetMode="External"/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ntu.edu.tw/chinese/PageB.php" TargetMode="Externa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ntu_cocotier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1" t="7195" r="8000" b="7341"/>
          <a:stretch>
            <a:fillRect/>
          </a:stretch>
        </p:blipFill>
        <p:spPr bwMode="auto">
          <a:xfrm>
            <a:off x="7846486" y="2362200"/>
            <a:ext cx="4345516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ntu_title01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0" y="5845178"/>
            <a:ext cx="31242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gray">
          <a:xfrm>
            <a:off x="719668" y="3213103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Hant" altLang="en-US" sz="2400">
              <a:latin typeface="Tahoma" pitchFamily="34" charset="0"/>
              <a:ea typeface="新細明體" pitchFamily="18" charset="-120"/>
            </a:endParaRPr>
          </a:p>
        </p:txBody>
      </p:sp>
      <p:grpSp>
        <p:nvGrpSpPr>
          <p:cNvPr id="7" name="Group 8"/>
          <p:cNvGrpSpPr>
            <a:grpSpLocks/>
          </p:cNvGrpSpPr>
          <p:nvPr userDrawn="1"/>
        </p:nvGrpSpPr>
        <p:grpSpPr bwMode="auto">
          <a:xfrm>
            <a:off x="4572000" y="5791203"/>
            <a:ext cx="3456517" cy="771525"/>
            <a:chOff x="2109" y="3067"/>
            <a:chExt cx="1678" cy="499"/>
          </a:xfrm>
        </p:grpSpPr>
        <p:pic>
          <p:nvPicPr>
            <p:cNvPr id="8" name="Picture 9" descr="NTU_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" y="3067"/>
              <a:ext cx="499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0" descr="新首頁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3067"/>
              <a:ext cx="1134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4572000" y="640080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000" dirty="0"/>
              <a:t>The EDA Laboratory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28778"/>
            <a:ext cx="10363200" cy="1470025"/>
          </a:xfrm>
        </p:spPr>
        <p:txBody>
          <a:bodyPr/>
          <a:lstStyle>
            <a:lvl1pPr>
              <a:defRPr b="1">
                <a:ea typeface="標楷體" pitchFamily="65" charset="-120"/>
              </a:defRPr>
            </a:lvl1pPr>
          </a:lstStyle>
          <a:p>
            <a:pPr lvl="0"/>
            <a:r>
              <a:rPr lang="zh-Hant" altLang="en-US" noProof="0" dirty="0"/>
              <a:t>按一下以編輯母片標題樣式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357563"/>
            <a:ext cx="85344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>
                <a:ea typeface="標楷體" pitchFamily="65" charset="-120"/>
              </a:defRPr>
            </a:lvl1pPr>
          </a:lstStyle>
          <a:p>
            <a:pPr lvl="0"/>
            <a:r>
              <a:rPr lang="zh-Hant" altLang="en-US" noProof="0"/>
              <a:t>按一下以編輯母片副標題樣式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 algn="r">
              <a:defRPr sz="1200" i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B669535D-99B8-4C4F-9AC5-30555C9A9870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995187020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D24C7-CAA2-4CEB-8048-AB89905A5659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82318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88400" y="152400"/>
            <a:ext cx="2692400" cy="5943600"/>
          </a:xfrm>
        </p:spPr>
        <p:txBody>
          <a:bodyPr vert="eaVert"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1200" y="152400"/>
            <a:ext cx="7874000" cy="5943600"/>
          </a:xfrm>
        </p:spPr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49217-486A-4FC5-8590-DDD2563FAC22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938817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 descr="ntu_cocotier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1" t="7195" r="8000" b="7341"/>
          <a:stretch>
            <a:fillRect/>
          </a:stretch>
        </p:blipFill>
        <p:spPr bwMode="auto">
          <a:xfrm>
            <a:off x="8793876" y="2060847"/>
            <a:ext cx="3259137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ntu_title01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450" y="5772286"/>
            <a:ext cx="234315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8"/>
          <p:cNvGrpSpPr>
            <a:grpSpLocks/>
          </p:cNvGrpSpPr>
          <p:nvPr userDrawn="1"/>
        </p:nvGrpSpPr>
        <p:grpSpPr bwMode="auto">
          <a:xfrm>
            <a:off x="4744566" y="5640659"/>
            <a:ext cx="2592388" cy="771525"/>
            <a:chOff x="2109" y="3067"/>
            <a:chExt cx="1678" cy="499"/>
          </a:xfrm>
        </p:grpSpPr>
        <p:pic>
          <p:nvPicPr>
            <p:cNvPr id="11" name="Picture 9" descr="NTU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" y="3067"/>
              <a:ext cx="499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0" descr="新首頁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3067"/>
              <a:ext cx="1134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Rectangle 7"/>
          <p:cNvSpPr>
            <a:spLocks noChangeArrowheads="1"/>
          </p:cNvSpPr>
          <p:nvPr userDrawn="1"/>
        </p:nvSpPr>
        <p:spPr bwMode="gray">
          <a:xfrm>
            <a:off x="695400" y="1933575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Hant" altLang="en-US" sz="240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572000" y="635635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200" dirty="0">
                <a:solidFill>
                  <a:srgbClr val="333333"/>
                </a:solidFill>
              </a:rPr>
              <a:t>The EDA Lab</a:t>
            </a:r>
            <a:endParaRPr lang="zh-Hant" altLang="en-US" sz="1200">
              <a:solidFill>
                <a:srgbClr val="333333"/>
              </a:solidFill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65200" y="470172"/>
            <a:ext cx="10160000" cy="1308100"/>
          </a:xfrm>
        </p:spPr>
        <p:txBody>
          <a:bodyPr/>
          <a:lstStyle>
            <a:lvl1pPr>
              <a:defRPr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5635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356350"/>
            <a:ext cx="25400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15AE5F48-10BC-4EDB-A845-4AF634445BF7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648641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Hant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zh-Hant" altLang="en-US" dirty="0"/>
              <a:t>按一下以編輯母片文字樣式</a:t>
            </a:r>
          </a:p>
          <a:p>
            <a:pPr lvl="1"/>
            <a:r>
              <a:rPr lang="zh-Hant" altLang="en-US" dirty="0"/>
              <a:t>第二層</a:t>
            </a:r>
          </a:p>
          <a:p>
            <a:pPr lvl="2"/>
            <a:r>
              <a:rPr lang="zh-Hant" altLang="en-US" dirty="0"/>
              <a:t>第三層</a:t>
            </a:r>
          </a:p>
          <a:p>
            <a:pPr lvl="3"/>
            <a:r>
              <a:rPr lang="zh-Hant" altLang="en-US" dirty="0"/>
              <a:t>第四層</a:t>
            </a:r>
          </a:p>
          <a:p>
            <a:pPr lvl="4"/>
            <a:r>
              <a:rPr lang="zh-Hant" altLang="en-US" dirty="0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5A007831-3536-4435-90C1-461D060F6A03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431510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7B9BBC5-C619-4432-8292-D3A363891247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602996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12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6003D35-8F4D-45C2-B0BB-A4A19C3805FA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558367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C407BCF3-18DA-4A71-AD84-415D39962931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756533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0A1F330-0A7C-4949-AD7B-E52243623075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502803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FBBD3811-0C3B-41F3-B5FB-CBF440E5F62A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54709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F83F189B-CDA3-4A1C-8FFD-38B483FDAE60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93579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Hant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zh-Hant" altLang="en-US" dirty="0"/>
              <a:t>按一下以編輯母片文字樣式</a:t>
            </a:r>
          </a:p>
          <a:p>
            <a:pPr lvl="1"/>
            <a:r>
              <a:rPr lang="zh-Hant" altLang="en-US" dirty="0"/>
              <a:t>第二層</a:t>
            </a:r>
          </a:p>
          <a:p>
            <a:pPr lvl="2"/>
            <a:r>
              <a:rPr lang="zh-Hant" altLang="en-US" dirty="0"/>
              <a:t>第三層</a:t>
            </a:r>
          </a:p>
          <a:p>
            <a:pPr lvl="3"/>
            <a:r>
              <a:rPr lang="zh-Hant" altLang="en-US" dirty="0"/>
              <a:t>第四層</a:t>
            </a:r>
          </a:p>
          <a:p>
            <a:pPr lvl="4"/>
            <a:r>
              <a:rPr lang="zh-Hant" altLang="en-US" dirty="0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D2F5A-77B9-4B8A-9E53-DA43A439DF1A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1831768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ant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73331454-F54E-49AD-998A-C1894E6AC078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5866695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7BD40C2F-EE28-4471-AACB-81AF42ABBE68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69183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88400" y="152400"/>
            <a:ext cx="2692400" cy="5943600"/>
          </a:xfrm>
        </p:spPr>
        <p:txBody>
          <a:bodyPr vert="eaVert"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1200" y="152400"/>
            <a:ext cx="7874000" cy="5943600"/>
          </a:xfrm>
        </p:spPr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CD5C0F70-3CE8-4E27-95D6-CA01872C1D15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1381427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1200" y="152400"/>
            <a:ext cx="10668000" cy="685800"/>
          </a:xfrm>
        </p:spPr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1200" y="990600"/>
            <a:ext cx="5283200" cy="5105400"/>
          </a:xfrm>
        </p:spPr>
        <p:txBody>
          <a:bodyPr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197600" y="990600"/>
            <a:ext cx="5283200" cy="2476500"/>
          </a:xfrm>
        </p:spPr>
        <p:txBody>
          <a:bodyPr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197600" y="3619500"/>
            <a:ext cx="5283200" cy="2476500"/>
          </a:xfrm>
        </p:spPr>
        <p:txBody>
          <a:bodyPr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55EE02D-4063-4691-9371-BDFFC343E0A8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9647191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Hant" altLang="en-US"/>
              <a:t>按一下以編輯母片副標題樣式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53A688D-50DC-43CD-89DC-C1E9F1D2F0A7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7651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B396A-21D2-48EB-BECF-D9F5F663F138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00994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12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9BEE9-5A74-423D-A522-D0A3EEF2FE39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63039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3BC88-99BD-4C6D-AD4B-DB235EA03011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31082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0678B-80C3-49EF-98EE-8877075EB36F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88101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46171-5519-48EC-A13E-5F47B32F91D1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78344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48829-B386-4EB8-81E7-387B9CBAFFD9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33538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ant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97E45-56D9-4066-A362-82FBA534CE56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33481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NUL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ntu_title01"/>
          <p:cNvPicPr>
            <a:picLocks noChangeAspect="1" noChangeArrowheads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0" y="5845178"/>
            <a:ext cx="31242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152400"/>
            <a:ext cx="10668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ant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90600"/>
            <a:ext cx="1076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ant"/>
              <a:t>Click to edit Master text styles</a:t>
            </a:r>
          </a:p>
          <a:p>
            <a:pPr lvl="1"/>
            <a:r>
              <a:rPr lang="en-US" altLang="zh-Hant"/>
              <a:t>Second level</a:t>
            </a:r>
          </a:p>
          <a:p>
            <a:pPr lvl="2"/>
            <a:r>
              <a:rPr lang="en-US" altLang="zh-Hant"/>
              <a:t>Third level</a:t>
            </a:r>
          </a:p>
          <a:p>
            <a:pPr lvl="3"/>
            <a:r>
              <a:rPr lang="en-US" altLang="zh-Hant"/>
              <a:t>Fourth level</a:t>
            </a:r>
          </a:p>
          <a:p>
            <a:pPr lvl="4"/>
            <a:r>
              <a:rPr lang="en-US" altLang="zh-Hant"/>
              <a:t>Fifth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i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9B33945A-0152-4C70-9B70-7124E1BE976D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  <p:sp>
        <p:nvSpPr>
          <p:cNvPr id="8204" name="Rectangle 12"/>
          <p:cNvSpPr>
            <a:spLocks noChangeArrowheads="1"/>
          </p:cNvSpPr>
          <p:nvPr userDrawn="1"/>
        </p:nvSpPr>
        <p:spPr bwMode="gray">
          <a:xfrm>
            <a:off x="609602" y="838203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Hant" altLang="en-US" sz="2400"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4572000" y="640080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000" dirty="0"/>
              <a:t>The EDA Laboratory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16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an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76200"/>
            <a:ext cx="10668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Hant" altLang="en-US" dirty="0"/>
              <a:t>按一下以編輯母片標題樣式</a:t>
            </a:r>
          </a:p>
        </p:txBody>
      </p:sp>
      <p:sp>
        <p:nvSpPr>
          <p:cNvPr id="2051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90600"/>
            <a:ext cx="1076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ant" altLang="en-US"/>
              <a:t>按一下以編輯母片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0000"/>
                </a:solidFill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3523760-953C-4318-8E41-B6EF6B9E498E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  <p:sp>
        <p:nvSpPr>
          <p:cNvPr id="64532" name="Rectangle 20"/>
          <p:cNvSpPr>
            <a:spLocks noChangeArrowheads="1"/>
          </p:cNvSpPr>
          <p:nvPr userDrawn="1"/>
        </p:nvSpPr>
        <p:spPr bwMode="gray">
          <a:xfrm>
            <a:off x="560916" y="817563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Hant" altLang="en-US" sz="240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056" name="Rectangle 21"/>
          <p:cNvSpPr>
            <a:spLocks noChangeArrowheads="1"/>
          </p:cNvSpPr>
          <p:nvPr/>
        </p:nvSpPr>
        <p:spPr bwMode="auto">
          <a:xfrm>
            <a:off x="4572000" y="635635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200" dirty="0">
                <a:solidFill>
                  <a:srgbClr val="333333"/>
                </a:solidFill>
              </a:rPr>
              <a:t>The EDA Lab</a:t>
            </a:r>
            <a:endParaRPr lang="zh-Hant" altLang="en-US" sz="1200">
              <a:solidFill>
                <a:srgbClr val="33333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an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696400" y="630932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F52F945E-D5C1-424F-9578-A49C517127C5}" type="slidenum">
              <a:rPr kumimoji="0" lang="zh-Hant" altLang="en-US" smtClean="0">
                <a:solidFill>
                  <a:srgbClr val="000000"/>
                </a:solidFill>
                <a:latin typeface="Tahoma" pitchFamily="34" charset="0"/>
              </a:rPr>
              <a:pPr eaLnBrk="1" hangingPunct="1"/>
              <a:t>1</a:t>
            </a:fld>
            <a:endParaRPr kumimoji="0" lang="en-US" altLang="zh-Hant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9680" y="194194"/>
            <a:ext cx="10225136" cy="1677987"/>
          </a:xfrm>
        </p:spPr>
        <p:txBody>
          <a:bodyPr/>
          <a:lstStyle/>
          <a:p>
            <a:r>
              <a:rPr lang="en-US" altLang="zh-TW" dirty="0">
                <a:solidFill>
                  <a:srgbClr val="000099"/>
                </a:solidFill>
              </a:rPr>
              <a:t>Incremental Timing-Driven Placement With</a:t>
            </a:r>
            <a:r>
              <a:rPr lang="zh-TW" altLang="en-US" dirty="0">
                <a:solidFill>
                  <a:srgbClr val="000099"/>
                </a:solidFill>
              </a:rPr>
              <a:t> </a:t>
            </a:r>
            <a:r>
              <a:rPr lang="en-US" altLang="zh-TW" dirty="0">
                <a:solidFill>
                  <a:srgbClr val="000099"/>
                </a:solidFill>
              </a:rPr>
              <a:t>Approximated</a:t>
            </a:r>
            <a:r>
              <a:rPr lang="zh-TW" altLang="en-US" dirty="0">
                <a:solidFill>
                  <a:srgbClr val="000099"/>
                </a:solidFill>
              </a:rPr>
              <a:t> </a:t>
            </a:r>
            <a:r>
              <a:rPr lang="en-US" altLang="zh-TW" dirty="0">
                <a:solidFill>
                  <a:srgbClr val="000099"/>
                </a:solidFill>
              </a:rPr>
              <a:t>Signoff Wire Delay and</a:t>
            </a:r>
            <a:r>
              <a:rPr lang="zh-TW" altLang="en-US" dirty="0">
                <a:solidFill>
                  <a:srgbClr val="000099"/>
                </a:solidFill>
              </a:rPr>
              <a:t> </a:t>
            </a:r>
            <a:r>
              <a:rPr lang="en-US" altLang="zh-TW" dirty="0">
                <a:solidFill>
                  <a:srgbClr val="000099"/>
                </a:solidFill>
              </a:rPr>
              <a:t>Regression-Based Cell Delay</a:t>
            </a:r>
            <a:endParaRPr lang="zh-Hant" altLang="en-US" dirty="0">
              <a:solidFill>
                <a:srgbClr val="000099"/>
              </a:solidFill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2156048" y="1927317"/>
            <a:ext cx="7772400" cy="186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endParaRPr lang="en-US" altLang="zh-Hant" sz="2000" b="1" dirty="0">
              <a:solidFill>
                <a:srgbClr val="000099"/>
              </a:solidFill>
            </a:endParaRPr>
          </a:p>
          <a:p>
            <a:pPr algn="ctr"/>
            <a:r>
              <a:rPr lang="en-US" altLang="zh-Hant" sz="2000" b="1" dirty="0">
                <a:solidFill>
                  <a:srgbClr val="000099"/>
                </a:solidFill>
              </a:rPr>
              <a:t>Presenter: </a:t>
            </a:r>
            <a:r>
              <a:rPr lang="en-US" altLang="zh-Hant" sz="2000" b="1" dirty="0" err="1">
                <a:solidFill>
                  <a:srgbClr val="000099"/>
                </a:solidFill>
              </a:rPr>
              <a:t>Chien</a:t>
            </a:r>
            <a:r>
              <a:rPr lang="en-US" altLang="zh-Hant" sz="2000" b="1" dirty="0">
                <a:solidFill>
                  <a:srgbClr val="000099"/>
                </a:solidFill>
              </a:rPr>
              <a:t>-Yi Yang</a:t>
            </a:r>
            <a:endParaRPr lang="zh-Hant" altLang="en-US" sz="2000" b="1" i="1" dirty="0">
              <a:solidFill>
                <a:srgbClr val="000099"/>
              </a:solidFill>
            </a:endParaRP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2664619" y="3929363"/>
            <a:ext cx="68580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typeface="標楷體" pitchFamily="65" charset="-120"/>
              <a:buNone/>
            </a:pPr>
            <a:r>
              <a:rPr lang="en-US" altLang="zh-Hant" sz="2000" b="1" dirty="0">
                <a:solidFill>
                  <a:srgbClr val="993300"/>
                </a:solidFill>
              </a:rPr>
              <a:t>The Electronic Design Automation Laboratory</a:t>
            </a:r>
          </a:p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typeface="標楷體" pitchFamily="65" charset="-120"/>
              <a:buNone/>
            </a:pPr>
            <a:r>
              <a:rPr lang="en-US" altLang="zh-Hant" sz="2000" b="1" dirty="0">
                <a:solidFill>
                  <a:srgbClr val="993300"/>
                </a:solidFill>
              </a:rPr>
              <a:t>Graduate Institute of Electrical Engineering</a:t>
            </a:r>
          </a:p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typeface="標楷體" pitchFamily="65" charset="-120"/>
              <a:buNone/>
            </a:pPr>
            <a:r>
              <a:rPr lang="en-US" altLang="zh-Hant" sz="2000" b="1" dirty="0">
                <a:solidFill>
                  <a:srgbClr val="993300"/>
                </a:solidFill>
              </a:rPr>
              <a:t>National Taiwan University</a:t>
            </a:r>
          </a:p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typeface="標楷體" pitchFamily="65" charset="-120"/>
              <a:buNone/>
            </a:pPr>
            <a:r>
              <a:rPr lang="en-US" altLang="zh-Hant" sz="2000" b="1" dirty="0">
                <a:solidFill>
                  <a:srgbClr val="993300"/>
                </a:solidFill>
              </a:rPr>
              <a:t>Taipei 106, Taiwan</a:t>
            </a:r>
          </a:p>
        </p:txBody>
      </p:sp>
      <p:sp>
        <p:nvSpPr>
          <p:cNvPr id="17417" name="Rectangle 41"/>
          <p:cNvSpPr>
            <a:spLocks noChangeArrowheads="1"/>
          </p:cNvSpPr>
          <p:nvPr/>
        </p:nvSpPr>
        <p:spPr bwMode="auto">
          <a:xfrm>
            <a:off x="2025650" y="2060578"/>
            <a:ext cx="81359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Hant" sz="2400" dirty="0"/>
          </a:p>
        </p:txBody>
      </p:sp>
      <p:sp>
        <p:nvSpPr>
          <p:cNvPr id="9" name="文字方塊 7"/>
          <p:cNvSpPr txBox="1">
            <a:spLocks noChangeArrowheads="1"/>
          </p:cNvSpPr>
          <p:nvPr/>
        </p:nvSpPr>
        <p:spPr bwMode="auto">
          <a:xfrm>
            <a:off x="1914525" y="2492377"/>
            <a:ext cx="8358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/>
            <a:r>
              <a:rPr lang="en-US" altLang="zh-TW" dirty="0"/>
              <a:t>Tai-Cheng Lee and </a:t>
            </a:r>
            <a:r>
              <a:rPr lang="en-US" altLang="zh-TW" dirty="0" err="1"/>
              <a:t>Yih</a:t>
            </a:r>
            <a:r>
              <a:rPr lang="en-US" altLang="zh-TW" dirty="0"/>
              <a:t>-Lang Li</a:t>
            </a:r>
            <a:endParaRPr lang="en-US" altLang="zh-Hant" dirty="0"/>
          </a:p>
        </p:txBody>
      </p:sp>
      <p:sp>
        <p:nvSpPr>
          <p:cNvPr id="13" name="日期版面配置區 3"/>
          <p:cNvSpPr>
            <a:spLocks noGrp="1"/>
          </p:cNvSpPr>
          <p:nvPr>
            <p:ph type="dt" sz="quarter" idx="10"/>
          </p:nvPr>
        </p:nvSpPr>
        <p:spPr>
          <a:xfrm>
            <a:off x="609600" y="635635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altLang="zh-Hant" dirty="0"/>
              <a:t>GIEE, NTU</a:t>
            </a:r>
            <a:endParaRPr lang="zh-Hant" altLang="zh-Hant" dirty="0"/>
          </a:p>
        </p:txBody>
      </p:sp>
      <p:sp>
        <p:nvSpPr>
          <p:cNvPr id="10" name="Rectangle 41"/>
          <p:cNvSpPr>
            <a:spLocks noChangeArrowheads="1"/>
          </p:cNvSpPr>
          <p:nvPr/>
        </p:nvSpPr>
        <p:spPr bwMode="auto">
          <a:xfrm>
            <a:off x="2025650" y="2053948"/>
            <a:ext cx="81359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TW" sz="2400" b="1" dirty="0">
                <a:solidFill>
                  <a:srgbClr val="000099"/>
                </a:solidFill>
              </a:rPr>
              <a:t>IEEE Trans. VLSI Syst, VOL. 27, OCTOBER 2019</a:t>
            </a:r>
            <a:endParaRPr lang="en-US" altLang="zh-Hant" sz="2400" b="1" dirty="0">
              <a:solidFill>
                <a:srgbClr val="000099"/>
              </a:solidFill>
            </a:endParaRPr>
          </a:p>
          <a:p>
            <a:pPr algn="ctr"/>
            <a:endParaRPr lang="en-US" altLang="zh-Hant" sz="2400" dirty="0"/>
          </a:p>
        </p:txBody>
      </p:sp>
    </p:spTree>
    <p:extLst>
      <p:ext uri="{BB962C8B-B14F-4D97-AF65-F5344CB8AC3E}">
        <p14:creationId xmlns:p14="http://schemas.microsoft.com/office/powerpoint/2010/main" val="2073362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200C26-EF5D-4C57-B74E-F2C777E8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Anchor Placement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B711FB-357C-40A8-8426-03552FE16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Anchor Cells</a:t>
            </a:r>
          </a:p>
          <a:p>
            <a:pPr lvl="1"/>
            <a:r>
              <a:rPr lang="en-US" altLang="zh-TW" dirty="0"/>
              <a:t>start of end point of a path</a:t>
            </a:r>
          </a:p>
          <a:p>
            <a:pPr lvl="1"/>
            <a:r>
              <a:rPr lang="en-US" altLang="zh-TW" dirty="0"/>
              <a:t>movable: contained in another segment &amp; not the anchor of the segment</a:t>
            </a:r>
          </a:p>
          <a:p>
            <a:pPr lvl="1"/>
            <a:r>
              <a:rPr lang="en-US" altLang="zh-TW" dirty="0"/>
              <a:t>fixed: otherwise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Two paths compete for an anchor cell</a:t>
            </a:r>
          </a:p>
          <a:p>
            <a:pPr lvl="1"/>
            <a:r>
              <a:rPr lang="en-US" altLang="zh-TW" dirty="0"/>
              <a:t>v2: movable anchor for the blue path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Fix the anchor points</a:t>
            </a:r>
          </a:p>
          <a:p>
            <a:pPr lvl="1"/>
            <a:r>
              <a:rPr lang="en-US" altLang="zh-TW" dirty="0"/>
              <a:t>Figure(b)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DAC938-58FC-459F-AF9E-9EF51A7A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F6E6EF-BE0E-46D6-BB76-9C8E96368C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10</a:t>
            </a:fld>
            <a:endParaRPr lang="en-US" altLang="zh-Hant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907F0AE-3A20-46B3-8E57-F81615D96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2420888"/>
            <a:ext cx="5730922" cy="323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7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200C26-EF5D-4C57-B74E-F2C777E8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Anchor Placement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B711FB-357C-40A8-8426-03552FE16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Construct placement graph</a:t>
            </a:r>
          </a:p>
          <a:p>
            <a:pPr lvl="1"/>
            <a:r>
              <a:rPr lang="en-US" altLang="zh-TW" dirty="0"/>
              <a:t>vertices are the anchors</a:t>
            </a:r>
          </a:p>
          <a:p>
            <a:pPr lvl="1"/>
            <a:r>
              <a:rPr lang="en-US" altLang="zh-TW" dirty="0"/>
              <a:t>an edge is created between a fixed anchor and a movable anchor if they belong to the same path segment</a:t>
            </a:r>
          </a:p>
          <a:p>
            <a:pPr lvl="1"/>
            <a:r>
              <a:rPr lang="en-US" altLang="zh-TW" dirty="0"/>
              <a:t>weight of an edge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Quadratic programming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Figure(a): before anchor placement</a:t>
            </a:r>
          </a:p>
          <a:p>
            <a:pPr lvl="1"/>
            <a:r>
              <a:rPr lang="en-US" altLang="zh-TW" dirty="0"/>
              <a:t>Figure(b): after anchor placement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DAC938-58FC-459F-AF9E-9EF51A7A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F6E6EF-BE0E-46D6-BB76-9C8E96368C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11</a:t>
            </a:fld>
            <a:endParaRPr lang="en-US" altLang="zh-Hant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C098C8D-AE98-4E91-9DC6-AF8C87E63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803" y="4124924"/>
            <a:ext cx="4205230" cy="237338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EA0C1DF-7312-4A1D-853D-EA1103049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60" y="2119762"/>
            <a:ext cx="4297034" cy="190338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968C251-4AD8-4130-9D96-97CEB5CAD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488" y="2809897"/>
            <a:ext cx="2952328" cy="60709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042024A-AD15-4BBD-954B-EF3A52348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488" y="3441006"/>
            <a:ext cx="5045420" cy="23863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86C9E7A-5834-489A-8FB9-7005284658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066" y="4629194"/>
            <a:ext cx="4959530" cy="60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73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087DD6-02A7-4E24-9A2C-B6104101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13B6A5-CC15-46A4-8F22-90317A0F4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41B7BF-8F43-4916-AA90-EB1031EB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BDF2E30-8507-4A22-B393-C0926682F6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12</a:t>
            </a:fld>
            <a:endParaRPr lang="en-US" altLang="zh-Hant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84CED64-FD10-45BF-A4D1-260178D4D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985" y="925696"/>
            <a:ext cx="6234430" cy="560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74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13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732529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Settings</a:t>
            </a:r>
          </a:p>
          <a:p>
            <a:pPr lvl="1"/>
            <a:r>
              <a:rPr lang="en-US" altLang="zh-TW" dirty="0"/>
              <a:t>Programming language: </a:t>
            </a:r>
            <a:r>
              <a:rPr lang="en-US" altLang="zh-TW" b="1" dirty="0"/>
              <a:t>C++</a:t>
            </a:r>
            <a:endParaRPr lang="en-US" altLang="zh-TW" dirty="0"/>
          </a:p>
          <a:p>
            <a:pPr lvl="1"/>
            <a:r>
              <a:rPr lang="en-US" altLang="zh-TW" dirty="0"/>
              <a:t>An industrial static timing analyzer with sign-off accuracy</a:t>
            </a:r>
          </a:p>
          <a:p>
            <a:pPr lvl="1"/>
            <a:r>
              <a:rPr lang="en-US" altLang="zh-TW" dirty="0"/>
              <a:t>14nm circuits from commercial high performance microprocessor designs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Details</a:t>
            </a:r>
          </a:p>
          <a:p>
            <a:pPr lvl="1"/>
            <a:r>
              <a:rPr lang="en-US" altLang="zh-TW" dirty="0"/>
              <a:t>Clock period: 180ps</a:t>
            </a:r>
          </a:p>
          <a:p>
            <a:pPr lvl="1"/>
            <a:r>
              <a:rPr lang="en-US" altLang="zh-TW" dirty="0"/>
              <a:t>Slack threshold: 10ps</a:t>
            </a:r>
          </a:p>
          <a:p>
            <a:pPr lvl="1"/>
            <a:r>
              <a:rPr lang="en-US" altLang="zh-TW" dirty="0"/>
              <a:t>Iteration limit: 50</a:t>
            </a:r>
          </a:p>
          <a:p>
            <a:pPr lvl="1"/>
            <a:r>
              <a:rPr lang="en-US" altLang="zh-TW" dirty="0"/>
              <a:t>k: 10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b="1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14</a:t>
            </a:fld>
            <a:endParaRPr lang="en-US" altLang="zh-Hant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45FDF06-C00A-49E2-8460-4B60B4C9E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48" y="2897068"/>
            <a:ext cx="6490400" cy="294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50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Algorithms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15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208720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Present a path-based incremental timing-driven placement algorithm called OWARU</a:t>
            </a:r>
            <a:endParaRPr lang="en" altLang="zh-TW" dirty="0"/>
          </a:p>
          <a:p>
            <a:endParaRPr lang="en" altLang="zh-TW" dirty="0"/>
          </a:p>
          <a:p>
            <a:r>
              <a:rPr lang="en-US" altLang="zh-TW" dirty="0"/>
              <a:t>Adopt </a:t>
            </a:r>
            <a:r>
              <a:rPr lang="en-US" altLang="zh-TW" dirty="0" err="1"/>
              <a:t>Bézier</a:t>
            </a:r>
            <a:r>
              <a:rPr lang="en-US" altLang="zh-TW" dirty="0"/>
              <a:t> curve smoothing to straighten out meandering timing critical paths</a:t>
            </a:r>
            <a:endParaRPr lang="en" altLang="zh-TW" dirty="0"/>
          </a:p>
          <a:p>
            <a:pPr lvl="1"/>
            <a:endParaRPr lang="en" altLang="zh-TW" dirty="0"/>
          </a:p>
          <a:p>
            <a:r>
              <a:rPr lang="en-US" altLang="zh-TW" dirty="0"/>
              <a:t>Provide a free space aware capability to guarantee a legal placement solution even without an explicit legalization step</a:t>
            </a:r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 dirty="0"/>
              <a:t>GIEE, NTU</a:t>
            </a:r>
            <a:endParaRPr lang="zh-Hant" altLang="zh-Hant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16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844704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407368" y="332656"/>
            <a:ext cx="11305256" cy="6095431"/>
            <a:chOff x="1559496" y="620688"/>
            <a:chExt cx="8742362" cy="5775325"/>
          </a:xfrm>
        </p:grpSpPr>
        <p:pic>
          <p:nvPicPr>
            <p:cNvPr id="9523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9496" y="620688"/>
              <a:ext cx="8742362" cy="5775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236" name="Text Box 4"/>
            <p:cNvSpPr txBox="1">
              <a:spLocks noChangeArrowheads="1"/>
            </p:cNvSpPr>
            <p:nvPr/>
          </p:nvSpPr>
          <p:spPr bwMode="auto">
            <a:xfrm>
              <a:off x="4171314" y="3861048"/>
              <a:ext cx="612140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r>
                <a:rPr lang="en-US" altLang="zh-TW" dirty="0">
                  <a:solidFill>
                    <a:srgbClr val="990000"/>
                  </a:solidFill>
                </a:rPr>
                <a:t> </a:t>
              </a:r>
              <a:r>
                <a:rPr lang="en-US" altLang="zh-TW" sz="5400" dirty="0">
                  <a:solidFill>
                    <a:srgbClr val="000099"/>
                  </a:solidFill>
                </a:rPr>
                <a:t>Thank You!</a:t>
              </a:r>
              <a:endParaRPr lang="en-US" altLang="zh-TW" sz="2800" dirty="0">
                <a:solidFill>
                  <a:srgbClr val="0000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59046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Algorithms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2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35594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Algorithms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3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83498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Circuit Timing Measurement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Total Negative Slack</a:t>
            </a:r>
          </a:p>
          <a:p>
            <a:pPr lvl="1"/>
            <a:r>
              <a:rPr lang="en-US" altLang="zh-TW" dirty="0"/>
              <a:t>r: required time, a: arrival time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Worst Negative Slack</a:t>
            </a:r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4</a:t>
            </a:fld>
            <a:endParaRPr lang="en-US" altLang="zh-Hant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AC8FAEF-6E9A-4EC3-9B04-48460A78E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60" y="1844824"/>
            <a:ext cx="3858129" cy="128262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53D70B2-ECD6-442B-8AD1-320673BD2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560" y="3730554"/>
            <a:ext cx="4104973" cy="922582"/>
          </a:xfrm>
          <a:prstGeom prst="rect">
            <a:avLst/>
          </a:prstGeo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61315FB-DFC9-48A5-BAB8-DAC556154F31}"/>
              </a:ext>
            </a:extLst>
          </p:cNvPr>
          <p:cNvSpPr txBox="1">
            <a:spLocks/>
          </p:cNvSpPr>
          <p:nvPr/>
        </p:nvSpPr>
        <p:spPr bwMode="auto">
          <a:xfrm>
            <a:off x="5290533" y="990600"/>
            <a:ext cx="6422091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標楷體" pitchFamily="65" charset="-120"/>
              <a:buChar char="․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55000"/>
              <a:buFont typeface="Symbol" pitchFamily="18" charset="2"/>
              <a:buChar char="¾"/>
              <a:defRPr kumimoji="1"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50000"/>
              <a:buFont typeface="Wingdings" pitchFamily="2" charset="2"/>
              <a:buChar char="n"/>
              <a:defRPr kumimoji="1" sz="1800">
                <a:solidFill>
                  <a:srgbClr val="00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99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Net Delay (Elmore Delay)</a:t>
            </a:r>
          </a:p>
          <a:p>
            <a:pPr lvl="1"/>
            <a:r>
              <a:rPr lang="en-US" altLang="zh-TW" kern="0" dirty="0"/>
              <a:t>k: 1 or 0.69</a:t>
            </a:r>
          </a:p>
          <a:p>
            <a:pPr marL="0" indent="0">
              <a:buFont typeface="標楷體" pitchFamily="65" charset="-120"/>
              <a:buNone/>
            </a:pPr>
            <a:endParaRPr lang="en-US" altLang="zh-TW" kern="0" dirty="0"/>
          </a:p>
          <a:p>
            <a:pPr marL="0" indent="0">
              <a:buNone/>
            </a:pPr>
            <a:endParaRPr lang="en-US" altLang="zh-TW" kern="0" dirty="0"/>
          </a:p>
          <a:p>
            <a:r>
              <a:rPr lang="en-US" altLang="zh-TW" kern="0" dirty="0"/>
              <a:t>Net Delay After Movement</a:t>
            </a:r>
          </a:p>
          <a:p>
            <a:pPr marL="0" indent="0">
              <a:buFont typeface="標楷體" pitchFamily="65" charset="-120"/>
              <a:buNone/>
            </a:pPr>
            <a:endParaRPr lang="zh-TW" altLang="en-US" kern="0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D37EE67-8592-4DAC-AD0C-2410D5B46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16832"/>
            <a:ext cx="3409793" cy="72008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3128D48-6874-4F73-95EA-D6EA3CB852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203104"/>
            <a:ext cx="5586431" cy="72008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A36E52ED-0A1A-4AAD-8413-7341A2BAE4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2863" y="3951758"/>
            <a:ext cx="5645511" cy="70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4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Circuit Timing Measurement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 Slew After Movement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Cell Delay After Movement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Model Construction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5</a:t>
            </a:fld>
            <a:endParaRPr lang="en-US" altLang="zh-Hant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184481A-E97A-49EE-A928-2CCAB7A77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757" y="990600"/>
            <a:ext cx="3821705" cy="255351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C39DE1A-3BD0-4E5D-88BA-BD259E094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862" y="1436563"/>
            <a:ext cx="4010585" cy="74305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0FF34E5-A6A1-4A65-B6FD-A0CD33626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862" y="2153005"/>
            <a:ext cx="6487430" cy="85737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2D6DFC5-29D1-449E-A7B4-B3CB2D4E2B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862" y="3031574"/>
            <a:ext cx="2991267" cy="32389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6AEBE685-1A5E-4097-BDEC-56428DAE5F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862" y="4074942"/>
            <a:ext cx="5868219" cy="49536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A4B00E14-4072-490D-AD3F-22E8C07B11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1862" y="5394707"/>
            <a:ext cx="5744377" cy="428685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3DA54331-B7ED-4BAD-81C0-BD01D0E3A8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6509" y="3772717"/>
            <a:ext cx="3821705" cy="2745441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9E61E489-D2A4-4E17-A8B3-F25C660462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15925" y="5988067"/>
            <a:ext cx="308653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2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dirty="0"/>
              <a:t>Algorithms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Proposed Flow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Dynamic IR drop prediction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Dynamic IR drop aware cell movement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6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12356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200F7A-34CF-43A3-9077-D256DCFA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Free Space-Aware Critical Path Smoothing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7A835A-9E7E-4580-9A9B-404A75EAF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Critical Path Smoothing</a:t>
            </a:r>
          </a:p>
          <a:p>
            <a:pPr lvl="1"/>
            <a:r>
              <a:rPr lang="en-US" altLang="zh-TW" dirty="0"/>
              <a:t>b2, b3, b4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Potential Free Space Collection</a:t>
            </a:r>
          </a:p>
          <a:p>
            <a:pPr lvl="1"/>
            <a:r>
              <a:rPr lang="en-US" altLang="zh-TW" dirty="0"/>
              <a:t>f1, f2, f3, f4, f5, f6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Gate Selection and Movement</a:t>
            </a:r>
          </a:p>
          <a:p>
            <a:pPr lvl="1"/>
            <a:r>
              <a:rPr lang="en-US" altLang="zh-TW" dirty="0"/>
              <a:t>f1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4B5E25-8A6F-41B7-81BF-A47D2D64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7E3AD9-CE14-4A6D-AF06-ECB218AFB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7</a:t>
            </a:fld>
            <a:endParaRPr lang="en-US" altLang="zh-Hant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0711AF2-8C4C-491C-A992-861ED6068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928" y="1798338"/>
            <a:ext cx="6585505" cy="348992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5A1DAEC-D050-4B1E-AB2F-F6BDE8E40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787" y="2971266"/>
            <a:ext cx="4199625" cy="42773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ABE512A-6285-44F7-974A-92845D49A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273" y="3437150"/>
            <a:ext cx="5888856" cy="38090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D67DF62-9BEB-458D-9539-B5BA7A98A6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266" y="4694243"/>
            <a:ext cx="3901670" cy="13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3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Slack-based Path Segmentation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Ideal Space Competition</a:t>
            </a:r>
          </a:p>
          <a:p>
            <a:pPr lvl="1"/>
            <a:r>
              <a:rPr lang="en-US" altLang="zh-TW" dirty="0"/>
              <a:t>Figure(a)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Segmentation</a:t>
            </a:r>
          </a:p>
          <a:p>
            <a:pPr lvl="1"/>
            <a:r>
              <a:rPr lang="en-US" altLang="zh-TW" dirty="0"/>
              <a:t>Decompose into the critical path and the others</a:t>
            </a:r>
          </a:p>
          <a:p>
            <a:pPr lvl="1"/>
            <a:r>
              <a:rPr lang="en-US" altLang="zh-TW" dirty="0"/>
              <a:t>Figure(b)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 dirty="0"/>
              <a:t>GIEE, NTU</a:t>
            </a:r>
            <a:endParaRPr lang="zh-Hant" altLang="zh-Hant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8</a:t>
            </a:fld>
            <a:endParaRPr lang="en-US" altLang="zh-Hant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607FDD3-DCDB-41A2-8F59-AE860E28C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62"/>
          <a:stretch/>
        </p:blipFill>
        <p:spPr>
          <a:xfrm>
            <a:off x="4943872" y="3257793"/>
            <a:ext cx="6066369" cy="333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2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40A1A-B763-4A88-BE52-F594EA0B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Free Space Assignment for Multiple Gates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237DFB-39DA-421A-A6E6-3E4F4135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Different Cells in different paths compete for the same free spaces</a:t>
            </a:r>
          </a:p>
          <a:p>
            <a:pPr lvl="1"/>
            <a:r>
              <a:rPr lang="en-US" altLang="zh-TW" dirty="0"/>
              <a:t>v3 and v7 compete for f1 and f2</a:t>
            </a:r>
          </a:p>
          <a:p>
            <a:endParaRPr lang="en-US" altLang="zh-TW" dirty="0"/>
          </a:p>
          <a:p>
            <a:r>
              <a:rPr lang="en-US" altLang="zh-TW" dirty="0"/>
              <a:t>Maximum Flow Problem</a:t>
            </a:r>
          </a:p>
          <a:p>
            <a:pPr lvl="1"/>
            <a:r>
              <a:rPr lang="en-US" altLang="zh-TW" dirty="0"/>
              <a:t>Construct a bipartite graph</a:t>
            </a:r>
          </a:p>
          <a:p>
            <a:pPr lvl="1"/>
            <a:r>
              <a:rPr lang="en-US" altLang="zh-TW" dirty="0"/>
              <a:t>Use Hungarian method to solve it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D1329F-644E-4C53-9060-8912F5C1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FC4AF5-E2A3-4EB4-B2DF-4090F9B08F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9</a:t>
            </a:fld>
            <a:endParaRPr lang="en-US" altLang="zh-Hant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EF7DF1F-9C14-4379-BC23-D6AEF6A77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473" y="1556792"/>
            <a:ext cx="4439270" cy="293410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A7D5C47-0418-4324-9619-197374658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448" y="3704875"/>
            <a:ext cx="6001588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63102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28986</TotalTime>
  <Words>485</Words>
  <Application>Microsoft Office PowerPoint</Application>
  <PresentationFormat>寬螢幕</PresentationFormat>
  <Paragraphs>170</Paragraphs>
  <Slides>17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標楷體</vt:lpstr>
      <vt:lpstr>Arial</vt:lpstr>
      <vt:lpstr>Symbol</vt:lpstr>
      <vt:lpstr>Tahoma</vt:lpstr>
      <vt:lpstr>Wingdings</vt:lpstr>
      <vt:lpstr>Blends</vt:lpstr>
      <vt:lpstr>1_Blends</vt:lpstr>
      <vt:lpstr>Incremental Timing-Driven Placement With Approximated Signoff Wire Delay and Regression-Based Cell Delay</vt:lpstr>
      <vt:lpstr>Outline</vt:lpstr>
      <vt:lpstr>Outline</vt:lpstr>
      <vt:lpstr>Circuit Timing Measurement</vt:lpstr>
      <vt:lpstr>Circuit Timing Measurement</vt:lpstr>
      <vt:lpstr>Outline</vt:lpstr>
      <vt:lpstr>Free Space-Aware Critical Path Smoothing</vt:lpstr>
      <vt:lpstr>Slack-based Path Segmentation</vt:lpstr>
      <vt:lpstr>Free Space Assignment for Multiple Gates</vt:lpstr>
      <vt:lpstr>Anchor Placement</vt:lpstr>
      <vt:lpstr>Anchor Placement</vt:lpstr>
      <vt:lpstr>Algorithm Flow</vt:lpstr>
      <vt:lpstr>Outline</vt:lpstr>
      <vt:lpstr>Experimental Results</vt:lpstr>
      <vt:lpstr>Outline</vt:lpstr>
      <vt:lpstr>Conclusion</vt:lpstr>
      <vt:lpstr>PowerPoint 簡報</vt:lpstr>
    </vt:vector>
  </TitlesOfParts>
  <Company>NTUEE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Pang-Yen Chou</dc:creator>
  <cp:lastModifiedBy>千毅 楊</cp:lastModifiedBy>
  <cp:revision>1646</cp:revision>
  <cp:lastPrinted>2013-02-20T05:37:24Z</cp:lastPrinted>
  <dcterms:created xsi:type="dcterms:W3CDTF">2010-05-04T15:31:14Z</dcterms:created>
  <dcterms:modified xsi:type="dcterms:W3CDTF">2020-11-18T09:20:02Z</dcterms:modified>
</cp:coreProperties>
</file>