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357" r:id="rId3"/>
    <p:sldId id="358" r:id="rId4"/>
    <p:sldId id="375" r:id="rId5"/>
    <p:sldId id="360" r:id="rId6"/>
    <p:sldId id="482" r:id="rId7"/>
    <p:sldId id="485" r:id="rId8"/>
    <p:sldId id="486" r:id="rId9"/>
    <p:sldId id="376" r:id="rId10"/>
    <p:sldId id="385" r:id="rId11"/>
    <p:sldId id="487" r:id="rId12"/>
    <p:sldId id="489" r:id="rId13"/>
    <p:sldId id="367" r:id="rId14"/>
    <p:sldId id="377" r:id="rId15"/>
    <p:sldId id="483" r:id="rId16"/>
    <p:sldId id="379" r:id="rId17"/>
    <p:sldId id="366" r:id="rId18"/>
    <p:sldId id="475" r:id="rId19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5363" autoAdjust="0"/>
  </p:normalViewPr>
  <p:slideViewPr>
    <p:cSldViewPr>
      <p:cViewPr varScale="1">
        <p:scale>
          <a:sx n="97" d="100"/>
          <a:sy n="97" d="100"/>
        </p:scale>
        <p:origin x="1122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4671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08517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/>
              <a:t>A High-Performance Triple Patterning Layout Decomposer with Balanced Density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842641" y="2501515"/>
            <a:ext cx="8501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dirty="0"/>
              <a:t>Bei Yu, Yen-Hung Liny, Gerard </a:t>
            </a:r>
            <a:r>
              <a:rPr lang="en-US" altLang="zh-TW" dirty="0" err="1"/>
              <a:t>Luk</a:t>
            </a:r>
            <a:r>
              <a:rPr lang="en-US" altLang="zh-TW" dirty="0"/>
              <a:t>-Patz, Duo </a:t>
            </a:r>
            <a:r>
              <a:rPr lang="en-US" altLang="zh-TW" dirty="0" err="1"/>
              <a:t>Dingx</a:t>
            </a:r>
            <a:r>
              <a:rPr lang="en-US" altLang="zh-TW" dirty="0"/>
              <a:t>, Kevin </a:t>
            </a:r>
            <a:r>
              <a:rPr lang="en-US" altLang="zh-TW" dirty="0" err="1"/>
              <a:t>Lucasz</a:t>
            </a:r>
            <a:r>
              <a:rPr lang="en-US" altLang="zh-TW" dirty="0"/>
              <a:t>, David Z. Pan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</a:t>
            </a:r>
            <a:r>
              <a:rPr lang="zh-TW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zh-TW" sz="2400" b="1" dirty="0">
                <a:solidFill>
                  <a:srgbClr val="000099"/>
                </a:solidFill>
              </a:rPr>
              <a:t>ICCAD’13</a:t>
            </a:r>
            <a:endParaRPr lang="en-US" altLang="zh-Hant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LELE-Aware Via-1 Assignment (PAO)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Search Tree</a:t>
            </a:r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EF12BC-0F7A-4444-8FB3-CBE841A4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859909"/>
            <a:ext cx="4719089" cy="5867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5E9F44-83DA-494D-99D9-B221005C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03" y="2276872"/>
            <a:ext cx="4435426" cy="34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D04CB-154D-4396-9606-4AC9C66C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SAPD-Aware Pin Access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B7CD0-F762-4E2D-A0A9-DC62FFFA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r>
              <a:rPr lang="en-US" altLang="zh-TW" dirty="0"/>
              <a:t>MILP Formulation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3260-1C5B-420B-B103-93780B5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EAD0-AF70-4904-9931-AB2481ED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C7F9D0-0337-41CE-8D1E-04869136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15" y="1512408"/>
            <a:ext cx="2625412" cy="20971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D4F2B-DC4E-4182-8035-0D084E89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4005064"/>
            <a:ext cx="2187665" cy="6061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3273F7-60D0-4250-8366-DC5B6F481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4655878"/>
            <a:ext cx="2540001" cy="1637862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B3A2B4C-BF18-42BC-8844-E99227629131}"/>
              </a:ext>
            </a:extLst>
          </p:cNvPr>
          <p:cNvSpPr txBox="1">
            <a:spLocks/>
          </p:cNvSpPr>
          <p:nvPr/>
        </p:nvSpPr>
        <p:spPr bwMode="auto">
          <a:xfrm>
            <a:off x="6048132" y="990600"/>
            <a:ext cx="543266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/>
              <a:t>Lagrangian</a:t>
            </a:r>
            <a:r>
              <a:rPr lang="en-US" altLang="zh-TW" kern="0" dirty="0"/>
              <a:t> Relaxation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marL="457200" lvl="1" indent="0">
              <a:buFont typeface="Symbol" pitchFamily="18" charset="2"/>
              <a:buNone/>
            </a:pPr>
            <a:endParaRPr lang="en-US" altLang="zh-TW" kern="0" dirty="0"/>
          </a:p>
          <a:p>
            <a:pPr lvl="1"/>
            <a:endParaRPr lang="en-US" altLang="zh-TW" kern="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26D9C59-47AC-4D67-98DE-FE7930E95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1457194"/>
            <a:ext cx="3395762" cy="2113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799AC7-E04F-4D12-A429-5DD045FE3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729" y="3895032"/>
            <a:ext cx="5122368" cy="22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CBAFB7-EA82-4A6A-B79A-19150318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86" y="1031813"/>
            <a:ext cx="11017224" cy="53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021A6BB-6815-4803-A3FC-1F21BA90B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09" y="1412776"/>
            <a:ext cx="4707255" cy="4104456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665BDC-135D-406E-8EEE-480A27F3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7" y="931251"/>
            <a:ext cx="6219304" cy="25288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141413-462D-4DA3-9D4F-7902E8A8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5" y="3484808"/>
            <a:ext cx="5112568" cy="30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Proposes propose a systematic methodology and introduce two algorithms, PAO for a specific I/O hit point combination and PICO for a SC</a:t>
            </a:r>
            <a:endParaRPr lang="en" altLang="zh-TW" dirty="0"/>
          </a:p>
          <a:p>
            <a:endParaRPr lang="en" altLang="zh-TW" dirty="0"/>
          </a:p>
          <a:p>
            <a:pPr algn="l"/>
            <a:r>
              <a:rPr lang="en-US" altLang="zh-TW" dirty="0"/>
              <a:t>Future Work: extend the PAO technique to </a:t>
            </a:r>
            <a:r>
              <a:rPr lang="en-US" altLang="zh-TW"/>
              <a:t>the intercell pin </a:t>
            </a:r>
            <a:r>
              <a:rPr lang="en-US" altLang="zh-TW" dirty="0"/>
              <a:t>access study considering placement level information</a:t>
            </a:r>
            <a:endParaRPr lang="en" altLang="zh-TW" dirty="0"/>
          </a:p>
          <a:p>
            <a:pPr marL="0" indent="0">
              <a:buNone/>
            </a:pP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BD2218C-404D-41F4-B9EA-1A337CD4A07C}"/>
              </a:ext>
            </a:extLst>
          </p:cNvPr>
          <p:cNvSpPr txBox="1">
            <a:spLocks/>
          </p:cNvSpPr>
          <p:nvPr/>
        </p:nvSpPr>
        <p:spPr bwMode="auto">
          <a:xfrm>
            <a:off x="863600" y="11430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Hit Point</a:t>
            </a:r>
          </a:p>
          <a:p>
            <a:pPr lvl="1"/>
            <a:r>
              <a:rPr lang="en-US" altLang="zh-TW" kern="0" dirty="0"/>
              <a:t>The overlap of a Metal-2 routing</a:t>
            </a:r>
            <a:r>
              <a:rPr lang="zh-TW" altLang="en-US" kern="0" dirty="0"/>
              <a:t> </a:t>
            </a:r>
            <a:r>
              <a:rPr lang="en-US" altLang="zh-TW" kern="0" dirty="0"/>
              <a:t>track and</a:t>
            </a:r>
            <a:r>
              <a:rPr lang="zh-TW" altLang="en-US" kern="0" dirty="0"/>
              <a:t> </a:t>
            </a:r>
            <a:r>
              <a:rPr lang="en-US" altLang="zh-TW" kern="0" dirty="0"/>
              <a:t>an I/O pin shape</a:t>
            </a:r>
            <a:endParaRPr lang="en-US" altLang="zh-TW" sz="2400" kern="0" dirty="0">
              <a:solidFill>
                <a:schemeClr val="tx1"/>
              </a:solidFill>
            </a:endParaRPr>
          </a:p>
          <a:p>
            <a:pPr lvl="1"/>
            <a:endParaRPr lang="en-US" altLang="zh-TW" kern="0" dirty="0"/>
          </a:p>
          <a:p>
            <a:endParaRPr lang="en-US" altLang="zh-TW" kern="0" dirty="0"/>
          </a:p>
          <a:p>
            <a:pPr marL="457200" lvl="1" indent="0">
              <a:buFont typeface="Symbol" pitchFamily="18" charset="2"/>
              <a:buNone/>
            </a:pPr>
            <a:endParaRPr lang="en-US" altLang="zh-TW" kern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97A16F-2594-4D0C-9C8F-046D16A7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8278"/>
            <a:ext cx="4766320" cy="35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Hit Point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The overlap of a Metal-2 routing</a:t>
            </a:r>
            <a:r>
              <a:rPr lang="zh-TW" altLang="en-US" sz="2000" dirty="0">
                <a:solidFill>
                  <a:srgbClr val="000066"/>
                </a:solidFill>
              </a:rPr>
              <a:t> </a:t>
            </a:r>
            <a:r>
              <a:rPr lang="en-US" altLang="zh-TW" sz="2000" dirty="0">
                <a:solidFill>
                  <a:srgbClr val="000066"/>
                </a:solidFill>
              </a:rPr>
              <a:t>track and</a:t>
            </a:r>
            <a:r>
              <a:rPr lang="zh-TW" altLang="en-US" sz="2000" dirty="0">
                <a:solidFill>
                  <a:srgbClr val="000066"/>
                </a:solidFill>
              </a:rPr>
              <a:t> </a:t>
            </a:r>
            <a:r>
              <a:rPr lang="en-US" altLang="zh-TW" sz="2000" dirty="0">
                <a:solidFill>
                  <a:srgbClr val="000066"/>
                </a:solidFill>
              </a:rPr>
              <a:t>an I/O pin shape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r>
              <a:rPr lang="en-US" altLang="zh-TW" dirty="0"/>
              <a:t>Hit Point Combination</a:t>
            </a: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A set of hit points where each I/O pin in the </a:t>
            </a:r>
            <a:r>
              <a:rPr lang="en-US" altLang="zh-TW" dirty="0"/>
              <a:t>standard cell</a:t>
            </a:r>
            <a:r>
              <a:rPr lang="en-US" altLang="zh-TW" sz="2000" dirty="0">
                <a:solidFill>
                  <a:srgbClr val="000066"/>
                </a:solidFill>
              </a:rPr>
              <a:t> is accessed exactly once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Valid Hit Point Combination</a:t>
            </a: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r>
              <a:rPr lang="en-US" altLang="zh-TW" dirty="0"/>
              <a:t>Hit point combination which induces zero design rule violations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Valid Hit Point</a:t>
            </a: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A hit point which can be accessed from both directions within some valid hit point combinations for one cell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1242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C9FB837-B966-4F68-BB64-412823534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0197" y="1006475"/>
            <a:ext cx="6190006" cy="5105400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27863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D04CB-154D-4396-9606-4AC9C66C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B7CD0-F762-4E2D-A0A9-DC62FFFA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1: Pin Access Optimization (PAO)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Given the SC layout and a specific hit point combination, determine whether or not it is possible to achieve an optimal LELE-friendly Via-1 assignment and subsequently optimize the Metal-2 wires for pin access and within-cell connections given the Via-1 assignment under SADP constraints. If possible, show legal Via-1 assignment and all SADP-friendly Metal-2 wires.</a:t>
            </a: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r>
              <a:rPr lang="en-US" altLang="zh-TW" dirty="0"/>
              <a:t>Problem 2: Pin Access and Cell Layout Co-Optimization (PICO)</a:t>
            </a: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Given the SC layout,  show all Via-1 assignment and Metal-2 wiring cases with successful PAOs and maximize the pin access flexibility under LELE and SADP constraints.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3260-1C5B-420B-B103-93780B5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EAD0-AF70-4904-9931-AB2481ED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5177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LELE-Aware Via-1 Assignment (PAO)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A835A-9E7E-4580-9A9B-404A75EAF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Takes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k is the number of candidates of a hit point</a:t>
                </a:r>
              </a:p>
              <a:p>
                <a:pPr lvl="1"/>
                <a:r>
                  <a:rPr lang="en-US" altLang="zh-TW" dirty="0"/>
                  <a:t>n and k are often bounded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A835A-9E7E-4580-9A9B-404A75EAF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6" t="-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6FE7D4-6FA7-4D4F-8F14-B782778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05" y="2276114"/>
            <a:ext cx="5020379" cy="42770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42AD35-C256-4A84-BD3E-98878D256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910" y="967523"/>
            <a:ext cx="4176464" cy="56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29913</TotalTime>
  <Words>459</Words>
  <Application>Microsoft Office PowerPoint</Application>
  <PresentationFormat>寬螢幕</PresentationFormat>
  <Paragraphs>127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新細明體</vt:lpstr>
      <vt:lpstr>標楷體</vt:lpstr>
      <vt:lpstr>Arial</vt:lpstr>
      <vt:lpstr>Cambria Math</vt:lpstr>
      <vt:lpstr>Symbol</vt:lpstr>
      <vt:lpstr>Tahoma</vt:lpstr>
      <vt:lpstr>Wingdings</vt:lpstr>
      <vt:lpstr>Blends</vt:lpstr>
      <vt:lpstr>1_Blends</vt:lpstr>
      <vt:lpstr>A High-Performance Triple Patterning Layout Decomposer with Balanced Density</vt:lpstr>
      <vt:lpstr>Outline</vt:lpstr>
      <vt:lpstr>Outline</vt:lpstr>
      <vt:lpstr>Problem Formulation</vt:lpstr>
      <vt:lpstr>Definitions</vt:lpstr>
      <vt:lpstr>Definitions</vt:lpstr>
      <vt:lpstr>Problem Formulation</vt:lpstr>
      <vt:lpstr>Outline</vt:lpstr>
      <vt:lpstr>LELE-Aware Via-1 Assignment (PAO)</vt:lpstr>
      <vt:lpstr>LELE-Aware Via-1 Assignment (PAO)</vt:lpstr>
      <vt:lpstr>SAPD-Aware Pin Access</vt:lpstr>
      <vt:lpstr>PICO</vt:lpstr>
      <vt:lpstr>Outline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User</cp:lastModifiedBy>
  <cp:revision>1674</cp:revision>
  <cp:lastPrinted>2013-02-20T05:37:24Z</cp:lastPrinted>
  <dcterms:created xsi:type="dcterms:W3CDTF">2010-05-04T15:31:14Z</dcterms:created>
  <dcterms:modified xsi:type="dcterms:W3CDTF">2020-11-29T12:52:12Z</dcterms:modified>
</cp:coreProperties>
</file>