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19"/>
  </p:notesMasterIdLst>
  <p:handoutMasterIdLst>
    <p:handoutMasterId r:id="rId20"/>
  </p:handoutMasterIdLst>
  <p:sldIdLst>
    <p:sldId id="357" r:id="rId3"/>
    <p:sldId id="358" r:id="rId4"/>
    <p:sldId id="375" r:id="rId5"/>
    <p:sldId id="360" r:id="rId6"/>
    <p:sldId id="376" r:id="rId7"/>
    <p:sldId id="385" r:id="rId8"/>
    <p:sldId id="367" r:id="rId9"/>
    <p:sldId id="478" r:id="rId10"/>
    <p:sldId id="479" r:id="rId11"/>
    <p:sldId id="480" r:id="rId12"/>
    <p:sldId id="481" r:id="rId13"/>
    <p:sldId id="377" r:id="rId14"/>
    <p:sldId id="374" r:id="rId15"/>
    <p:sldId id="379" r:id="rId16"/>
    <p:sldId id="366" r:id="rId17"/>
    <p:sldId id="475" r:id="rId18"/>
  </p:sldIdLst>
  <p:sldSz cx="12192000" cy="6858000"/>
  <p:notesSz cx="6797675" cy="9928225"/>
  <p:defaultTextStyle>
    <a:defPPr>
      <a:defRPr lang="zh-Hant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020"/>
    <a:srgbClr val="F86C6C"/>
    <a:srgbClr val="CCCCFF"/>
    <a:srgbClr val="000066"/>
    <a:srgbClr val="FFFF00"/>
    <a:srgbClr val="FFD9FF"/>
    <a:srgbClr val="DDFFDD"/>
    <a:srgbClr val="FFE5FF"/>
    <a:srgbClr val="E1E1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5363" autoAdjust="0"/>
  </p:normalViewPr>
  <p:slideViewPr>
    <p:cSldViewPr>
      <p:cViewPr varScale="1">
        <p:scale>
          <a:sx n="97" d="100"/>
          <a:sy n="97" d="100"/>
        </p:scale>
        <p:origin x="1122" y="10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E3E32E-25DC-4F90-BC71-1204820C214C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6200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noProof="0"/>
              <a:t>按一下以編輯母片</a:t>
            </a:r>
          </a:p>
          <a:p>
            <a:pPr lvl="1"/>
            <a:r>
              <a:rPr lang="zh-Hant" altLang="en-US" noProof="0"/>
              <a:t>第二層</a:t>
            </a:r>
          </a:p>
          <a:p>
            <a:pPr lvl="2"/>
            <a:r>
              <a:rPr lang="zh-Hant" altLang="en-US" noProof="0"/>
              <a:t>第三層</a:t>
            </a:r>
          </a:p>
          <a:p>
            <a:pPr lvl="3"/>
            <a:r>
              <a:rPr lang="zh-Hant" altLang="en-US" noProof="0"/>
              <a:t>第四層</a:t>
            </a:r>
          </a:p>
          <a:p>
            <a:pPr lvl="4"/>
            <a:r>
              <a:rPr lang="zh-Hant" altLang="en-US" noProof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05D155-4C6A-4B13-920E-C2B08AFD570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12130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554" indent="-228554">
              <a:buAutoNum type="arabicPeriod"/>
            </a:pPr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190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8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5044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760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0D64B-E168-4852-BDC2-DA19518F5ED7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8" y="3229416"/>
            <a:ext cx="7246036" cy="3058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tw/chinese/PageB.php" TargetMode="Externa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ntu.edu.tw/chinese/PageB.php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7846486" y="2362200"/>
            <a:ext cx="4345516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ntu_title01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gray">
          <a:xfrm>
            <a:off x="719668" y="32131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4572000" y="5791203"/>
            <a:ext cx="3456517" cy="771525"/>
            <a:chOff x="2109" y="3067"/>
            <a:chExt cx="1678" cy="499"/>
          </a:xfrm>
        </p:grpSpPr>
        <p:pic>
          <p:nvPicPr>
            <p:cNvPr id="8" name="Picture 9" descr="NTU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新首頁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28778"/>
            <a:ext cx="10363200" cy="1470025"/>
          </a:xfrm>
        </p:spPr>
        <p:txBody>
          <a:bodyPr/>
          <a:lstStyle>
            <a:lvl1pPr>
              <a:defRPr b="1"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 dirty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7563"/>
            <a:ext cx="85344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/>
              <a:t>按一下以編輯母片副標題樣式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69535D-99B8-4C4F-9AC5-30555C9A9870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99518702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24C7-CAA2-4CEB-8048-AB89905A565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231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9217-486A-4FC5-8590-DDD2563FAC22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3881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8793876" y="2060847"/>
            <a:ext cx="325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ntu_title01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5772286"/>
            <a:ext cx="23431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4744566" y="5640659"/>
            <a:ext cx="2592388" cy="771525"/>
            <a:chOff x="2109" y="3067"/>
            <a:chExt cx="1678" cy="499"/>
          </a:xfrm>
        </p:grpSpPr>
        <p:pic>
          <p:nvPicPr>
            <p:cNvPr id="11" name="Picture 9" descr="NTU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新首頁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695400" y="1933575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5200" y="470172"/>
            <a:ext cx="10160000" cy="13081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6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56350"/>
            <a:ext cx="25400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5AE5F48-10BC-4EDB-A845-4AF634445BF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4864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A007831-3536-4435-90C1-461D060F6A03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43151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7B9BBC5-C619-4432-8292-D3A36389124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60299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003D35-8F4D-45C2-B0BB-A4A19C3805F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55836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407BCF3-18DA-4A71-AD84-415D39962931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5653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A1F330-0A7C-4949-AD7B-E5224362307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0280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BBD3811-0C3B-41F3-B5FB-CBF440E5F62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470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83F189B-CDA3-4A1C-8FFD-38B483FDAE60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357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D2F5A-77B9-4B8A-9E53-DA43A439DF1A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83176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3331454-F54E-49AD-998A-C1894E6AC07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58666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BD40C2F-EE28-4471-AACB-81AF42ABBE6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918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D5C0F70-3CE8-4E27-95D6-CA01872C1D1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3814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668000" cy="685800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55EE02D-4063-4691-9371-BDFFC343E0A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6471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Hant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53A688D-50DC-43CD-89DC-C1E9F1D2F0A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765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396A-21D2-48EB-BECF-D9F5F663F138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99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BEE9-5A74-423D-A522-D0A3EEF2FE3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303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BC88-99BD-4C6D-AD4B-DB235EA0301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108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0678B-80C3-49EF-98EE-8877075EB36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810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6171-5519-48EC-A13E-5F47B32F91D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834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48829-B386-4EB8-81E7-387B9CBAFFD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53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7E45-56D9-4066-A362-82FBA534CE56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48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ntu_title0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text styles</a:t>
            </a:r>
          </a:p>
          <a:p>
            <a:pPr lvl="1"/>
            <a:r>
              <a:rPr lang="en-US" altLang="zh-Hant"/>
              <a:t>Second level</a:t>
            </a:r>
          </a:p>
          <a:p>
            <a:pPr lvl="2"/>
            <a:r>
              <a:rPr lang="en-US" altLang="zh-Hant"/>
              <a:t>Third level</a:t>
            </a:r>
          </a:p>
          <a:p>
            <a:pPr lvl="3"/>
            <a:r>
              <a:rPr lang="en-US" altLang="zh-Hant"/>
              <a:t>Fourth level</a:t>
            </a:r>
          </a:p>
          <a:p>
            <a:pPr lvl="4"/>
            <a:r>
              <a:rPr lang="en-US" altLang="zh-Hant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B33945A-0152-4C70-9B70-7124E1BE976D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8204" name="Rectangle 12"/>
          <p:cNvSpPr>
            <a:spLocks noChangeArrowheads="1"/>
          </p:cNvSpPr>
          <p:nvPr userDrawn="1"/>
        </p:nvSpPr>
        <p:spPr bwMode="gray">
          <a:xfrm>
            <a:off x="609602" y="8382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6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dirty="0"/>
              <a:t>按一下以編輯母片標題樣式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/>
              <a:t>按一下以編輯母片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3523760-953C-4318-8E41-B6EF6B9E498E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gray">
          <a:xfrm>
            <a:off x="560916" y="81756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96400" y="630932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52F945E-D5C1-424F-9578-A49C517127C5}" type="slidenum">
              <a:rPr kumimoji="0" lang="zh-Hant" alt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kumimoji="0" lang="en-US" altLang="zh-Hant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9680" y="194194"/>
            <a:ext cx="10225136" cy="1677987"/>
          </a:xfrm>
        </p:spPr>
        <p:txBody>
          <a:bodyPr/>
          <a:lstStyle/>
          <a:p>
            <a:r>
              <a:rPr lang="en-US" altLang="zh-TW" dirty="0">
                <a:solidFill>
                  <a:srgbClr val="000099"/>
                </a:solidFill>
              </a:rPr>
              <a:t>Incremental Timing-Driven Placement With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Approximated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Signoff Wire Delay and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Regression-Based Cell Delay</a:t>
            </a:r>
            <a:endParaRPr lang="zh-Hant" altLang="en-US" dirty="0">
              <a:solidFill>
                <a:srgbClr val="000099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56048" y="1927317"/>
            <a:ext cx="7772400" cy="186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en-US" altLang="zh-Hant" sz="2000" b="1" dirty="0">
              <a:solidFill>
                <a:srgbClr val="000099"/>
              </a:solidFill>
            </a:endParaRPr>
          </a:p>
          <a:p>
            <a:pPr algn="ctr"/>
            <a:r>
              <a:rPr lang="en-US" altLang="zh-Hant" sz="2000" b="1" dirty="0">
                <a:solidFill>
                  <a:srgbClr val="000099"/>
                </a:solidFill>
              </a:rPr>
              <a:t>Presenter: </a:t>
            </a:r>
            <a:r>
              <a:rPr lang="en-US" altLang="zh-Hant" sz="2000" b="1" dirty="0" err="1">
                <a:solidFill>
                  <a:srgbClr val="000099"/>
                </a:solidFill>
              </a:rPr>
              <a:t>Chien</a:t>
            </a:r>
            <a:r>
              <a:rPr lang="en-US" altLang="zh-Hant" sz="2000" b="1" dirty="0">
                <a:solidFill>
                  <a:srgbClr val="000099"/>
                </a:solidFill>
              </a:rPr>
              <a:t>-Yi Yang</a:t>
            </a:r>
            <a:endParaRPr lang="zh-Hant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664619" y="3929363"/>
            <a:ext cx="6858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The Electronic Design Automation Laboratory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Graduate Institute of Electrical Engineering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National Taiwan University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Taipei 106, Taiwan</a:t>
            </a:r>
          </a:p>
        </p:txBody>
      </p:sp>
      <p:sp>
        <p:nvSpPr>
          <p:cNvPr id="17417" name="Rectangle 41"/>
          <p:cNvSpPr>
            <a:spLocks noChangeArrowheads="1"/>
          </p:cNvSpPr>
          <p:nvPr/>
        </p:nvSpPr>
        <p:spPr bwMode="auto">
          <a:xfrm>
            <a:off x="2025650" y="206057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Hant" sz="2400" dirty="0"/>
          </a:p>
        </p:txBody>
      </p:sp>
      <p:sp>
        <p:nvSpPr>
          <p:cNvPr id="9" name="文字方塊 7"/>
          <p:cNvSpPr txBox="1">
            <a:spLocks noChangeArrowheads="1"/>
          </p:cNvSpPr>
          <p:nvPr/>
        </p:nvSpPr>
        <p:spPr bwMode="auto">
          <a:xfrm>
            <a:off x="1914525" y="2492377"/>
            <a:ext cx="8358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/>
            <a:r>
              <a:rPr lang="en-US" altLang="zh-TW" dirty="0"/>
              <a:t>Tai-Cheng Lee and </a:t>
            </a:r>
            <a:r>
              <a:rPr lang="en-US" altLang="zh-TW" dirty="0" err="1"/>
              <a:t>Yih</a:t>
            </a:r>
            <a:r>
              <a:rPr lang="en-US" altLang="zh-TW" dirty="0"/>
              <a:t>-Lang Li</a:t>
            </a:r>
            <a:endParaRPr lang="en-US" altLang="zh-Hant" dirty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609600" y="635635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025650" y="205394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2400" b="1" dirty="0">
                <a:solidFill>
                  <a:srgbClr val="000099"/>
                </a:solidFill>
              </a:rPr>
              <a:t>IEEE Trans. VLSI Syst, VOL. 27, OCTOBER 2019</a:t>
            </a:r>
            <a:endParaRPr lang="en-US" altLang="zh-Hant" sz="2400" b="1" dirty="0">
              <a:solidFill>
                <a:srgbClr val="000099"/>
              </a:solidFill>
            </a:endParaRPr>
          </a:p>
          <a:p>
            <a:pPr algn="ctr"/>
            <a:endParaRPr lang="en-US" altLang="zh-Hant" sz="2400" dirty="0"/>
          </a:p>
        </p:txBody>
      </p:sp>
    </p:spTree>
    <p:extLst>
      <p:ext uri="{BB962C8B-B14F-4D97-AF65-F5344CB8AC3E}">
        <p14:creationId xmlns:p14="http://schemas.microsoft.com/office/powerpoint/2010/main" val="207336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0C26-EF5D-4C57-B74E-F2C777E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Anchor Placement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711FB-357C-40A8-8426-03552FE1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placement graph</a:t>
            </a:r>
          </a:p>
          <a:p>
            <a:pPr lvl="1"/>
            <a:r>
              <a:rPr lang="en-US" altLang="zh-TW" dirty="0"/>
              <a:t>vertices are the anchors</a:t>
            </a:r>
          </a:p>
          <a:p>
            <a:pPr lvl="1"/>
            <a:r>
              <a:rPr lang="en-US" altLang="zh-TW" dirty="0"/>
              <a:t>an edge is created between a fixed anchor and a movable anchor if they belong to the same path segment</a:t>
            </a:r>
          </a:p>
          <a:p>
            <a:pPr lvl="1"/>
            <a:r>
              <a:rPr lang="en-US" altLang="zh-TW" dirty="0"/>
              <a:t>weight of an edge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Quadratic programming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Figure(a): before anchor placement</a:t>
            </a:r>
          </a:p>
          <a:p>
            <a:pPr lvl="1"/>
            <a:r>
              <a:rPr lang="en-US" altLang="zh-TW" dirty="0"/>
              <a:t>Figure(b): after anchor placement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AC938-58FC-459F-AF9E-9EF51A7A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6E6EF-BE0E-46D6-BB76-9C8E96368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10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098C8D-AE98-4E91-9DC6-AF8C87E6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03" y="4124924"/>
            <a:ext cx="4205230" cy="23733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EA0C1DF-7312-4A1D-853D-EA110304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2119762"/>
            <a:ext cx="4297034" cy="19033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68C251-4AD8-4130-9D96-97CEB5CAD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2809897"/>
            <a:ext cx="2952328" cy="6070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042024A-AD15-4BBD-954B-EF3A52348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88" y="3441006"/>
            <a:ext cx="5045420" cy="2386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86C9E7A-5834-489A-8FB9-700528465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066" y="4629194"/>
            <a:ext cx="4959530" cy="6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7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87DD6-02A7-4E24-9A2C-B6104101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3B6A5-CC15-46A4-8F22-90317A0F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41B7BF-8F43-4916-AA90-EB1031EB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DF2E30-8507-4A22-B393-C0926682F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11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4CED64-FD10-45BF-A4D1-260178D4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85" y="925696"/>
            <a:ext cx="6234430" cy="56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7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73252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Settings</a:t>
            </a:r>
          </a:p>
          <a:p>
            <a:pPr lvl="1"/>
            <a:r>
              <a:rPr lang="en-US" altLang="zh-TW" dirty="0"/>
              <a:t>Programming language: </a:t>
            </a:r>
            <a:r>
              <a:rPr lang="en-US" altLang="zh-TW" b="1" dirty="0"/>
              <a:t>C++</a:t>
            </a:r>
            <a:endParaRPr lang="en-US" altLang="zh-TW" dirty="0"/>
          </a:p>
          <a:p>
            <a:pPr lvl="1"/>
            <a:r>
              <a:rPr lang="en-US" altLang="zh-TW" dirty="0"/>
              <a:t>An industrial static timing analyzer with sign-off accuracy</a:t>
            </a:r>
          </a:p>
          <a:p>
            <a:pPr lvl="1"/>
            <a:r>
              <a:rPr lang="en-US" altLang="zh-TW" dirty="0"/>
              <a:t>14nm circuits from commercial high performance microprocessor designs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Details</a:t>
            </a:r>
          </a:p>
          <a:p>
            <a:pPr lvl="1"/>
            <a:r>
              <a:rPr lang="en-US" altLang="zh-TW" dirty="0"/>
              <a:t>Clock period: 180ps</a:t>
            </a:r>
          </a:p>
          <a:p>
            <a:pPr lvl="1"/>
            <a:r>
              <a:rPr lang="en-US" altLang="zh-TW" dirty="0"/>
              <a:t>Slack threshold: 10ps</a:t>
            </a:r>
          </a:p>
          <a:p>
            <a:pPr lvl="1"/>
            <a:r>
              <a:rPr lang="en-US" altLang="zh-TW" dirty="0"/>
              <a:t>Iteration limit: 50</a:t>
            </a:r>
          </a:p>
          <a:p>
            <a:pPr lvl="1"/>
            <a:r>
              <a:rPr lang="en-US" altLang="zh-TW" dirty="0"/>
              <a:t>k: 10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13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5FDF06-C00A-49E2-8460-4B60B4C9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897068"/>
            <a:ext cx="6490400" cy="29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5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14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0872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Present a path-based incremental timing-driven placement algorithm called OWARU</a:t>
            </a:r>
            <a:endParaRPr lang="en" altLang="zh-TW" dirty="0"/>
          </a:p>
          <a:p>
            <a:endParaRPr lang="en" altLang="zh-TW" dirty="0"/>
          </a:p>
          <a:p>
            <a:r>
              <a:rPr lang="en-US" altLang="zh-TW" dirty="0"/>
              <a:t>Adopt </a:t>
            </a:r>
            <a:r>
              <a:rPr lang="en-US" altLang="zh-TW" dirty="0" err="1"/>
              <a:t>Bézier</a:t>
            </a:r>
            <a:r>
              <a:rPr lang="en-US" altLang="zh-TW" dirty="0"/>
              <a:t> curve smoothing to straighten out meandering timing critical paths</a:t>
            </a:r>
            <a:endParaRPr lang="en" altLang="zh-TW" dirty="0"/>
          </a:p>
          <a:p>
            <a:pPr lvl="1"/>
            <a:endParaRPr lang="en" altLang="zh-TW" dirty="0"/>
          </a:p>
          <a:p>
            <a:r>
              <a:rPr lang="en-US" altLang="zh-TW" dirty="0"/>
              <a:t>Provide a free space aware capability to guarantee a legal placement solution even without an explicit legalization step</a:t>
            </a: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4470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7368" y="332656"/>
            <a:ext cx="11305256" cy="6095431"/>
            <a:chOff x="1559496" y="620688"/>
            <a:chExt cx="8742362" cy="5775325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620688"/>
              <a:ext cx="8742362" cy="577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4171314" y="3861048"/>
              <a:ext cx="6121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r>
                <a:rPr lang="en-US" altLang="zh-TW" dirty="0">
                  <a:solidFill>
                    <a:srgbClr val="990000"/>
                  </a:solidFill>
                </a:rPr>
                <a:t> </a:t>
              </a:r>
              <a:r>
                <a:rPr lang="en-US" altLang="zh-TW" sz="5400" dirty="0">
                  <a:solidFill>
                    <a:srgbClr val="000099"/>
                  </a:solidFill>
                </a:rPr>
                <a:t>Thank You!</a:t>
              </a:r>
              <a:endParaRPr lang="en-US" altLang="zh-TW" sz="28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904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559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349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Timing Measurement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Total Negative Slack</a:t>
            </a:r>
          </a:p>
          <a:p>
            <a:pPr lvl="1"/>
            <a:r>
              <a:rPr lang="en-US" altLang="zh-TW" dirty="0"/>
              <a:t>r: required time, a: arrival time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Worst Negative Slack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4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C8FAEF-6E9A-4EC3-9B04-48460A78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60" y="1844824"/>
            <a:ext cx="3858129" cy="12826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53D70B2-ECD6-442B-8AD1-320673BD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60" y="3730554"/>
            <a:ext cx="4104973" cy="922582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61315FB-DFC9-48A5-BAB8-DAC556154F31}"/>
              </a:ext>
            </a:extLst>
          </p:cNvPr>
          <p:cNvSpPr txBox="1">
            <a:spLocks/>
          </p:cNvSpPr>
          <p:nvPr/>
        </p:nvSpPr>
        <p:spPr bwMode="auto">
          <a:xfrm>
            <a:off x="5290533" y="990600"/>
            <a:ext cx="642209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Net Delay (Elmore Delay)</a:t>
            </a:r>
          </a:p>
          <a:p>
            <a:pPr lvl="1"/>
            <a:r>
              <a:rPr lang="en-US" altLang="zh-TW" kern="0" dirty="0"/>
              <a:t>k: 1 or 0.69</a:t>
            </a:r>
          </a:p>
          <a:p>
            <a:pPr marL="0" indent="0">
              <a:buFont typeface="標楷體" pitchFamily="65" charset="-120"/>
              <a:buNone/>
            </a:pPr>
            <a:endParaRPr lang="en-US" altLang="zh-TW" kern="0" dirty="0"/>
          </a:p>
          <a:p>
            <a:pPr marL="0" indent="0">
              <a:buNone/>
            </a:pPr>
            <a:endParaRPr lang="en-US" altLang="zh-TW" kern="0" dirty="0"/>
          </a:p>
          <a:p>
            <a:r>
              <a:rPr lang="en-US" altLang="zh-TW" kern="0" dirty="0"/>
              <a:t>Delay After Movement</a:t>
            </a:r>
          </a:p>
          <a:p>
            <a:pPr marL="0" indent="0">
              <a:buFont typeface="標楷體" pitchFamily="65" charset="-120"/>
              <a:buNone/>
            </a:pPr>
            <a:endParaRPr lang="zh-TW" altLang="en-US" kern="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D37EE67-8592-4DAC-AD0C-2410D5B46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6832"/>
            <a:ext cx="3409793" cy="7200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3128D48-6874-4F73-95EA-D6EA3CB85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03104"/>
            <a:ext cx="5586431" cy="72008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36E52ED-0A1A-4AAD-8413-7341A2BAE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863" y="3951758"/>
            <a:ext cx="5645511" cy="7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Proposed Flow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prediction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aware cell movement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12356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Space-Aware Critical Path Smoothing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Critical Path Smoothing</a:t>
            </a:r>
          </a:p>
          <a:p>
            <a:pPr lvl="1"/>
            <a:r>
              <a:rPr lang="en-US" altLang="zh-TW" dirty="0"/>
              <a:t>b2, b3, b4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Potential Free Space Collection</a:t>
            </a:r>
          </a:p>
          <a:p>
            <a:pPr lvl="1"/>
            <a:r>
              <a:rPr lang="en-US" altLang="zh-TW" dirty="0"/>
              <a:t>f1, f2, f3, f4, f5, f6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Gate Selection and Movement</a:t>
            </a:r>
          </a:p>
          <a:p>
            <a:pPr lvl="1"/>
            <a:r>
              <a:rPr lang="en-US" altLang="zh-TW" dirty="0"/>
              <a:t>f1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6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711AF2-8C4C-491C-A992-861ED606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1798338"/>
            <a:ext cx="6585505" cy="34899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A1DAEC-D050-4B1E-AB2F-F6BDE8E40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87" y="2971266"/>
            <a:ext cx="4199625" cy="4277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BE512A-6285-44F7-974A-92845D49A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73" y="3437150"/>
            <a:ext cx="5888856" cy="3809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67DF62-9BEB-458D-9539-B5BA7A98A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266" y="4694243"/>
            <a:ext cx="3901670" cy="13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Slack-based Path Segmentation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Ideal Space Competition</a:t>
            </a:r>
          </a:p>
          <a:p>
            <a:pPr lvl="1"/>
            <a:r>
              <a:rPr lang="en-US" altLang="zh-TW" dirty="0"/>
              <a:t>Figure(a)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Segmentation</a:t>
            </a:r>
          </a:p>
          <a:p>
            <a:pPr lvl="1"/>
            <a:r>
              <a:rPr lang="en-US" altLang="zh-TW" dirty="0"/>
              <a:t>Decompose into the critical path and the others</a:t>
            </a:r>
          </a:p>
          <a:p>
            <a:pPr lvl="1"/>
            <a:r>
              <a:rPr lang="en-US" altLang="zh-TW" dirty="0"/>
              <a:t>Figure(b)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7</a:t>
            </a:fld>
            <a:endParaRPr lang="en-US" altLang="zh-Hant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07FDD3-DCDB-41A2-8F59-AE860E28C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2"/>
          <a:stretch/>
        </p:blipFill>
        <p:spPr>
          <a:xfrm>
            <a:off x="4943872" y="3257793"/>
            <a:ext cx="6066369" cy="33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40A1A-B763-4A88-BE52-F594EA0B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Space Assignment for Multiple Gates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37DFB-39DA-421A-A6E6-3E4F4135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Cells in different paths compete for the same free spaces</a:t>
            </a:r>
          </a:p>
          <a:p>
            <a:pPr lvl="1"/>
            <a:r>
              <a:rPr lang="en-US" altLang="zh-TW" dirty="0"/>
              <a:t>v3 and v7 compete for f1 and f2</a:t>
            </a:r>
          </a:p>
          <a:p>
            <a:endParaRPr lang="en-US" altLang="zh-TW" dirty="0"/>
          </a:p>
          <a:p>
            <a:r>
              <a:rPr lang="en-US" altLang="zh-TW" dirty="0"/>
              <a:t>Maximum Flow Problem</a:t>
            </a:r>
          </a:p>
          <a:p>
            <a:pPr lvl="1"/>
            <a:r>
              <a:rPr lang="en-US" altLang="zh-TW" dirty="0"/>
              <a:t>Construct a bipartite graph</a:t>
            </a:r>
          </a:p>
          <a:p>
            <a:pPr lvl="1"/>
            <a:r>
              <a:rPr lang="en-US" altLang="zh-TW" dirty="0"/>
              <a:t>Use Hungarian method to solve it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1329F-644E-4C53-9060-8912F5C1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FC4AF5-E2A3-4EB4-B2DF-4090F9B08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8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F7DF1F-9C14-4379-BC23-D6AEF6A7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73" y="1556792"/>
            <a:ext cx="4439270" cy="29341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7D5C47-0418-4324-9619-197374658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3704875"/>
            <a:ext cx="600158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6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00C26-EF5D-4C57-B74E-F2C777E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Anchor Placement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711FB-357C-40A8-8426-03552FE1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Anchor Cells</a:t>
            </a:r>
          </a:p>
          <a:p>
            <a:pPr lvl="1"/>
            <a:r>
              <a:rPr lang="en-US" altLang="zh-TW" dirty="0"/>
              <a:t>start of end point of a path</a:t>
            </a:r>
          </a:p>
          <a:p>
            <a:pPr lvl="1"/>
            <a:r>
              <a:rPr lang="en-US" altLang="zh-TW" dirty="0"/>
              <a:t>movable: contained in another segment &amp; not the anchor of the segment</a:t>
            </a:r>
          </a:p>
          <a:p>
            <a:pPr lvl="1"/>
            <a:r>
              <a:rPr lang="en-US" altLang="zh-TW" dirty="0"/>
              <a:t>fixed: otherwise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Two paths compete for an anchor cell</a:t>
            </a:r>
          </a:p>
          <a:p>
            <a:pPr lvl="1"/>
            <a:r>
              <a:rPr lang="en-US" altLang="zh-TW" dirty="0"/>
              <a:t>v2: movable anchor for the blue path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Fix the anchor points</a:t>
            </a:r>
          </a:p>
          <a:p>
            <a:pPr lvl="1"/>
            <a:r>
              <a:rPr lang="en-US" altLang="zh-TW" dirty="0"/>
              <a:t>Figure(b)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AC938-58FC-459F-AF9E-9EF51A7A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6E6EF-BE0E-46D6-BB76-9C8E96368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9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07F0AE-3A20-46B3-8E57-F81615D9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420888"/>
            <a:ext cx="5730922" cy="32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759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28965</TotalTime>
  <Words>466</Words>
  <Application>Microsoft Office PowerPoint</Application>
  <PresentationFormat>寬螢幕</PresentationFormat>
  <Paragraphs>156</Paragraphs>
  <Slides>16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Symbol</vt:lpstr>
      <vt:lpstr>Tahoma</vt:lpstr>
      <vt:lpstr>Wingdings</vt:lpstr>
      <vt:lpstr>Blends</vt:lpstr>
      <vt:lpstr>1_Blends</vt:lpstr>
      <vt:lpstr>Incremental Timing-Driven Placement With Approximated Signoff Wire Delay and Regression-Based Cell Delay</vt:lpstr>
      <vt:lpstr>Outline</vt:lpstr>
      <vt:lpstr>Outline</vt:lpstr>
      <vt:lpstr>Circuit Timing Measurement</vt:lpstr>
      <vt:lpstr>Outline</vt:lpstr>
      <vt:lpstr>Free Space-Aware Critical Path Smoothing</vt:lpstr>
      <vt:lpstr>Slack-based Path Segmentation</vt:lpstr>
      <vt:lpstr>Free Space Assignment for Multiple Gates</vt:lpstr>
      <vt:lpstr>Anchor Placement</vt:lpstr>
      <vt:lpstr>Anchor Placement</vt:lpstr>
      <vt:lpstr>Algorithm Flow</vt:lpstr>
      <vt:lpstr>Outline</vt:lpstr>
      <vt:lpstr>Experimental Results</vt:lpstr>
      <vt:lpstr>Outline</vt:lpstr>
      <vt:lpstr>Conclusion</vt:lpstr>
      <vt:lpstr>PowerPoint 簡報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Pang-Yen Chou</dc:creator>
  <cp:lastModifiedBy>User</cp:lastModifiedBy>
  <cp:revision>1642</cp:revision>
  <cp:lastPrinted>2013-02-20T05:37:24Z</cp:lastPrinted>
  <dcterms:created xsi:type="dcterms:W3CDTF">2010-05-04T15:31:14Z</dcterms:created>
  <dcterms:modified xsi:type="dcterms:W3CDTF">2020-11-16T15:46:36Z</dcterms:modified>
</cp:coreProperties>
</file>