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19"/>
  </p:notesMasterIdLst>
  <p:handoutMasterIdLst>
    <p:handoutMasterId r:id="rId20"/>
  </p:handoutMasterIdLst>
  <p:sldIdLst>
    <p:sldId id="357" r:id="rId3"/>
    <p:sldId id="358" r:id="rId4"/>
    <p:sldId id="375" r:id="rId5"/>
    <p:sldId id="360" r:id="rId6"/>
    <p:sldId id="482" r:id="rId7"/>
    <p:sldId id="376" r:id="rId8"/>
    <p:sldId id="385" r:id="rId9"/>
    <p:sldId id="367" r:id="rId10"/>
    <p:sldId id="481" r:id="rId11"/>
    <p:sldId id="377" r:id="rId12"/>
    <p:sldId id="483" r:id="rId13"/>
    <p:sldId id="374" r:id="rId14"/>
    <p:sldId id="484" r:id="rId15"/>
    <p:sldId id="379" r:id="rId16"/>
    <p:sldId id="366" r:id="rId17"/>
    <p:sldId id="475" r:id="rId18"/>
  </p:sldIdLst>
  <p:sldSz cx="12192000" cy="6858000"/>
  <p:notesSz cx="6797675" cy="9928225"/>
  <p:defaultTextStyle>
    <a:defPPr>
      <a:defRPr lang="zh-Hant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2020"/>
    <a:srgbClr val="F86C6C"/>
    <a:srgbClr val="CCCCFF"/>
    <a:srgbClr val="000066"/>
    <a:srgbClr val="FFFF00"/>
    <a:srgbClr val="FFD9FF"/>
    <a:srgbClr val="DDFFDD"/>
    <a:srgbClr val="FFE5FF"/>
    <a:srgbClr val="E1E1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5363" autoAdjust="0"/>
  </p:normalViewPr>
  <p:slideViewPr>
    <p:cSldViewPr>
      <p:cViewPr varScale="1">
        <p:scale>
          <a:sx n="57" d="100"/>
          <a:sy n="57" d="100"/>
        </p:scale>
        <p:origin x="1024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E3E32E-25DC-4F90-BC71-1204820C214C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620073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noProof="0"/>
              <a:t>按一下以編輯母片</a:t>
            </a:r>
          </a:p>
          <a:p>
            <a:pPr lvl="1"/>
            <a:r>
              <a:rPr lang="zh-Hant" altLang="en-US" noProof="0"/>
              <a:t>第二層</a:t>
            </a:r>
          </a:p>
          <a:p>
            <a:pPr lvl="2"/>
            <a:r>
              <a:rPr lang="zh-Hant" altLang="en-US" noProof="0"/>
              <a:t>第三層</a:t>
            </a:r>
          </a:p>
          <a:p>
            <a:pPr lvl="3"/>
            <a:r>
              <a:rPr lang="zh-Hant" altLang="en-US" noProof="0"/>
              <a:t>第四層</a:t>
            </a:r>
          </a:p>
          <a:p>
            <a:pPr lvl="4"/>
            <a:r>
              <a:rPr lang="zh-Hant" altLang="en-US" noProof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Hant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05D155-4C6A-4B13-920E-C2B08AFD570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121309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900" y="744538"/>
            <a:ext cx="6619875" cy="3724275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554" indent="-228554">
              <a:buAutoNum type="arabicPeriod"/>
            </a:pPr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1902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74671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05D155-4C6A-4B13-920E-C2B08AFD570F}" type="slidenum">
              <a:rPr lang="en-US" altLang="zh-Hant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760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F0D64B-E168-4852-BDC2-DA19518F5ED7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4108" y="3229416"/>
            <a:ext cx="7246036" cy="3058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812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.edu.tw/chinese/PageB.php" TargetMode="Externa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www.ntu.edu.tw/chinese/PageB.php" TargetMode="Externa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7846486" y="2362200"/>
            <a:ext cx="4345516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ntu_title01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gray">
          <a:xfrm>
            <a:off x="719668" y="32131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4572000" y="5791203"/>
            <a:ext cx="3456517" cy="771525"/>
            <a:chOff x="2109" y="3067"/>
            <a:chExt cx="1678" cy="499"/>
          </a:xfrm>
        </p:grpSpPr>
        <p:pic>
          <p:nvPicPr>
            <p:cNvPr id="8" name="Picture 9" descr="NTU_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0" descr="新首頁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28778"/>
            <a:ext cx="10363200" cy="1470025"/>
          </a:xfrm>
        </p:spPr>
        <p:txBody>
          <a:bodyPr/>
          <a:lstStyle>
            <a:lvl1pPr>
              <a:defRPr b="1"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 dirty="0"/>
              <a:t>按一下以編輯母片標題樣式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7563"/>
            <a:ext cx="85344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>
                <a:ea typeface="標楷體" pitchFamily="65" charset="-120"/>
              </a:defRPr>
            </a:lvl1pPr>
          </a:lstStyle>
          <a:p>
            <a:pPr lvl="0"/>
            <a:r>
              <a:rPr lang="zh-Hant" altLang="en-US" noProof="0"/>
              <a:t>按一下以編輯母片副標題樣式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69535D-99B8-4C4F-9AC5-30555C9A9870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99518702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24C7-CAA2-4CEB-8048-AB89905A565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231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9217-486A-4FC5-8590-DDD2563FAC22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93881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ntu_cocotier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1" t="7195" r="8000" b="7341"/>
          <a:stretch>
            <a:fillRect/>
          </a:stretch>
        </p:blipFill>
        <p:spPr bwMode="auto">
          <a:xfrm>
            <a:off x="8793876" y="2060847"/>
            <a:ext cx="3259137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ntu_title01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5772286"/>
            <a:ext cx="23431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8"/>
          <p:cNvGrpSpPr>
            <a:grpSpLocks/>
          </p:cNvGrpSpPr>
          <p:nvPr userDrawn="1"/>
        </p:nvGrpSpPr>
        <p:grpSpPr bwMode="auto">
          <a:xfrm>
            <a:off x="4744566" y="5640659"/>
            <a:ext cx="2592388" cy="771525"/>
            <a:chOff x="2109" y="3067"/>
            <a:chExt cx="1678" cy="499"/>
          </a:xfrm>
        </p:grpSpPr>
        <p:pic>
          <p:nvPicPr>
            <p:cNvPr id="11" name="Picture 9" descr="NTU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3067"/>
              <a:ext cx="49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新首頁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" y="3067"/>
              <a:ext cx="113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Rectangle 7"/>
          <p:cNvSpPr>
            <a:spLocks noChangeArrowheads="1"/>
          </p:cNvSpPr>
          <p:nvPr userDrawn="1"/>
        </p:nvSpPr>
        <p:spPr bwMode="gray">
          <a:xfrm>
            <a:off x="695400" y="1933575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5200" y="470172"/>
            <a:ext cx="10160000" cy="13081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5635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56350"/>
            <a:ext cx="2540000" cy="457200"/>
          </a:xfr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5AE5F48-10BC-4EDB-A845-4AF634445BF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64864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A007831-3536-4435-90C1-461D060F6A03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43151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7B9BBC5-C619-4432-8292-D3A36389124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60299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03D35-8F4D-45C2-B0BB-A4A19C3805F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55836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407BCF3-18DA-4A71-AD84-415D39962931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56533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60A1F330-0A7C-4949-AD7B-E5224362307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02803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BBD3811-0C3B-41F3-B5FB-CBF440E5F62A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5470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83F189B-CDA3-4A1C-8FFD-38B483FDAE60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3579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Hant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zh-Hant" altLang="en-US" dirty="0"/>
              <a:t>按一下以編輯母片文字樣式</a:t>
            </a:r>
          </a:p>
          <a:p>
            <a:pPr lvl="1"/>
            <a:r>
              <a:rPr lang="zh-Hant" altLang="en-US" dirty="0"/>
              <a:t>第二層</a:t>
            </a:r>
          </a:p>
          <a:p>
            <a:pPr lvl="2"/>
            <a:r>
              <a:rPr lang="zh-Hant" altLang="en-US" dirty="0"/>
              <a:t>第三層</a:t>
            </a:r>
          </a:p>
          <a:p>
            <a:pPr lvl="3"/>
            <a:r>
              <a:rPr lang="zh-Hant" altLang="en-US" dirty="0"/>
              <a:t>第四層</a:t>
            </a:r>
          </a:p>
          <a:p>
            <a:pPr lvl="4"/>
            <a:r>
              <a:rPr lang="zh-Hant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D2F5A-77B9-4B8A-9E53-DA43A439DF1A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83176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3331454-F54E-49AD-998A-C1894E6AC07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5866695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7BD40C2F-EE28-4471-AACB-81AF42ABBE6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918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88400" y="152400"/>
            <a:ext cx="2692400" cy="5943600"/>
          </a:xfrm>
        </p:spPr>
        <p:txBody>
          <a:bodyPr vert="eaVert"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1200" y="152400"/>
            <a:ext cx="7874000" cy="5943600"/>
          </a:xfrm>
        </p:spPr>
        <p:txBody>
          <a:bodyPr vert="eaVert"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D5C0F70-3CE8-4E27-95D6-CA01872C1D15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13814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152400"/>
            <a:ext cx="10668000" cy="685800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283200" cy="2476500"/>
          </a:xfrm>
        </p:spPr>
        <p:txBody>
          <a:bodyPr/>
          <a:lstStyle/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55EE02D-4063-4691-9371-BDFFC343E0A8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96471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Hant" altLang="en-US"/>
              <a:t>按一下以編輯母片副標題樣式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53A688D-50DC-43CD-89DC-C1E9F1D2F0A7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765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396A-21D2-48EB-BECF-D9F5F663F138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40099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112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283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9BEE9-5A74-423D-A522-D0A3EEF2FE3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63039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3BC88-99BD-4C6D-AD4B-DB235EA0301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1082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0678B-80C3-49EF-98EE-8877075EB36F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88101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46171-5519-48EC-A13E-5F47B32F91D1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7834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Hant" altLang="en-US"/>
              <a:t>按一下以編輯母片文字樣式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48829-B386-4EB8-81E7-387B9CBAFFD9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538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Hant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ant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Hant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97E45-56D9-4066-A362-82FBA534CE56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3348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 descr="ntu_title0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5845178"/>
            <a:ext cx="31242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1524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ant"/>
              <a:t>Click to edit Master text styles</a:t>
            </a:r>
          </a:p>
          <a:p>
            <a:pPr lvl="1"/>
            <a:r>
              <a:rPr lang="en-US" altLang="zh-Hant"/>
              <a:t>Second level</a:t>
            </a:r>
          </a:p>
          <a:p>
            <a:pPr lvl="2"/>
            <a:r>
              <a:rPr lang="en-US" altLang="zh-Hant"/>
              <a:t>Third level</a:t>
            </a:r>
          </a:p>
          <a:p>
            <a:pPr lvl="3"/>
            <a:r>
              <a:rPr lang="en-US" altLang="zh-Hant"/>
              <a:t>Fourth level</a:t>
            </a:r>
          </a:p>
          <a:p>
            <a:pPr lvl="4"/>
            <a:r>
              <a:rPr lang="en-US" altLang="zh-Hant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altLang="zh-Hant" dirty="0"/>
              <a:t> GIEE.NTU</a:t>
            </a:r>
            <a:endParaRPr lang="zh-Hant" altLang="zh-Hant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i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B33945A-0152-4C70-9B70-7124E1BE976D}" type="slidenum">
              <a:rPr lang="en-US" altLang="zh-Hant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8204" name="Rectangle 12"/>
          <p:cNvSpPr>
            <a:spLocks noChangeArrowheads="1"/>
          </p:cNvSpPr>
          <p:nvPr userDrawn="1"/>
        </p:nvSpPr>
        <p:spPr bwMode="gray">
          <a:xfrm>
            <a:off x="609602" y="83820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Hant" altLang="en-US" sz="2400"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4572000" y="640080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000" dirty="0"/>
              <a:t>The EDA Laboratory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76200"/>
            <a:ext cx="1066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 dirty="0"/>
              <a:t>按一下以編輯母片標題樣式</a:t>
            </a:r>
          </a:p>
        </p:txBody>
      </p:sp>
      <p:sp>
        <p:nvSpPr>
          <p:cNvPr id="2051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90600"/>
            <a:ext cx="1076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ant" altLang="en-US"/>
              <a:t>按一下以編輯母片</a:t>
            </a:r>
          </a:p>
          <a:p>
            <a:pPr lvl="1"/>
            <a:r>
              <a:rPr lang="zh-Hant" altLang="en-US"/>
              <a:t>第二層</a:t>
            </a:r>
          </a:p>
          <a:p>
            <a:pPr lvl="2"/>
            <a:r>
              <a:rPr lang="zh-Hant" altLang="en-US"/>
              <a:t>第三層</a:t>
            </a:r>
          </a:p>
          <a:p>
            <a:pPr lvl="3"/>
            <a:r>
              <a:rPr lang="zh-Hant" altLang="en-US"/>
              <a:t>第四層</a:t>
            </a:r>
          </a:p>
          <a:p>
            <a:pPr lvl="4"/>
            <a:r>
              <a:rPr lang="zh-Hant" altLang="en-US"/>
              <a:t>第五層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000000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Hant" dirty="0"/>
              <a:t>GIEE, NTU</a:t>
            </a:r>
            <a:endParaRPr lang="zh-Hant" altLang="zh-Hant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Tahom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73523760-953C-4318-8E41-B6EF6B9E498E}" type="slidenum">
              <a:rPr lang="zh-Hant" altLang="en-US"/>
              <a:pPr>
                <a:defRPr/>
              </a:pPr>
              <a:t>‹#›</a:t>
            </a:fld>
            <a:endParaRPr lang="en-US" altLang="zh-Hant" dirty="0"/>
          </a:p>
        </p:txBody>
      </p:sp>
      <p:sp>
        <p:nvSpPr>
          <p:cNvPr id="64532" name="Rectangle 20"/>
          <p:cNvSpPr>
            <a:spLocks noChangeArrowheads="1"/>
          </p:cNvSpPr>
          <p:nvPr userDrawn="1"/>
        </p:nvSpPr>
        <p:spPr bwMode="gray">
          <a:xfrm>
            <a:off x="560916" y="817563"/>
            <a:ext cx="10968567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Hant" altLang="en-US" sz="2400">
              <a:solidFill>
                <a:srgbClr val="000000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56" name="Rectangle 21"/>
          <p:cNvSpPr>
            <a:spLocks noChangeArrowheads="1"/>
          </p:cNvSpPr>
          <p:nvPr/>
        </p:nvSpPr>
        <p:spPr bwMode="auto">
          <a:xfrm>
            <a:off x="4572000" y="63563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en-US" altLang="zh-Hant" sz="1200" dirty="0">
                <a:solidFill>
                  <a:srgbClr val="333333"/>
                </a:solidFill>
              </a:rPr>
              <a:t>The EDA Lab</a:t>
            </a:r>
            <a:endParaRPr lang="zh-Hant" altLang="en-US" sz="1200">
              <a:solidFill>
                <a:srgbClr val="33333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an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696400" y="63093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2F945E-D5C1-424F-9578-A49C517127C5}" type="slidenum">
              <a:rPr kumimoji="0" lang="zh-Hant" altLang="en-US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1</a:t>
            </a:fld>
            <a:endParaRPr kumimoji="0" lang="en-US" altLang="zh-Hant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9680" y="194194"/>
            <a:ext cx="10225136" cy="1677987"/>
          </a:xfrm>
        </p:spPr>
        <p:txBody>
          <a:bodyPr/>
          <a:lstStyle/>
          <a:p>
            <a:r>
              <a:rPr lang="en-US" altLang="zh-TW" dirty="0">
                <a:solidFill>
                  <a:srgbClr val="000099"/>
                </a:solidFill>
              </a:rPr>
              <a:t>Incremental Timing-Driven Placement With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Approximated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Signoff Wire Delay and</a:t>
            </a:r>
            <a:r>
              <a:rPr lang="zh-TW" altLang="en-US" dirty="0">
                <a:solidFill>
                  <a:srgbClr val="000099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Regression-Based Cell Delay</a:t>
            </a:r>
            <a:endParaRPr lang="zh-Hant" altLang="en-US" dirty="0">
              <a:solidFill>
                <a:srgbClr val="000099"/>
              </a:solidFill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56048" y="1927317"/>
            <a:ext cx="7772400" cy="186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endParaRPr lang="en-US" altLang="zh-Hant" sz="2000" b="1" dirty="0">
              <a:solidFill>
                <a:srgbClr val="000099"/>
              </a:solidFill>
            </a:endParaRPr>
          </a:p>
          <a:p>
            <a:pPr algn="ctr"/>
            <a:r>
              <a:rPr lang="en-US" altLang="zh-Hant" sz="2000" b="1" dirty="0">
                <a:solidFill>
                  <a:srgbClr val="000099"/>
                </a:solidFill>
              </a:rPr>
              <a:t>Presenter: </a:t>
            </a:r>
            <a:r>
              <a:rPr lang="en-US" altLang="zh-Hant" sz="2000" b="1" dirty="0" err="1">
                <a:solidFill>
                  <a:srgbClr val="000099"/>
                </a:solidFill>
              </a:rPr>
              <a:t>Chien</a:t>
            </a:r>
            <a:r>
              <a:rPr lang="en-US" altLang="zh-Hant" sz="2000" b="1" dirty="0">
                <a:solidFill>
                  <a:srgbClr val="000099"/>
                </a:solidFill>
              </a:rPr>
              <a:t>-Yi Yang</a:t>
            </a:r>
            <a:endParaRPr lang="zh-Hant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664619" y="3929363"/>
            <a:ext cx="68580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The Electronic Design Automation Laboratory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Graduate Institute of Electrical Engineering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National Taiwan University</a:t>
            </a:r>
          </a:p>
          <a:p>
            <a:pPr algn="ctr">
              <a:spcBef>
                <a:spcPct val="20000"/>
              </a:spcBef>
              <a:buClr>
                <a:srgbClr val="000000"/>
              </a:buClr>
              <a:buSzPct val="120000"/>
              <a:buFont typeface="標楷體" pitchFamily="65" charset="-120"/>
              <a:buNone/>
            </a:pPr>
            <a:r>
              <a:rPr lang="en-US" altLang="zh-Hant" sz="2000" b="1" dirty="0">
                <a:solidFill>
                  <a:srgbClr val="993300"/>
                </a:solidFill>
              </a:rPr>
              <a:t>Taipei 106, Taiwan</a:t>
            </a:r>
          </a:p>
        </p:txBody>
      </p:sp>
      <p:sp>
        <p:nvSpPr>
          <p:cNvPr id="17417" name="Rectangle 41"/>
          <p:cNvSpPr>
            <a:spLocks noChangeArrowheads="1"/>
          </p:cNvSpPr>
          <p:nvPr/>
        </p:nvSpPr>
        <p:spPr bwMode="auto">
          <a:xfrm>
            <a:off x="2025650" y="206057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zh-Hant" sz="2400" dirty="0"/>
          </a:p>
        </p:txBody>
      </p:sp>
      <p:sp>
        <p:nvSpPr>
          <p:cNvPr id="9" name="文字方塊 7"/>
          <p:cNvSpPr txBox="1">
            <a:spLocks noChangeArrowheads="1"/>
          </p:cNvSpPr>
          <p:nvPr/>
        </p:nvSpPr>
        <p:spPr bwMode="auto">
          <a:xfrm>
            <a:off x="1914525" y="2492377"/>
            <a:ext cx="8358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/>
            <a:r>
              <a:rPr lang="en-US" altLang="zh-TW" dirty="0"/>
              <a:t>Tai-Cheng Lee and </a:t>
            </a:r>
            <a:r>
              <a:rPr lang="en-US" altLang="zh-TW" dirty="0" err="1"/>
              <a:t>Yih</a:t>
            </a:r>
            <a:r>
              <a:rPr lang="en-US" altLang="zh-TW" dirty="0"/>
              <a:t>-Lang Li</a:t>
            </a:r>
            <a:endParaRPr lang="en-US" altLang="zh-Hant" dirty="0"/>
          </a:p>
        </p:txBody>
      </p:sp>
      <p:sp>
        <p:nvSpPr>
          <p:cNvPr id="13" name="日期版面配置區 3"/>
          <p:cNvSpPr>
            <a:spLocks noGrp="1"/>
          </p:cNvSpPr>
          <p:nvPr>
            <p:ph type="dt" sz="quarter" idx="10"/>
          </p:nvPr>
        </p:nvSpPr>
        <p:spPr>
          <a:xfrm>
            <a:off x="609600" y="6356350"/>
            <a:ext cx="2540000" cy="457200"/>
          </a:xfrm>
        </p:spPr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10" name="Rectangle 41"/>
          <p:cNvSpPr>
            <a:spLocks noChangeArrowheads="1"/>
          </p:cNvSpPr>
          <p:nvPr/>
        </p:nvSpPr>
        <p:spPr bwMode="auto">
          <a:xfrm>
            <a:off x="2025650" y="2053948"/>
            <a:ext cx="81359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2400" b="1" dirty="0">
                <a:solidFill>
                  <a:srgbClr val="000099"/>
                </a:solidFill>
              </a:rPr>
              <a:t>IEEE Trans. VLSI Syst, VOL. 27, OCTOBER 2019</a:t>
            </a:r>
            <a:endParaRPr lang="en-US" altLang="zh-Hant" sz="2400" b="1" dirty="0">
              <a:solidFill>
                <a:srgbClr val="000099"/>
              </a:solidFill>
            </a:endParaRPr>
          </a:p>
          <a:p>
            <a:pPr algn="ctr"/>
            <a:endParaRPr lang="en-US" altLang="zh-Hant" sz="2400" dirty="0"/>
          </a:p>
        </p:txBody>
      </p:sp>
    </p:spTree>
    <p:extLst>
      <p:ext uri="{BB962C8B-B14F-4D97-AF65-F5344CB8AC3E}">
        <p14:creationId xmlns:p14="http://schemas.microsoft.com/office/powerpoint/2010/main" val="207336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Problem Formulation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10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373252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Settings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Language &amp; libraries</a:t>
            </a:r>
          </a:p>
          <a:p>
            <a:pPr lvl="1"/>
            <a:r>
              <a:rPr lang="en-US" altLang="zh-TW" dirty="0"/>
              <a:t>Programming language: </a:t>
            </a:r>
            <a:r>
              <a:rPr lang="en-US" altLang="zh-TW" b="1" dirty="0"/>
              <a:t>C++</a:t>
            </a:r>
          </a:p>
          <a:p>
            <a:pPr lvl="1"/>
            <a:r>
              <a:rPr lang="en-US" altLang="zh-TW" dirty="0"/>
              <a:t>Compiler: </a:t>
            </a:r>
            <a:r>
              <a:rPr lang="en-US" altLang="zh-TW" b="1" dirty="0"/>
              <a:t>g++ 4.9.2</a:t>
            </a:r>
            <a:endParaRPr lang="en-US" altLang="zh-TW" dirty="0"/>
          </a:p>
          <a:p>
            <a:pPr lvl="1"/>
            <a:endParaRPr lang="en-US" altLang="zh-TW" b="1" dirty="0"/>
          </a:p>
          <a:p>
            <a:r>
              <a:rPr lang="en-US" altLang="zh-TW" dirty="0"/>
              <a:t>Platform </a:t>
            </a:r>
          </a:p>
          <a:p>
            <a:pPr lvl="1"/>
            <a:r>
              <a:rPr lang="en-US" altLang="zh-TW" dirty="0"/>
              <a:t>Linux machine with Intel Xeon 3.0 GHz CPU and 48 GB memory</a:t>
            </a:r>
          </a:p>
          <a:p>
            <a:endParaRPr lang="en-US" altLang="zh-TW" dirty="0"/>
          </a:p>
          <a:p>
            <a:r>
              <a:rPr lang="en-US" altLang="zh-TW" dirty="0"/>
              <a:t> Evaluation Metric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Benchmark</a:t>
            </a:r>
          </a:p>
          <a:p>
            <a:pPr lvl="1"/>
            <a:r>
              <a:rPr lang="en-US" altLang="zh-TW" dirty="0"/>
              <a:t>ICCAD2015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11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E931A8-3D76-4CEA-8904-8D483E33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4373261"/>
            <a:ext cx="2448272" cy="2862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53D193-5843-4F50-BB9F-A408F2AC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44" y="3429000"/>
            <a:ext cx="6068720" cy="25355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A4A5C9-C3DD-4016-9BC3-1B7020945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232" y="4767909"/>
            <a:ext cx="4953768" cy="4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Postoptimization</a:t>
            </a:r>
            <a:r>
              <a:rPr lang="en-US" altLang="zh-TW" dirty="0"/>
              <a:t>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12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F96C3B-CB7A-4C73-B6E9-ACE3A6FF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72" y="998272"/>
            <a:ext cx="5812238" cy="29572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8E26048-85FE-4EE1-AF72-18A3130D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73" y="998271"/>
            <a:ext cx="5904656" cy="30305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976E58-B0D1-44F3-AED1-822850F02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234" y="4028845"/>
            <a:ext cx="5735695" cy="282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50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 Comparisons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b="1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13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98557F2-B36A-4741-B0ED-09EABD78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556792"/>
            <a:ext cx="5259552" cy="33123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C86C2D-80CA-4997-9451-AB4FC09AD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333" y="1451327"/>
            <a:ext cx="4721702" cy="38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14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20872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TW" dirty="0"/>
              <a:t>Proposes approximation models for signoff timer information and nonlinear cell libraries</a:t>
            </a:r>
            <a:endParaRPr lang="en" altLang="zh-TW" dirty="0"/>
          </a:p>
          <a:p>
            <a:endParaRPr lang="en" altLang="zh-TW" dirty="0"/>
          </a:p>
          <a:p>
            <a:pPr algn="l"/>
            <a:r>
              <a:rPr lang="en-US" altLang="zh-TW" dirty="0"/>
              <a:t>Adjustment of the clock tree and the modified weight of LR help to ensure that the timing violations of design are diminished</a:t>
            </a:r>
            <a:endParaRPr lang="en" altLang="zh-TW" dirty="0"/>
          </a:p>
          <a:p>
            <a:pPr marL="0" indent="0">
              <a:buNone/>
            </a:pPr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en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15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4470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07368" y="332656"/>
            <a:ext cx="11305256" cy="6095431"/>
            <a:chOff x="1559496" y="620688"/>
            <a:chExt cx="8742362" cy="5775325"/>
          </a:xfrm>
        </p:grpSpPr>
        <p:pic>
          <p:nvPicPr>
            <p:cNvPr id="9523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496" y="620688"/>
              <a:ext cx="8742362" cy="577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4171314" y="3861048"/>
              <a:ext cx="612140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tx1"/>
                </a:buClr>
                <a:buSzPct val="120000"/>
                <a:buFont typeface="標楷體" pitchFamily="65" charset="-120"/>
                <a:buNone/>
              </a:pPr>
              <a:r>
                <a:rPr lang="en-US" altLang="zh-TW" dirty="0">
                  <a:solidFill>
                    <a:srgbClr val="990000"/>
                  </a:solidFill>
                </a:rPr>
                <a:t> </a:t>
              </a:r>
              <a:r>
                <a:rPr lang="en-US" altLang="zh-TW" sz="5400" dirty="0">
                  <a:solidFill>
                    <a:srgbClr val="000099"/>
                  </a:solidFill>
                </a:rPr>
                <a:t>Thank You!</a:t>
              </a:r>
              <a:endParaRPr lang="en-US" altLang="zh-TW" sz="2800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5904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2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35594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3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283498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Negative Slack</a:t>
            </a:r>
          </a:p>
          <a:p>
            <a:pPr lvl="1"/>
            <a:r>
              <a:rPr lang="en-US" altLang="zh-TW" dirty="0"/>
              <a:t>r: required time, a: arrival time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Worst Negative Slack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4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C8FAEF-6E9A-4EC3-9B04-48460A78E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60" y="1844824"/>
            <a:ext cx="3858129" cy="12826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53D70B2-ECD6-442B-8AD1-320673B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60" y="3730554"/>
            <a:ext cx="4104973" cy="922582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61315FB-DFC9-48A5-BAB8-DAC556154F31}"/>
              </a:ext>
            </a:extLst>
          </p:cNvPr>
          <p:cNvSpPr txBox="1">
            <a:spLocks/>
          </p:cNvSpPr>
          <p:nvPr/>
        </p:nvSpPr>
        <p:spPr bwMode="auto">
          <a:xfrm>
            <a:off x="5290533" y="990600"/>
            <a:ext cx="6422091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defRPr kumimoji="1"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n"/>
              <a:defRPr kumimoji="1" sz="1800">
                <a:solidFill>
                  <a:srgbClr val="003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99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Net Delay (Elmore Delay)</a:t>
            </a:r>
          </a:p>
          <a:p>
            <a:pPr lvl="1"/>
            <a:r>
              <a:rPr lang="en-US" altLang="zh-TW" kern="0" dirty="0"/>
              <a:t>k: 1 or 0.69</a:t>
            </a:r>
          </a:p>
          <a:p>
            <a:pPr marL="0" indent="0">
              <a:buFont typeface="標楷體" pitchFamily="65" charset="-120"/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kern="0" dirty="0"/>
              <a:t>Net Delay After Movement</a:t>
            </a:r>
          </a:p>
          <a:p>
            <a:pPr marL="0" indent="0">
              <a:buFont typeface="標楷體" pitchFamily="65" charset="-120"/>
              <a:buNone/>
            </a:pPr>
            <a:endParaRPr lang="zh-TW" altLang="en-US" kern="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D37EE67-8592-4DAC-AD0C-2410D5B46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16832"/>
            <a:ext cx="3409793" cy="7200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3128D48-6874-4F73-95EA-D6EA3CB85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03104"/>
            <a:ext cx="5586431" cy="72008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36E52ED-0A1A-4AAD-8413-7341A2BAE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863" y="3951758"/>
            <a:ext cx="5645511" cy="70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Timing Measurement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Slew After Movement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Cell Delay After Movement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 Construction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5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84481A-E97A-49EE-A928-2CCAB7A7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57" y="990600"/>
            <a:ext cx="3821705" cy="25535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39DE1A-3BD0-4E5D-88BA-BD259E09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62" y="1436563"/>
            <a:ext cx="4010585" cy="743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0FF34E5-A6A1-4A65-B6FD-A0CD3362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62" y="2153005"/>
            <a:ext cx="6487430" cy="85737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2D6DFC5-29D1-449E-A7B4-B3CB2D4E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62" y="3031574"/>
            <a:ext cx="2991267" cy="32389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AEBE685-1A5E-4097-BDEC-56428DAE5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" y="4074942"/>
            <a:ext cx="5868219" cy="495369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4B00E14-4072-490D-AD3F-22E8C07B11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862" y="5394707"/>
            <a:ext cx="5744377" cy="4286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DA54331-B7ED-4BAD-81C0-BD01D0E3A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6509" y="3772717"/>
            <a:ext cx="3821705" cy="2745441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E61E489-D2A4-4E17-A8B3-F25C66046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15925" y="5988067"/>
            <a:ext cx="308653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1B4C5-E7C1-43FF-A86B-ED12A45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731B0D-BFCA-4942-8434-BA43449D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altLang="zh-TW" dirty="0"/>
              <a:t>Algorithms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Proposed Flow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prediction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Dynamic IR drop aware cell movement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Experimental Results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37C9E-6880-425F-BD51-65FD3D52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8953EF-304E-45D1-82DE-8EC49FAFB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6</a:t>
            </a:fld>
            <a:endParaRPr lang="en-US" altLang="zh-Hant" dirty="0"/>
          </a:p>
        </p:txBody>
      </p:sp>
    </p:spTree>
    <p:extLst>
      <p:ext uri="{BB962C8B-B14F-4D97-AF65-F5344CB8AC3E}">
        <p14:creationId xmlns:p14="http://schemas.microsoft.com/office/powerpoint/2010/main" val="1123569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00F7A-34CF-43A3-9077-D256DCFA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Flow With Violation Path-Based Net Weighting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A835A-9E7E-4580-9A9B-404A75EA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Lagrangian</a:t>
            </a:r>
            <a:r>
              <a:rPr lang="en-US" altLang="zh-TW" dirty="0"/>
              <a:t> Relaxation</a:t>
            </a:r>
          </a:p>
          <a:p>
            <a:pPr lvl="1"/>
            <a:r>
              <a:rPr lang="en-US" altLang="zh-TW" dirty="0"/>
              <a:t>Constraints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Candidate Selection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5E25-8A6F-41B7-81BF-A47D2D64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7E3AD9-CE14-4A6D-AF06-ECB218AFB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7</a:t>
            </a:fld>
            <a:endParaRPr lang="en-US" altLang="zh-Hant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03A37D-3963-4118-8438-BC9473D7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91" y="1798338"/>
            <a:ext cx="2973057" cy="1181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13D0486-E464-42BA-B12D-34A48EF2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14" y="3877983"/>
            <a:ext cx="4255725" cy="25753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E630E0-26F7-4023-A619-D7EAB16CD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749" y="959502"/>
            <a:ext cx="5409840" cy="5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C0CBB-73B6-4523-BBAB-8A07766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Tree Adjustment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CFE75-50C5-4789-894E-A85AF0E9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Creation of Useful Clock Skew</a:t>
            </a:r>
          </a:p>
          <a:p>
            <a:pPr lvl="1"/>
            <a:r>
              <a:rPr lang="en-US" altLang="zh-TW" dirty="0"/>
              <a:t>Time Borrowing</a:t>
            </a:r>
          </a:p>
          <a:p>
            <a:pPr lvl="1"/>
            <a:r>
              <a:rPr lang="en-US" altLang="zh-TW" dirty="0"/>
              <a:t>Launch path or capture path adjustment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Creation of Common Path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0AB3A0-3BE2-4B22-A5DE-56B2D612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 dirty="0"/>
              <a:t>GIEE, NTU</a:t>
            </a:r>
            <a:endParaRPr lang="zh-Hant" altLang="zh-Hant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565F14-FD05-4976-8E7B-8467A0AC3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8</a:t>
            </a:fld>
            <a:endParaRPr lang="en-US" altLang="zh-Hant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13C8FF-49CB-4FD9-8CEB-C5DF2C5C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79" y="2201929"/>
            <a:ext cx="6590221" cy="45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2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87DD6-02A7-4E24-9A2C-B61041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3B6A5-CC15-46A4-8F22-90317A0F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41B7BF-8F43-4916-AA90-EB1031EB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ant"/>
              <a:t>GIEE, NTU</a:t>
            </a:r>
            <a:endParaRPr lang="zh-Hant" altLang="zh-Hant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DF2E30-8507-4A22-B393-C0926682F6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007831-3536-4435-90C1-461D060F6A03}" type="slidenum">
              <a:rPr lang="zh-Hant" altLang="en-US" smtClean="0"/>
              <a:pPr>
                <a:defRPr/>
              </a:pPr>
              <a:t>9</a:t>
            </a:fld>
            <a:endParaRPr lang="en-US" altLang="zh-Hant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33381B-CB7D-4CEF-9C4E-9E1FC808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4" y="955835"/>
            <a:ext cx="7793411" cy="559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7490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29276</TotalTime>
  <Words>311</Words>
  <Application>Microsoft Office PowerPoint</Application>
  <PresentationFormat>寬螢幕</PresentationFormat>
  <Paragraphs>138</Paragraphs>
  <Slides>16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Arial</vt:lpstr>
      <vt:lpstr>Symbol</vt:lpstr>
      <vt:lpstr>Tahoma</vt:lpstr>
      <vt:lpstr>Wingdings</vt:lpstr>
      <vt:lpstr>Blends</vt:lpstr>
      <vt:lpstr>1_Blends</vt:lpstr>
      <vt:lpstr>Incremental Timing-Driven Placement With Approximated Signoff Wire Delay and Regression-Based Cell Delay</vt:lpstr>
      <vt:lpstr>Outline</vt:lpstr>
      <vt:lpstr>Outline</vt:lpstr>
      <vt:lpstr>Circuit Timing Measurement</vt:lpstr>
      <vt:lpstr>Circuit Timing Measurement</vt:lpstr>
      <vt:lpstr>Outline</vt:lpstr>
      <vt:lpstr>Design Flow With Violation Path-Based Net Weighting</vt:lpstr>
      <vt:lpstr>Clock Tree Adjustment</vt:lpstr>
      <vt:lpstr>Algorithm Flow</vt:lpstr>
      <vt:lpstr>Outline</vt:lpstr>
      <vt:lpstr>Experimental Settings</vt:lpstr>
      <vt:lpstr>Postoptimization Results</vt:lpstr>
      <vt:lpstr>Results Comparisons</vt:lpstr>
      <vt:lpstr>Outline</vt:lpstr>
      <vt:lpstr>Conclusion</vt:lpstr>
      <vt:lpstr>PowerPoint 簡報</vt:lpstr>
    </vt:vector>
  </TitlesOfParts>
  <Company>NTUEE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Pang-Yen Chou</dc:creator>
  <cp:lastModifiedBy>千毅 楊</cp:lastModifiedBy>
  <cp:revision>1657</cp:revision>
  <cp:lastPrinted>2013-02-20T05:37:24Z</cp:lastPrinted>
  <dcterms:created xsi:type="dcterms:W3CDTF">2010-05-04T15:31:14Z</dcterms:created>
  <dcterms:modified xsi:type="dcterms:W3CDTF">2020-11-19T10:01:15Z</dcterms:modified>
</cp:coreProperties>
</file>