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style2.xml" ContentType="application/vnd.ms-office.chartstyle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colors2.xml" ContentType="application/vnd.ms-office.chartcolorstyl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2" r:id="rId4"/>
    <p:sldId id="271" r:id="rId5"/>
    <p:sldId id="276" r:id="rId6"/>
    <p:sldId id="269" r:id="rId7"/>
    <p:sldId id="273" r:id="rId8"/>
    <p:sldId id="257" r:id="rId9"/>
    <p:sldId id="267" r:id="rId10"/>
    <p:sldId id="275" r:id="rId11"/>
    <p:sldId id="261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2" autoAdjust="0"/>
  </p:normalViewPr>
  <p:slideViewPr>
    <p:cSldViewPr>
      <p:cViewPr varScale="1">
        <p:scale>
          <a:sx n="100" d="100"/>
          <a:sy n="100" d="100"/>
        </p:scale>
        <p:origin x="303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Century Gothic" panose="020B0502020202020204" pitchFamily="34" charset="0"/>
              </a:rPr>
              <a:t>CLIENT</a:t>
            </a:r>
            <a:r>
              <a:rPr lang="en-US" sz="1200" b="1" baseline="0" dirty="0">
                <a:latin typeface="Century Gothic" panose="020B0502020202020204" pitchFamily="34" charset="0"/>
              </a:rPr>
              <a:t> PERFORMANCE RATE</a:t>
            </a:r>
          </a:p>
          <a:p>
            <a:pPr>
              <a:defRPr/>
            </a:pPr>
            <a:r>
              <a:rPr lang="en-US" sz="1200" b="1" baseline="0" dirty="0">
                <a:latin typeface="Century Gothic" panose="020B0502020202020204" pitchFamily="34" charset="0"/>
              </a:rPr>
              <a:t>Q1 Vs. Q2</a:t>
            </a:r>
            <a:endParaRPr lang="en-US" sz="1200" b="1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New Deals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Q1, 2023</c:v>
                </c:pt>
                <c:pt idx="1">
                  <c:v>Q2, 2023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7-41EC-8A21-4A9486CFC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of New Deals (from existing Clients)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Q1, 2023</c:v>
                </c:pt>
                <c:pt idx="1">
                  <c:v>Q2, 2023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7-41EC-8A21-4A9486CFCB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No. of New Deals from Partners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Q1, 2023</c:v>
                </c:pt>
                <c:pt idx="1">
                  <c:v>Q2, 2023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7-41EC-8A21-4A9486CFCB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415744"/>
        <c:axId val="89416104"/>
      </c:barChart>
      <c:catAx>
        <c:axId val="8941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16104"/>
        <c:crosses val="autoZero"/>
        <c:auto val="1"/>
        <c:lblAlgn val="ctr"/>
        <c:lblOffset val="100"/>
        <c:noMultiLvlLbl val="0"/>
      </c:catAx>
      <c:valAx>
        <c:axId val="8941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1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SALES PIPELINE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PIPELINE CHART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F6-4F06-B774-3B3187E2C099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62-4327-8358-140FAFB4543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E62-4327-8358-140FAFB454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Green</c:v>
                </c:pt>
                <c:pt idx="1">
                  <c:v>Yellow</c:v>
                </c:pt>
                <c:pt idx="2">
                  <c:v>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11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2-4327-8358-140FAFB45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242-4853-B096-6E5618E29BE7}"/>
              </c:ext>
            </c:extLst>
          </c:dPt>
          <c:dPt>
            <c:idx val="1"/>
            <c:bubble3D val="0"/>
            <c:spPr>
              <a:solidFill>
                <a:schemeClr val="accent3">
                  <a:shade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42-4853-B096-6E5618E29BE7}"/>
              </c:ext>
            </c:extLst>
          </c:dPt>
          <c:dPt>
            <c:idx val="2"/>
            <c:bubble3D val="0"/>
            <c:spPr>
              <a:solidFill>
                <a:schemeClr val="accent3">
                  <a:shade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242-4853-B096-6E5618E29BE7}"/>
              </c:ext>
            </c:extLst>
          </c:dPt>
          <c:dPt>
            <c:idx val="3"/>
            <c:bubble3D val="0"/>
            <c:spPr>
              <a:solidFill>
                <a:schemeClr val="accent3">
                  <a:tint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242-4853-B096-6E5618E29BE7}"/>
              </c:ext>
            </c:extLst>
          </c:dPt>
          <c:dPt>
            <c:idx val="4"/>
            <c:bubble3D val="0"/>
            <c:spPr>
              <a:solidFill>
                <a:schemeClr val="accent3">
                  <a:tint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42-4853-B096-6E5618E29BE7}"/>
              </c:ext>
            </c:extLst>
          </c:dPt>
          <c:dPt>
            <c:idx val="5"/>
            <c:bubble3D val="0"/>
            <c:spPr>
              <a:solidFill>
                <a:schemeClr val="accent3">
                  <a:tint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42-4853-B096-6E5618E29BE7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242-4853-B096-6E5618E29BE7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Total Deals Won</c:v>
                </c:pt>
                <c:pt idx="1">
                  <c:v>Private Sector (Deals Won)</c:v>
                </c:pt>
                <c:pt idx="2">
                  <c:v>Public Sector (Deals Won)</c:v>
                </c:pt>
                <c:pt idx="3">
                  <c:v>Total Deals in Pipeline</c:v>
                </c:pt>
                <c:pt idx="4">
                  <c:v>Private Sector (Pipeline)</c:v>
                </c:pt>
                <c:pt idx="5">
                  <c:v>Public Sector (Pipeline)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7</c:v>
                </c:pt>
                <c:pt idx="2">
                  <c:v>1</c:v>
                </c:pt>
                <c:pt idx="3">
                  <c:v>21</c:v>
                </c:pt>
                <c:pt idx="4">
                  <c:v>20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2-4853-B096-6E5618E2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51351833448"/>
          <c:y val="0.66993649987299975"/>
          <c:w val="0.21996460669689019"/>
          <c:h val="0.324123110607233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900" b="1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10836-BD85-4403-A4A5-E45B231C404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5DD04-2756-42A0-9C42-733189421F61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/>
            <a:t>Brand Perception</a:t>
          </a:r>
        </a:p>
      </dgm:t>
    </dgm:pt>
    <dgm:pt modelId="{8D7A8938-BBC1-4B25-9634-814CE5E1F8D5}" type="parTrans" cxnId="{EF0D7035-BF68-4C37-8373-21EDB67C24F2}">
      <dgm:prSet/>
      <dgm:spPr/>
      <dgm:t>
        <a:bodyPr/>
        <a:lstStyle/>
        <a:p>
          <a:endParaRPr lang="en-US"/>
        </a:p>
      </dgm:t>
    </dgm:pt>
    <dgm:pt modelId="{E3EF0F38-6478-43A1-9FCA-7222428AE26A}" type="sibTrans" cxnId="{EF0D7035-BF68-4C37-8373-21EDB67C24F2}">
      <dgm:prSet/>
      <dgm:spPr/>
      <dgm:t>
        <a:bodyPr/>
        <a:lstStyle/>
        <a:p>
          <a:endParaRPr lang="en-US"/>
        </a:p>
      </dgm:t>
    </dgm:pt>
    <dgm:pt modelId="{E24AFF8B-F4D7-49AC-A86F-16B09661429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Target Industry Players</a:t>
          </a:r>
        </a:p>
      </dgm:t>
    </dgm:pt>
    <dgm:pt modelId="{07F7D91A-4C6F-4447-8951-F1D212DA07CE}" type="parTrans" cxnId="{9AF5FF4F-B50F-4DF0-98F4-5173FC50AEDF}">
      <dgm:prSet/>
      <dgm:spPr/>
      <dgm:t>
        <a:bodyPr/>
        <a:lstStyle/>
        <a:p>
          <a:endParaRPr lang="en-US"/>
        </a:p>
      </dgm:t>
    </dgm:pt>
    <dgm:pt modelId="{48F17327-4EA2-4257-8046-84DD3D2B75B7}" type="sibTrans" cxnId="{9AF5FF4F-B50F-4DF0-98F4-5173FC50AEDF}">
      <dgm:prSet/>
      <dgm:spPr/>
      <dgm:t>
        <a:bodyPr/>
        <a:lstStyle/>
        <a:p>
          <a:endParaRPr lang="en-US"/>
        </a:p>
      </dgm:t>
    </dgm:pt>
    <dgm:pt modelId="{94F65A27-4254-454F-87D8-FC1082C23D3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Partnerships</a:t>
          </a:r>
        </a:p>
      </dgm:t>
    </dgm:pt>
    <dgm:pt modelId="{B8A976AE-B360-4969-BAF7-90FAF3F1D689}" type="parTrans" cxnId="{64F5FFEA-A52F-439F-AE8C-40B333B1700C}">
      <dgm:prSet/>
      <dgm:spPr/>
      <dgm:t>
        <a:bodyPr/>
        <a:lstStyle/>
        <a:p>
          <a:endParaRPr lang="en-US"/>
        </a:p>
      </dgm:t>
    </dgm:pt>
    <dgm:pt modelId="{6AB74C72-578A-4E45-92DD-DC997C7443FE}" type="sibTrans" cxnId="{64F5FFEA-A52F-439F-AE8C-40B333B1700C}">
      <dgm:prSet/>
      <dgm:spPr/>
      <dgm:t>
        <a:bodyPr/>
        <a:lstStyle/>
        <a:p>
          <a:endParaRPr lang="en-US"/>
        </a:p>
      </dgm:t>
    </dgm:pt>
    <dgm:pt modelId="{590C0560-B053-4471-AF0C-A251A7698086}">
      <dgm:prSet phldrT="[Text]" custT="1"/>
      <dgm:spPr/>
      <dgm:t>
        <a:bodyPr/>
        <a:lstStyle/>
        <a:p>
          <a:r>
            <a:rPr lang="en-US" sz="1400" dirty="0">
              <a:latin typeface="Century Gothic" panose="020B0502020202020204" pitchFamily="34" charset="0"/>
            </a:rPr>
            <a:t>Grow Client Base</a:t>
          </a:r>
        </a:p>
      </dgm:t>
    </dgm:pt>
    <dgm:pt modelId="{98C72C9D-638A-4A02-A175-A24A10339E62}" type="parTrans" cxnId="{F883D749-4F62-4488-8B4E-AB5F59A60C9E}">
      <dgm:prSet/>
      <dgm:spPr/>
      <dgm:t>
        <a:bodyPr/>
        <a:lstStyle/>
        <a:p>
          <a:endParaRPr lang="en-US"/>
        </a:p>
      </dgm:t>
    </dgm:pt>
    <dgm:pt modelId="{A1327763-1BDF-4124-AE88-07EF9E5B55B8}" type="sibTrans" cxnId="{F883D749-4F62-4488-8B4E-AB5F59A60C9E}">
      <dgm:prSet/>
      <dgm:spPr/>
      <dgm:t>
        <a:bodyPr/>
        <a:lstStyle/>
        <a:p>
          <a:endParaRPr lang="en-US"/>
        </a:p>
      </dgm:t>
    </dgm:pt>
    <dgm:pt modelId="{618551BF-DC61-407A-A69D-745687F3FF8D}" type="pres">
      <dgm:prSet presAssocID="{24110836-BD85-4403-A4A5-E45B231C404A}" presName="Name0" presStyleCnt="0">
        <dgm:presLayoutVars>
          <dgm:chMax val="4"/>
          <dgm:resizeHandles val="exact"/>
        </dgm:presLayoutVars>
      </dgm:prSet>
      <dgm:spPr/>
    </dgm:pt>
    <dgm:pt modelId="{E0C308C0-38A6-421A-8D8A-B1C0BD433F5B}" type="pres">
      <dgm:prSet presAssocID="{24110836-BD85-4403-A4A5-E45B231C404A}" presName="ellipse" presStyleLbl="trBgShp" presStyleIdx="0" presStyleCnt="1" custScaleX="110929" custScaleY="119003" custLinFactNeighborX="-1578" custLinFactNeighborY="24966"/>
      <dgm:spPr/>
    </dgm:pt>
    <dgm:pt modelId="{FFB719BF-DE62-4DF4-85DA-A89ACAC3246A}" type="pres">
      <dgm:prSet presAssocID="{24110836-BD85-4403-A4A5-E45B231C404A}" presName="arrow1" presStyleLbl="fgShp" presStyleIdx="0" presStyleCnt="1" custLinFactNeighborX="-2830" custLinFactNeighborY="65223"/>
      <dgm:spPr/>
    </dgm:pt>
    <dgm:pt modelId="{F3885CE8-C4ED-471A-A6B0-BC7FEE2E8A33}" type="pres">
      <dgm:prSet presAssocID="{24110836-BD85-4403-A4A5-E45B231C404A}" presName="rectangle" presStyleLbl="revTx" presStyleIdx="0" presStyleCnt="1" custLinFactNeighborX="1258" custLinFactNeighborY="29294">
        <dgm:presLayoutVars>
          <dgm:bulletEnabled val="1"/>
        </dgm:presLayoutVars>
      </dgm:prSet>
      <dgm:spPr/>
    </dgm:pt>
    <dgm:pt modelId="{77F4E650-5D7D-4D6B-BAB9-145BC996261C}" type="pres">
      <dgm:prSet presAssocID="{E24AFF8B-F4D7-49AC-A86F-16B09661429F}" presName="item1" presStyleLbl="node1" presStyleIdx="0" presStyleCnt="3" custScaleY="84785" custLinFactNeighborX="1820" custLinFactNeighborY="17944">
        <dgm:presLayoutVars>
          <dgm:bulletEnabled val="1"/>
        </dgm:presLayoutVars>
      </dgm:prSet>
      <dgm:spPr/>
    </dgm:pt>
    <dgm:pt modelId="{B9A86BDE-B1AD-4759-A346-8D32427C3367}" type="pres">
      <dgm:prSet presAssocID="{94F65A27-4254-454F-87D8-FC1082C23D30}" presName="item2" presStyleLbl="node1" presStyleIdx="1" presStyleCnt="3" custScaleX="106721" custScaleY="88701" custLinFactNeighborX="-8547" custLinFactNeighborY="57">
        <dgm:presLayoutVars>
          <dgm:bulletEnabled val="1"/>
        </dgm:presLayoutVars>
      </dgm:prSet>
      <dgm:spPr/>
    </dgm:pt>
    <dgm:pt modelId="{12D2891A-FAA7-4D63-9FAC-C809618C3A7A}" type="pres">
      <dgm:prSet presAssocID="{590C0560-B053-4471-AF0C-A251A7698086}" presName="item3" presStyleLbl="node1" presStyleIdx="2" presStyleCnt="3" custScaleX="100000" custScaleY="88034" custLinFactNeighborX="38239" custLinFactNeighborY="43297">
        <dgm:presLayoutVars>
          <dgm:bulletEnabled val="1"/>
        </dgm:presLayoutVars>
      </dgm:prSet>
      <dgm:spPr/>
    </dgm:pt>
    <dgm:pt modelId="{B3774418-318D-4B9C-ABC4-6DDD505C8E7D}" type="pres">
      <dgm:prSet presAssocID="{24110836-BD85-4403-A4A5-E45B231C404A}" presName="funnel" presStyleLbl="trAlignAcc1" presStyleIdx="0" presStyleCnt="1" custScaleX="111428" custScaleY="108627" custLinFactNeighborX="458" custLinFactNeighborY="12041"/>
      <dgm:spPr/>
    </dgm:pt>
  </dgm:ptLst>
  <dgm:cxnLst>
    <dgm:cxn modelId="{E94B810C-97E3-4386-9324-E97E6A1A2496}" type="presOf" srcId="{94F65A27-4254-454F-87D8-FC1082C23D30}" destId="{77F4E650-5D7D-4D6B-BAB9-145BC996261C}" srcOrd="0" destOrd="0" presId="urn:microsoft.com/office/officeart/2005/8/layout/funnel1"/>
    <dgm:cxn modelId="{CF28311D-1968-4C9F-A414-2E5BA536AA68}" type="presOf" srcId="{45F5DD04-2756-42A0-9C42-733189421F61}" destId="{12D2891A-FAA7-4D63-9FAC-C809618C3A7A}" srcOrd="0" destOrd="0" presId="urn:microsoft.com/office/officeart/2005/8/layout/funnel1"/>
    <dgm:cxn modelId="{EF0D7035-BF68-4C37-8373-21EDB67C24F2}" srcId="{24110836-BD85-4403-A4A5-E45B231C404A}" destId="{45F5DD04-2756-42A0-9C42-733189421F61}" srcOrd="0" destOrd="0" parTransId="{8D7A8938-BBC1-4B25-9634-814CE5E1F8D5}" sibTransId="{E3EF0F38-6478-43A1-9FCA-7222428AE26A}"/>
    <dgm:cxn modelId="{97CB6367-51BA-481D-BDC5-340796739E0C}" type="presOf" srcId="{590C0560-B053-4471-AF0C-A251A7698086}" destId="{F3885CE8-C4ED-471A-A6B0-BC7FEE2E8A33}" srcOrd="0" destOrd="0" presId="urn:microsoft.com/office/officeart/2005/8/layout/funnel1"/>
    <dgm:cxn modelId="{F883D749-4F62-4488-8B4E-AB5F59A60C9E}" srcId="{24110836-BD85-4403-A4A5-E45B231C404A}" destId="{590C0560-B053-4471-AF0C-A251A7698086}" srcOrd="3" destOrd="0" parTransId="{98C72C9D-638A-4A02-A175-A24A10339E62}" sibTransId="{A1327763-1BDF-4124-AE88-07EF9E5B55B8}"/>
    <dgm:cxn modelId="{9AF5FF4F-B50F-4DF0-98F4-5173FC50AEDF}" srcId="{24110836-BD85-4403-A4A5-E45B231C404A}" destId="{E24AFF8B-F4D7-49AC-A86F-16B09661429F}" srcOrd="1" destOrd="0" parTransId="{07F7D91A-4C6F-4447-8951-F1D212DA07CE}" sibTransId="{48F17327-4EA2-4257-8046-84DD3D2B75B7}"/>
    <dgm:cxn modelId="{8AB2AD71-B742-47F1-B14A-0CA7300841CD}" type="presOf" srcId="{24110836-BD85-4403-A4A5-E45B231C404A}" destId="{618551BF-DC61-407A-A69D-745687F3FF8D}" srcOrd="0" destOrd="0" presId="urn:microsoft.com/office/officeart/2005/8/layout/funnel1"/>
    <dgm:cxn modelId="{EBF9FAA8-6BAE-4EE9-B09F-39534C86D4F3}" type="presOf" srcId="{E24AFF8B-F4D7-49AC-A86F-16B09661429F}" destId="{B9A86BDE-B1AD-4759-A346-8D32427C3367}" srcOrd="0" destOrd="0" presId="urn:microsoft.com/office/officeart/2005/8/layout/funnel1"/>
    <dgm:cxn modelId="{64F5FFEA-A52F-439F-AE8C-40B333B1700C}" srcId="{24110836-BD85-4403-A4A5-E45B231C404A}" destId="{94F65A27-4254-454F-87D8-FC1082C23D30}" srcOrd="2" destOrd="0" parTransId="{B8A976AE-B360-4969-BAF7-90FAF3F1D689}" sibTransId="{6AB74C72-578A-4E45-92DD-DC997C7443FE}"/>
    <dgm:cxn modelId="{29B212B3-D053-4689-9C8B-E5C4DB93CDA2}" type="presParOf" srcId="{618551BF-DC61-407A-A69D-745687F3FF8D}" destId="{E0C308C0-38A6-421A-8D8A-B1C0BD433F5B}" srcOrd="0" destOrd="0" presId="urn:microsoft.com/office/officeart/2005/8/layout/funnel1"/>
    <dgm:cxn modelId="{2C12E969-1066-43C2-9F71-31EB157F63F0}" type="presParOf" srcId="{618551BF-DC61-407A-A69D-745687F3FF8D}" destId="{FFB719BF-DE62-4DF4-85DA-A89ACAC3246A}" srcOrd="1" destOrd="0" presId="urn:microsoft.com/office/officeart/2005/8/layout/funnel1"/>
    <dgm:cxn modelId="{723584A4-8B93-4B74-8723-87C57B1A0AFB}" type="presParOf" srcId="{618551BF-DC61-407A-A69D-745687F3FF8D}" destId="{F3885CE8-C4ED-471A-A6B0-BC7FEE2E8A33}" srcOrd="2" destOrd="0" presId="urn:microsoft.com/office/officeart/2005/8/layout/funnel1"/>
    <dgm:cxn modelId="{5C026C84-D9D0-4C06-9690-2E8AE92AACA0}" type="presParOf" srcId="{618551BF-DC61-407A-A69D-745687F3FF8D}" destId="{77F4E650-5D7D-4D6B-BAB9-145BC996261C}" srcOrd="3" destOrd="0" presId="urn:microsoft.com/office/officeart/2005/8/layout/funnel1"/>
    <dgm:cxn modelId="{1F7F96F7-2C75-40A8-8880-B1B9595A3433}" type="presParOf" srcId="{618551BF-DC61-407A-A69D-745687F3FF8D}" destId="{B9A86BDE-B1AD-4759-A346-8D32427C3367}" srcOrd="4" destOrd="0" presId="urn:microsoft.com/office/officeart/2005/8/layout/funnel1"/>
    <dgm:cxn modelId="{C34CBB97-D552-41EC-9BCF-9DE9D31DFFA3}" type="presParOf" srcId="{618551BF-DC61-407A-A69D-745687F3FF8D}" destId="{12D2891A-FAA7-4D63-9FAC-C809618C3A7A}" srcOrd="5" destOrd="0" presId="urn:microsoft.com/office/officeart/2005/8/layout/funnel1"/>
    <dgm:cxn modelId="{6A007364-13E4-4F74-ADE1-0024FEA2C811}" type="presParOf" srcId="{618551BF-DC61-407A-A69D-745687F3FF8D}" destId="{B3774418-318D-4B9C-ABC4-6DDD505C8E7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308C0-38A6-421A-8D8A-B1C0BD433F5B}">
      <dsp:nvSpPr>
        <dsp:cNvPr id="0" name=""/>
        <dsp:cNvSpPr/>
      </dsp:nvSpPr>
      <dsp:spPr>
        <a:xfrm>
          <a:off x="529363" y="457198"/>
          <a:ext cx="2889586" cy="10765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719BF-DE62-4DF4-85DA-A89ACAC3246A}">
      <dsp:nvSpPr>
        <dsp:cNvPr id="0" name=""/>
        <dsp:cNvSpPr/>
      </dsp:nvSpPr>
      <dsp:spPr>
        <a:xfrm>
          <a:off x="1752600" y="2743199"/>
          <a:ext cx="504825" cy="32308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5CE8-C4ED-471A-A6B0-BC7FEE2E8A33}">
      <dsp:nvSpPr>
        <dsp:cNvPr id="0" name=""/>
        <dsp:cNvSpPr/>
      </dsp:nvSpPr>
      <dsp:spPr>
        <a:xfrm>
          <a:off x="838203" y="2899625"/>
          <a:ext cx="2423160" cy="60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Grow Client Base</a:t>
          </a:r>
        </a:p>
      </dsp:txBody>
      <dsp:txXfrm>
        <a:off x="838203" y="2899625"/>
        <a:ext cx="2423160" cy="605790"/>
      </dsp:txXfrm>
    </dsp:sp>
    <dsp:sp modelId="{77F4E650-5D7D-4D6B-BAB9-145BC996261C}">
      <dsp:nvSpPr>
        <dsp:cNvPr id="0" name=""/>
        <dsp:cNvSpPr/>
      </dsp:nvSpPr>
      <dsp:spPr>
        <a:xfrm>
          <a:off x="1676402" y="1523996"/>
          <a:ext cx="908685" cy="77042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Partnerships</a:t>
          </a:r>
        </a:p>
      </dsp:txBody>
      <dsp:txXfrm>
        <a:off x="1809476" y="1636823"/>
        <a:ext cx="642537" cy="544774"/>
      </dsp:txXfrm>
    </dsp:sp>
    <dsp:sp modelId="{B9A86BDE-B1AD-4759-A346-8D32427C3367}">
      <dsp:nvSpPr>
        <dsp:cNvPr id="0" name=""/>
        <dsp:cNvSpPr/>
      </dsp:nvSpPr>
      <dsp:spPr>
        <a:xfrm>
          <a:off x="901448" y="661952"/>
          <a:ext cx="969757" cy="806012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Target Industry Players</a:t>
          </a:r>
        </a:p>
      </dsp:txBody>
      <dsp:txXfrm>
        <a:off x="1043466" y="779990"/>
        <a:ext cx="685721" cy="569936"/>
      </dsp:txXfrm>
    </dsp:sp>
    <dsp:sp modelId="{12D2891A-FAA7-4D63-9FAC-C809618C3A7A}">
      <dsp:nvSpPr>
        <dsp:cNvPr id="0" name=""/>
        <dsp:cNvSpPr/>
      </dsp:nvSpPr>
      <dsp:spPr>
        <a:xfrm>
          <a:off x="2286000" y="838198"/>
          <a:ext cx="908685" cy="799951"/>
        </a:xfrm>
        <a:prstGeom prst="ellipse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Brand Perception</a:t>
          </a:r>
        </a:p>
      </dsp:txBody>
      <dsp:txXfrm>
        <a:off x="2419074" y="955348"/>
        <a:ext cx="642537" cy="565651"/>
      </dsp:txXfrm>
    </dsp:sp>
    <dsp:sp modelId="{B3774418-318D-4B9C-ABC4-6DDD505C8E7D}">
      <dsp:nvSpPr>
        <dsp:cNvPr id="0" name=""/>
        <dsp:cNvSpPr/>
      </dsp:nvSpPr>
      <dsp:spPr>
        <a:xfrm>
          <a:off x="457201" y="381004"/>
          <a:ext cx="3150091" cy="24567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28CFB-C4AF-4602-9FC3-D445291DC47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57170-7FC7-423C-9A57-92287390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4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57170-7FC7-423C-9A57-922873903A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1542" y="248760"/>
            <a:ext cx="1832457" cy="48947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053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732" y="1546606"/>
            <a:ext cx="5796534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1542" y="248760"/>
            <a:ext cx="1832457" cy="48947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156" y="2527554"/>
            <a:ext cx="795568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1456" y="2647950"/>
            <a:ext cx="90704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105"/>
              </a:spcBef>
            </a:pPr>
            <a:r>
              <a:rPr lang="en-US" spc="-200" dirty="0"/>
              <a:t>BUSINESS DEVELOPMENT BOARD REPORT</a:t>
            </a:r>
            <a:endParaRPr lang="en-US" spc="-254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1D82-0ACC-661D-F9D0-B27F585BDB89}"/>
              </a:ext>
            </a:extLst>
          </p:cNvPr>
          <p:cNvSpPr txBox="1"/>
          <p:nvPr/>
        </p:nvSpPr>
        <p:spPr>
          <a:xfrm>
            <a:off x="5638800" y="33337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             Q2,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526EE8-C9FE-C797-B3B9-D8456A7E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243864"/>
              </p:ext>
            </p:extLst>
          </p:nvPr>
        </p:nvGraphicFramePr>
        <p:xfrm>
          <a:off x="219454" y="895350"/>
          <a:ext cx="7543800" cy="394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A3DD1E-4D28-C1F7-0E37-2115FDE94B8D}"/>
              </a:ext>
            </a:extLst>
          </p:cNvPr>
          <p:cNvSpPr txBox="1"/>
          <p:nvPr/>
        </p:nvSpPr>
        <p:spPr>
          <a:xfrm>
            <a:off x="156186" y="5715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DEALS ANALYSIS BETWEEN PUBLIC AND 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1546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2527554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0616"/>
            <a:ext cx="3048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b="1" dirty="0">
                <a:latin typeface="Century Gothic" panose="020B0502020202020204" pitchFamily="34" charset="0"/>
                <a:ea typeface="Verdana" panose="020B0604030504040204" pitchFamily="34" charset="0"/>
                <a:cs typeface="Verdana"/>
              </a:rPr>
              <a:t>SUMMARY SHEET OF SALES PIPELINE</a:t>
            </a:r>
          </a:p>
        </p:txBody>
      </p:sp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E946BD-5451-EFAA-370D-FDE95C39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73617"/>
              </p:ext>
            </p:extLst>
          </p:nvPr>
        </p:nvGraphicFramePr>
        <p:xfrm>
          <a:off x="152400" y="389491"/>
          <a:ext cx="8534401" cy="4725322"/>
        </p:xfrm>
        <a:graphic>
          <a:graphicData uri="http://schemas.openxmlformats.org/drawingml/2006/table">
            <a:tbl>
              <a:tblPr/>
              <a:tblGrid>
                <a:gridCol w="502023">
                  <a:extLst>
                    <a:ext uri="{9D8B030D-6E8A-4147-A177-3AD203B41FA5}">
                      <a16:colId xmlns:a16="http://schemas.microsoft.com/office/drawing/2014/main" val="2295456369"/>
                    </a:ext>
                  </a:extLst>
                </a:gridCol>
                <a:gridCol w="1974744">
                  <a:extLst>
                    <a:ext uri="{9D8B030D-6E8A-4147-A177-3AD203B41FA5}">
                      <a16:colId xmlns:a16="http://schemas.microsoft.com/office/drawing/2014/main" val="3679884823"/>
                    </a:ext>
                  </a:extLst>
                </a:gridCol>
                <a:gridCol w="1029499">
                  <a:extLst>
                    <a:ext uri="{9D8B030D-6E8A-4147-A177-3AD203B41FA5}">
                      <a16:colId xmlns:a16="http://schemas.microsoft.com/office/drawing/2014/main" val="3503618338"/>
                    </a:ext>
                  </a:extLst>
                </a:gridCol>
                <a:gridCol w="1760594">
                  <a:extLst>
                    <a:ext uri="{9D8B030D-6E8A-4147-A177-3AD203B41FA5}">
                      <a16:colId xmlns:a16="http://schemas.microsoft.com/office/drawing/2014/main" val="904560070"/>
                    </a:ext>
                  </a:extLst>
                </a:gridCol>
                <a:gridCol w="1298064">
                  <a:extLst>
                    <a:ext uri="{9D8B030D-6E8A-4147-A177-3AD203B41FA5}">
                      <a16:colId xmlns:a16="http://schemas.microsoft.com/office/drawing/2014/main" val="211225518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607309625"/>
                    </a:ext>
                  </a:extLst>
                </a:gridCol>
              </a:tblGrid>
              <a:tr h="314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ORGANISATIONS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PRODUCT/SERVICE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</a:p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₦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EXPECTED DATE OF CLOSURE</a:t>
                      </a:r>
                    </a:p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392"/>
                  </a:ext>
                </a:extLst>
              </a:tr>
              <a:tr h="148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Divine Dental Home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Q2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33288"/>
                  </a:ext>
                </a:extLst>
              </a:tr>
              <a:tr h="15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Isalu Hospital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Telemedicine Mobile Application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26,000,000.00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59716"/>
                  </a:ext>
                </a:extLst>
              </a:tr>
              <a:tr h="135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Greenwich Merchant Bank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Cleansing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65,000,000.00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40662"/>
                  </a:ext>
                </a:extLst>
              </a:tr>
              <a:tr h="152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Dangote Industries Limited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 System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15,000,000.00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11953"/>
                  </a:ext>
                </a:extLst>
              </a:tr>
              <a:tr h="136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UPDC FM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Website Management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1,800,000.00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01385"/>
                  </a:ext>
                </a:extLst>
              </a:tr>
              <a:tr h="159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Enterprise Development Centre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1345"/>
                  </a:ext>
                </a:extLst>
              </a:tr>
              <a:tr h="139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Verraki Partners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Resource Outsourcing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2,500,000.00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58329"/>
                  </a:ext>
                </a:extLst>
              </a:tr>
              <a:tr h="167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James Brendan Enterprise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2,000,000.00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99892"/>
                  </a:ext>
                </a:extLst>
              </a:tr>
              <a:tr h="144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Dundu Republic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Logo &amp; Website Development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3,200,000.00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76075"/>
                  </a:ext>
                </a:extLst>
              </a:tr>
              <a:tr h="3145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GAIA Africa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Website Revamp and Maintenance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1,980,000.00</a:t>
                      </a: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7588"/>
                  </a:ext>
                </a:extLst>
              </a:tr>
              <a:tr h="114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Central Security Clearing Systems (CSCS)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Hardware Supply (Laptops)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9,684,675.00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70438"/>
                  </a:ext>
                </a:extLst>
              </a:tr>
              <a:tr h="11459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134,164,675.00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50842"/>
                  </a:ext>
                </a:extLst>
              </a:tr>
              <a:tr h="106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52566"/>
                  </a:ext>
                </a:extLst>
              </a:tr>
              <a:tr h="134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Central Security Clearing Systems (CSCS)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Audit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25,000,000.00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Q3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337951"/>
                  </a:ext>
                </a:extLst>
              </a:tr>
              <a:tr h="168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EatN'Go Limited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Asset Tagging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5,418,161.25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85297"/>
                  </a:ext>
                </a:extLst>
              </a:tr>
              <a:tr h="13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Meyer PLC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Inventory Mnagement System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10,000,000.00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03431"/>
                  </a:ext>
                </a:extLst>
              </a:tr>
              <a:tr h="21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Dangote Cement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Retail Intelligence Application Development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45,000,000.00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5569"/>
                  </a:ext>
                </a:extLst>
              </a:tr>
              <a:tr h="123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FSDH Merchant Bank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Governance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25,000,000.00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07014"/>
                  </a:ext>
                </a:extLst>
              </a:tr>
              <a:tr h="1061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110,418,161.25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8047"/>
                  </a:ext>
                </a:extLst>
              </a:tr>
              <a:tr h="106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4770"/>
                  </a:ext>
                </a:extLst>
              </a:tr>
              <a:tr h="16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Edo State Government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Farmers Enmeration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193,000,000.00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Q4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60670"/>
                  </a:ext>
                </a:extLst>
              </a:tr>
              <a:tr h="125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Q-life Family Clinic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Hospital Management System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15,000,000.00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08612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Fsdh Merchant Bank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Account opening portal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41,000,000.00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71646"/>
                  </a:ext>
                </a:extLst>
              </a:tr>
              <a:tr h="176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Coronation Merchant Bank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Mobile Application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35,000,000.00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21822"/>
                  </a:ext>
                </a:extLst>
              </a:tr>
              <a:tr h="148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Waveline Growth Partners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Mobile Application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22,100,000.00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01082"/>
                  </a:ext>
                </a:extLst>
              </a:tr>
              <a:tr h="1061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306,100,000.00 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15208"/>
                  </a:ext>
                </a:extLst>
              </a:tr>
              <a:tr h="10610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9722"/>
                  </a:ext>
                </a:extLst>
              </a:tr>
              <a:tr h="40386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GRAND TOTAL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550,682,836.25 </a:t>
                      </a:r>
                    </a:p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1933" marR="1933" marT="1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33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40A95-6DE9-9830-DD0D-01BDF2224D68}"/>
              </a:ext>
            </a:extLst>
          </p:cNvPr>
          <p:cNvSpPr txBox="1"/>
          <p:nvPr/>
        </p:nvSpPr>
        <p:spPr>
          <a:xfrm>
            <a:off x="228600" y="133351"/>
            <a:ext cx="2438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TARGET ACHIEVED SO FAR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02BFD9-8AF2-5EE0-DBB7-201521C6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60092"/>
              </p:ext>
            </p:extLst>
          </p:nvPr>
        </p:nvGraphicFramePr>
        <p:xfrm>
          <a:off x="173225" y="742947"/>
          <a:ext cx="6934200" cy="4267202"/>
        </p:xfrm>
        <a:graphic>
          <a:graphicData uri="http://schemas.openxmlformats.org/drawingml/2006/table">
            <a:tbl>
              <a:tblPr/>
              <a:tblGrid>
                <a:gridCol w="389624">
                  <a:extLst>
                    <a:ext uri="{9D8B030D-6E8A-4147-A177-3AD203B41FA5}">
                      <a16:colId xmlns:a16="http://schemas.microsoft.com/office/drawing/2014/main" val="997629399"/>
                    </a:ext>
                  </a:extLst>
                </a:gridCol>
                <a:gridCol w="1134376">
                  <a:extLst>
                    <a:ext uri="{9D8B030D-6E8A-4147-A177-3AD203B41FA5}">
                      <a16:colId xmlns:a16="http://schemas.microsoft.com/office/drawing/2014/main" val="13822673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759759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3481157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3528697515"/>
                    </a:ext>
                  </a:extLst>
                </a:gridCol>
                <a:gridCol w="702276">
                  <a:extLst>
                    <a:ext uri="{9D8B030D-6E8A-4147-A177-3AD203B41FA5}">
                      <a16:colId xmlns:a16="http://schemas.microsoft.com/office/drawing/2014/main" val="2350581840"/>
                    </a:ext>
                  </a:extLst>
                </a:gridCol>
              </a:tblGrid>
              <a:tr h="421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ACCOUNT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ACCOUNT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PROJECT (S)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                                  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QUARTER ACHIEVED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9058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Closed Deals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Junior Achievement Africa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Alumni Platform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33,000,000.00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58570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WAM Pharma Ghana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Third Party ERP Deployment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2,933,964.80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998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35,933,964.80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04742"/>
                  </a:ext>
                </a:extLst>
              </a:tr>
              <a:tr h="468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Presidential Amnesty Programme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Audit and Impact Assessment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298,350,000.00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6057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Lagos Angel Network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Website Maintenance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53880"/>
                  </a:ext>
                </a:extLst>
              </a:tr>
              <a:tr h="318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73297"/>
                  </a:ext>
                </a:extLst>
              </a:tr>
              <a:tr h="356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Sabi HUB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Website Revamp and Maintenance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1,281,000.00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87118"/>
                  </a:ext>
                </a:extLst>
              </a:tr>
              <a:tr h="468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Rising Tide Africa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Website Revamp and Maintenance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2,100,000.00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97692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Enterprise Development Centre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Portal Development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3,000,000.00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35977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Muyideen Ola Nigeria 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1,200,000.00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66903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GAIA Africa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Website Revamp and Maintenance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1,700,000.00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347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308,157,000.00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4713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49433"/>
                  </a:ext>
                </a:extLst>
              </a:tr>
              <a:tr h="31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343,810,964.80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7553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75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6D964B-CDBF-29B6-F175-167287FA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840"/>
              </p:ext>
            </p:extLst>
          </p:nvPr>
        </p:nvGraphicFramePr>
        <p:xfrm>
          <a:off x="7162800" y="2114550"/>
          <a:ext cx="1807502" cy="928706"/>
        </p:xfrm>
        <a:graphic>
          <a:graphicData uri="http://schemas.openxmlformats.org/drawingml/2006/table">
            <a:tbl>
              <a:tblPr firstRow="1" bandRow="1"/>
              <a:tblGrid>
                <a:gridCol w="866610">
                  <a:extLst>
                    <a:ext uri="{9D8B030D-6E8A-4147-A177-3AD203B41FA5}">
                      <a16:colId xmlns:a16="http://schemas.microsoft.com/office/drawing/2014/main" val="2331836084"/>
                    </a:ext>
                  </a:extLst>
                </a:gridCol>
                <a:gridCol w="940892">
                  <a:extLst>
                    <a:ext uri="{9D8B030D-6E8A-4147-A177-3AD203B41FA5}">
                      <a16:colId xmlns:a16="http://schemas.microsoft.com/office/drawing/2014/main" val="403208105"/>
                    </a:ext>
                  </a:extLst>
                </a:gridCol>
              </a:tblGrid>
              <a:tr h="168049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2023 TARGET                ₦      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TARGET ACHIEVED   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5154"/>
                  </a:ext>
                </a:extLst>
              </a:tr>
              <a:tr h="172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₦        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89763"/>
                  </a:ext>
                </a:extLst>
              </a:tr>
              <a:tr h="1727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670,000,000.00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343,810,964.80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01959"/>
                  </a:ext>
                </a:extLst>
              </a:tr>
              <a:tr h="3088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Conversion Rate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11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0BE421-6639-D972-730A-CB0D5904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48678"/>
              </p:ext>
            </p:extLst>
          </p:nvPr>
        </p:nvGraphicFramePr>
        <p:xfrm>
          <a:off x="152400" y="287476"/>
          <a:ext cx="6324600" cy="411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C16463-97B2-67EA-22CB-EC33E038D4EF}"/>
              </a:ext>
            </a:extLst>
          </p:cNvPr>
          <p:cNvSpPr txBox="1"/>
          <p:nvPr/>
        </p:nvSpPr>
        <p:spPr>
          <a:xfrm>
            <a:off x="6477000" y="2266950"/>
            <a:ext cx="26289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latin typeface="Century Gothic" panose="020B0502020202020204" pitchFamily="34" charset="0"/>
              </a:rPr>
              <a:t>At Q2, 2023 our client base has moved from </a:t>
            </a:r>
            <a:r>
              <a:rPr lang="en-US" sz="1200" b="1" i="1" dirty="0">
                <a:latin typeface="Century Gothic" panose="020B0502020202020204" pitchFamily="34" charset="0"/>
              </a:rPr>
              <a:t>14 </a:t>
            </a:r>
            <a:r>
              <a:rPr lang="en-US" sz="1200" i="1" dirty="0">
                <a:latin typeface="Century Gothic" panose="020B0502020202020204" pitchFamily="34" charset="0"/>
              </a:rPr>
              <a:t>clients as at Q4 2022 to </a:t>
            </a:r>
            <a:r>
              <a:rPr lang="en-US" sz="1200" b="1" i="1" dirty="0">
                <a:latin typeface="Century Gothic" panose="020B0502020202020204" pitchFamily="34" charset="0"/>
              </a:rPr>
              <a:t>22 </a:t>
            </a:r>
            <a:r>
              <a:rPr lang="en-US" sz="1200" i="1" dirty="0">
                <a:latin typeface="Century Gothic" panose="020B0502020202020204" pitchFamily="34" charset="0"/>
              </a:rPr>
              <a:t>clients (i.e., the business  added a total number of </a:t>
            </a:r>
            <a:r>
              <a:rPr lang="en-US" sz="1200" b="1" i="1" dirty="0">
                <a:latin typeface="Century Gothic" panose="020B0502020202020204" pitchFamily="34" charset="0"/>
              </a:rPr>
              <a:t>8</a:t>
            </a:r>
            <a:r>
              <a:rPr lang="en-US" sz="1200" i="1" dirty="0">
                <a:latin typeface="Century Gothic" panose="020B0502020202020204" pitchFamily="34" charset="0"/>
              </a:rPr>
              <a:t> new paying clients).</a:t>
            </a:r>
          </a:p>
          <a:p>
            <a:endParaRPr lang="en-US" sz="1200" i="1" dirty="0">
              <a:latin typeface="Century Gothic" panose="020B0502020202020204" pitchFamily="34" charset="0"/>
            </a:endParaRPr>
          </a:p>
          <a:p>
            <a:endParaRPr lang="en-US" sz="1200" i="1" dirty="0">
              <a:latin typeface="Century Gothic" panose="020B0502020202020204" pitchFamily="34" charset="0"/>
            </a:endParaRPr>
          </a:p>
          <a:p>
            <a:endParaRPr lang="en-US" sz="1200" i="1" dirty="0">
              <a:latin typeface="Century Gothic" panose="020B0502020202020204" pitchFamily="34" charset="0"/>
            </a:endParaRPr>
          </a:p>
          <a:p>
            <a:endParaRPr lang="en-US" sz="1200" i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6093353-BE02-6EF1-5957-0A2B843A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64046"/>
              </p:ext>
            </p:extLst>
          </p:nvPr>
        </p:nvGraphicFramePr>
        <p:xfrm>
          <a:off x="6477001" y="1276350"/>
          <a:ext cx="2514599" cy="828850"/>
        </p:xfrm>
        <a:graphic>
          <a:graphicData uri="http://schemas.openxmlformats.org/drawingml/2006/table">
            <a:tbl>
              <a:tblPr/>
              <a:tblGrid>
                <a:gridCol w="1365797">
                  <a:extLst>
                    <a:ext uri="{9D8B030D-6E8A-4147-A177-3AD203B41FA5}">
                      <a16:colId xmlns:a16="http://schemas.microsoft.com/office/drawing/2014/main" val="3158564434"/>
                    </a:ext>
                  </a:extLst>
                </a:gridCol>
                <a:gridCol w="1148802">
                  <a:extLst>
                    <a:ext uri="{9D8B030D-6E8A-4147-A177-3AD203B41FA5}">
                      <a16:colId xmlns:a16="http://schemas.microsoft.com/office/drawing/2014/main" val="2124893243"/>
                    </a:ext>
                  </a:extLst>
                </a:gridCol>
              </a:tblGrid>
              <a:tr h="3132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2023 client Target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352155"/>
                  </a:ext>
                </a:extLst>
              </a:tr>
              <a:tr h="3180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Client Target Achieved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31543"/>
                  </a:ext>
                </a:extLst>
              </a:tr>
              <a:tr h="17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Conversion Rate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0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5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61950"/>
            <a:ext cx="39624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b="1" dirty="0">
                <a:latin typeface="Century Gothic" panose="020B0502020202020204" pitchFamily="34" charset="0"/>
                <a:ea typeface="Verdana" panose="020B0604030504040204" pitchFamily="34" charset="0"/>
                <a:cs typeface="Verdana"/>
              </a:rPr>
              <a:t>CUSTOMER ACQUISITION STRATEGY UTILIZED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FCC3BF-CE06-3ADD-EBF0-38CB112FB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765203"/>
              </p:ext>
            </p:extLst>
          </p:nvPr>
        </p:nvGraphicFramePr>
        <p:xfrm>
          <a:off x="381000" y="819150"/>
          <a:ext cx="4038600" cy="350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3618A5-20B1-51FB-8C43-BCCDEEF995B6}"/>
              </a:ext>
            </a:extLst>
          </p:cNvPr>
          <p:cNvSpPr txBox="1"/>
          <p:nvPr/>
        </p:nvSpPr>
        <p:spPr>
          <a:xfrm>
            <a:off x="4343400" y="1123950"/>
            <a:ext cx="4572000" cy="298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dirty="0">
                <a:latin typeface="Century Gothic" panose="020B0502020202020204" pitchFamily="34" charset="0"/>
              </a:rPr>
              <a:t>To grow our client base, we made use of our proposed customer acquisition strategy;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Century Gothic" panose="020B0502020202020204" pitchFamily="34" charset="0"/>
              </a:rPr>
              <a:t>Target Industries:</a:t>
            </a:r>
            <a:r>
              <a:rPr lang="en-US" sz="1200" i="1" dirty="0">
                <a:latin typeface="Century Gothic" panose="020B0502020202020204" pitchFamily="34" charset="0"/>
              </a:rPr>
              <a:t> We identified the top, medium, and low-level players in various industries.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Century Gothic" panose="020B0502020202020204" pitchFamily="34" charset="0"/>
              </a:rPr>
              <a:t>Partnerships:</a:t>
            </a:r>
            <a:r>
              <a:rPr lang="en-US" sz="1200" i="1" dirty="0">
                <a:latin typeface="Century Gothic" panose="020B0502020202020204" pitchFamily="34" charset="0"/>
              </a:rPr>
              <a:t> We increased our partnership pool ( like; Invest Africa).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i="1" dirty="0">
                <a:latin typeface="Century Gothic" panose="020B0502020202020204" pitchFamily="34" charset="0"/>
              </a:rPr>
              <a:t>Brand Perception: </a:t>
            </a:r>
            <a:r>
              <a:rPr lang="en-US" sz="1200" i="1" dirty="0">
                <a:latin typeface="Century Gothic" panose="020B0502020202020204" pitchFamily="34" charset="0"/>
              </a:rPr>
              <a:t>We created product brochures and increase quality of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266660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D50298A-FA74-3263-1DFB-A12946E66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795006"/>
              </p:ext>
            </p:extLst>
          </p:nvPr>
        </p:nvGraphicFramePr>
        <p:xfrm>
          <a:off x="381000" y="209550"/>
          <a:ext cx="7924800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D38CA79-228C-6A33-5106-DF71452B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66243"/>
              </p:ext>
            </p:extLst>
          </p:nvPr>
        </p:nvGraphicFramePr>
        <p:xfrm>
          <a:off x="1380746" y="2876550"/>
          <a:ext cx="5782054" cy="1918449"/>
        </p:xfrm>
        <a:graphic>
          <a:graphicData uri="http://schemas.openxmlformats.org/drawingml/2006/table">
            <a:tbl>
              <a:tblPr/>
              <a:tblGrid>
                <a:gridCol w="1904677">
                  <a:extLst>
                    <a:ext uri="{9D8B030D-6E8A-4147-A177-3AD203B41FA5}">
                      <a16:colId xmlns:a16="http://schemas.microsoft.com/office/drawing/2014/main" val="2324147837"/>
                    </a:ext>
                  </a:extLst>
                </a:gridCol>
                <a:gridCol w="1836652">
                  <a:extLst>
                    <a:ext uri="{9D8B030D-6E8A-4147-A177-3AD203B41FA5}">
                      <a16:colId xmlns:a16="http://schemas.microsoft.com/office/drawing/2014/main" val="945889331"/>
                    </a:ext>
                  </a:extLst>
                </a:gridCol>
                <a:gridCol w="2040725">
                  <a:extLst>
                    <a:ext uri="{9D8B030D-6E8A-4147-A177-3AD203B41FA5}">
                      <a16:colId xmlns:a16="http://schemas.microsoft.com/office/drawing/2014/main" val="20599993"/>
                    </a:ext>
                  </a:extLst>
                </a:gridCol>
              </a:tblGrid>
              <a:tr h="363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RED 0-44%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YELLOW 45-69%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GREEN 70-100%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00020"/>
                  </a:ext>
                </a:extLst>
              </a:tr>
              <a:tr h="425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Demo/ Proof of Concept (POC)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Service Level Agreement (SLA)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28112"/>
                  </a:ext>
                </a:extLst>
              </a:tr>
              <a:tr h="380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Requirement Gathering / Proposal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Invoicing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4295"/>
                  </a:ext>
                </a:extLst>
              </a:tr>
              <a:tr h="363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Determination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Negotiation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Payment Receipt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42993"/>
                  </a:ext>
                </a:extLst>
              </a:tr>
              <a:tr h="385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Non-Responsive Accounts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Implementation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445343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49170477-989F-6802-0120-5FF2F9AFA667}"/>
              </a:ext>
            </a:extLst>
          </p:cNvPr>
          <p:cNvSpPr/>
          <p:nvPr/>
        </p:nvSpPr>
        <p:spPr>
          <a:xfrm>
            <a:off x="2814924" y="29836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E7B991-3C66-560F-0652-01ED8D1ACB8A}"/>
              </a:ext>
            </a:extLst>
          </p:cNvPr>
          <p:cNvSpPr/>
          <p:nvPr/>
        </p:nvSpPr>
        <p:spPr>
          <a:xfrm>
            <a:off x="4836462" y="295275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59B799-5C9D-A5B1-C172-A0D070734D79}"/>
              </a:ext>
            </a:extLst>
          </p:cNvPr>
          <p:cNvSpPr/>
          <p:nvPr/>
        </p:nvSpPr>
        <p:spPr>
          <a:xfrm>
            <a:off x="6825983" y="296907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1"/>
            <a:ext cx="20574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b="1" dirty="0">
                <a:latin typeface="Century Gothic" panose="020B0502020202020204" pitchFamily="34" charset="0"/>
                <a:ea typeface="Verdana" panose="020B0604030504040204" pitchFamily="34" charset="0"/>
                <a:cs typeface="Verdana"/>
              </a:rPr>
              <a:t>SALES PIPELINE</a:t>
            </a:r>
          </a:p>
        </p:txBody>
      </p:sp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71D204-764E-A86C-3120-409EE773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39710"/>
              </p:ext>
            </p:extLst>
          </p:nvPr>
        </p:nvGraphicFramePr>
        <p:xfrm>
          <a:off x="228600" y="514349"/>
          <a:ext cx="8610600" cy="4495798"/>
        </p:xfrm>
        <a:graphic>
          <a:graphicData uri="http://schemas.openxmlformats.org/drawingml/2006/table">
            <a:tbl>
              <a:tblPr/>
              <a:tblGrid>
                <a:gridCol w="482738">
                  <a:extLst>
                    <a:ext uri="{9D8B030D-6E8A-4147-A177-3AD203B41FA5}">
                      <a16:colId xmlns:a16="http://schemas.microsoft.com/office/drawing/2014/main" val="2820437120"/>
                    </a:ext>
                  </a:extLst>
                </a:gridCol>
                <a:gridCol w="1094583">
                  <a:extLst>
                    <a:ext uri="{9D8B030D-6E8A-4147-A177-3AD203B41FA5}">
                      <a16:colId xmlns:a16="http://schemas.microsoft.com/office/drawing/2014/main" val="888755147"/>
                    </a:ext>
                  </a:extLst>
                </a:gridCol>
                <a:gridCol w="931559">
                  <a:extLst>
                    <a:ext uri="{9D8B030D-6E8A-4147-A177-3AD203B41FA5}">
                      <a16:colId xmlns:a16="http://schemas.microsoft.com/office/drawing/2014/main" val="3499255297"/>
                    </a:ext>
                  </a:extLst>
                </a:gridCol>
                <a:gridCol w="1583652">
                  <a:extLst>
                    <a:ext uri="{9D8B030D-6E8A-4147-A177-3AD203B41FA5}">
                      <a16:colId xmlns:a16="http://schemas.microsoft.com/office/drawing/2014/main" val="992176222"/>
                    </a:ext>
                  </a:extLst>
                </a:gridCol>
                <a:gridCol w="1082939">
                  <a:extLst>
                    <a:ext uri="{9D8B030D-6E8A-4147-A177-3AD203B41FA5}">
                      <a16:colId xmlns:a16="http://schemas.microsoft.com/office/drawing/2014/main" val="3014540923"/>
                    </a:ext>
                  </a:extLst>
                </a:gridCol>
                <a:gridCol w="1222672">
                  <a:extLst>
                    <a:ext uri="{9D8B030D-6E8A-4147-A177-3AD203B41FA5}">
                      <a16:colId xmlns:a16="http://schemas.microsoft.com/office/drawing/2014/main" val="3313682237"/>
                    </a:ext>
                  </a:extLst>
                </a:gridCol>
                <a:gridCol w="1094583">
                  <a:extLst>
                    <a:ext uri="{9D8B030D-6E8A-4147-A177-3AD203B41FA5}">
                      <a16:colId xmlns:a16="http://schemas.microsoft.com/office/drawing/2014/main" val="2074075983"/>
                    </a:ext>
                  </a:extLst>
                </a:gridCol>
                <a:gridCol w="1117874">
                  <a:extLst>
                    <a:ext uri="{9D8B030D-6E8A-4147-A177-3AD203B41FA5}">
                      <a16:colId xmlns:a16="http://schemas.microsoft.com/office/drawing/2014/main" val="3264776199"/>
                    </a:ext>
                  </a:extLst>
                </a:gridCol>
              </a:tblGrid>
              <a:tr h="22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Organisation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Product/Service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Project Stage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Amount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Start date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Contact Person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75432"/>
                  </a:ext>
                </a:extLst>
              </a:tr>
              <a:tr h="22599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HEALTH CARE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26209"/>
                  </a:ext>
                </a:extLst>
              </a:tr>
              <a:tr h="40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Divine Dental Home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Negotiation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4,000,000.00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Dr. Adeyanju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Chief Medical Director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86112"/>
                  </a:ext>
                </a:extLst>
              </a:tr>
              <a:tr h="38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Isalu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Hospital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Telemedicine Mobile Application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26,000,000.00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Kazeem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Manager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62936"/>
                  </a:ext>
                </a:extLst>
              </a:tr>
              <a:tr h="436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Q-life Family Clinic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Hospital Management System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Demo                  (Non- Responsive)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15,000,000.00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June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Tunde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Manager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977453"/>
                  </a:ext>
                </a:extLst>
              </a:tr>
              <a:tr h="1361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78844"/>
                  </a:ext>
                </a:extLst>
              </a:tr>
              <a:tr h="400460">
                <a:tc gridSpan="8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FINANCIAL INSTUTIONS</a:t>
                      </a:r>
                    </a:p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67279"/>
                  </a:ext>
                </a:extLst>
              </a:tr>
              <a:tr h="400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Greenwich Merchant Bank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Cleansing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POC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65,000,000.00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June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Femi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Chief Information Officer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681925"/>
                  </a:ext>
                </a:extLst>
              </a:tr>
              <a:tr h="400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FSDH Merchant Bank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Governance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25,000,000.00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March 2023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Tochukwu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Information Technology Officer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1146"/>
                  </a:ext>
                </a:extLst>
              </a:tr>
              <a:tr h="340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FSDH Merchant Bank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Account opening portal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41,000,000.00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June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Ofem  (CIO)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49460"/>
                  </a:ext>
                </a:extLst>
              </a:tr>
              <a:tr h="630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Coronation Merchant Bank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Mobile Application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POC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35,000,000.00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June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Ms. Momoh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Chief Information Officer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72573"/>
                  </a:ext>
                </a:extLst>
              </a:tr>
              <a:tr h="379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Waveline Growth Partners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Mobile Application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Determination    (Non- Responsive)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22,100,000.00 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2022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Mrs. Ediomo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Operations Manager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868530"/>
                  </a:ext>
                </a:extLst>
              </a:tr>
              <a:tr h="1361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95" marR="3695" marT="36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8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9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20574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b="1" dirty="0">
                <a:latin typeface="Century Gothic" panose="020B0502020202020204" pitchFamily="34" charset="0"/>
                <a:ea typeface="Verdana" panose="020B0604030504040204" pitchFamily="34" charset="0"/>
                <a:cs typeface="Verdana"/>
              </a:rPr>
              <a:t>SALES PIPELINE</a:t>
            </a:r>
          </a:p>
        </p:txBody>
      </p:sp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AAD3C6-EBE7-6ACE-8722-82EA5DD9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01258"/>
              </p:ext>
            </p:extLst>
          </p:nvPr>
        </p:nvGraphicFramePr>
        <p:xfrm>
          <a:off x="381000" y="590550"/>
          <a:ext cx="8305800" cy="4426708"/>
        </p:xfrm>
        <a:graphic>
          <a:graphicData uri="http://schemas.openxmlformats.org/drawingml/2006/table">
            <a:tbl>
              <a:tblPr/>
              <a:tblGrid>
                <a:gridCol w="364091">
                  <a:extLst>
                    <a:ext uri="{9D8B030D-6E8A-4147-A177-3AD203B41FA5}">
                      <a16:colId xmlns:a16="http://schemas.microsoft.com/office/drawing/2014/main" val="3522196652"/>
                    </a:ext>
                  </a:extLst>
                </a:gridCol>
                <a:gridCol w="1069514">
                  <a:extLst>
                    <a:ext uri="{9D8B030D-6E8A-4147-A177-3AD203B41FA5}">
                      <a16:colId xmlns:a16="http://schemas.microsoft.com/office/drawing/2014/main" val="1990945377"/>
                    </a:ext>
                  </a:extLst>
                </a:gridCol>
                <a:gridCol w="910224">
                  <a:extLst>
                    <a:ext uri="{9D8B030D-6E8A-4147-A177-3AD203B41FA5}">
                      <a16:colId xmlns:a16="http://schemas.microsoft.com/office/drawing/2014/main" val="4242052244"/>
                    </a:ext>
                  </a:extLst>
                </a:gridCol>
                <a:gridCol w="1547381">
                  <a:extLst>
                    <a:ext uri="{9D8B030D-6E8A-4147-A177-3AD203B41FA5}">
                      <a16:colId xmlns:a16="http://schemas.microsoft.com/office/drawing/2014/main" val="1044235757"/>
                    </a:ext>
                  </a:extLst>
                </a:gridCol>
                <a:gridCol w="1058137">
                  <a:extLst>
                    <a:ext uri="{9D8B030D-6E8A-4147-A177-3AD203B41FA5}">
                      <a16:colId xmlns:a16="http://schemas.microsoft.com/office/drawing/2014/main" val="930073111"/>
                    </a:ext>
                  </a:extLst>
                </a:gridCol>
                <a:gridCol w="1194670">
                  <a:extLst>
                    <a:ext uri="{9D8B030D-6E8A-4147-A177-3AD203B41FA5}">
                      <a16:colId xmlns:a16="http://schemas.microsoft.com/office/drawing/2014/main" val="1510508598"/>
                    </a:ext>
                  </a:extLst>
                </a:gridCol>
                <a:gridCol w="1069514">
                  <a:extLst>
                    <a:ext uri="{9D8B030D-6E8A-4147-A177-3AD203B41FA5}">
                      <a16:colId xmlns:a16="http://schemas.microsoft.com/office/drawing/2014/main" val="175337190"/>
                    </a:ext>
                  </a:extLst>
                </a:gridCol>
                <a:gridCol w="1092269">
                  <a:extLst>
                    <a:ext uri="{9D8B030D-6E8A-4147-A177-3AD203B41FA5}">
                      <a16:colId xmlns:a16="http://schemas.microsoft.com/office/drawing/2014/main" val="3616764061"/>
                    </a:ext>
                  </a:extLst>
                </a:gridCol>
              </a:tblGrid>
              <a:tr h="225303">
                <a:tc gridSpan="8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GOVERNMENT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06125"/>
                  </a:ext>
                </a:extLst>
              </a:tr>
              <a:tr h="43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Edo State Government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Farmers Enumeration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Negotiation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193,000,000.00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Sept 2022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Permanent Secretary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7987"/>
                  </a:ext>
                </a:extLst>
              </a:tr>
              <a:tr h="15194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78488"/>
                  </a:ext>
                </a:extLst>
              </a:tr>
              <a:tr h="15194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27971"/>
                  </a:ext>
                </a:extLst>
              </a:tr>
              <a:tr h="157187">
                <a:tc gridSpan="8"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OTHER PRIVATE ORGANISATIONS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07793"/>
                  </a:ext>
                </a:extLst>
              </a:tr>
              <a:tr h="497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Dangote Industries Limited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 System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Demo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15,000,000.00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Taiwo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 Associate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728508"/>
                  </a:ext>
                </a:extLst>
              </a:tr>
              <a:tr h="709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UPDC FM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Website Management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SLA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1,800,000.00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 2022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Ose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Business Development Manager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75581"/>
                  </a:ext>
                </a:extLst>
              </a:tr>
              <a:tr h="518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Dangote Cement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Retail Intelligence Application Development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Proposal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45,000,000.00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Hassan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Head IT Solutions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99738"/>
                  </a:ext>
                </a:extLst>
              </a:tr>
              <a:tr h="445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Enterprise Development Centre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3,000,000.00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Ms. Obianuju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Accountant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58632"/>
                  </a:ext>
                </a:extLst>
              </a:tr>
              <a:tr h="513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Verraki Partners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Resource Outsourcing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Resource Selection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2,500,000.00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Ms. Toyin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Commercials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864229"/>
                  </a:ext>
                </a:extLst>
              </a:tr>
              <a:tr h="461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Meyer PLC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Inventory Management System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Demo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10,000,000.00 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 2023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Stephen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Head Inventory</a:t>
                      </a:r>
                    </a:p>
                  </a:txBody>
                  <a:tcPr marL="4298" marR="4298" marT="42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987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20574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b="1" dirty="0">
                <a:latin typeface="Century Gothic" panose="020B0502020202020204" pitchFamily="34" charset="0"/>
                <a:ea typeface="Verdana" panose="020B0604030504040204" pitchFamily="34" charset="0"/>
                <a:cs typeface="Verdana"/>
              </a:rPr>
              <a:t>SALES PIPELINE</a:t>
            </a:r>
          </a:p>
        </p:txBody>
      </p:sp>
      <p:sp>
        <p:nvSpPr>
          <p:cNvPr id="5" name="object 5"/>
          <p:cNvSpPr/>
          <p:nvPr/>
        </p:nvSpPr>
        <p:spPr>
          <a:xfrm>
            <a:off x="6784085" y="4616564"/>
            <a:ext cx="979169" cy="178435"/>
          </a:xfrm>
          <a:custGeom>
            <a:avLst/>
            <a:gdLst/>
            <a:ahLst/>
            <a:cxnLst/>
            <a:rect l="l" t="t" r="r" b="b"/>
            <a:pathLst>
              <a:path w="979170" h="178435">
                <a:moveTo>
                  <a:pt x="978979" y="0"/>
                </a:moveTo>
                <a:lnTo>
                  <a:pt x="0" y="0"/>
                </a:lnTo>
                <a:lnTo>
                  <a:pt x="0" y="178219"/>
                </a:lnTo>
                <a:lnTo>
                  <a:pt x="978979" y="178219"/>
                </a:lnTo>
                <a:lnTo>
                  <a:pt x="978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C9AE-DBB4-0F07-9748-458549F0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15413"/>
              </p:ext>
            </p:extLst>
          </p:nvPr>
        </p:nvGraphicFramePr>
        <p:xfrm>
          <a:off x="228600" y="684070"/>
          <a:ext cx="8458200" cy="3984939"/>
        </p:xfrm>
        <a:graphic>
          <a:graphicData uri="http://schemas.openxmlformats.org/drawingml/2006/table">
            <a:tbl>
              <a:tblPr/>
              <a:tblGrid>
                <a:gridCol w="544227">
                  <a:extLst>
                    <a:ext uri="{9D8B030D-6E8A-4147-A177-3AD203B41FA5}">
                      <a16:colId xmlns:a16="http://schemas.microsoft.com/office/drawing/2014/main" val="582646562"/>
                    </a:ext>
                  </a:extLst>
                </a:gridCol>
                <a:gridCol w="1065779">
                  <a:extLst>
                    <a:ext uri="{9D8B030D-6E8A-4147-A177-3AD203B41FA5}">
                      <a16:colId xmlns:a16="http://schemas.microsoft.com/office/drawing/2014/main" val="1743568311"/>
                    </a:ext>
                  </a:extLst>
                </a:gridCol>
                <a:gridCol w="907046">
                  <a:extLst>
                    <a:ext uri="{9D8B030D-6E8A-4147-A177-3AD203B41FA5}">
                      <a16:colId xmlns:a16="http://schemas.microsoft.com/office/drawing/2014/main" val="3216177878"/>
                    </a:ext>
                  </a:extLst>
                </a:gridCol>
                <a:gridCol w="1541977">
                  <a:extLst>
                    <a:ext uri="{9D8B030D-6E8A-4147-A177-3AD203B41FA5}">
                      <a16:colId xmlns:a16="http://schemas.microsoft.com/office/drawing/2014/main" val="3593734826"/>
                    </a:ext>
                  </a:extLst>
                </a:gridCol>
                <a:gridCol w="1054440">
                  <a:extLst>
                    <a:ext uri="{9D8B030D-6E8A-4147-A177-3AD203B41FA5}">
                      <a16:colId xmlns:a16="http://schemas.microsoft.com/office/drawing/2014/main" val="434382292"/>
                    </a:ext>
                  </a:extLst>
                </a:gridCol>
                <a:gridCol w="1190497">
                  <a:extLst>
                    <a:ext uri="{9D8B030D-6E8A-4147-A177-3AD203B41FA5}">
                      <a16:colId xmlns:a16="http://schemas.microsoft.com/office/drawing/2014/main" val="2075715866"/>
                    </a:ext>
                  </a:extLst>
                </a:gridCol>
                <a:gridCol w="1065779">
                  <a:extLst>
                    <a:ext uri="{9D8B030D-6E8A-4147-A177-3AD203B41FA5}">
                      <a16:colId xmlns:a16="http://schemas.microsoft.com/office/drawing/2014/main" val="2944492975"/>
                    </a:ext>
                  </a:extLst>
                </a:gridCol>
                <a:gridCol w="1088455">
                  <a:extLst>
                    <a:ext uri="{9D8B030D-6E8A-4147-A177-3AD203B41FA5}">
                      <a16:colId xmlns:a16="http://schemas.microsoft.com/office/drawing/2014/main" val="1302330625"/>
                    </a:ext>
                  </a:extLst>
                </a:gridCol>
              </a:tblGrid>
              <a:tr h="646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James Brendan Enterprise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Process Automation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POC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2,000,000.00 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 2023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Jerome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Manager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826793"/>
                  </a:ext>
                </a:extLst>
              </a:tr>
              <a:tr h="643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Dundu Republic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Logo &amp; Website Development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3,200,000.00 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April 2023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Ayo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CEO &amp; Owner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65783"/>
                  </a:ext>
                </a:extLst>
              </a:tr>
              <a:tr h="60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EatN'Go Limited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Asset Tagging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(Non- Responsive)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5,418,161.25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 2022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Sam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Manager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256101"/>
                  </a:ext>
                </a:extLst>
              </a:tr>
              <a:tr h="515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Central Security Clearing Systems (CSCS)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Hardware Supply (Laptops)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Costing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9,684,675.00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 2023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Adeyinka Shonekan</a:t>
                      </a: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Executive Director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91194"/>
                  </a:ext>
                </a:extLst>
              </a:tr>
              <a:tr h="594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Central Security Clearing Systems (CSCS)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IT Audit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Proposal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25,000,000.00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 2023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Mr. Adeyinka Shonekan</a:t>
                      </a: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Executive Director</a:t>
                      </a: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37824"/>
                  </a:ext>
                </a:extLst>
              </a:tr>
              <a:tr h="476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21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GAIA Africa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Deal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Website Revamp and Maintenance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SLA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1,980,000.00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 2023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Ms. Amena Imasekha</a:t>
                      </a:r>
                    </a:p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Business Development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45393"/>
                  </a:ext>
                </a:extLst>
              </a:tr>
              <a:tr h="44726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GRAND TOTAL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550,682,836.25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16" marR="5516" marT="5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9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9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D7F6560B27F4DAC314E2109337D93" ma:contentTypeVersion="8" ma:contentTypeDescription="Create a new document." ma:contentTypeScope="" ma:versionID="b543d9d1576acaf7b71b52fd5dbf6977">
  <xsd:schema xmlns:xsd="http://www.w3.org/2001/XMLSchema" xmlns:xs="http://www.w3.org/2001/XMLSchema" xmlns:p="http://schemas.microsoft.com/office/2006/metadata/properties" xmlns:ns2="94c20f57-48bc-4ece-ab95-ba41d7f12ffd" targetNamespace="http://schemas.microsoft.com/office/2006/metadata/properties" ma:root="true" ma:fieldsID="09af8cdcdcdb4c00c924a3ad4e9916c8" ns2:_="">
    <xsd:import namespace="94c20f57-48bc-4ece-ab95-ba41d7f12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0f57-48bc-4ece-ab95-ba41d7f12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52AE8E-F5BA-4CC1-BB4E-4570E7ABE574}"/>
</file>

<file path=customXml/itemProps2.xml><?xml version="1.0" encoding="utf-8"?>
<ds:datastoreItem xmlns:ds="http://schemas.openxmlformats.org/officeDocument/2006/customXml" ds:itemID="{EACCF5EE-2001-4371-B0A7-265565D9B02B}"/>
</file>

<file path=customXml/itemProps3.xml><?xml version="1.0" encoding="utf-8"?>
<ds:datastoreItem xmlns:ds="http://schemas.openxmlformats.org/officeDocument/2006/customXml" ds:itemID="{6A4E77B5-BFE9-4587-A173-3AD7B11DC4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29591</TotalTime>
  <Words>1023</Words>
  <Application>Microsoft Office PowerPoint</Application>
  <PresentationFormat>On-screen Show (16:9)</PresentationFormat>
  <Paragraphs>499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Verdana</vt:lpstr>
      <vt:lpstr>Wingdings</vt:lpstr>
      <vt:lpstr>Office Theme</vt:lpstr>
      <vt:lpstr>BUSINESS DEVELOPMENT BOARD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fakin</dc:creator>
  <cp:lastModifiedBy>Stephanie Erusiafe</cp:lastModifiedBy>
  <cp:revision>77</cp:revision>
  <dcterms:created xsi:type="dcterms:W3CDTF">2023-03-14T14:50:03Z</dcterms:created>
  <dcterms:modified xsi:type="dcterms:W3CDTF">2023-06-02T10:57:14Z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2023-03-14T00:00:00Z</vt:filetime>
  </property>
  <property fmtid="{D5CDD505-2E9C-101B-9397-08002B2CF9AE}" pid="5" name="ContentTypeId">
    <vt:lpwstr>0x01010065DD7F6560B27F4DAC314E2109337D93</vt:lpwstr>
  </property>
  <property fmtid="{D5CDD505-2E9C-101B-9397-08002B2CF9AE}" pid="6" name="Order">
    <vt:r8>108900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</Properties>
</file>