
<file path=[Content_Types].xml><?xml version="1.0" encoding="utf-8"?>
<Types xmlns="http://schemas.openxmlformats.org/package/2006/content-types">
  <Default Extension="jfif" ContentType="image/jpeg"/>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slideMaster1.xml" ContentType="application/vnd.openxmlformats-officedocument.presentationml.slideMaster+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0" r:id="rId2"/>
    <p:sldId id="272" r:id="rId3"/>
    <p:sldId id="274" r:id="rId4"/>
    <p:sldId id="280" r:id="rId5"/>
    <p:sldId id="289" r:id="rId6"/>
    <p:sldId id="290" r:id="rId7"/>
    <p:sldId id="286" r:id="rId8"/>
    <p:sldId id="288" r:id="rId9"/>
    <p:sldId id="282" r:id="rId10"/>
    <p:sldId id="260" r:id="rId11"/>
    <p:sldId id="283" r:id="rId12"/>
    <p:sldId id="275" r:id="rId13"/>
    <p:sldId id="271" r:id="rId14"/>
    <p:sldId id="291" r:id="rId15"/>
    <p:sldId id="278" r:id="rId16"/>
  </p:sldIdLst>
  <p:sldSz cx="9144000" cy="5143500" type="screen16x9"/>
  <p:notesSz cx="9296400" cy="701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5" autoAdjust="0"/>
    <p:restoredTop sz="94660"/>
  </p:normalViewPr>
  <p:slideViewPr>
    <p:cSldViewPr>
      <p:cViewPr varScale="1">
        <p:scale>
          <a:sx n="89" d="100"/>
          <a:sy n="89" d="100"/>
        </p:scale>
        <p:origin x="579" y="3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ustomXml" Target="../customXml/item2.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Century Gothic" panose="020B0502020202020204" pitchFamily="34" charset="0"/>
                <a:ea typeface="+mn-ea"/>
                <a:cs typeface="+mn-cs"/>
              </a:defRPr>
            </a:pPr>
            <a:r>
              <a:rPr lang="en-US" dirty="0"/>
              <a:t>Hectarage by District</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Century Gothic" panose="020B0502020202020204" pitchFamily="34" charset="0"/>
              <a:ea typeface="+mn-ea"/>
              <a:cs typeface="+mn-cs"/>
            </a:defRPr>
          </a:pPr>
          <a:endParaRPr lang="en-US"/>
        </a:p>
      </c:txPr>
    </c:title>
    <c:autoTitleDeleted val="0"/>
    <c:plotArea>
      <c:layout/>
      <c:pieChart>
        <c:varyColors val="1"/>
        <c:ser>
          <c:idx val="0"/>
          <c:order val="0"/>
          <c:tx>
            <c:strRef>
              <c:f>Sheet1!$B$1</c:f>
              <c:strCache>
                <c:ptCount val="1"/>
                <c:pt idx="0">
                  <c:v>Hectarage by LG</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591-444C-9C6A-1E51E8826F7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591-444C-9C6A-1E51E8826F7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591-444C-9C6A-1E51E8826F7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591-444C-9C6A-1E51E8826F76}"/>
              </c:ext>
            </c:extLst>
          </c:dPt>
          <c:dLbls>
            <c:spPr>
              <a:solidFill>
                <a:prstClr val="white"/>
              </a:solidFill>
              <a:ln>
                <a:solidFill>
                  <a:prstClr val="black">
                    <a:lumMod val="25000"/>
                    <a:lumOff val="75000"/>
                  </a:prstClr>
                </a:solid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3"/>
                <c:pt idx="0">
                  <c:v>Edo South</c:v>
                </c:pt>
                <c:pt idx="1">
                  <c:v>Edo North</c:v>
                </c:pt>
                <c:pt idx="2">
                  <c:v>Edo Central </c:v>
                </c:pt>
              </c:strCache>
            </c:strRef>
          </c:cat>
          <c:val>
            <c:numRef>
              <c:f>Sheet1!$B$2:$B$5</c:f>
              <c:numCache>
                <c:formatCode>General</c:formatCode>
                <c:ptCount val="4"/>
                <c:pt idx="0">
                  <c:v>2239</c:v>
                </c:pt>
                <c:pt idx="1">
                  <c:v>750.41</c:v>
                </c:pt>
                <c:pt idx="2">
                  <c:v>670.1</c:v>
                </c:pt>
              </c:numCache>
            </c:numRef>
          </c:val>
          <c:extLst>
            <c:ext xmlns:c16="http://schemas.microsoft.com/office/drawing/2014/chart" uri="{C3380CC4-5D6E-409C-BE32-E72D297353CC}">
              <c16:uniqueId val="{00000008-7591-444C-9C6A-1E51E8826F76}"/>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28440" cy="350520"/>
          </a:xfrm>
          <a:prstGeom prst="rect">
            <a:avLst/>
          </a:prstGeom>
        </p:spPr>
        <p:txBody>
          <a:bodyPr vert="horz" lIns="104360" tIns="52180" rIns="104360" bIns="52180" rtlCol="0"/>
          <a:lstStyle>
            <a:lvl1pPr algn="l">
              <a:defRPr sz="1400"/>
            </a:lvl1pPr>
          </a:lstStyle>
          <a:p>
            <a:endParaRPr lang="en-US"/>
          </a:p>
        </p:txBody>
      </p:sp>
      <p:sp>
        <p:nvSpPr>
          <p:cNvPr id="3" name="Date Placeholder 2"/>
          <p:cNvSpPr>
            <a:spLocks noGrp="1"/>
          </p:cNvSpPr>
          <p:nvPr>
            <p:ph type="dt" idx="1"/>
          </p:nvPr>
        </p:nvSpPr>
        <p:spPr>
          <a:xfrm>
            <a:off x="5266347" y="1"/>
            <a:ext cx="4028440" cy="350520"/>
          </a:xfrm>
          <a:prstGeom prst="rect">
            <a:avLst/>
          </a:prstGeom>
        </p:spPr>
        <p:txBody>
          <a:bodyPr vert="horz" lIns="104360" tIns="52180" rIns="104360" bIns="52180" rtlCol="0"/>
          <a:lstStyle>
            <a:lvl1pPr algn="r">
              <a:defRPr sz="1400"/>
            </a:lvl1pPr>
          </a:lstStyle>
          <a:p>
            <a:fld id="{BC188F21-6EAF-48A4-BB27-989250D7A8A2}" type="datetimeFigureOut">
              <a:rPr lang="en-US" smtClean="0"/>
              <a:t>9/1/2021</a:t>
            </a:fld>
            <a:endParaRPr lang="en-US"/>
          </a:p>
        </p:txBody>
      </p:sp>
      <p:sp>
        <p:nvSpPr>
          <p:cNvPr id="4" name="Slide Image Placeholder 3"/>
          <p:cNvSpPr>
            <a:spLocks noGrp="1" noRot="1" noChangeAspect="1"/>
          </p:cNvSpPr>
          <p:nvPr>
            <p:ph type="sldImg" idx="2"/>
          </p:nvPr>
        </p:nvSpPr>
        <p:spPr>
          <a:xfrm>
            <a:off x="2544763" y="876300"/>
            <a:ext cx="4206875" cy="2366963"/>
          </a:xfrm>
          <a:prstGeom prst="rect">
            <a:avLst/>
          </a:prstGeom>
          <a:noFill/>
          <a:ln w="12700">
            <a:solidFill>
              <a:prstClr val="black"/>
            </a:solidFill>
          </a:ln>
        </p:spPr>
        <p:txBody>
          <a:bodyPr vert="horz" lIns="104360" tIns="52180" rIns="104360" bIns="52180" rtlCol="0" anchor="ctr"/>
          <a:lstStyle/>
          <a:p>
            <a:endParaRPr lang="en-US"/>
          </a:p>
        </p:txBody>
      </p:sp>
      <p:sp>
        <p:nvSpPr>
          <p:cNvPr id="5" name="Notes Placeholder 4"/>
          <p:cNvSpPr>
            <a:spLocks noGrp="1"/>
          </p:cNvSpPr>
          <p:nvPr>
            <p:ph type="body" sz="quarter" idx="3"/>
          </p:nvPr>
        </p:nvSpPr>
        <p:spPr>
          <a:xfrm>
            <a:off x="929640" y="3373215"/>
            <a:ext cx="7437120" cy="2760886"/>
          </a:xfrm>
          <a:prstGeom prst="rect">
            <a:avLst/>
          </a:prstGeom>
        </p:spPr>
        <p:txBody>
          <a:bodyPr vert="horz" lIns="104360" tIns="52180" rIns="104360" bIns="5218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881"/>
            <a:ext cx="4028440" cy="350520"/>
          </a:xfrm>
          <a:prstGeom prst="rect">
            <a:avLst/>
          </a:prstGeom>
        </p:spPr>
        <p:txBody>
          <a:bodyPr vert="horz" lIns="104360" tIns="52180" rIns="104360" bIns="52180" rtlCol="0" anchor="b"/>
          <a:lstStyle>
            <a:lvl1pPr algn="l">
              <a:defRPr sz="1400"/>
            </a:lvl1pPr>
          </a:lstStyle>
          <a:p>
            <a:endParaRPr lang="en-US"/>
          </a:p>
        </p:txBody>
      </p:sp>
      <p:sp>
        <p:nvSpPr>
          <p:cNvPr id="7" name="Slide Number Placeholder 6"/>
          <p:cNvSpPr>
            <a:spLocks noGrp="1"/>
          </p:cNvSpPr>
          <p:nvPr>
            <p:ph type="sldNum" sz="quarter" idx="5"/>
          </p:nvPr>
        </p:nvSpPr>
        <p:spPr>
          <a:xfrm>
            <a:off x="5266347" y="6659881"/>
            <a:ext cx="4028440" cy="350520"/>
          </a:xfrm>
          <a:prstGeom prst="rect">
            <a:avLst/>
          </a:prstGeom>
        </p:spPr>
        <p:txBody>
          <a:bodyPr vert="horz" lIns="104360" tIns="52180" rIns="104360" bIns="52180" rtlCol="0" anchor="b"/>
          <a:lstStyle>
            <a:lvl1pPr algn="r">
              <a:defRPr sz="1400"/>
            </a:lvl1pPr>
          </a:lstStyle>
          <a:p>
            <a:fld id="{CDCECCE3-4F15-4869-A01E-E74254701FB4}" type="slidenum">
              <a:rPr lang="en-US" smtClean="0"/>
              <a:t>‹#›</a:t>
            </a:fld>
            <a:endParaRPr lang="en-US"/>
          </a:p>
        </p:txBody>
      </p:sp>
    </p:spTree>
    <p:extLst>
      <p:ext uri="{BB962C8B-B14F-4D97-AF65-F5344CB8AC3E}">
        <p14:creationId xmlns:p14="http://schemas.microsoft.com/office/powerpoint/2010/main" val="1952304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D4E0AAF5-BFCC-46F3-A368-05FDF4E80540}" type="datetime1">
              <a:rPr lang="en-US" smtClean="0"/>
              <a:t>9/1/2021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C7BF5BE-4428-4351-BF82-27110D2C4F85}" type="datetime1">
              <a:rPr lang="en-US" smtClean="0"/>
              <a:t>9/1/2021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42A7D644-9DC4-4943-B7E8-4CA883C006F6}" type="datetime1">
              <a:rPr lang="en-US" smtClean="0"/>
              <a:t>9/1/2021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81" y="5143489"/>
                </a:moveTo>
                <a:lnTo>
                  <a:pt x="0" y="5143489"/>
                </a:lnTo>
                <a:lnTo>
                  <a:pt x="0" y="0"/>
                </a:lnTo>
                <a:lnTo>
                  <a:pt x="9143981" y="0"/>
                </a:lnTo>
                <a:lnTo>
                  <a:pt x="9143981" y="5143489"/>
                </a:lnTo>
                <a:close/>
              </a:path>
            </a:pathLst>
          </a:custGeom>
          <a:solidFill>
            <a:srgbClr val="1C4487"/>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28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70EA771E-79C9-4589-B418-C803B0A60929}" type="datetime1">
              <a:rPr lang="en-US" smtClean="0"/>
              <a:t>9/1/2021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9227B6D7-1520-4562-866B-22ACBD7D861E}" type="datetime1">
              <a:rPr lang="en-US" smtClean="0"/>
              <a:t>9/1/2021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0739" y="1677527"/>
            <a:ext cx="8182521" cy="1818004"/>
          </a:xfrm>
          <a:prstGeom prst="rect">
            <a:avLst/>
          </a:prstGeom>
        </p:spPr>
        <p:txBody>
          <a:bodyPr wrap="square" lIns="0" tIns="0" rIns="0" bIns="0">
            <a:spAutoFit/>
          </a:bodyPr>
          <a:lstStyle>
            <a:lvl1pPr>
              <a:defRPr sz="2800" b="1" i="0">
                <a:solidFill>
                  <a:schemeClr val="bg1"/>
                </a:solidFill>
                <a:latin typeface="Arial"/>
                <a:cs typeface="Arial"/>
              </a:defRPr>
            </a:lvl1pPr>
          </a:lstStyle>
          <a:p>
            <a:endParaRPr/>
          </a:p>
        </p:txBody>
      </p:sp>
      <p:sp>
        <p:nvSpPr>
          <p:cNvPr id="3" name="Holder 3"/>
          <p:cNvSpPr>
            <a:spLocks noGrp="1"/>
          </p:cNvSpPr>
          <p:nvPr>
            <p:ph type="body" idx="1"/>
          </p:nvPr>
        </p:nvSpPr>
        <p:spPr>
          <a:xfrm>
            <a:off x="457200" y="1183005"/>
            <a:ext cx="822960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847C19C0-A77D-4282-8837-FFCCE5C31D7F}" type="datetime1">
              <a:rPr lang="en-US" smtClean="0"/>
              <a:t>9/1/2021</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fif"/><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F0AED851-54B9-4765-92D2-F0BE443BE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51430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C26BD73-F394-47A9-90C6-E05C6F3C6F87}"/>
              </a:ext>
            </a:extLst>
          </p:cNvPr>
          <p:cNvSpPr txBox="1"/>
          <p:nvPr/>
        </p:nvSpPr>
        <p:spPr>
          <a:xfrm>
            <a:off x="5252259" y="1595941"/>
            <a:ext cx="3289115" cy="1790700"/>
          </a:xfrm>
          <a:prstGeom prst="rect">
            <a:avLst/>
          </a:prstGeom>
        </p:spPr>
        <p:txBody>
          <a:bodyPr vert="horz" lIns="91440" tIns="45720" rIns="91440" bIns="45720" rtlCol="0" anchor="t">
            <a:normAutofit fontScale="55000" lnSpcReduction="20000"/>
          </a:bodyPr>
          <a:lstStyle/>
          <a:p>
            <a:pPr algn="ctr">
              <a:lnSpc>
                <a:spcPct val="90000"/>
              </a:lnSpc>
              <a:spcBef>
                <a:spcPct val="0"/>
              </a:spcBef>
              <a:spcAft>
                <a:spcPts val="600"/>
              </a:spcAft>
            </a:pPr>
            <a:r>
              <a:rPr kumimoji="0" lang="en-US" sz="33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t>Edo </a:t>
            </a:r>
            <a:r>
              <a:rPr kumimoji="0" lang="en-US" sz="3300" b="1" i="0" u="none" strike="noStrike" kern="1200" cap="none" spc="0" normalizeH="0" baseline="0" noProof="0" dirty="0">
                <a:ln>
                  <a:noFill/>
                </a:ln>
                <a:solidFill>
                  <a:schemeClr val="tx1"/>
                </a:solidFill>
                <a:effectLst/>
                <a:uLnTx/>
                <a:uFillTx/>
                <a:latin typeface="Century Gothic" panose="020B0502020202020204" pitchFamily="34" charset="0"/>
                <a:ea typeface="+mj-ea"/>
                <a:cs typeface="+mj-cs"/>
              </a:rPr>
              <a:t>State</a:t>
            </a:r>
            <a:r>
              <a:rPr kumimoji="0" lang="en-US" sz="3300" b="1" i="0" u="none" strike="noStrike" kern="1200" cap="none" spc="-90" normalizeH="0" baseline="0" noProof="0" dirty="0">
                <a:ln>
                  <a:noFill/>
                </a:ln>
                <a:solidFill>
                  <a:schemeClr val="tx1"/>
                </a:solidFill>
                <a:effectLst/>
                <a:uLnTx/>
                <a:uFillTx/>
                <a:latin typeface="Century Gothic" panose="020B0502020202020204" pitchFamily="34" charset="0"/>
                <a:ea typeface="+mj-ea"/>
                <a:cs typeface="+mj-cs"/>
              </a:rPr>
              <a:t> </a:t>
            </a:r>
            <a:br>
              <a:rPr kumimoji="0" lang="en-US" sz="3300" b="1" i="0" u="none" strike="noStrike" kern="1200" cap="none" spc="-90" normalizeH="0" baseline="0" noProof="0" dirty="0">
                <a:ln>
                  <a:noFill/>
                </a:ln>
                <a:solidFill>
                  <a:schemeClr val="tx1"/>
                </a:solidFill>
                <a:effectLst/>
                <a:uLnTx/>
                <a:uFillTx/>
                <a:latin typeface="Century Gothic" panose="020B0502020202020204" pitchFamily="34" charset="0"/>
                <a:ea typeface="+mj-ea"/>
                <a:cs typeface="+mj-cs"/>
              </a:rPr>
            </a:br>
            <a:r>
              <a:rPr kumimoji="0" lang="en-US" sz="33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t>Independent  Farmers</a:t>
            </a:r>
            <a:r>
              <a:rPr kumimoji="0" lang="en-US" sz="3300" b="1" i="0" u="none" strike="noStrike" kern="1200" cap="none" spc="-20" normalizeH="0" baseline="0" noProof="0" dirty="0">
                <a:ln>
                  <a:noFill/>
                </a:ln>
                <a:solidFill>
                  <a:schemeClr val="tx1"/>
                </a:solidFill>
                <a:effectLst/>
                <a:uLnTx/>
                <a:uFillTx/>
                <a:latin typeface="Century Gothic" panose="020B0502020202020204" pitchFamily="34" charset="0"/>
                <a:ea typeface="+mj-ea"/>
                <a:cs typeface="+mj-cs"/>
              </a:rPr>
              <a:t> </a:t>
            </a:r>
            <a:r>
              <a:rPr kumimoji="0" lang="en-US" sz="33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t>Initiative</a:t>
            </a:r>
            <a:br>
              <a:rPr kumimoji="0" lang="en-US" sz="33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br>
            <a:br>
              <a:rPr kumimoji="0" lang="en-US" sz="29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br>
            <a:br>
              <a:rPr kumimoji="0" lang="en-US" sz="2900" b="1" i="0" u="none" strike="noStrike" kern="1200" cap="none" spc="5" normalizeH="0" baseline="0" noProof="0" dirty="0">
                <a:ln>
                  <a:noFill/>
                </a:ln>
                <a:solidFill>
                  <a:schemeClr val="tx1"/>
                </a:solidFill>
                <a:effectLst/>
                <a:uLnTx/>
                <a:uFillTx/>
                <a:latin typeface="Century Gothic" panose="020B0502020202020204" pitchFamily="34" charset="0"/>
                <a:ea typeface="+mj-ea"/>
                <a:cs typeface="+mj-cs"/>
              </a:rPr>
            </a:br>
            <a:r>
              <a:rPr lang="en-US" sz="2500" spc="10" dirty="0">
                <a:latin typeface="Century Gothic" panose="020B0502020202020204" pitchFamily="34" charset="0"/>
              </a:rPr>
              <a:t>Data Analysis </a:t>
            </a:r>
            <a:r>
              <a:rPr lang="en-US" sz="2500" spc="15" dirty="0">
                <a:latin typeface="Century Gothic" panose="020B0502020202020204" pitchFamily="34" charset="0"/>
              </a:rPr>
              <a:t>on the </a:t>
            </a:r>
            <a:r>
              <a:rPr lang="en-US" sz="2500" spc="10" dirty="0">
                <a:latin typeface="Century Gothic" panose="020B0502020202020204" pitchFamily="34" charset="0"/>
              </a:rPr>
              <a:t>total quantity of seeds, </a:t>
            </a:r>
            <a:r>
              <a:rPr lang="en-US" sz="2500" spc="15" dirty="0">
                <a:latin typeface="Century Gothic" panose="020B0502020202020204" pitchFamily="34" charset="0"/>
              </a:rPr>
              <a:t> </a:t>
            </a:r>
            <a:r>
              <a:rPr lang="en-US" sz="2500" spc="10" dirty="0">
                <a:latin typeface="Century Gothic" panose="020B0502020202020204" pitchFamily="34" charset="0"/>
              </a:rPr>
              <a:t>fertilizers,</a:t>
            </a:r>
            <a:r>
              <a:rPr lang="en-US" sz="2500" dirty="0">
                <a:latin typeface="Century Gothic" panose="020B0502020202020204" pitchFamily="34" charset="0"/>
              </a:rPr>
              <a:t> </a:t>
            </a:r>
            <a:r>
              <a:rPr lang="en-US" sz="2500" spc="10" dirty="0">
                <a:latin typeface="Century Gothic" panose="020B0502020202020204" pitchFamily="34" charset="0"/>
              </a:rPr>
              <a:t>and</a:t>
            </a:r>
            <a:r>
              <a:rPr lang="en-US" sz="2500" dirty="0">
                <a:latin typeface="Century Gothic" panose="020B0502020202020204" pitchFamily="34" charset="0"/>
              </a:rPr>
              <a:t> </a:t>
            </a:r>
            <a:r>
              <a:rPr lang="en-US" sz="2500" spc="10" dirty="0">
                <a:latin typeface="Century Gothic" panose="020B0502020202020204" pitchFamily="34" charset="0"/>
              </a:rPr>
              <a:t>crop</a:t>
            </a:r>
            <a:r>
              <a:rPr lang="en-US" sz="2500" dirty="0">
                <a:latin typeface="Century Gothic" panose="020B0502020202020204" pitchFamily="34" charset="0"/>
              </a:rPr>
              <a:t> </a:t>
            </a:r>
            <a:r>
              <a:rPr lang="en-US" sz="2500" spc="10" dirty="0">
                <a:latin typeface="Century Gothic" panose="020B0502020202020204" pitchFamily="34" charset="0"/>
              </a:rPr>
              <a:t>protection</a:t>
            </a:r>
            <a:r>
              <a:rPr lang="en-US" sz="2500" spc="-5" dirty="0">
                <a:latin typeface="Century Gothic" panose="020B0502020202020204" pitchFamily="34" charset="0"/>
              </a:rPr>
              <a:t> </a:t>
            </a:r>
            <a:r>
              <a:rPr lang="en-US" sz="2500" spc="10" dirty="0">
                <a:latin typeface="Century Gothic" panose="020B0502020202020204" pitchFamily="34" charset="0"/>
              </a:rPr>
              <a:t>products</a:t>
            </a:r>
            <a:r>
              <a:rPr lang="en-US" sz="2500" spc="-5" dirty="0">
                <a:latin typeface="Century Gothic" panose="020B0502020202020204" pitchFamily="34" charset="0"/>
              </a:rPr>
              <a:t> </a:t>
            </a:r>
            <a:r>
              <a:rPr lang="en-US" sz="2500" spc="10" dirty="0">
                <a:latin typeface="Century Gothic" panose="020B0502020202020204" pitchFamily="34" charset="0"/>
              </a:rPr>
              <a:t>given</a:t>
            </a:r>
            <a:r>
              <a:rPr lang="en-US" sz="2500" spc="-5" dirty="0">
                <a:latin typeface="Century Gothic" panose="020B0502020202020204" pitchFamily="34" charset="0"/>
              </a:rPr>
              <a:t> </a:t>
            </a:r>
            <a:r>
              <a:rPr lang="en-US" sz="2500" spc="10" dirty="0">
                <a:latin typeface="Century Gothic" panose="020B0502020202020204" pitchFamily="34" charset="0"/>
              </a:rPr>
              <a:t>out </a:t>
            </a:r>
            <a:r>
              <a:rPr lang="en-US" sz="2500" spc="-600" dirty="0">
                <a:latin typeface="Century Gothic" panose="020B0502020202020204" pitchFamily="34" charset="0"/>
              </a:rPr>
              <a:t> </a:t>
            </a:r>
            <a:r>
              <a:rPr lang="en-US" sz="2500" spc="10" dirty="0">
                <a:latin typeface="Century Gothic" panose="020B0502020202020204" pitchFamily="34" charset="0"/>
              </a:rPr>
              <a:t>per</a:t>
            </a:r>
            <a:r>
              <a:rPr lang="en-US" sz="2500" spc="-5" dirty="0">
                <a:latin typeface="Century Gothic" panose="020B0502020202020204" pitchFamily="34" charset="0"/>
              </a:rPr>
              <a:t> </a:t>
            </a:r>
            <a:r>
              <a:rPr lang="en-US" sz="2500" spc="15" dirty="0">
                <a:latin typeface="Century Gothic" panose="020B0502020202020204" pitchFamily="34" charset="0"/>
              </a:rPr>
              <a:t>LGA</a:t>
            </a:r>
            <a:r>
              <a:rPr lang="en-US" sz="2500" spc="-80" dirty="0">
                <a:latin typeface="Century Gothic" panose="020B0502020202020204" pitchFamily="34" charset="0"/>
              </a:rPr>
              <a:t> </a:t>
            </a:r>
            <a:r>
              <a:rPr lang="en-US" sz="2500" spc="10" dirty="0">
                <a:latin typeface="Century Gothic" panose="020B0502020202020204" pitchFamily="34" charset="0"/>
              </a:rPr>
              <a:t>and</a:t>
            </a:r>
            <a:r>
              <a:rPr lang="en-US" sz="2500" spc="5" dirty="0">
                <a:latin typeface="Century Gothic" panose="020B0502020202020204" pitchFamily="34" charset="0"/>
              </a:rPr>
              <a:t> District</a:t>
            </a:r>
            <a:r>
              <a:rPr lang="en-US" sz="2900" spc="5" dirty="0">
                <a:latin typeface="Century Gothic" panose="020B0502020202020204" pitchFamily="34" charset="0"/>
              </a:rPr>
              <a:t>:</a:t>
            </a:r>
            <a:endParaRPr lang="en-US" sz="2900" kern="1200" dirty="0">
              <a:solidFill>
                <a:schemeClr val="tx1"/>
              </a:solidFill>
              <a:latin typeface="Century Gothic" panose="020B0502020202020204" pitchFamily="34" charset="0"/>
              <a:ea typeface="+mj-ea"/>
              <a:cs typeface="+mj-cs"/>
            </a:endParaRPr>
          </a:p>
        </p:txBody>
      </p:sp>
      <p:sp>
        <p:nvSpPr>
          <p:cNvPr id="32" name="Rectangle 3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120747" cy="514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2618" y="293914"/>
            <a:ext cx="4507024" cy="451280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picture containing text, clipart, porcelain&#10;&#10;Description automatically generated">
            <a:extLst>
              <a:ext uri="{FF2B5EF4-FFF2-40B4-BE49-F238E27FC236}">
                <a16:creationId xmlns:a16="http://schemas.microsoft.com/office/drawing/2014/main" id="{2A065063-DEC5-4EA7-8E3B-CA0077A783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3364" y="1492289"/>
            <a:ext cx="2164235" cy="2154615"/>
          </a:xfrm>
          <a:prstGeom prst="rect">
            <a:avLst/>
          </a:prstGeom>
        </p:spPr>
      </p:pic>
      <p:grpSp>
        <p:nvGrpSpPr>
          <p:cNvPr id="36" name="Group 35">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95358" y="2238744"/>
            <a:ext cx="548639" cy="505095"/>
            <a:chOff x="3940602" y="308034"/>
            <a:chExt cx="2116791" cy="3428999"/>
          </a:xfrm>
          <a:solidFill>
            <a:schemeClr val="accent4"/>
          </a:solidFill>
        </p:grpSpPr>
        <p:sp>
          <p:nvSpPr>
            <p:cNvPr id="37" name="Rectangle 36">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Icon&#10;&#10;Description automatically generated">
            <a:extLst>
              <a:ext uri="{FF2B5EF4-FFF2-40B4-BE49-F238E27FC236}">
                <a16:creationId xmlns:a16="http://schemas.microsoft.com/office/drawing/2014/main" id="{CB4D11D7-2CC9-4CA4-AD5B-8D048C724E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61249" y="12918"/>
            <a:ext cx="762000" cy="762000"/>
          </a:xfrm>
          <a:prstGeom prst="rect">
            <a:avLst/>
          </a:prstGeom>
        </p:spPr>
      </p:pic>
      <p:sp>
        <p:nvSpPr>
          <p:cNvPr id="26" name="TextBox 25">
            <a:extLst>
              <a:ext uri="{FF2B5EF4-FFF2-40B4-BE49-F238E27FC236}">
                <a16:creationId xmlns:a16="http://schemas.microsoft.com/office/drawing/2014/main" id="{4834835F-E226-4CCF-BB3F-65A207F929A8}"/>
              </a:ext>
            </a:extLst>
          </p:cNvPr>
          <p:cNvSpPr txBox="1"/>
          <p:nvPr/>
        </p:nvSpPr>
        <p:spPr>
          <a:xfrm flipH="1">
            <a:off x="5868116" y="3422020"/>
            <a:ext cx="2057400" cy="400110"/>
          </a:xfrm>
          <a:prstGeom prst="rect">
            <a:avLst/>
          </a:prstGeom>
          <a:noFill/>
        </p:spPr>
        <p:txBody>
          <a:bodyPr wrap="square" rtlCol="0">
            <a:spAutoFit/>
          </a:bodyPr>
          <a:lstStyle/>
          <a:p>
            <a:pPr algn="ctr"/>
            <a:r>
              <a:rPr lang="en-US" sz="1000" dirty="0">
                <a:latin typeface="Century Gothic" panose="020B0502020202020204" pitchFamily="34" charset="0"/>
              </a:rPr>
              <a:t>Heckerbella Limited </a:t>
            </a:r>
            <a:br>
              <a:rPr lang="en-US" sz="1000">
                <a:latin typeface="Century Gothic" panose="020B0502020202020204" pitchFamily="34" charset="0"/>
              </a:rPr>
            </a:br>
            <a:r>
              <a:rPr lang="en-US" sz="1000">
                <a:latin typeface="Century Gothic" panose="020B0502020202020204" pitchFamily="34" charset="0"/>
              </a:rPr>
              <a:t>September </a:t>
            </a:r>
            <a:r>
              <a:rPr lang="en-US" sz="1000" dirty="0">
                <a:latin typeface="Century Gothic" panose="020B0502020202020204" pitchFamily="34" charset="0"/>
              </a:rPr>
              <a:t>2021</a:t>
            </a:r>
          </a:p>
        </p:txBody>
      </p:sp>
      <p:sp>
        <p:nvSpPr>
          <p:cNvPr id="2" name="Slide Number Placeholder 1">
            <a:extLst>
              <a:ext uri="{FF2B5EF4-FFF2-40B4-BE49-F238E27FC236}">
                <a16:creationId xmlns:a16="http://schemas.microsoft.com/office/drawing/2014/main" id="{3CC21A1F-FAD6-4C48-ADFB-DA9CA24E63C0}"/>
              </a:ext>
            </a:extLst>
          </p:cNvPr>
          <p:cNvSpPr>
            <a:spLocks noGrp="1"/>
          </p:cNvSpPr>
          <p:nvPr>
            <p:ph type="sldNum" sz="quarter" idx="7"/>
          </p:nvPr>
        </p:nvSpPr>
        <p:spPr/>
        <p:txBody>
          <a:bodyPr/>
          <a:lstStyle/>
          <a:p>
            <a:fld id="{B6F15528-21DE-4FAA-801E-634DDDAF4B2B}" type="slidenum">
              <a:rPr lang="en-US" smtClean="0"/>
              <a:t>1</a:t>
            </a:fld>
            <a:endParaRPr lang="en-US"/>
          </a:p>
        </p:txBody>
      </p:sp>
    </p:spTree>
    <p:extLst>
      <p:ext uri="{BB962C8B-B14F-4D97-AF65-F5344CB8AC3E}">
        <p14:creationId xmlns:p14="http://schemas.microsoft.com/office/powerpoint/2010/main" val="40487335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35686" y="202103"/>
            <a:ext cx="6662420" cy="254000"/>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1F1F1D"/>
                </a:solidFill>
                <a:latin typeface="Arial"/>
                <a:cs typeface="Arial"/>
              </a:rPr>
              <a:t>Distribution of seeds, </a:t>
            </a:r>
            <a:r>
              <a:rPr sz="1500" b="1" dirty="0">
                <a:solidFill>
                  <a:srgbClr val="1F1F1D"/>
                </a:solidFill>
                <a:latin typeface="Arial"/>
                <a:cs typeface="Arial"/>
              </a:rPr>
              <a:t>fertilizers, </a:t>
            </a:r>
            <a:r>
              <a:rPr sz="1500" b="1" spc="-5" dirty="0">
                <a:solidFill>
                  <a:srgbClr val="1F1F1D"/>
                </a:solidFill>
                <a:latin typeface="Arial"/>
                <a:cs typeface="Arial"/>
              </a:rPr>
              <a:t>and crop protection products by</a:t>
            </a:r>
            <a:r>
              <a:rPr sz="1500" b="1" spc="-65" dirty="0">
                <a:solidFill>
                  <a:srgbClr val="1F1F1D"/>
                </a:solidFill>
                <a:latin typeface="Arial"/>
                <a:cs typeface="Arial"/>
              </a:rPr>
              <a:t> </a:t>
            </a:r>
            <a:r>
              <a:rPr sz="1500" b="1" spc="-5" dirty="0">
                <a:solidFill>
                  <a:srgbClr val="1F1F1D"/>
                </a:solidFill>
                <a:latin typeface="Arial"/>
                <a:cs typeface="Arial"/>
              </a:rPr>
              <a:t>District</a:t>
            </a:r>
            <a:endParaRPr sz="1500">
              <a:latin typeface="Arial"/>
              <a:cs typeface="Arial"/>
            </a:endParaRPr>
          </a:p>
        </p:txBody>
      </p:sp>
      <p:pic>
        <p:nvPicPr>
          <p:cNvPr id="4" name="Picture 3" descr="Icon&#10;&#10;Description automatically generated">
            <a:extLst>
              <a:ext uri="{FF2B5EF4-FFF2-40B4-BE49-F238E27FC236}">
                <a16:creationId xmlns:a16="http://schemas.microsoft.com/office/drawing/2014/main" id="{41927476-6B2F-41C8-B71C-C9E2159BDE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0002"/>
            <a:ext cx="762000" cy="762000"/>
          </a:xfrm>
          <a:prstGeom prst="rect">
            <a:avLst/>
          </a:prstGeom>
        </p:spPr>
      </p:pic>
      <p:sp>
        <p:nvSpPr>
          <p:cNvPr id="5" name="object 2">
            <a:extLst>
              <a:ext uri="{FF2B5EF4-FFF2-40B4-BE49-F238E27FC236}">
                <a16:creationId xmlns:a16="http://schemas.microsoft.com/office/drawing/2014/main" id="{54C040B0-2041-4E1C-AE19-B66B55213B20}"/>
              </a:ext>
            </a:extLst>
          </p:cNvPr>
          <p:cNvSpPr txBox="1"/>
          <p:nvPr/>
        </p:nvSpPr>
        <p:spPr>
          <a:xfrm>
            <a:off x="4953000" y="321602"/>
            <a:ext cx="3505200" cy="4576252"/>
          </a:xfrm>
          <a:prstGeom prst="rect">
            <a:avLst/>
          </a:prstGeom>
        </p:spPr>
        <p:txBody>
          <a:bodyPr vert="horz" wrap="square" lIns="0" tIns="236854" rIns="0" bIns="0" rtlCol="0">
            <a:spAutoFit/>
          </a:bodyPr>
          <a:lstStyle/>
          <a:p>
            <a:pPr marL="12064">
              <a:lnSpc>
                <a:spcPct val="100000"/>
              </a:lnSpc>
              <a:spcBef>
                <a:spcPts val="1864"/>
              </a:spcBef>
              <a:tabLst>
                <a:tab pos="432434" algn="l"/>
                <a:tab pos="433070" algn="l"/>
              </a:tabLst>
            </a:pPr>
            <a:r>
              <a:rPr lang="en-US" sz="1200" b="1" spc="10" dirty="0">
                <a:latin typeface="Century Gothic" panose="020B0502020202020204" pitchFamily="34" charset="0"/>
                <a:cs typeface="Arial"/>
              </a:rPr>
              <a:t>Allocation of the 3 different components</a:t>
            </a:r>
            <a:br>
              <a:rPr lang="en-US" sz="1200" b="1" u="sng" spc="10" dirty="0">
                <a:latin typeface="Century Gothic" panose="020B0502020202020204" pitchFamily="34" charset="0"/>
                <a:cs typeface="Arial"/>
              </a:rPr>
            </a:br>
            <a:r>
              <a:rPr lang="en-US" sz="1100" b="1" u="sng" spc="10" dirty="0">
                <a:latin typeface="Century Gothic" panose="020B0502020202020204" pitchFamily="34" charset="0"/>
                <a:cs typeface="Arial"/>
              </a:rPr>
              <a:t> </a:t>
            </a:r>
            <a:br>
              <a:rPr lang="en-US" sz="1100" b="1" u="sng" spc="10" dirty="0">
                <a:latin typeface="Century Gothic" panose="020B0502020202020204" pitchFamily="34" charset="0"/>
                <a:cs typeface="Arial"/>
              </a:rPr>
            </a:br>
            <a:r>
              <a:rPr lang="en-US" sz="1100" b="1" spc="10" dirty="0">
                <a:latin typeface="Century Gothic" panose="020B0502020202020204" pitchFamily="34" charset="0"/>
                <a:cs typeface="Arial"/>
              </a:rPr>
              <a:t>Seeds</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South  = 54.4%, </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North= 30.2%</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Central = 15.3%</a:t>
            </a: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r>
              <a:rPr lang="en-US" sz="1100" b="1" spc="10" dirty="0">
                <a:latin typeface="Century Gothic" panose="020B0502020202020204" pitchFamily="34" charset="0"/>
                <a:cs typeface="Arial"/>
              </a:rPr>
              <a:t>Crop Protection Products </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South  = 55.8%, </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North= 29.4%</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Central = 14.7%</a:t>
            </a: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r>
              <a:rPr lang="en-US" sz="1100" b="1" spc="10" dirty="0">
                <a:latin typeface="Century Gothic" panose="020B0502020202020204" pitchFamily="34" charset="0"/>
                <a:cs typeface="Arial"/>
              </a:rPr>
              <a:t>Fertilizer</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South  = 59%, </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North= 22.7%</a:t>
            </a:r>
            <a:br>
              <a:rPr lang="en-US" sz="1100" spc="10" dirty="0">
                <a:latin typeface="Century Gothic" panose="020B0502020202020204" pitchFamily="34" charset="0"/>
                <a:cs typeface="Arial"/>
              </a:rPr>
            </a:br>
            <a:r>
              <a:rPr lang="en-US" sz="1100" spc="10" dirty="0">
                <a:latin typeface="Century Gothic" panose="020B0502020202020204" pitchFamily="34" charset="0"/>
                <a:cs typeface="Arial"/>
              </a:rPr>
              <a:t>Edo Central = 18.2%</a:t>
            </a: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br>
              <a:rPr lang="en-US" sz="1100" spc="10" dirty="0">
                <a:latin typeface="Century Gothic" panose="020B0502020202020204" pitchFamily="34" charset="0"/>
                <a:cs typeface="Arial"/>
              </a:rPr>
            </a:br>
            <a:r>
              <a:rPr lang="en-US" sz="1100" spc="10" dirty="0">
                <a:solidFill>
                  <a:srgbClr val="0070C0"/>
                </a:solidFill>
                <a:latin typeface="Century Gothic" panose="020B0502020202020204" pitchFamily="34" charset="0"/>
                <a:cs typeface="Arial"/>
              </a:rPr>
              <a:t>Edo South was given the highest number</a:t>
            </a:r>
            <a:br>
              <a:rPr lang="en-US" sz="1100" spc="10" dirty="0">
                <a:solidFill>
                  <a:srgbClr val="0070C0"/>
                </a:solidFill>
                <a:latin typeface="Century Gothic" panose="020B0502020202020204" pitchFamily="34" charset="0"/>
                <a:cs typeface="Arial"/>
              </a:rPr>
            </a:br>
            <a:r>
              <a:rPr lang="en-US" sz="1100" spc="10" dirty="0">
                <a:solidFill>
                  <a:srgbClr val="0070C0"/>
                </a:solidFill>
                <a:latin typeface="Century Gothic" panose="020B0502020202020204" pitchFamily="34" charset="0"/>
                <a:cs typeface="Arial"/>
              </a:rPr>
              <a:t>of seeds, fertilizer and crop protection products.</a:t>
            </a:r>
          </a:p>
          <a:p>
            <a:pPr marL="12064">
              <a:lnSpc>
                <a:spcPct val="100000"/>
              </a:lnSpc>
              <a:spcBef>
                <a:spcPts val="1864"/>
              </a:spcBef>
              <a:tabLst>
                <a:tab pos="432434" algn="l"/>
                <a:tab pos="433070" algn="l"/>
              </a:tabLst>
            </a:pPr>
            <a:r>
              <a:rPr lang="en-US" sz="1200" spc="10" dirty="0">
                <a:latin typeface="Century Gothic" panose="020B0502020202020204" pitchFamily="34" charset="0"/>
                <a:cs typeface="Arial"/>
              </a:rPr>
              <a:t> </a:t>
            </a:r>
            <a:endParaRPr lang="en-US" sz="1200" dirty="0">
              <a:latin typeface="Century Gothic" panose="020B0502020202020204" pitchFamily="34" charset="0"/>
              <a:cs typeface="Arial"/>
            </a:endParaRPr>
          </a:p>
        </p:txBody>
      </p:sp>
      <p:pic>
        <p:nvPicPr>
          <p:cNvPr id="6" name="object 3">
            <a:extLst>
              <a:ext uri="{FF2B5EF4-FFF2-40B4-BE49-F238E27FC236}">
                <a16:creationId xmlns:a16="http://schemas.microsoft.com/office/drawing/2014/main" id="{3B06581A-A9DF-4003-AAA8-84C32746284A}"/>
              </a:ext>
            </a:extLst>
          </p:cNvPr>
          <p:cNvPicPr/>
          <p:nvPr/>
        </p:nvPicPr>
        <p:blipFill>
          <a:blip r:embed="rId3" cstate="print"/>
          <a:stretch>
            <a:fillRect/>
          </a:stretch>
        </p:blipFill>
        <p:spPr>
          <a:xfrm>
            <a:off x="533400" y="666750"/>
            <a:ext cx="4306888" cy="3681171"/>
          </a:xfrm>
          <a:prstGeom prst="rect">
            <a:avLst/>
          </a:prstGeom>
        </p:spPr>
      </p:pic>
      <p:sp>
        <p:nvSpPr>
          <p:cNvPr id="3" name="Slide Number Placeholder 2">
            <a:extLst>
              <a:ext uri="{FF2B5EF4-FFF2-40B4-BE49-F238E27FC236}">
                <a16:creationId xmlns:a16="http://schemas.microsoft.com/office/drawing/2014/main" id="{544027BD-B66B-48EC-9D9E-D69065A1E71A}"/>
              </a:ext>
            </a:extLst>
          </p:cNvPr>
          <p:cNvSpPr>
            <a:spLocks noGrp="1"/>
          </p:cNvSpPr>
          <p:nvPr>
            <p:ph type="sldNum" sz="quarter" idx="7"/>
          </p:nvPr>
        </p:nvSpPr>
        <p:spPr/>
        <p:txBody>
          <a:bodyPr/>
          <a:lstStyle/>
          <a:p>
            <a:fld id="{B6F15528-21DE-4FAA-801E-634DDDAF4B2B}"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A234EC-716D-47E2-B60A-27343370AD57}"/>
              </a:ext>
            </a:extLst>
          </p:cNvPr>
          <p:cNvSpPr txBox="1"/>
          <p:nvPr/>
        </p:nvSpPr>
        <p:spPr>
          <a:xfrm flipH="1">
            <a:off x="638174" y="219417"/>
            <a:ext cx="7867649" cy="323165"/>
          </a:xfrm>
          <a:prstGeom prst="rect">
            <a:avLst/>
          </a:prstGeom>
          <a:noFill/>
        </p:spPr>
        <p:txBody>
          <a:bodyPr wrap="square" rtlCol="0">
            <a:spAutoFit/>
          </a:bodyPr>
          <a:lstStyle/>
          <a:p>
            <a:pPr algn="ctr"/>
            <a:r>
              <a:rPr lang="en-US" sz="1500" b="1" dirty="0">
                <a:latin typeface="Century Gothic" panose="020B0502020202020204" pitchFamily="34" charset="0"/>
              </a:rPr>
              <a:t>Total number of fertilizers, crop protection products and seeds given out per district </a:t>
            </a:r>
          </a:p>
        </p:txBody>
      </p:sp>
      <p:pic>
        <p:nvPicPr>
          <p:cNvPr id="4" name="Picture 3" descr="Icon&#10;&#10;Description automatically generated">
            <a:extLst>
              <a:ext uri="{FF2B5EF4-FFF2-40B4-BE49-F238E27FC236}">
                <a16:creationId xmlns:a16="http://schemas.microsoft.com/office/drawing/2014/main" id="{06692BA3-9AE6-4FA3-A9AF-0419C144AF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57150"/>
            <a:ext cx="762000" cy="762000"/>
          </a:xfrm>
          <a:prstGeom prst="rect">
            <a:avLst/>
          </a:prstGeom>
        </p:spPr>
      </p:pic>
      <p:pic>
        <p:nvPicPr>
          <p:cNvPr id="6" name="object 2">
            <a:extLst>
              <a:ext uri="{FF2B5EF4-FFF2-40B4-BE49-F238E27FC236}">
                <a16:creationId xmlns:a16="http://schemas.microsoft.com/office/drawing/2014/main" id="{E4CB003C-B147-4E2D-928C-DE0FA7176B5D}"/>
              </a:ext>
            </a:extLst>
          </p:cNvPr>
          <p:cNvPicPr/>
          <p:nvPr/>
        </p:nvPicPr>
        <p:blipFill>
          <a:blip r:embed="rId3" cstate="print"/>
          <a:stretch>
            <a:fillRect/>
          </a:stretch>
        </p:blipFill>
        <p:spPr>
          <a:xfrm>
            <a:off x="1902918" y="736599"/>
            <a:ext cx="5338159" cy="3882837"/>
          </a:xfrm>
          <a:prstGeom prst="rect">
            <a:avLst/>
          </a:prstGeom>
        </p:spPr>
      </p:pic>
      <p:sp>
        <p:nvSpPr>
          <p:cNvPr id="2" name="Slide Number Placeholder 1">
            <a:extLst>
              <a:ext uri="{FF2B5EF4-FFF2-40B4-BE49-F238E27FC236}">
                <a16:creationId xmlns:a16="http://schemas.microsoft.com/office/drawing/2014/main" id="{43FAB4E6-B064-48FD-B325-5D0A25BFDC52}"/>
              </a:ext>
            </a:extLst>
          </p:cNvPr>
          <p:cNvSpPr>
            <a:spLocks noGrp="1"/>
          </p:cNvSpPr>
          <p:nvPr>
            <p:ph type="sldNum" sz="quarter" idx="7"/>
          </p:nvPr>
        </p:nvSpPr>
        <p:spPr/>
        <p:txBody>
          <a:bodyPr/>
          <a:lstStyle/>
          <a:p>
            <a:fld id="{B6F15528-21DE-4FAA-801E-634DDDAF4B2B}" type="slidenum">
              <a:rPr lang="en-US" smtClean="0"/>
              <a:t>11</a:t>
            </a:fld>
            <a:endParaRPr lang="en-US"/>
          </a:p>
        </p:txBody>
      </p:sp>
    </p:spTree>
    <p:extLst>
      <p:ext uri="{BB962C8B-B14F-4D97-AF65-F5344CB8AC3E}">
        <p14:creationId xmlns:p14="http://schemas.microsoft.com/office/powerpoint/2010/main" val="2055331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1172" y="528346"/>
            <a:ext cx="6662420" cy="243656"/>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1F1F1D"/>
                </a:solidFill>
                <a:latin typeface="Arial"/>
                <a:cs typeface="Arial"/>
              </a:rPr>
              <a:t>Distribution of seeds, </a:t>
            </a:r>
            <a:r>
              <a:rPr sz="1500" b="1" dirty="0">
                <a:solidFill>
                  <a:srgbClr val="1F1F1D"/>
                </a:solidFill>
                <a:latin typeface="Century Gothic" panose="020B0502020202020204" pitchFamily="34" charset="0"/>
                <a:cs typeface="Arial"/>
              </a:rPr>
              <a:t>fertilizers</a:t>
            </a:r>
            <a:r>
              <a:rPr sz="1500" b="1" dirty="0">
                <a:solidFill>
                  <a:srgbClr val="1F1F1D"/>
                </a:solidFill>
                <a:latin typeface="Arial"/>
                <a:cs typeface="Arial"/>
              </a:rPr>
              <a:t>, </a:t>
            </a:r>
            <a:r>
              <a:rPr sz="1500" b="1" spc="-5" dirty="0">
                <a:solidFill>
                  <a:srgbClr val="1F1F1D"/>
                </a:solidFill>
                <a:latin typeface="Arial"/>
                <a:cs typeface="Arial"/>
              </a:rPr>
              <a:t>and crop protection products by</a:t>
            </a:r>
            <a:r>
              <a:rPr sz="1500" b="1" spc="-65" dirty="0">
                <a:solidFill>
                  <a:srgbClr val="1F1F1D"/>
                </a:solidFill>
                <a:latin typeface="Arial"/>
                <a:cs typeface="Arial"/>
              </a:rPr>
              <a:t> </a:t>
            </a:r>
            <a:r>
              <a:rPr sz="1500" b="1" spc="-5" dirty="0">
                <a:solidFill>
                  <a:srgbClr val="1F1F1D"/>
                </a:solidFill>
                <a:latin typeface="Arial"/>
                <a:cs typeface="Arial"/>
              </a:rPr>
              <a:t>District</a:t>
            </a:r>
            <a:endParaRPr sz="1500" dirty="0">
              <a:latin typeface="Arial"/>
              <a:cs typeface="Arial"/>
            </a:endParaRPr>
          </a:p>
        </p:txBody>
      </p:sp>
      <p:pic>
        <p:nvPicPr>
          <p:cNvPr id="4" name="Picture 3" descr="Icon&#10;&#10;Description automatically generated">
            <a:extLst>
              <a:ext uri="{FF2B5EF4-FFF2-40B4-BE49-F238E27FC236}">
                <a16:creationId xmlns:a16="http://schemas.microsoft.com/office/drawing/2014/main" id="{41927476-6B2F-41C8-B71C-C9E2159BDE9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0002"/>
            <a:ext cx="762000" cy="762000"/>
          </a:xfrm>
          <a:prstGeom prst="rect">
            <a:avLst/>
          </a:prstGeom>
        </p:spPr>
      </p:pic>
      <p:sp>
        <p:nvSpPr>
          <p:cNvPr id="5" name="object 2">
            <a:extLst>
              <a:ext uri="{FF2B5EF4-FFF2-40B4-BE49-F238E27FC236}">
                <a16:creationId xmlns:a16="http://schemas.microsoft.com/office/drawing/2014/main" id="{54C040B0-2041-4E1C-AE19-B66B55213B20}"/>
              </a:ext>
            </a:extLst>
          </p:cNvPr>
          <p:cNvSpPr txBox="1"/>
          <p:nvPr/>
        </p:nvSpPr>
        <p:spPr>
          <a:xfrm>
            <a:off x="381000" y="1632038"/>
            <a:ext cx="3581400" cy="1879424"/>
          </a:xfrm>
          <a:prstGeom prst="rect">
            <a:avLst/>
          </a:prstGeom>
          <a:ln>
            <a:solidFill>
              <a:schemeClr val="tx1"/>
            </a:solidFill>
          </a:ln>
        </p:spPr>
        <p:txBody>
          <a:bodyPr vert="horz" wrap="square" lIns="0" tIns="236854" rIns="0" bIns="0" rtlCol="0">
            <a:spAutoFit/>
          </a:bodyPr>
          <a:lstStyle/>
          <a:p>
            <a:pPr marL="432434" indent="-420370">
              <a:lnSpc>
                <a:spcPct val="100000"/>
              </a:lnSpc>
              <a:spcBef>
                <a:spcPts val="1864"/>
              </a:spcBef>
              <a:buChar char="●"/>
              <a:tabLst>
                <a:tab pos="432434" algn="l"/>
                <a:tab pos="433070" algn="l"/>
              </a:tabLst>
            </a:pPr>
            <a:r>
              <a:rPr lang="en-US" sz="1200" spc="-5" dirty="0">
                <a:latin typeface="Century Gothic" panose="020B0502020202020204" pitchFamily="34" charset="0"/>
                <a:cs typeface="Arial"/>
              </a:rPr>
              <a:t>LGA with the highest number</a:t>
            </a:r>
            <a:r>
              <a:rPr lang="en-US" sz="1200" spc="-160" dirty="0">
                <a:latin typeface="Century Gothic" panose="020B0502020202020204" pitchFamily="34" charset="0"/>
                <a:cs typeface="Arial"/>
              </a:rPr>
              <a:t> </a:t>
            </a:r>
            <a:r>
              <a:rPr lang="en-US" sz="1200" spc="-5" dirty="0">
                <a:latin typeface="Century Gothic" panose="020B0502020202020204" pitchFamily="34" charset="0"/>
                <a:cs typeface="Arial"/>
              </a:rPr>
              <a:t>of:</a:t>
            </a:r>
            <a:endParaRPr lang="en-US" sz="1200" dirty="0">
              <a:latin typeface="Century Gothic" panose="020B0502020202020204" pitchFamily="34" charset="0"/>
              <a:cs typeface="Arial"/>
            </a:endParaRPr>
          </a:p>
          <a:p>
            <a:pPr marL="267335">
              <a:lnSpc>
                <a:spcPct val="100000"/>
              </a:lnSpc>
              <a:spcBef>
                <a:spcPts val="1345"/>
              </a:spcBef>
            </a:pPr>
            <a:r>
              <a:rPr lang="en-US" sz="1200" spc="-5" dirty="0">
                <a:latin typeface="Century Gothic" panose="020B0502020202020204" pitchFamily="34" charset="0"/>
                <a:cs typeface="Arial"/>
              </a:rPr>
              <a:t>    Seeds </a:t>
            </a:r>
            <a:r>
              <a:rPr lang="en-US" sz="1200" dirty="0">
                <a:latin typeface="Century Gothic" panose="020B0502020202020204" pitchFamily="34" charset="0"/>
                <a:cs typeface="Arial"/>
              </a:rPr>
              <a:t>- </a:t>
            </a:r>
            <a:r>
              <a:rPr lang="en-US" sz="1200" b="1" spc="-5" dirty="0">
                <a:latin typeface="Century Gothic" panose="020B0502020202020204" pitchFamily="34" charset="0"/>
                <a:cs typeface="Arial"/>
              </a:rPr>
              <a:t>Ovia North East</a:t>
            </a:r>
            <a:endParaRPr lang="en-US" sz="1200" dirty="0">
              <a:latin typeface="Century Gothic" panose="020B0502020202020204" pitchFamily="34" charset="0"/>
              <a:cs typeface="Arial"/>
            </a:endParaRPr>
          </a:p>
          <a:p>
            <a:pPr marL="267335">
              <a:lnSpc>
                <a:spcPct val="100000"/>
              </a:lnSpc>
            </a:pPr>
            <a:r>
              <a:rPr lang="en-US" sz="1200" spc="-5" dirty="0">
                <a:latin typeface="Century Gothic" panose="020B0502020202020204" pitchFamily="34" charset="0"/>
                <a:cs typeface="Arial"/>
              </a:rPr>
              <a:t>    Fertilizer </a:t>
            </a:r>
            <a:r>
              <a:rPr lang="en-US" sz="1200" dirty="0">
                <a:latin typeface="Century Gothic" panose="020B0502020202020204" pitchFamily="34" charset="0"/>
                <a:cs typeface="Arial"/>
              </a:rPr>
              <a:t>-</a:t>
            </a:r>
            <a:r>
              <a:rPr lang="en-US" sz="1200" spc="25" dirty="0">
                <a:latin typeface="Century Gothic" panose="020B0502020202020204" pitchFamily="34" charset="0"/>
                <a:cs typeface="Arial"/>
              </a:rPr>
              <a:t> </a:t>
            </a:r>
            <a:r>
              <a:rPr lang="en-US" sz="1200" b="1" spc="-5" dirty="0">
                <a:latin typeface="Century Gothic" panose="020B0502020202020204" pitchFamily="34" charset="0"/>
                <a:cs typeface="Arial"/>
              </a:rPr>
              <a:t>Uhunmwonde</a:t>
            </a:r>
            <a:endParaRPr lang="en-US" sz="1200" dirty="0">
              <a:latin typeface="Century Gothic" panose="020B0502020202020204" pitchFamily="34" charset="0"/>
              <a:cs typeface="Arial"/>
            </a:endParaRPr>
          </a:p>
          <a:p>
            <a:pPr marL="267335">
              <a:lnSpc>
                <a:spcPct val="100000"/>
              </a:lnSpc>
            </a:pPr>
            <a:r>
              <a:rPr lang="en-US" sz="1200" spc="-5" dirty="0">
                <a:latin typeface="Century Gothic" panose="020B0502020202020204" pitchFamily="34" charset="0"/>
                <a:cs typeface="Arial"/>
              </a:rPr>
              <a:t>    Crop Protection Products:</a:t>
            </a:r>
            <a:r>
              <a:rPr lang="en-US" sz="1200" spc="50" dirty="0">
                <a:latin typeface="Century Gothic" panose="020B0502020202020204" pitchFamily="34" charset="0"/>
                <a:cs typeface="Arial"/>
              </a:rPr>
              <a:t> </a:t>
            </a:r>
            <a:r>
              <a:rPr lang="en-US" sz="1200" b="1" spc="-5" dirty="0">
                <a:latin typeface="Century Gothic" panose="020B0502020202020204" pitchFamily="34" charset="0"/>
                <a:cs typeface="Arial"/>
              </a:rPr>
              <a:t>Uhunmwonde</a:t>
            </a:r>
            <a:br>
              <a:rPr lang="en-US" sz="1200" b="1" spc="-5" dirty="0">
                <a:latin typeface="Century Gothic" panose="020B0502020202020204" pitchFamily="34" charset="0"/>
                <a:cs typeface="Arial"/>
              </a:rPr>
            </a:br>
            <a:endParaRPr lang="en-US" sz="1200" dirty="0">
              <a:latin typeface="Century Gothic" panose="020B0502020202020204" pitchFamily="34" charset="0"/>
              <a:cs typeface="Arial"/>
            </a:endParaRPr>
          </a:p>
          <a:p>
            <a:pPr marL="471170" marR="5080" indent="-411480">
              <a:lnSpc>
                <a:spcPts val="2280"/>
              </a:lnSpc>
              <a:buChar char="●"/>
              <a:tabLst>
                <a:tab pos="471170" algn="l"/>
                <a:tab pos="471805" algn="l"/>
              </a:tabLst>
            </a:pPr>
            <a:r>
              <a:rPr lang="en-US" sz="1200" spc="5" dirty="0">
                <a:latin typeface="Century Gothic" panose="020B0502020202020204" pitchFamily="34" charset="0"/>
                <a:cs typeface="Arial"/>
              </a:rPr>
              <a:t>District with </a:t>
            </a:r>
            <a:r>
              <a:rPr lang="en-US" sz="1200" spc="10" dirty="0">
                <a:latin typeface="Century Gothic" panose="020B0502020202020204" pitchFamily="34" charset="0"/>
                <a:cs typeface="Arial"/>
              </a:rPr>
              <a:t>the </a:t>
            </a:r>
            <a:r>
              <a:rPr lang="en-US" sz="1200" spc="5" dirty="0">
                <a:latin typeface="Century Gothic" panose="020B0502020202020204" pitchFamily="34" charset="0"/>
                <a:cs typeface="Arial"/>
              </a:rPr>
              <a:t>highest </a:t>
            </a:r>
            <a:r>
              <a:rPr lang="en-US" sz="1200" spc="10" dirty="0">
                <a:latin typeface="Century Gothic" panose="020B0502020202020204" pitchFamily="34" charset="0"/>
                <a:cs typeface="Arial"/>
              </a:rPr>
              <a:t>number of seeds, </a:t>
            </a:r>
            <a:br>
              <a:rPr lang="en-US" sz="1200" spc="10" dirty="0">
                <a:latin typeface="Century Gothic" panose="020B0502020202020204" pitchFamily="34" charset="0"/>
                <a:cs typeface="Arial"/>
              </a:rPr>
            </a:br>
            <a:r>
              <a:rPr lang="en-US" sz="1200" spc="5" dirty="0">
                <a:latin typeface="Century Gothic" panose="020B0502020202020204" pitchFamily="34" charset="0"/>
                <a:cs typeface="Arial"/>
              </a:rPr>
              <a:t>fertilizer  </a:t>
            </a:r>
            <a:r>
              <a:rPr lang="en-US" sz="1200" spc="10" dirty="0">
                <a:latin typeface="Century Gothic" panose="020B0502020202020204" pitchFamily="34" charset="0"/>
                <a:cs typeface="Arial"/>
              </a:rPr>
              <a:t>and </a:t>
            </a:r>
            <a:r>
              <a:rPr lang="en-US" sz="1200" spc="15" dirty="0">
                <a:latin typeface="Century Gothic" panose="020B0502020202020204" pitchFamily="34" charset="0"/>
                <a:cs typeface="Arial"/>
              </a:rPr>
              <a:t>CPP </a:t>
            </a:r>
            <a:r>
              <a:rPr lang="en-US" sz="1200" spc="5" dirty="0">
                <a:latin typeface="Century Gothic" panose="020B0502020202020204" pitchFamily="34" charset="0"/>
                <a:cs typeface="Arial"/>
              </a:rPr>
              <a:t>is </a:t>
            </a:r>
            <a:r>
              <a:rPr lang="en-US" sz="1200" b="1" spc="15" dirty="0">
                <a:latin typeface="Century Gothic" panose="020B0502020202020204" pitchFamily="34" charset="0"/>
                <a:cs typeface="Arial"/>
              </a:rPr>
              <a:t>Edo</a:t>
            </a:r>
            <a:r>
              <a:rPr lang="en-US" sz="1200" b="1" spc="-65" dirty="0">
                <a:latin typeface="Century Gothic" panose="020B0502020202020204" pitchFamily="34" charset="0"/>
                <a:cs typeface="Arial"/>
              </a:rPr>
              <a:t> </a:t>
            </a:r>
            <a:r>
              <a:rPr lang="en-US" sz="1200" b="1" spc="10" dirty="0">
                <a:latin typeface="Century Gothic" panose="020B0502020202020204" pitchFamily="34" charset="0"/>
                <a:cs typeface="Arial"/>
              </a:rPr>
              <a:t>South.</a:t>
            </a:r>
            <a:endParaRPr lang="en-US" sz="1200" dirty="0">
              <a:latin typeface="Century Gothic" panose="020B0502020202020204" pitchFamily="34" charset="0"/>
              <a:cs typeface="Arial"/>
            </a:endParaRPr>
          </a:p>
        </p:txBody>
      </p:sp>
      <p:sp>
        <p:nvSpPr>
          <p:cNvPr id="7" name="TextBox 6">
            <a:extLst>
              <a:ext uri="{FF2B5EF4-FFF2-40B4-BE49-F238E27FC236}">
                <a16:creationId xmlns:a16="http://schemas.microsoft.com/office/drawing/2014/main" id="{7A952156-7758-4DD9-8EEE-068B28CE6F9D}"/>
              </a:ext>
            </a:extLst>
          </p:cNvPr>
          <p:cNvSpPr txBox="1"/>
          <p:nvPr/>
        </p:nvSpPr>
        <p:spPr>
          <a:xfrm>
            <a:off x="4114800" y="1632038"/>
            <a:ext cx="4572000" cy="1951816"/>
          </a:xfrm>
          <a:prstGeom prst="rect">
            <a:avLst/>
          </a:prstGeom>
          <a:noFill/>
          <a:ln>
            <a:solidFill>
              <a:schemeClr val="tx1"/>
            </a:solidFill>
          </a:ln>
        </p:spPr>
        <p:txBody>
          <a:bodyPr wrap="square">
            <a:spAutoFit/>
          </a:bodyPr>
          <a:lstStyle/>
          <a:p>
            <a:pPr marL="489584" marR="0" lvl="0" indent="-421005" algn="l" defTabSz="914400" rtl="0" eaLnBrk="1" fontAlgn="auto" latinLnBrk="0" hangingPunct="1">
              <a:lnSpc>
                <a:spcPct val="100000"/>
              </a:lnSpc>
              <a:spcBef>
                <a:spcPts val="1864"/>
              </a:spcBef>
              <a:spcAft>
                <a:spcPts val="0"/>
              </a:spcAft>
              <a:buClrTx/>
              <a:buSzTx/>
              <a:buFontTx/>
              <a:buChar char="●"/>
              <a:tabLst>
                <a:tab pos="489584" algn="l"/>
                <a:tab pos="490220" algn="l"/>
              </a:tabLst>
              <a:defRPr/>
            </a:pP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LGA in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Edo North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District with the highest number</a:t>
            </a:r>
            <a:r>
              <a:rPr kumimoji="0" lang="en-US" sz="1200" b="0" i="0" u="none" strike="noStrike" kern="1200" cap="none" spc="-17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of:</a:t>
            </a:r>
            <a:br>
              <a:rPr lang="en-US" sz="1200" dirty="0">
                <a:solidFill>
                  <a:prstClr val="black"/>
                </a:solidFill>
                <a:latin typeface="Century Gothic" panose="020B0502020202020204" pitchFamily="34" charset="0"/>
                <a:cs typeface="Arial"/>
              </a:rPr>
            </a:br>
            <a:br>
              <a:rPr lang="en-US" sz="1200" dirty="0">
                <a:solidFill>
                  <a:prstClr val="black"/>
                </a:solidFill>
                <a:latin typeface="Century Gothic" panose="020B0502020202020204" pitchFamily="34" charset="0"/>
                <a:cs typeface="Arial"/>
              </a:rPr>
            </a:b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Seeds </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err="1">
                <a:ln>
                  <a:noFill/>
                </a:ln>
                <a:solidFill>
                  <a:prstClr val="black"/>
                </a:solidFill>
                <a:effectLst/>
                <a:uLnTx/>
                <a:uFillTx/>
                <a:latin typeface="Century Gothic" panose="020B0502020202020204" pitchFamily="34" charset="0"/>
                <a:ea typeface="+mn-ea"/>
                <a:cs typeface="Arial"/>
              </a:rPr>
              <a:t>Etsako</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15" normalizeH="0" baseline="0" noProof="0" dirty="0">
                <a:ln>
                  <a:noFill/>
                </a:ln>
                <a:solidFill>
                  <a:prstClr val="black"/>
                </a:solidFill>
                <a:effectLst/>
                <a:uLnTx/>
                <a:uFillTx/>
                <a:latin typeface="Century Gothic" panose="020B0502020202020204" pitchFamily="34" charset="0"/>
                <a:ea typeface="+mn-ea"/>
                <a:cs typeface="Arial"/>
              </a:rPr>
              <a:t>West</a:t>
            </a:r>
            <a:br>
              <a:rPr lang="en-US" sz="1200" dirty="0">
                <a:solidFill>
                  <a:prstClr val="black"/>
                </a:solidFill>
                <a:latin typeface="Century Gothic" panose="020B0502020202020204" pitchFamily="34" charset="0"/>
                <a:cs typeface="Arial"/>
              </a:rPr>
            </a:br>
            <a:r>
              <a:rPr kumimoji="0" lang="en-US" sz="11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Fertilizer</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err="1">
                <a:ln>
                  <a:noFill/>
                </a:ln>
                <a:solidFill>
                  <a:prstClr val="black"/>
                </a:solidFill>
                <a:effectLst/>
                <a:uLnTx/>
                <a:uFillTx/>
                <a:latin typeface="Century Gothic" panose="020B0502020202020204" pitchFamily="34" charset="0"/>
                <a:ea typeface="+mn-ea"/>
                <a:cs typeface="Arial"/>
              </a:rPr>
              <a:t>Etsako</a:t>
            </a:r>
            <a:r>
              <a:rPr kumimoji="0" lang="en-US" sz="1200" b="1" i="0" u="none" strike="noStrike" kern="1200" cap="none" spc="1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15" normalizeH="0" baseline="0" noProof="0" dirty="0">
                <a:ln>
                  <a:noFill/>
                </a:ln>
                <a:solidFill>
                  <a:prstClr val="black"/>
                </a:solidFill>
                <a:effectLst/>
                <a:uLnTx/>
                <a:uFillTx/>
                <a:latin typeface="Century Gothic" panose="020B0502020202020204" pitchFamily="34" charset="0"/>
                <a:ea typeface="+mn-ea"/>
                <a:cs typeface="Arial"/>
              </a:rPr>
              <a:t>West</a:t>
            </a:r>
            <a:br>
              <a:rPr lang="en-US" sz="1200" dirty="0">
                <a:solidFill>
                  <a:prstClr val="black"/>
                </a:solidFill>
                <a:latin typeface="Century Gothic" panose="020B0502020202020204" pitchFamily="34" charset="0"/>
                <a:cs typeface="Arial"/>
              </a:rPr>
            </a:b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Crop Protection Products: </a:t>
            </a:r>
            <a:r>
              <a:rPr kumimoji="0" lang="en-US" sz="1200" b="1" i="0" u="none" strike="noStrike" kern="1200" cap="none" spc="-5" normalizeH="0" baseline="0" noProof="0" dirty="0" err="1">
                <a:ln>
                  <a:noFill/>
                </a:ln>
                <a:solidFill>
                  <a:prstClr val="black"/>
                </a:solidFill>
                <a:effectLst/>
                <a:uLnTx/>
                <a:uFillTx/>
                <a:latin typeface="Century Gothic" panose="020B0502020202020204" pitchFamily="34" charset="0"/>
                <a:ea typeface="+mn-ea"/>
                <a:cs typeface="Arial"/>
              </a:rPr>
              <a:t>Etsako</a:t>
            </a:r>
            <a:r>
              <a:rPr kumimoji="0" lang="en-US" sz="1200" b="1" i="0" u="none" strike="noStrike" kern="1200" cap="none" spc="4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15" normalizeH="0" baseline="0" noProof="0" dirty="0">
                <a:ln>
                  <a:noFill/>
                </a:ln>
                <a:solidFill>
                  <a:prstClr val="black"/>
                </a:solidFill>
                <a:effectLst/>
                <a:uLnTx/>
                <a:uFillTx/>
                <a:latin typeface="Century Gothic" panose="020B0502020202020204" pitchFamily="34" charset="0"/>
                <a:ea typeface="+mn-ea"/>
                <a:cs typeface="Arial"/>
              </a:rPr>
              <a:t>West</a:t>
            </a: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endParaRPr>
          </a:p>
          <a:p>
            <a:pPr marL="0" marR="0" lvl="0" indent="0" algn="l" defTabSz="914400" rtl="0" eaLnBrk="1" fontAlgn="auto" latinLnBrk="0" hangingPunct="1">
              <a:lnSpc>
                <a:spcPct val="100000"/>
              </a:lnSpc>
              <a:spcBef>
                <a:spcPts val="5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endParaRPr>
          </a:p>
          <a:p>
            <a:pPr marL="432434" marR="0" lvl="0" indent="-420370" algn="l" defTabSz="914400" rtl="0" eaLnBrk="1" fontAlgn="auto" latinLnBrk="0" hangingPunct="1">
              <a:lnSpc>
                <a:spcPct val="100000"/>
              </a:lnSpc>
              <a:spcBef>
                <a:spcPts val="5"/>
              </a:spcBef>
              <a:spcAft>
                <a:spcPts val="0"/>
              </a:spcAft>
              <a:buClrTx/>
              <a:buSzTx/>
              <a:buFontTx/>
              <a:buChar char="●"/>
              <a:tabLst>
                <a:tab pos="432434" algn="l"/>
                <a:tab pos="433070" algn="l"/>
              </a:tabLst>
              <a:defRPr/>
            </a:pP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 LGA in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Edo Central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District with the highest number</a:t>
            </a:r>
            <a:r>
              <a:rPr kumimoji="0" lang="en-US" sz="1200" b="0" i="0" u="none" strike="noStrike" kern="1200" cap="none" spc="-180"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of:</a:t>
            </a:r>
            <a:br>
              <a:rPr lang="en-US" sz="1200" dirty="0">
                <a:solidFill>
                  <a:prstClr val="black"/>
                </a:solidFill>
                <a:latin typeface="Century Gothic" panose="020B0502020202020204" pitchFamily="34" charset="0"/>
                <a:cs typeface="Arial"/>
              </a:rPr>
            </a:br>
            <a:r>
              <a:rPr lang="en-US" sz="1200" dirty="0">
                <a:solidFill>
                  <a:prstClr val="black"/>
                </a:solidFill>
                <a:latin typeface="Century Gothic" panose="020B0502020202020204" pitchFamily="34" charset="0"/>
                <a:cs typeface="Arial"/>
              </a:rPr>
              <a:t>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Seeds </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Esan North East</a:t>
            </a:r>
            <a:br>
              <a:rPr lang="en-US" sz="1200" dirty="0">
                <a:solidFill>
                  <a:prstClr val="black"/>
                </a:solidFill>
                <a:latin typeface="Century Gothic" panose="020B0502020202020204" pitchFamily="34" charset="0"/>
                <a:cs typeface="Arial"/>
              </a:rPr>
            </a:br>
            <a:r>
              <a:rPr lang="en-US" sz="1200" dirty="0">
                <a:solidFill>
                  <a:prstClr val="black"/>
                </a:solidFill>
                <a:latin typeface="Century Gothic" panose="020B0502020202020204" pitchFamily="34" charset="0"/>
                <a:cs typeface="Arial"/>
              </a:rPr>
              <a:t>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Fertilizer </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Esan North</a:t>
            </a:r>
            <a:r>
              <a:rPr kumimoji="0" lang="en-US" sz="1200" b="1" i="0" u="none" strike="noStrike" kern="1200" cap="none" spc="1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East</a:t>
            </a:r>
            <a:br>
              <a:rPr lang="en-US" sz="1200" dirty="0">
                <a:solidFill>
                  <a:prstClr val="black"/>
                </a:solidFill>
                <a:latin typeface="Century Gothic" panose="020B0502020202020204" pitchFamily="34" charset="0"/>
                <a:cs typeface="Arial"/>
              </a:rPr>
            </a:br>
            <a:r>
              <a:rPr lang="en-US" sz="1200" dirty="0">
                <a:solidFill>
                  <a:prstClr val="black"/>
                </a:solidFill>
                <a:latin typeface="Century Gothic" panose="020B0502020202020204" pitchFamily="34" charset="0"/>
                <a:cs typeface="Arial"/>
              </a:rPr>
              <a:t> </a:t>
            </a:r>
            <a:r>
              <a:rPr kumimoji="0" lang="en-US" sz="1200" b="0"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Crop Protection Products: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Esan North</a:t>
            </a:r>
            <a:r>
              <a:rPr kumimoji="0" lang="en-US" sz="1200" b="1" i="0" u="none" strike="noStrike" kern="1200" cap="none" spc="45" normalizeH="0" baseline="0" noProof="0" dirty="0">
                <a:ln>
                  <a:noFill/>
                </a:ln>
                <a:solidFill>
                  <a:prstClr val="black"/>
                </a:solidFill>
                <a:effectLst/>
                <a:uLnTx/>
                <a:uFillTx/>
                <a:latin typeface="Century Gothic" panose="020B0502020202020204" pitchFamily="34" charset="0"/>
                <a:ea typeface="+mn-ea"/>
                <a:cs typeface="Arial"/>
              </a:rPr>
              <a:t> </a:t>
            </a:r>
            <a:r>
              <a:rPr kumimoji="0" lang="en-US" sz="1200" b="1" i="0" u="none" strike="noStrike" kern="1200" cap="none" spc="-5" normalizeH="0" baseline="0" noProof="0" dirty="0">
                <a:ln>
                  <a:noFill/>
                </a:ln>
                <a:solidFill>
                  <a:prstClr val="black"/>
                </a:solidFill>
                <a:effectLst/>
                <a:uLnTx/>
                <a:uFillTx/>
                <a:latin typeface="Century Gothic" panose="020B0502020202020204" pitchFamily="34" charset="0"/>
                <a:ea typeface="+mn-ea"/>
                <a:cs typeface="Arial"/>
              </a:rPr>
              <a:t>East</a:t>
            </a: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mn-ea"/>
              <a:cs typeface="Arial"/>
            </a:endParaRPr>
          </a:p>
        </p:txBody>
      </p:sp>
      <p:sp>
        <p:nvSpPr>
          <p:cNvPr id="3" name="Slide Number Placeholder 2">
            <a:extLst>
              <a:ext uri="{FF2B5EF4-FFF2-40B4-BE49-F238E27FC236}">
                <a16:creationId xmlns:a16="http://schemas.microsoft.com/office/drawing/2014/main" id="{4C57B1F5-1D99-49BF-A7B3-3C45239E7208}"/>
              </a:ext>
            </a:extLst>
          </p:cNvPr>
          <p:cNvSpPr>
            <a:spLocks noGrp="1"/>
          </p:cNvSpPr>
          <p:nvPr>
            <p:ph type="sldNum" sz="quarter" idx="7"/>
          </p:nvPr>
        </p:nvSpPr>
        <p:spPr/>
        <p:txBody>
          <a:bodyPr/>
          <a:lstStyle/>
          <a:p>
            <a:fld id="{B6F15528-21DE-4FAA-801E-634DDDAF4B2B}" type="slidenum">
              <a:rPr lang="en-US" smtClean="0"/>
              <a:t>12</a:t>
            </a:fld>
            <a:endParaRPr lang="en-US"/>
          </a:p>
        </p:txBody>
      </p:sp>
    </p:spTree>
    <p:extLst>
      <p:ext uri="{BB962C8B-B14F-4D97-AF65-F5344CB8AC3E}">
        <p14:creationId xmlns:p14="http://schemas.microsoft.com/office/powerpoint/2010/main" val="919459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E56E1F31-C322-481D-9940-051775212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60"/>
            <a:ext cx="762000" cy="762000"/>
          </a:xfrm>
          <a:prstGeom prst="rect">
            <a:avLst/>
          </a:prstGeom>
        </p:spPr>
      </p:pic>
      <p:sp>
        <p:nvSpPr>
          <p:cNvPr id="5" name="object 3">
            <a:extLst>
              <a:ext uri="{FF2B5EF4-FFF2-40B4-BE49-F238E27FC236}">
                <a16:creationId xmlns:a16="http://schemas.microsoft.com/office/drawing/2014/main" id="{BAB11D8A-5638-4B7C-81BC-514B528E3D57}"/>
              </a:ext>
            </a:extLst>
          </p:cNvPr>
          <p:cNvSpPr txBox="1">
            <a:spLocks noGrp="1"/>
          </p:cNvSpPr>
          <p:nvPr>
            <p:ph type="title"/>
          </p:nvPr>
        </p:nvSpPr>
        <p:spPr>
          <a:xfrm>
            <a:off x="3439931" y="590755"/>
            <a:ext cx="2084070" cy="330200"/>
          </a:xfrm>
          <a:prstGeom prst="rect">
            <a:avLst/>
          </a:prstGeom>
        </p:spPr>
        <p:txBody>
          <a:bodyPr vert="horz" wrap="square" lIns="0" tIns="12700" rIns="0" bIns="0" rtlCol="0">
            <a:spAutoFit/>
          </a:bodyPr>
          <a:lstStyle/>
          <a:p>
            <a:pPr marL="12700">
              <a:lnSpc>
                <a:spcPct val="100000"/>
              </a:lnSpc>
              <a:spcBef>
                <a:spcPts val="100"/>
              </a:spcBef>
            </a:pPr>
            <a:r>
              <a:rPr sz="2000" spc="-5" dirty="0">
                <a:solidFill>
                  <a:schemeClr val="tx1"/>
                </a:solidFill>
                <a:latin typeface="Century Gothic" panose="020B0502020202020204" pitchFamily="34" charset="0"/>
              </a:rPr>
              <a:t>Analysis on</a:t>
            </a:r>
            <a:r>
              <a:rPr sz="2000" spc="-85" dirty="0">
                <a:solidFill>
                  <a:schemeClr val="tx1"/>
                </a:solidFill>
                <a:latin typeface="Century Gothic" panose="020B0502020202020204" pitchFamily="34" charset="0"/>
              </a:rPr>
              <a:t> </a:t>
            </a:r>
            <a:r>
              <a:rPr sz="2000" spc="-5" dirty="0">
                <a:solidFill>
                  <a:schemeClr val="tx1"/>
                </a:solidFill>
                <a:latin typeface="Century Gothic" panose="020B0502020202020204" pitchFamily="34" charset="0"/>
              </a:rPr>
              <a:t>Cost</a:t>
            </a:r>
            <a:endParaRPr sz="2000" dirty="0">
              <a:solidFill>
                <a:schemeClr val="tx1"/>
              </a:solidFill>
              <a:latin typeface="Century Gothic" panose="020B0502020202020204" pitchFamily="34" charset="0"/>
            </a:endParaRPr>
          </a:p>
        </p:txBody>
      </p:sp>
      <p:sp>
        <p:nvSpPr>
          <p:cNvPr id="2" name="TextBox 1">
            <a:extLst>
              <a:ext uri="{FF2B5EF4-FFF2-40B4-BE49-F238E27FC236}">
                <a16:creationId xmlns:a16="http://schemas.microsoft.com/office/drawing/2014/main" id="{63092230-F45D-43A8-987B-6DF8C9628BBA}"/>
              </a:ext>
            </a:extLst>
          </p:cNvPr>
          <p:cNvSpPr txBox="1"/>
          <p:nvPr/>
        </p:nvSpPr>
        <p:spPr>
          <a:xfrm>
            <a:off x="363751" y="3638550"/>
            <a:ext cx="4876800" cy="646331"/>
          </a:xfrm>
          <a:prstGeom prst="rect">
            <a:avLst/>
          </a:prstGeom>
          <a:noFill/>
        </p:spPr>
        <p:txBody>
          <a:bodyPr wrap="square" rtlCol="0">
            <a:spAutoFit/>
          </a:bodyPr>
          <a:lstStyle/>
          <a:p>
            <a:r>
              <a:rPr lang="en-US" sz="1200" dirty="0">
                <a:latin typeface="Century Gothic" panose="020B0502020202020204" pitchFamily="34" charset="0"/>
              </a:rPr>
              <a:t>The Analysis on cost by district above shows the total amount spent on resources sent into the various districts in the form of both Seeds, fertilizers and cost protection products. </a:t>
            </a:r>
          </a:p>
        </p:txBody>
      </p:sp>
      <p:sp>
        <p:nvSpPr>
          <p:cNvPr id="6" name="TextBox 5">
            <a:extLst>
              <a:ext uri="{FF2B5EF4-FFF2-40B4-BE49-F238E27FC236}">
                <a16:creationId xmlns:a16="http://schemas.microsoft.com/office/drawing/2014/main" id="{078D09A7-A1FD-4E70-9B9E-E45444DB8B54}"/>
              </a:ext>
            </a:extLst>
          </p:cNvPr>
          <p:cNvSpPr txBox="1"/>
          <p:nvPr/>
        </p:nvSpPr>
        <p:spPr>
          <a:xfrm>
            <a:off x="5263638" y="3292132"/>
            <a:ext cx="3352800" cy="1754326"/>
          </a:xfrm>
          <a:prstGeom prst="rect">
            <a:avLst/>
          </a:prstGeom>
          <a:noFill/>
        </p:spPr>
        <p:txBody>
          <a:bodyPr wrap="square" rtlCol="0">
            <a:spAutoFit/>
          </a:bodyPr>
          <a:lstStyle/>
          <a:p>
            <a:r>
              <a:rPr lang="en-US" sz="1200" dirty="0">
                <a:latin typeface="Century Gothic" panose="020B0502020202020204" pitchFamily="34" charset="0"/>
              </a:rPr>
              <a:t>The pie chart shows the cost of the seed inputs sent to the various Districts and the crop ratio in percentage shown below;</a:t>
            </a:r>
            <a:br>
              <a:rPr lang="en-US" sz="1200" dirty="0">
                <a:latin typeface="Century Gothic" panose="020B0502020202020204" pitchFamily="34" charset="0"/>
              </a:rPr>
            </a:br>
            <a:br>
              <a:rPr lang="en-US" sz="1200" dirty="0">
                <a:latin typeface="Century Gothic" panose="020B0502020202020204" pitchFamily="34" charset="0"/>
              </a:rPr>
            </a:br>
            <a:r>
              <a:rPr lang="en-US" sz="1200" dirty="0">
                <a:solidFill>
                  <a:srgbClr val="0070C0"/>
                </a:solidFill>
                <a:latin typeface="Century Gothic" panose="020B0502020202020204" pitchFamily="34" charset="0"/>
              </a:rPr>
              <a:t>Cassava - 51.8% (102,000)</a:t>
            </a:r>
            <a:br>
              <a:rPr lang="en-US" sz="1200" dirty="0">
                <a:solidFill>
                  <a:srgbClr val="0070C0"/>
                </a:solidFill>
                <a:latin typeface="Century Gothic" panose="020B0502020202020204" pitchFamily="34" charset="0"/>
              </a:rPr>
            </a:br>
            <a:r>
              <a:rPr lang="en-US" sz="1200" dirty="0">
                <a:solidFill>
                  <a:srgbClr val="0070C0"/>
                </a:solidFill>
                <a:latin typeface="Century Gothic" panose="020B0502020202020204" pitchFamily="34" charset="0"/>
              </a:rPr>
              <a:t>Rice – 28% (55,000)</a:t>
            </a:r>
            <a:br>
              <a:rPr lang="en-US" sz="1200" dirty="0">
                <a:solidFill>
                  <a:srgbClr val="0070C0"/>
                </a:solidFill>
                <a:latin typeface="Century Gothic" panose="020B0502020202020204" pitchFamily="34" charset="0"/>
              </a:rPr>
            </a:br>
            <a:r>
              <a:rPr lang="en-US" sz="1200" dirty="0">
                <a:solidFill>
                  <a:srgbClr val="0070C0"/>
                </a:solidFill>
                <a:latin typeface="Century Gothic" panose="020B0502020202020204" pitchFamily="34" charset="0"/>
              </a:rPr>
              <a:t>Maize – 11.2% (21,980)</a:t>
            </a:r>
            <a:br>
              <a:rPr lang="en-US" sz="1200" dirty="0">
                <a:solidFill>
                  <a:srgbClr val="0070C0"/>
                </a:solidFill>
                <a:latin typeface="Century Gothic" panose="020B0502020202020204" pitchFamily="34" charset="0"/>
              </a:rPr>
            </a:br>
            <a:r>
              <a:rPr lang="en-US" sz="1200" dirty="0">
                <a:solidFill>
                  <a:srgbClr val="0070C0"/>
                </a:solidFill>
                <a:latin typeface="Century Gothic" panose="020B0502020202020204" pitchFamily="34" charset="0"/>
              </a:rPr>
              <a:t>Soya Beans – 8.98% (18,000)</a:t>
            </a:r>
            <a:br>
              <a:rPr lang="en-US" sz="1200" dirty="0">
                <a:latin typeface="Century Gothic" panose="020B0502020202020204" pitchFamily="34" charset="0"/>
              </a:rPr>
            </a:br>
            <a:endParaRPr lang="en-US" sz="1200" dirty="0">
              <a:latin typeface="Century Gothic" panose="020B0502020202020204" pitchFamily="34" charset="0"/>
            </a:endParaRPr>
          </a:p>
        </p:txBody>
      </p:sp>
      <p:pic>
        <p:nvPicPr>
          <p:cNvPr id="7" name="object 3">
            <a:extLst>
              <a:ext uri="{FF2B5EF4-FFF2-40B4-BE49-F238E27FC236}">
                <a16:creationId xmlns:a16="http://schemas.microsoft.com/office/drawing/2014/main" id="{CB2E1CEC-7352-4400-B251-FC070E77C705}"/>
              </a:ext>
            </a:extLst>
          </p:cNvPr>
          <p:cNvPicPr/>
          <p:nvPr/>
        </p:nvPicPr>
        <p:blipFill>
          <a:blip r:embed="rId3" cstate="print"/>
          <a:stretch>
            <a:fillRect/>
          </a:stretch>
        </p:blipFill>
        <p:spPr>
          <a:xfrm>
            <a:off x="346503" y="969941"/>
            <a:ext cx="8416497" cy="2273205"/>
          </a:xfrm>
          <a:prstGeom prst="rect">
            <a:avLst/>
          </a:prstGeom>
        </p:spPr>
      </p:pic>
      <p:sp>
        <p:nvSpPr>
          <p:cNvPr id="3" name="Slide Number Placeholder 2">
            <a:extLst>
              <a:ext uri="{FF2B5EF4-FFF2-40B4-BE49-F238E27FC236}">
                <a16:creationId xmlns:a16="http://schemas.microsoft.com/office/drawing/2014/main" id="{4AF717D4-502D-4931-81F4-176BE40E0767}"/>
              </a:ext>
            </a:extLst>
          </p:cNvPr>
          <p:cNvSpPr>
            <a:spLocks noGrp="1"/>
          </p:cNvSpPr>
          <p:nvPr>
            <p:ph type="sldNum" sz="quarter" idx="7"/>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930709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E56E1F31-C322-481D-9940-05177521254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160"/>
            <a:ext cx="762000" cy="762000"/>
          </a:xfrm>
          <a:prstGeom prst="rect">
            <a:avLst/>
          </a:prstGeom>
        </p:spPr>
      </p:pic>
      <p:sp>
        <p:nvSpPr>
          <p:cNvPr id="5" name="object 3">
            <a:extLst>
              <a:ext uri="{FF2B5EF4-FFF2-40B4-BE49-F238E27FC236}">
                <a16:creationId xmlns:a16="http://schemas.microsoft.com/office/drawing/2014/main" id="{BAB11D8A-5638-4B7C-81BC-514B528E3D57}"/>
              </a:ext>
            </a:extLst>
          </p:cNvPr>
          <p:cNvSpPr txBox="1">
            <a:spLocks noGrp="1"/>
          </p:cNvSpPr>
          <p:nvPr>
            <p:ph type="title"/>
          </p:nvPr>
        </p:nvSpPr>
        <p:spPr>
          <a:xfrm>
            <a:off x="3777365" y="597060"/>
            <a:ext cx="1589269" cy="330200"/>
          </a:xfrm>
          <a:prstGeom prst="rect">
            <a:avLst/>
          </a:prstGeom>
        </p:spPr>
        <p:txBody>
          <a:bodyPr vert="horz" wrap="square" lIns="0" tIns="12700" rIns="0" bIns="0" rtlCol="0">
            <a:spAutoFit/>
          </a:bodyPr>
          <a:lstStyle/>
          <a:p>
            <a:pPr marL="12700">
              <a:lnSpc>
                <a:spcPct val="100000"/>
              </a:lnSpc>
              <a:spcBef>
                <a:spcPts val="100"/>
              </a:spcBef>
            </a:pPr>
            <a:r>
              <a:rPr lang="en-US" sz="2000" spc="-5" dirty="0">
                <a:solidFill>
                  <a:schemeClr val="tx1"/>
                </a:solidFill>
                <a:latin typeface="Century Gothic" panose="020B0502020202020204" pitchFamily="34" charset="0"/>
              </a:rPr>
              <a:t>Conclusion</a:t>
            </a:r>
            <a:endParaRPr sz="2000" dirty="0">
              <a:solidFill>
                <a:schemeClr val="tx1"/>
              </a:solidFill>
              <a:latin typeface="Century Gothic" panose="020B0502020202020204" pitchFamily="34" charset="0"/>
            </a:endParaRPr>
          </a:p>
        </p:txBody>
      </p:sp>
      <p:sp>
        <p:nvSpPr>
          <p:cNvPr id="9" name="TextBox 8">
            <a:extLst>
              <a:ext uri="{FF2B5EF4-FFF2-40B4-BE49-F238E27FC236}">
                <a16:creationId xmlns:a16="http://schemas.microsoft.com/office/drawing/2014/main" id="{5CF6BAC9-329A-4555-ACED-D6A607628C62}"/>
              </a:ext>
            </a:extLst>
          </p:cNvPr>
          <p:cNvSpPr txBox="1"/>
          <p:nvPr/>
        </p:nvSpPr>
        <p:spPr>
          <a:xfrm>
            <a:off x="1200148" y="1712187"/>
            <a:ext cx="6743701" cy="1719125"/>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effectLst/>
                <a:uLnTx/>
                <a:uFillTx/>
                <a:latin typeface="Century Gothic" panose="020B0502020202020204" pitchFamily="34" charset="0"/>
                <a:ea typeface="+mn-ea"/>
                <a:cs typeface="+mn-cs"/>
              </a:rPr>
              <a:t>The </a:t>
            </a:r>
            <a:r>
              <a:rPr kumimoji="0" lang="en-US" sz="1200" b="1" i="0" u="none" strike="noStrike" kern="1200" cap="none" spc="0" normalizeH="0" baseline="0" noProof="0" dirty="0">
                <a:ln>
                  <a:noFill/>
                </a:ln>
                <a:solidFill>
                  <a:srgbClr val="00B0F0"/>
                </a:solidFill>
                <a:effectLst/>
                <a:uLnTx/>
                <a:uFillTx/>
                <a:latin typeface="Century Gothic" panose="020B0502020202020204" pitchFamily="34" charset="0"/>
                <a:ea typeface="+mn-ea"/>
                <a:cs typeface="+mn-cs"/>
              </a:rPr>
              <a:t>N386million</a:t>
            </a:r>
            <a:r>
              <a:rPr kumimoji="0" lang="en-US" sz="1200" b="0" i="0" u="none" strike="noStrike" kern="1200" cap="none" spc="0" normalizeH="0" baseline="0" noProof="0" dirty="0">
                <a:ln>
                  <a:noFill/>
                </a:ln>
                <a:effectLst/>
                <a:uLnTx/>
                <a:uFillTx/>
                <a:latin typeface="Century Gothic" panose="020B0502020202020204" pitchFamily="34" charset="0"/>
                <a:ea typeface="+mn-ea"/>
                <a:cs typeface="+mn-cs"/>
              </a:rPr>
              <a:t> shown in the cost analysis is based on the amount spent on resources (seeds, fertilizers and crop protection products) over</a:t>
            </a:r>
            <a:r>
              <a:rPr kumimoji="0" lang="en-US" sz="1200" b="1" i="0" u="none" strike="noStrike" kern="1200" cap="none" spc="0" normalizeH="0" baseline="0" noProof="0" dirty="0">
                <a:ln>
                  <a:noFill/>
                </a:ln>
                <a:effectLst/>
                <a:uLnTx/>
                <a:uFillTx/>
                <a:latin typeface="Century Gothic" panose="020B0502020202020204" pitchFamily="34" charset="0"/>
                <a:ea typeface="+mn-ea"/>
                <a:cs typeface="+mn-cs"/>
              </a:rPr>
              <a:t> </a:t>
            </a:r>
            <a:r>
              <a:rPr kumimoji="0" lang="en-US" sz="1200" b="0" i="0" u="none" strike="noStrike" kern="1200" cap="none" spc="0" normalizeH="0" baseline="0" noProof="0" dirty="0">
                <a:ln>
                  <a:noFill/>
                </a:ln>
                <a:effectLst/>
                <a:uLnTx/>
                <a:uFillTx/>
                <a:latin typeface="Century Gothic" panose="020B0502020202020204" pitchFamily="34" charset="0"/>
                <a:ea typeface="+mn-ea"/>
                <a:cs typeface="+mn-cs"/>
              </a:rPr>
              <a:t>the</a:t>
            </a:r>
            <a:r>
              <a:rPr kumimoji="0" lang="en-US" sz="1200" b="1" i="0" u="none" strike="noStrike" kern="1200" cap="none" spc="0" normalizeH="0" baseline="0" noProof="0" dirty="0">
                <a:ln>
                  <a:noFill/>
                </a:ln>
                <a:effectLst/>
                <a:uLnTx/>
                <a:uFillTx/>
                <a:latin typeface="Century Gothic" panose="020B0502020202020204" pitchFamily="34" charset="0"/>
                <a:ea typeface="+mn-ea"/>
                <a:cs typeface="+mn-cs"/>
              </a:rPr>
              <a:t> </a:t>
            </a:r>
            <a:r>
              <a:rPr kumimoji="0" lang="en-US" sz="1200" b="1" i="0" u="none" strike="noStrike" kern="1200" cap="none" spc="0" normalizeH="0" baseline="0" noProof="0" dirty="0">
                <a:ln>
                  <a:noFill/>
                </a:ln>
                <a:solidFill>
                  <a:srgbClr val="00B0F0"/>
                </a:solidFill>
                <a:effectLst/>
                <a:uLnTx/>
                <a:uFillTx/>
                <a:latin typeface="Century Gothic" panose="020B0502020202020204" pitchFamily="34" charset="0"/>
                <a:ea typeface="+mn-ea"/>
                <a:cs typeface="+mn-cs"/>
              </a:rPr>
              <a:t>3660 hectares</a:t>
            </a:r>
            <a:r>
              <a:rPr kumimoji="0" lang="en-US" sz="1200" b="0" i="0" u="none" strike="noStrike" kern="1200" cap="none" spc="0" normalizeH="0" baseline="0" noProof="0" dirty="0">
                <a:ln>
                  <a:noFill/>
                </a:ln>
                <a:solidFill>
                  <a:srgbClr val="00B0F0"/>
                </a:solidFill>
                <a:effectLst/>
                <a:uLnTx/>
                <a:uFillTx/>
                <a:latin typeface="Century Gothic" panose="020B0502020202020204" pitchFamily="34" charset="0"/>
                <a:ea typeface="+mn-ea"/>
                <a:cs typeface="+mn-cs"/>
              </a:rPr>
              <a:t> </a:t>
            </a:r>
            <a:r>
              <a:rPr kumimoji="0" lang="en-US" sz="1200" b="0" i="0" u="none" strike="noStrike" kern="1200" cap="none" spc="0" normalizeH="0" baseline="0" noProof="0" dirty="0">
                <a:ln>
                  <a:noFill/>
                </a:ln>
                <a:effectLst/>
                <a:uLnTx/>
                <a:uFillTx/>
                <a:latin typeface="Century Gothic" panose="020B0502020202020204" pitchFamily="34" charset="0"/>
                <a:ea typeface="+mn-ea"/>
                <a:cs typeface="+mn-cs"/>
              </a:rPr>
              <a:t>across all 3 districts. This accounts for </a:t>
            </a:r>
            <a:r>
              <a:rPr kumimoji="0" lang="en-US" sz="1200" b="1" i="0" u="none" strike="noStrike" kern="1200" cap="none" spc="0" normalizeH="0" baseline="0" noProof="0" dirty="0">
                <a:ln>
                  <a:noFill/>
                </a:ln>
                <a:solidFill>
                  <a:srgbClr val="00B0F0"/>
                </a:solidFill>
                <a:effectLst/>
                <a:uLnTx/>
                <a:uFillTx/>
                <a:latin typeface="Century Gothic" panose="020B0502020202020204" pitchFamily="34" charset="0"/>
                <a:ea typeface="+mn-ea"/>
                <a:cs typeface="+mn-cs"/>
              </a:rPr>
              <a:t>0.22% </a:t>
            </a:r>
            <a:r>
              <a:rPr kumimoji="0" lang="en-US" sz="1200" b="0" i="0" u="none" strike="noStrike" kern="1200" cap="none" spc="0" normalizeH="0" baseline="0" noProof="0" dirty="0">
                <a:ln>
                  <a:noFill/>
                </a:ln>
                <a:effectLst/>
                <a:uLnTx/>
                <a:uFillTx/>
                <a:latin typeface="Century Gothic" panose="020B0502020202020204" pitchFamily="34" charset="0"/>
                <a:ea typeface="+mn-ea"/>
                <a:cs typeface="+mn-cs"/>
              </a:rPr>
              <a:t>of the cultivatable </a:t>
            </a:r>
            <a:r>
              <a:rPr lang="en-US" sz="1200" dirty="0">
                <a:latin typeface="Century Gothic" panose="020B0502020202020204" pitchFamily="34" charset="0"/>
              </a:rPr>
              <a:t>farmland in the state. For Edo state to utilize</a:t>
            </a:r>
            <a:r>
              <a:rPr lang="en-US" sz="1200" dirty="0">
                <a:solidFill>
                  <a:srgbClr val="00B0F0"/>
                </a:solidFill>
                <a:latin typeface="Century Gothic" panose="020B0502020202020204" pitchFamily="34" charset="0"/>
              </a:rPr>
              <a:t> </a:t>
            </a:r>
            <a:r>
              <a:rPr lang="en-US" sz="1200" b="1" dirty="0">
                <a:solidFill>
                  <a:srgbClr val="00B0F0"/>
                </a:solidFill>
                <a:latin typeface="Century Gothic" panose="020B0502020202020204" pitchFamily="34" charset="0"/>
              </a:rPr>
              <a:t>1% </a:t>
            </a:r>
            <a:r>
              <a:rPr lang="en-US" sz="1200" dirty="0">
                <a:latin typeface="Century Gothic" panose="020B0502020202020204" pitchFamily="34" charset="0"/>
              </a:rPr>
              <a:t>of the entire cultivatable farmland which stands at </a:t>
            </a:r>
            <a:r>
              <a:rPr lang="en-US" sz="1200" b="1" dirty="0">
                <a:solidFill>
                  <a:srgbClr val="00B0F0"/>
                </a:solidFill>
                <a:latin typeface="Century Gothic" panose="020B0502020202020204" pitchFamily="34" charset="0"/>
              </a:rPr>
              <a:t>16,636</a:t>
            </a:r>
            <a:r>
              <a:rPr lang="en-US" sz="1200" b="1" dirty="0">
                <a:latin typeface="Century Gothic" panose="020B0502020202020204" pitchFamily="34" charset="0"/>
              </a:rPr>
              <a:t> </a:t>
            </a:r>
            <a:r>
              <a:rPr lang="en-US" sz="1200" dirty="0">
                <a:latin typeface="Century Gothic" panose="020B0502020202020204" pitchFamily="34" charset="0"/>
              </a:rPr>
              <a:t>hectares, it will need to provide 890,842 seeds, 95,531 fertilizers and 139,513 crop protection products across all districts which will cost the government </a:t>
            </a:r>
            <a:r>
              <a:rPr lang="en-US" sz="1200" b="1" dirty="0">
                <a:solidFill>
                  <a:srgbClr val="00B0F0"/>
                </a:solidFill>
                <a:latin typeface="Century Gothic" panose="020B0502020202020204" pitchFamily="34" charset="0"/>
              </a:rPr>
              <a:t>N1.75Billion</a:t>
            </a:r>
          </a:p>
        </p:txBody>
      </p:sp>
      <p:sp>
        <p:nvSpPr>
          <p:cNvPr id="2" name="Slide Number Placeholder 1">
            <a:extLst>
              <a:ext uri="{FF2B5EF4-FFF2-40B4-BE49-F238E27FC236}">
                <a16:creationId xmlns:a16="http://schemas.microsoft.com/office/drawing/2014/main" id="{338E96D9-502C-4DD0-AAC3-9B4D77727B90}"/>
              </a:ext>
            </a:extLst>
          </p:cNvPr>
          <p:cNvSpPr>
            <a:spLocks noGrp="1"/>
          </p:cNvSpPr>
          <p:nvPr>
            <p:ph type="sldNum" sz="quarter" idx="7"/>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51967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Logo&#10;&#10;Description automatically generated">
            <a:extLst>
              <a:ext uri="{FF2B5EF4-FFF2-40B4-BE49-F238E27FC236}">
                <a16:creationId xmlns:a16="http://schemas.microsoft.com/office/drawing/2014/main" id="{FC3B6E1A-3818-46B9-9643-A3640D740BF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1115" y="1252604"/>
            <a:ext cx="2667000" cy="2667000"/>
          </a:xfrm>
          <a:prstGeom prst="rect">
            <a:avLst/>
          </a:prstGeom>
        </p:spPr>
      </p:pic>
      <p:sp>
        <p:nvSpPr>
          <p:cNvPr id="6" name="TextBox 5">
            <a:extLst>
              <a:ext uri="{FF2B5EF4-FFF2-40B4-BE49-F238E27FC236}">
                <a16:creationId xmlns:a16="http://schemas.microsoft.com/office/drawing/2014/main" id="{DDF27BAC-1D6D-4B9D-B5A4-C2665AF9D3E3}"/>
              </a:ext>
            </a:extLst>
          </p:cNvPr>
          <p:cNvSpPr txBox="1"/>
          <p:nvPr/>
        </p:nvSpPr>
        <p:spPr>
          <a:xfrm>
            <a:off x="3644606" y="1545771"/>
            <a:ext cx="5194594" cy="1752600"/>
          </a:xfrm>
          <a:prstGeom prst="rect">
            <a:avLst/>
          </a:prstGeom>
        </p:spPr>
        <p:txBody>
          <a:bodyPr vert="horz" lIns="91440" tIns="45720" rIns="91440" bIns="45720" rtlCol="0" anchor="t">
            <a:normAutofit fontScale="92500" lnSpcReduction="10000"/>
          </a:bodyPr>
          <a:lstStyle/>
          <a:p>
            <a:pPr marL="0" marR="0" lvl="0" indent="-228600" fontAlgn="base">
              <a:lnSpc>
                <a:spcPct val="90000"/>
              </a:lnSpc>
              <a:spcBef>
                <a:spcPct val="0"/>
              </a:spcBef>
              <a:spcAft>
                <a:spcPts val="600"/>
              </a:spcAft>
              <a:buClrTx/>
              <a:buSzTx/>
              <a:buFont typeface="Arial" panose="020B0604020202020204" pitchFamily="34" charset="0"/>
              <a:buChar char="•"/>
              <a:tabLst/>
              <a:defRPr/>
            </a:pPr>
            <a:endParaRPr kumimoji="0" lang="en-US" altLang="en-US" sz="1100" b="0" i="0" u="none" strike="noStrike" cap="none" spc="0" normalizeH="0" baseline="0" noProof="0" dirty="0">
              <a:ln>
                <a:noFill/>
              </a:ln>
              <a:effectLst/>
              <a:uLnTx/>
              <a:uFillTx/>
            </a:endParaRPr>
          </a:p>
          <a:p>
            <a:pPr marR="0" lvl="0" fontAlgn="base">
              <a:lnSpc>
                <a:spcPct val="90000"/>
              </a:lnSpc>
              <a:spcBef>
                <a:spcPct val="0"/>
              </a:spcBef>
              <a:spcAft>
                <a:spcPts val="600"/>
              </a:spcAft>
              <a:buClrTx/>
              <a:buSzTx/>
              <a:tabLst/>
              <a:defRPr/>
            </a:pPr>
            <a:br>
              <a:rPr kumimoji="0" lang="en-US" altLang="en-US" sz="1400" i="0" strike="noStrike" cap="none" spc="0" normalizeH="0" baseline="0" noProof="0" dirty="0">
                <a:ln>
                  <a:noFill/>
                </a:ln>
                <a:effectLst/>
                <a:uLnTx/>
                <a:uFillTx/>
                <a:latin typeface="Century Gothic" panose="020B0502020202020204" pitchFamily="34" charset="0"/>
              </a:rPr>
            </a:br>
            <a:br>
              <a:rPr kumimoji="0" lang="en-US" altLang="en-US" sz="1400" i="0" strike="noStrike" cap="none" spc="0" normalizeH="0" baseline="0" noProof="0" dirty="0">
                <a:ln>
                  <a:noFill/>
                </a:ln>
                <a:effectLst/>
                <a:uLnTx/>
                <a:uFillTx/>
                <a:latin typeface="Century Gothic" panose="020B0502020202020204" pitchFamily="34" charset="0"/>
              </a:rPr>
            </a:br>
            <a:r>
              <a:rPr kumimoji="0" lang="en-US" altLang="en-US" sz="1400" i="0" strike="noStrike" cap="none" spc="0" normalizeH="0" baseline="0" noProof="0" dirty="0">
                <a:ln>
                  <a:noFill/>
                </a:ln>
                <a:effectLst/>
                <a:uLnTx/>
                <a:uFillTx/>
                <a:latin typeface="Century Gothic" panose="020B0502020202020204" pitchFamily="34" charset="0"/>
              </a:rPr>
              <a:t> </a:t>
            </a:r>
            <a:r>
              <a:rPr lang="en-US" altLang="en-US" sz="1400" dirty="0">
                <a:latin typeface="Century Gothic" panose="020B0502020202020204" pitchFamily="34" charset="0"/>
              </a:rPr>
              <a:t>business</a:t>
            </a:r>
            <a:r>
              <a:rPr kumimoji="0" lang="en-US" altLang="en-US" sz="1400" i="0" strike="noStrike" cap="none" spc="0" normalizeH="0" baseline="0" noProof="0" dirty="0">
                <a:ln>
                  <a:noFill/>
                </a:ln>
                <a:effectLst/>
                <a:uLnTx/>
                <a:uFillTx/>
                <a:latin typeface="Century Gothic" panose="020B0502020202020204" pitchFamily="34" charset="0"/>
              </a:rPr>
              <a:t>@heckerbella.com</a:t>
            </a:r>
            <a:r>
              <a:rPr lang="en-US" altLang="en-US" sz="1400" dirty="0">
                <a:latin typeface="Century Gothic" panose="020B0502020202020204" pitchFamily="34" charset="0"/>
              </a:rPr>
              <a:t>, support@heckerbella.com</a:t>
            </a:r>
            <a:br>
              <a:rPr kumimoji="0" lang="en-US" altLang="en-US" sz="1400" i="0" u="none" strike="noStrike" cap="none" spc="0" normalizeH="0" baseline="0" noProof="0" dirty="0">
                <a:ln>
                  <a:noFill/>
                </a:ln>
                <a:effectLst/>
                <a:uLnTx/>
                <a:uFillTx/>
                <a:latin typeface="Century Gothic" panose="020B0502020202020204" pitchFamily="34" charset="0"/>
              </a:rPr>
            </a:br>
            <a:br>
              <a:rPr kumimoji="0" lang="en-US" altLang="en-US" sz="1400" i="0" u="none" strike="noStrike" cap="none" spc="0" normalizeH="0" baseline="0" noProof="0" dirty="0">
                <a:ln>
                  <a:noFill/>
                </a:ln>
                <a:effectLst/>
                <a:uLnTx/>
                <a:uFillTx/>
                <a:latin typeface="Century Gothic" panose="020B0502020202020204" pitchFamily="34" charset="0"/>
              </a:rPr>
            </a:br>
            <a:br>
              <a:rPr kumimoji="0" lang="en-US" altLang="en-US" sz="1400" i="0" u="none" strike="noStrike" cap="none" spc="0" normalizeH="0" baseline="0" noProof="0" dirty="0">
                <a:ln>
                  <a:noFill/>
                </a:ln>
                <a:effectLst/>
                <a:uLnTx/>
                <a:uFillTx/>
                <a:latin typeface="Century Gothic" panose="020B0502020202020204" pitchFamily="34" charset="0"/>
              </a:rPr>
            </a:br>
            <a:r>
              <a:rPr kumimoji="0" lang="en-US" altLang="en-US" sz="1400" i="0" u="none" strike="noStrike" cap="none" spc="0" normalizeH="0" baseline="0" noProof="0" dirty="0">
                <a:ln>
                  <a:noFill/>
                </a:ln>
                <a:effectLst/>
                <a:uLnTx/>
                <a:uFillTx/>
                <a:latin typeface="Century Gothic" panose="020B0502020202020204" pitchFamily="34" charset="0"/>
              </a:rPr>
              <a:t>+234 7039911104, 8155819782</a:t>
            </a:r>
            <a:br>
              <a:rPr lang="en-US" altLang="en-US" sz="1400" dirty="0">
                <a:latin typeface="Century Gothic" panose="020B0502020202020204" pitchFamily="34" charset="0"/>
              </a:rPr>
            </a:br>
            <a:br>
              <a:rPr kumimoji="0" lang="en-US" altLang="en-US" sz="1400" i="0" u="none" strike="noStrike" cap="none" spc="0" normalizeH="0" baseline="0" noProof="0" dirty="0">
                <a:ln>
                  <a:noFill/>
                </a:ln>
                <a:effectLst/>
                <a:uLnTx/>
                <a:uFillTx/>
                <a:latin typeface="Century Gothic" panose="020B0502020202020204" pitchFamily="34" charset="0"/>
              </a:rPr>
            </a:br>
            <a:r>
              <a:rPr kumimoji="0" lang="en-US" altLang="en-US" sz="1400" i="0" u="none" strike="noStrike" cap="none" spc="0" normalizeH="0" baseline="0" noProof="0" dirty="0">
                <a:ln>
                  <a:noFill/>
                </a:ln>
                <a:effectLst/>
                <a:uLnTx/>
                <a:uFillTx/>
                <a:latin typeface="Century Gothic" panose="020B0502020202020204" pitchFamily="34" charset="0"/>
              </a:rPr>
              <a:t> </a:t>
            </a:r>
            <a:br>
              <a:rPr kumimoji="0" lang="en-US" altLang="en-US" sz="1400" i="0" u="none" strike="noStrike" cap="none" spc="0" normalizeH="0" baseline="0" noProof="0" dirty="0">
                <a:ln>
                  <a:noFill/>
                </a:ln>
                <a:effectLst/>
                <a:uLnTx/>
                <a:uFillTx/>
                <a:latin typeface="Century Gothic" panose="020B0502020202020204" pitchFamily="34" charset="0"/>
              </a:rPr>
            </a:br>
            <a:r>
              <a:rPr kumimoji="0" lang="en-US" altLang="en-US" sz="1400" i="0" u="none" strike="noStrike" cap="none" spc="0" normalizeH="0" baseline="0" noProof="0" dirty="0">
                <a:ln>
                  <a:noFill/>
                </a:ln>
                <a:effectLst/>
                <a:uLnTx/>
                <a:uFillTx/>
                <a:latin typeface="Century Gothic" panose="020B0502020202020204" pitchFamily="34" charset="0"/>
              </a:rPr>
              <a:t> https://www.heckerbella.com</a:t>
            </a:r>
          </a:p>
        </p:txBody>
      </p:sp>
      <p:sp>
        <p:nvSpPr>
          <p:cNvPr id="19" name="Rectangle 14">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4800599"/>
            <a:ext cx="9144000" cy="342580"/>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4800599"/>
            <a:ext cx="6115048" cy="342579"/>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402EFFB4-4ED6-4A94-A8C8-8B22AA5677EF}"/>
              </a:ext>
            </a:extLst>
          </p:cNvPr>
          <p:cNvGrpSpPr/>
          <p:nvPr/>
        </p:nvGrpSpPr>
        <p:grpSpPr>
          <a:xfrm>
            <a:off x="3333909" y="2103472"/>
            <a:ext cx="342581" cy="1076260"/>
            <a:chOff x="3778115" y="2038767"/>
            <a:chExt cx="342581" cy="1076260"/>
          </a:xfrm>
        </p:grpSpPr>
        <p:pic>
          <p:nvPicPr>
            <p:cNvPr id="14" name="Picture 13">
              <a:extLst>
                <a:ext uri="{FF2B5EF4-FFF2-40B4-BE49-F238E27FC236}">
                  <a16:creationId xmlns:a16="http://schemas.microsoft.com/office/drawing/2014/main" id="{C3FF6D8E-AAA0-4CAC-9071-46196E2DF0F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10000" y="2378113"/>
              <a:ext cx="278812" cy="278812"/>
            </a:xfrm>
            <a:prstGeom prst="rect">
              <a:avLst/>
            </a:prstGeom>
          </p:spPr>
        </p:pic>
        <p:pic>
          <p:nvPicPr>
            <p:cNvPr id="21" name="Picture 20" descr="Shape&#10;&#10;Description automatically generated with low confidence">
              <a:extLst>
                <a:ext uri="{FF2B5EF4-FFF2-40B4-BE49-F238E27FC236}">
                  <a16:creationId xmlns:a16="http://schemas.microsoft.com/office/drawing/2014/main" id="{9A82D6E5-6055-47CA-B4FB-894F75C21D2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3778115" y="2772446"/>
              <a:ext cx="342581" cy="342581"/>
            </a:xfrm>
            <a:prstGeom prst="rect">
              <a:avLst/>
            </a:prstGeom>
          </p:spPr>
        </p:pic>
        <p:pic>
          <p:nvPicPr>
            <p:cNvPr id="25" name="Picture 24" descr="Icon&#10;&#10;Description automatically generated">
              <a:extLst>
                <a:ext uri="{FF2B5EF4-FFF2-40B4-BE49-F238E27FC236}">
                  <a16:creationId xmlns:a16="http://schemas.microsoft.com/office/drawing/2014/main" id="{3D88E81A-62A6-4662-91DD-E0FCECBEB5F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89189" y="2038767"/>
              <a:ext cx="278812" cy="201295"/>
            </a:xfrm>
            <a:prstGeom prst="rect">
              <a:avLst/>
            </a:prstGeom>
          </p:spPr>
        </p:pic>
      </p:grpSp>
      <p:sp>
        <p:nvSpPr>
          <p:cNvPr id="27" name="TextBox 26">
            <a:extLst>
              <a:ext uri="{FF2B5EF4-FFF2-40B4-BE49-F238E27FC236}">
                <a16:creationId xmlns:a16="http://schemas.microsoft.com/office/drawing/2014/main" id="{276A2B8B-0145-4DFB-9E17-878D6EEB6AF8}"/>
              </a:ext>
            </a:extLst>
          </p:cNvPr>
          <p:cNvSpPr txBox="1"/>
          <p:nvPr/>
        </p:nvSpPr>
        <p:spPr>
          <a:xfrm>
            <a:off x="3645567" y="845190"/>
            <a:ext cx="1536034" cy="369332"/>
          </a:xfrm>
          <a:prstGeom prst="rect">
            <a:avLst/>
          </a:prstGeom>
          <a:noFill/>
        </p:spPr>
        <p:txBody>
          <a:bodyPr wrap="square">
            <a:spAutoFit/>
          </a:bodyPr>
          <a:lstStyle/>
          <a:p>
            <a:pPr marL="0" marR="0" lvl="0" indent="0" algn="l" defTabSz="914400" rtl="0" eaLnBrk="1" fontAlgn="base" latinLnBrk="0" hangingPunct="1">
              <a:lnSpc>
                <a:spcPct val="90000"/>
              </a:lnSpc>
              <a:spcBef>
                <a:spcPct val="0"/>
              </a:spcBef>
              <a:spcAft>
                <a:spcPts val="60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Century Gothic" panose="020B0502020202020204" pitchFamily="34" charset="0"/>
                <a:ea typeface="+mn-ea"/>
                <a:cs typeface="+mn-cs"/>
              </a:rPr>
              <a:t>Contact Us</a:t>
            </a:r>
          </a:p>
        </p:txBody>
      </p:sp>
      <p:sp>
        <p:nvSpPr>
          <p:cNvPr id="2" name="Slide Number Placeholder 1">
            <a:extLst>
              <a:ext uri="{FF2B5EF4-FFF2-40B4-BE49-F238E27FC236}">
                <a16:creationId xmlns:a16="http://schemas.microsoft.com/office/drawing/2014/main" id="{C3A49CF1-4563-4163-A0DB-08F974B9CEBD}"/>
              </a:ext>
            </a:extLst>
          </p:cNvPr>
          <p:cNvSpPr>
            <a:spLocks noGrp="1"/>
          </p:cNvSpPr>
          <p:nvPr>
            <p:ph type="sldNum" sz="quarter" idx="7"/>
          </p:nvPr>
        </p:nvSpPr>
        <p:spPr/>
        <p:txBody>
          <a:bodyPr/>
          <a:lstStyle/>
          <a:p>
            <a:fld id="{B6F15528-21DE-4FAA-801E-634DDDAF4B2B}" type="slidenum">
              <a:rPr lang="en-US" smtClean="0"/>
              <a:t>15</a:t>
            </a:fld>
            <a:endParaRPr lang="en-US"/>
          </a:p>
        </p:txBody>
      </p:sp>
    </p:spTree>
    <p:extLst>
      <p:ext uri="{BB962C8B-B14F-4D97-AF65-F5344CB8AC3E}">
        <p14:creationId xmlns:p14="http://schemas.microsoft.com/office/powerpoint/2010/main" val="3991223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63BE3-FE97-4CE4-9BAA-201EF30BB582}"/>
              </a:ext>
            </a:extLst>
          </p:cNvPr>
          <p:cNvSpPr txBox="1"/>
          <p:nvPr/>
        </p:nvSpPr>
        <p:spPr>
          <a:xfrm>
            <a:off x="571500" y="1899739"/>
            <a:ext cx="8001000" cy="2273251"/>
          </a:xfrm>
          <a:prstGeom prst="rect">
            <a:avLst/>
          </a:prstGeom>
          <a:noFill/>
        </p:spPr>
        <p:txBody>
          <a:bodyPr wrap="square">
            <a:spAutoFit/>
          </a:bodyPr>
          <a:lstStyle/>
          <a:p>
            <a:pPr algn="just">
              <a:lnSpc>
                <a:spcPct val="150000"/>
              </a:lnSpc>
              <a:defRPr/>
            </a:pPr>
            <a:r>
              <a:rPr kumimoji="0" lang="en-US" sz="120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This report shows the data analysis of the Edo State Independent Farmer’s Initiative </a:t>
            </a: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(IFI) dataset shared with Heckerbella Limited. IFI was designed to encourage more farmers to contribute to Edo State Government’s vision, which is to boost food security in the state’s post-coronavirus (COVID-19) economy. Dataset of the farmers showing their bio data information as well as resources provided to them (quantity of crops, fertilizers and crop protection products) was shared with the Heckerbella team for data analysis. Data analysis was done on the farm size of farmers, total number of seeds, fertilizers and crop protection product given to farmers in all 3 districts and 18 local government and the outcome, shared in this document. </a:t>
            </a:r>
          </a:p>
        </p:txBody>
      </p:sp>
      <p:sp>
        <p:nvSpPr>
          <p:cNvPr id="4" name="TextBox 3">
            <a:extLst>
              <a:ext uri="{FF2B5EF4-FFF2-40B4-BE49-F238E27FC236}">
                <a16:creationId xmlns:a16="http://schemas.microsoft.com/office/drawing/2014/main" id="{C458842F-1654-457E-B2C7-DEEAD9AAC80F}"/>
              </a:ext>
            </a:extLst>
          </p:cNvPr>
          <p:cNvSpPr txBox="1"/>
          <p:nvPr/>
        </p:nvSpPr>
        <p:spPr>
          <a:xfrm flipH="1">
            <a:off x="571500" y="1253408"/>
            <a:ext cx="2667001" cy="400110"/>
          </a:xfrm>
          <a:prstGeom prst="rect">
            <a:avLst/>
          </a:prstGeom>
          <a:noFill/>
        </p:spPr>
        <p:txBody>
          <a:bodyPr wrap="square" rtlCol="0">
            <a:spAutoFit/>
          </a:bodyPr>
          <a:lstStyle/>
          <a:p>
            <a:r>
              <a:rPr lang="en-US" sz="2000" b="1" dirty="0">
                <a:latin typeface="Century Gothic" panose="020B0502020202020204" pitchFamily="34" charset="0"/>
              </a:rPr>
              <a:t>Executive Summary</a:t>
            </a:r>
          </a:p>
        </p:txBody>
      </p:sp>
      <p:pic>
        <p:nvPicPr>
          <p:cNvPr id="6" name="Picture 5" descr="Icon&#10;&#10;Description automatically generated">
            <a:extLst>
              <a:ext uri="{FF2B5EF4-FFF2-40B4-BE49-F238E27FC236}">
                <a16:creationId xmlns:a16="http://schemas.microsoft.com/office/drawing/2014/main" id="{35DE86A5-E049-4AC0-95A0-952BAA15E11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1249" y="12918"/>
            <a:ext cx="762000" cy="762000"/>
          </a:xfrm>
          <a:prstGeom prst="rect">
            <a:avLst/>
          </a:prstGeom>
        </p:spPr>
      </p:pic>
      <p:sp>
        <p:nvSpPr>
          <p:cNvPr id="2" name="Slide Number Placeholder 1">
            <a:extLst>
              <a:ext uri="{FF2B5EF4-FFF2-40B4-BE49-F238E27FC236}">
                <a16:creationId xmlns:a16="http://schemas.microsoft.com/office/drawing/2014/main" id="{185D87AB-526B-431E-8DB2-A7C032108E3F}"/>
              </a:ext>
            </a:extLst>
          </p:cNvPr>
          <p:cNvSpPr>
            <a:spLocks noGrp="1"/>
          </p:cNvSpPr>
          <p:nvPr>
            <p:ph type="sldNum" sz="quarter" idx="7"/>
          </p:nvPr>
        </p:nvSpPr>
        <p:spPr/>
        <p:txBody>
          <a:bodyPr/>
          <a:lstStyle/>
          <a:p>
            <a:fld id="{B6F15528-21DE-4FAA-801E-634DDDAF4B2B}" type="slidenum">
              <a:rPr lang="en-US" smtClean="0"/>
              <a:t>2</a:t>
            </a:fld>
            <a:endParaRPr lang="en-US"/>
          </a:p>
        </p:txBody>
      </p:sp>
    </p:spTree>
    <p:extLst>
      <p:ext uri="{BB962C8B-B14F-4D97-AF65-F5344CB8AC3E}">
        <p14:creationId xmlns:p14="http://schemas.microsoft.com/office/powerpoint/2010/main" val="333849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C63BE3-FE97-4CE4-9BAA-201EF30BB582}"/>
              </a:ext>
            </a:extLst>
          </p:cNvPr>
          <p:cNvSpPr txBox="1"/>
          <p:nvPr/>
        </p:nvSpPr>
        <p:spPr>
          <a:xfrm>
            <a:off x="342901" y="1019626"/>
            <a:ext cx="5410200" cy="310424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Edo is an inland state in the south-south geopolitical zone, bound in the north and east by Kogi, in the south by Delta state and in the west by Ondo state.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Edo state has an estimated </a:t>
            </a: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1.6 million hectares of cultivatable land</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 accounting to about </a:t>
            </a:r>
            <a:r>
              <a:rPr kumimoji="0" lang="en-US" sz="1200" b="1"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70% of its total land mass</a:t>
            </a:r>
            <a:r>
              <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rPr>
              <a:t> with abundance of solid minerals and gas, which serve as raw materials for manufacturers. Edo state has a comparative advantage over several other states in the Agricultural sector in Nigeria because of its strategic location, its natural resources,  the soil topology,  its crop and animal production. The Agricultural sector  therefore holds significant socio-economic development opportunities for the State.</a:t>
            </a:r>
          </a:p>
        </p:txBody>
      </p:sp>
      <p:pic>
        <p:nvPicPr>
          <p:cNvPr id="4" name="Picture 3" descr="Icon&#10;&#10;Description automatically generated">
            <a:extLst>
              <a:ext uri="{FF2B5EF4-FFF2-40B4-BE49-F238E27FC236}">
                <a16:creationId xmlns:a16="http://schemas.microsoft.com/office/drawing/2014/main" id="{7470DCF8-E188-4473-B323-B7832CD26A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1249" y="12918"/>
            <a:ext cx="762000" cy="762000"/>
          </a:xfrm>
          <a:prstGeom prst="rect">
            <a:avLst/>
          </a:prstGeom>
        </p:spPr>
      </p:pic>
      <p:graphicFrame>
        <p:nvGraphicFramePr>
          <p:cNvPr id="5" name="Table 7">
            <a:extLst>
              <a:ext uri="{FF2B5EF4-FFF2-40B4-BE49-F238E27FC236}">
                <a16:creationId xmlns:a16="http://schemas.microsoft.com/office/drawing/2014/main" id="{D9398086-7216-4B84-AC95-4A3818A4A108}"/>
              </a:ext>
            </a:extLst>
          </p:cNvPr>
          <p:cNvGraphicFramePr>
            <a:graphicFrameLocks noGrp="1"/>
          </p:cNvGraphicFramePr>
          <p:nvPr>
            <p:extLst>
              <p:ext uri="{D42A27DB-BD31-4B8C-83A1-F6EECF244321}">
                <p14:modId xmlns:p14="http://schemas.microsoft.com/office/powerpoint/2010/main" val="806615255"/>
              </p:ext>
            </p:extLst>
          </p:nvPr>
        </p:nvGraphicFramePr>
        <p:xfrm>
          <a:off x="6096000" y="742950"/>
          <a:ext cx="2408847" cy="1948718"/>
        </p:xfrm>
        <a:graphic>
          <a:graphicData uri="http://schemas.openxmlformats.org/drawingml/2006/table">
            <a:tbl>
              <a:tblPr firstRow="1" bandRow="1"/>
              <a:tblGrid>
                <a:gridCol w="802949">
                  <a:extLst>
                    <a:ext uri="{9D8B030D-6E8A-4147-A177-3AD203B41FA5}">
                      <a16:colId xmlns:a16="http://schemas.microsoft.com/office/drawing/2014/main" val="3202737914"/>
                    </a:ext>
                  </a:extLst>
                </a:gridCol>
                <a:gridCol w="802949">
                  <a:extLst>
                    <a:ext uri="{9D8B030D-6E8A-4147-A177-3AD203B41FA5}">
                      <a16:colId xmlns:a16="http://schemas.microsoft.com/office/drawing/2014/main" val="3319137743"/>
                    </a:ext>
                  </a:extLst>
                </a:gridCol>
                <a:gridCol w="802949">
                  <a:extLst>
                    <a:ext uri="{9D8B030D-6E8A-4147-A177-3AD203B41FA5}">
                      <a16:colId xmlns:a16="http://schemas.microsoft.com/office/drawing/2014/main" val="1354896490"/>
                    </a:ext>
                  </a:extLst>
                </a:gridCol>
              </a:tblGrid>
              <a:tr h="303799">
                <a:tc>
                  <a:txBody>
                    <a:bodyPr/>
                    <a:lstStyle>
                      <a:lvl1pPr marL="0">
                        <a:defRPr b="1">
                          <a:solidFill>
                            <a:schemeClr val="lt1"/>
                          </a:solidFill>
                          <a:latin typeface="Calibri" panose="020F0502020204030204"/>
                        </a:defRPr>
                      </a:lvl1pPr>
                      <a:lvl2pPr marL="457200">
                        <a:defRPr b="1">
                          <a:solidFill>
                            <a:schemeClr val="lt1"/>
                          </a:solidFill>
                          <a:latin typeface="Calibri" panose="020F0502020204030204"/>
                        </a:defRPr>
                      </a:lvl2pPr>
                      <a:lvl3pPr marL="914400">
                        <a:defRPr b="1">
                          <a:solidFill>
                            <a:schemeClr val="lt1"/>
                          </a:solidFill>
                          <a:latin typeface="Calibri" panose="020F0502020204030204"/>
                        </a:defRPr>
                      </a:lvl3pPr>
                      <a:lvl4pPr marL="1371600">
                        <a:defRPr b="1">
                          <a:solidFill>
                            <a:schemeClr val="lt1"/>
                          </a:solidFill>
                          <a:latin typeface="Calibri" panose="020F0502020204030204"/>
                        </a:defRPr>
                      </a:lvl4pPr>
                      <a:lvl5pPr marL="1828800">
                        <a:defRPr b="1">
                          <a:solidFill>
                            <a:schemeClr val="lt1"/>
                          </a:solidFill>
                          <a:latin typeface="Calibri" panose="020F0502020204030204"/>
                        </a:defRPr>
                      </a:lvl5pPr>
                      <a:lvl6pPr marL="2286000">
                        <a:defRPr b="1">
                          <a:solidFill>
                            <a:schemeClr val="lt1"/>
                          </a:solidFill>
                          <a:latin typeface="Calibri" panose="020F0502020204030204"/>
                        </a:defRPr>
                      </a:lvl6pPr>
                      <a:lvl7pPr marL="2743200">
                        <a:defRPr b="1">
                          <a:solidFill>
                            <a:schemeClr val="lt1"/>
                          </a:solidFill>
                          <a:latin typeface="Calibri" panose="020F0502020204030204"/>
                        </a:defRPr>
                      </a:lvl7pPr>
                      <a:lvl8pPr marL="3200400">
                        <a:defRPr b="1">
                          <a:solidFill>
                            <a:schemeClr val="lt1"/>
                          </a:solidFill>
                          <a:latin typeface="Calibri" panose="020F0502020204030204"/>
                        </a:defRPr>
                      </a:lvl8pPr>
                      <a:lvl9pPr marL="3657600">
                        <a:defRPr b="1">
                          <a:solidFill>
                            <a:schemeClr val="lt1"/>
                          </a:solidFill>
                          <a:latin typeface="Calibri" panose="020F0502020204030204"/>
                        </a:defRPr>
                      </a:lvl9pPr>
                    </a:lstStyle>
                    <a:p>
                      <a:pPr algn="ctr"/>
                      <a:r>
                        <a:rPr lang="en-US" sz="1000" dirty="0">
                          <a:solidFill>
                            <a:schemeClr val="tx1"/>
                          </a:solidFill>
                        </a:rPr>
                        <a:t>Index</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defRPr b="1">
                          <a:solidFill>
                            <a:schemeClr val="lt1"/>
                          </a:solidFill>
                          <a:latin typeface="Calibri" panose="020F0502020204030204"/>
                        </a:defRPr>
                      </a:lvl1pPr>
                      <a:lvl2pPr marL="457200">
                        <a:defRPr b="1">
                          <a:solidFill>
                            <a:schemeClr val="lt1"/>
                          </a:solidFill>
                          <a:latin typeface="Calibri" panose="020F0502020204030204"/>
                        </a:defRPr>
                      </a:lvl2pPr>
                      <a:lvl3pPr marL="914400">
                        <a:defRPr b="1">
                          <a:solidFill>
                            <a:schemeClr val="lt1"/>
                          </a:solidFill>
                          <a:latin typeface="Calibri" panose="020F0502020204030204"/>
                        </a:defRPr>
                      </a:lvl3pPr>
                      <a:lvl4pPr marL="1371600">
                        <a:defRPr b="1">
                          <a:solidFill>
                            <a:schemeClr val="lt1"/>
                          </a:solidFill>
                          <a:latin typeface="Calibri" panose="020F0502020204030204"/>
                        </a:defRPr>
                      </a:lvl4pPr>
                      <a:lvl5pPr marL="1828800">
                        <a:defRPr b="1">
                          <a:solidFill>
                            <a:schemeClr val="lt1"/>
                          </a:solidFill>
                          <a:latin typeface="Calibri" panose="020F0502020204030204"/>
                        </a:defRPr>
                      </a:lvl5pPr>
                      <a:lvl6pPr marL="2286000">
                        <a:defRPr b="1">
                          <a:solidFill>
                            <a:schemeClr val="lt1"/>
                          </a:solidFill>
                          <a:latin typeface="Calibri" panose="020F0502020204030204"/>
                        </a:defRPr>
                      </a:lvl6pPr>
                      <a:lvl7pPr marL="2743200">
                        <a:defRPr b="1">
                          <a:solidFill>
                            <a:schemeClr val="lt1"/>
                          </a:solidFill>
                          <a:latin typeface="Calibri" panose="020F0502020204030204"/>
                        </a:defRPr>
                      </a:lvl7pPr>
                      <a:lvl8pPr marL="3200400">
                        <a:defRPr b="1">
                          <a:solidFill>
                            <a:schemeClr val="lt1"/>
                          </a:solidFill>
                          <a:latin typeface="Calibri" panose="020F0502020204030204"/>
                        </a:defRPr>
                      </a:lvl8pPr>
                      <a:lvl9pPr marL="3657600">
                        <a:defRPr b="1">
                          <a:solidFill>
                            <a:schemeClr val="lt1"/>
                          </a:solidFill>
                          <a:latin typeface="Calibri" panose="020F0502020204030204"/>
                        </a:defRPr>
                      </a:lvl9pPr>
                    </a:lstStyle>
                    <a:p>
                      <a:pPr algn="ctr"/>
                      <a:r>
                        <a:rPr lang="en-US" sz="1000" dirty="0">
                          <a:solidFill>
                            <a:schemeClr val="tx1"/>
                          </a:solidFill>
                        </a:rPr>
                        <a:t>2020</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tc>
                  <a:txBody>
                    <a:bodyPr/>
                    <a:lstStyle>
                      <a:lvl1pPr marL="0">
                        <a:defRPr b="1">
                          <a:solidFill>
                            <a:schemeClr val="lt1"/>
                          </a:solidFill>
                          <a:latin typeface="Calibri" panose="020F0502020204030204"/>
                        </a:defRPr>
                      </a:lvl1pPr>
                      <a:lvl2pPr marL="457200">
                        <a:defRPr b="1">
                          <a:solidFill>
                            <a:schemeClr val="lt1"/>
                          </a:solidFill>
                          <a:latin typeface="Calibri" panose="020F0502020204030204"/>
                        </a:defRPr>
                      </a:lvl2pPr>
                      <a:lvl3pPr marL="914400">
                        <a:defRPr b="1">
                          <a:solidFill>
                            <a:schemeClr val="lt1"/>
                          </a:solidFill>
                          <a:latin typeface="Calibri" panose="020F0502020204030204"/>
                        </a:defRPr>
                      </a:lvl3pPr>
                      <a:lvl4pPr marL="1371600">
                        <a:defRPr b="1">
                          <a:solidFill>
                            <a:schemeClr val="lt1"/>
                          </a:solidFill>
                          <a:latin typeface="Calibri" panose="020F0502020204030204"/>
                        </a:defRPr>
                      </a:lvl4pPr>
                      <a:lvl5pPr marL="1828800">
                        <a:defRPr b="1">
                          <a:solidFill>
                            <a:schemeClr val="lt1"/>
                          </a:solidFill>
                          <a:latin typeface="Calibri" panose="020F0502020204030204"/>
                        </a:defRPr>
                      </a:lvl5pPr>
                      <a:lvl6pPr marL="2286000">
                        <a:defRPr b="1">
                          <a:solidFill>
                            <a:schemeClr val="lt1"/>
                          </a:solidFill>
                          <a:latin typeface="Calibri" panose="020F0502020204030204"/>
                        </a:defRPr>
                      </a:lvl6pPr>
                      <a:lvl7pPr marL="2743200">
                        <a:defRPr b="1">
                          <a:solidFill>
                            <a:schemeClr val="lt1"/>
                          </a:solidFill>
                          <a:latin typeface="Calibri" panose="020F0502020204030204"/>
                        </a:defRPr>
                      </a:lvl7pPr>
                      <a:lvl8pPr marL="3200400">
                        <a:defRPr b="1">
                          <a:solidFill>
                            <a:schemeClr val="lt1"/>
                          </a:solidFill>
                          <a:latin typeface="Calibri" panose="020F0502020204030204"/>
                        </a:defRPr>
                      </a:lvl8pPr>
                      <a:lvl9pPr marL="3657600">
                        <a:defRPr b="1">
                          <a:solidFill>
                            <a:schemeClr val="lt1"/>
                          </a:solidFill>
                          <a:latin typeface="Calibri" panose="020F0502020204030204"/>
                        </a:defRPr>
                      </a:lvl9pPr>
                    </a:lstStyle>
                    <a:p>
                      <a:pPr algn="ctr"/>
                      <a:r>
                        <a:rPr lang="en-US" sz="1000" dirty="0">
                          <a:solidFill>
                            <a:schemeClr val="tx1"/>
                          </a:solidFill>
                        </a:rPr>
                        <a:t>2019</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solidFill>
                  </a:tcPr>
                </a:tc>
                <a:extLst>
                  <a:ext uri="{0D108BD9-81ED-4DB2-BD59-A6C34878D82A}">
                    <a16:rowId xmlns:a16="http://schemas.microsoft.com/office/drawing/2014/main" val="3308347946"/>
                  </a:ext>
                </a:extLst>
              </a:tr>
              <a:tr h="371311">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FAAC Allocation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58.4Bn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64.7Bn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2812157493"/>
                  </a:ext>
                </a:extLst>
              </a:tr>
              <a:tr h="303799">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State IGR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27.2Bn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29.5Bn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615721580"/>
                  </a:ext>
                </a:extLst>
              </a:tr>
              <a:tr h="303799">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Total Revenue</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85.6Bn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 94.2Bn</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40000"/>
                      </a:srgbClr>
                    </a:solidFill>
                  </a:tcPr>
                </a:tc>
                <a:extLst>
                  <a:ext uri="{0D108BD9-81ED-4DB2-BD59-A6C34878D82A}">
                    <a16:rowId xmlns:a16="http://schemas.microsoft.com/office/drawing/2014/main" val="4283487548"/>
                  </a:ext>
                </a:extLst>
              </a:tr>
              <a:tr h="514124">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 Share of Total States IGR</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2.08%</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tc>
                  <a:txBody>
                    <a:bodyPr/>
                    <a:lstStyle>
                      <a:lvl1pPr marL="0">
                        <a:defRPr>
                          <a:solidFill>
                            <a:schemeClr val="dk1"/>
                          </a:solidFill>
                          <a:latin typeface="Calibri" panose="020F0502020204030204"/>
                        </a:defRPr>
                      </a:lvl1pPr>
                      <a:lvl2pPr marL="457200">
                        <a:defRPr>
                          <a:solidFill>
                            <a:schemeClr val="dk1"/>
                          </a:solidFill>
                          <a:latin typeface="Calibri" panose="020F0502020204030204"/>
                        </a:defRPr>
                      </a:lvl2pPr>
                      <a:lvl3pPr marL="914400">
                        <a:defRPr>
                          <a:solidFill>
                            <a:schemeClr val="dk1"/>
                          </a:solidFill>
                          <a:latin typeface="Calibri" panose="020F0502020204030204"/>
                        </a:defRPr>
                      </a:lvl3pPr>
                      <a:lvl4pPr marL="1371600">
                        <a:defRPr>
                          <a:solidFill>
                            <a:schemeClr val="dk1"/>
                          </a:solidFill>
                          <a:latin typeface="Calibri" panose="020F0502020204030204"/>
                        </a:defRPr>
                      </a:lvl4pPr>
                      <a:lvl5pPr marL="1828800">
                        <a:defRPr>
                          <a:solidFill>
                            <a:schemeClr val="dk1"/>
                          </a:solidFill>
                          <a:latin typeface="Calibri" panose="020F0502020204030204"/>
                        </a:defRPr>
                      </a:lvl5pPr>
                      <a:lvl6pPr marL="2286000">
                        <a:defRPr>
                          <a:solidFill>
                            <a:schemeClr val="dk1"/>
                          </a:solidFill>
                          <a:latin typeface="Calibri" panose="020F0502020204030204"/>
                        </a:defRPr>
                      </a:lvl6pPr>
                      <a:lvl7pPr marL="2743200">
                        <a:defRPr>
                          <a:solidFill>
                            <a:schemeClr val="dk1"/>
                          </a:solidFill>
                          <a:latin typeface="Calibri" panose="020F0502020204030204"/>
                        </a:defRPr>
                      </a:lvl7pPr>
                      <a:lvl8pPr marL="3200400">
                        <a:defRPr>
                          <a:solidFill>
                            <a:schemeClr val="dk1"/>
                          </a:solidFill>
                          <a:latin typeface="Calibri" panose="020F0502020204030204"/>
                        </a:defRPr>
                      </a:lvl8pPr>
                      <a:lvl9pPr marL="3657600">
                        <a:defRPr>
                          <a:solidFill>
                            <a:schemeClr val="dk1"/>
                          </a:solidFill>
                          <a:latin typeface="Calibri" panose="020F0502020204030204"/>
                        </a:defRPr>
                      </a:lvl9pPr>
                    </a:lstStyle>
                    <a:p>
                      <a:pPr algn="ctr"/>
                      <a:r>
                        <a:rPr lang="en-US" sz="1000" dirty="0">
                          <a:solidFill>
                            <a:schemeClr val="tx1"/>
                          </a:solidFill>
                        </a:rPr>
                        <a:t>2.21%</a:t>
                      </a:r>
                    </a:p>
                  </a:txBody>
                  <a:tcPr anchor="ctr">
                    <a:lnL w="12700" cap="flat" cmpd="sng" algn="ctr">
                      <a:solidFill>
                        <a:sysClr val="windowText" lastClr="000000"/>
                      </a:solidFill>
                      <a:prstDash val="solid"/>
                      <a:round/>
                      <a:headEnd type="none" w="med" len="med"/>
                      <a:tailEnd type="none" w="med" len="med"/>
                    </a:lnL>
                    <a:lnR w="12700" cap="flat" cmpd="sng" algn="ctr">
                      <a:solidFill>
                        <a:sysClr val="windowText" lastClr="000000"/>
                      </a:solidFill>
                      <a:prstDash val="solid"/>
                      <a:round/>
                      <a:headEnd type="none" w="med" len="med"/>
                      <a:tailEnd type="none" w="med" len="med"/>
                    </a:lnR>
                    <a:lnT w="12700" cap="flat" cmpd="sng" algn="ctr">
                      <a:solidFill>
                        <a:sysClr val="windowText" lastClr="000000"/>
                      </a:solidFill>
                      <a:prstDash val="solid"/>
                      <a:round/>
                      <a:headEnd type="none" w="med" len="med"/>
                      <a:tailEnd type="none" w="med" len="med"/>
                    </a:lnT>
                    <a:lnB w="12700" cap="flat" cmpd="sng" algn="ctr">
                      <a:solidFill>
                        <a:sysClr val="windowText" lastClr="000000"/>
                      </a:solidFill>
                      <a:prstDash val="solid"/>
                      <a:round/>
                      <a:headEnd type="none" w="med" len="med"/>
                      <a:tailEnd type="none" w="med" len="med"/>
                    </a:lnB>
                    <a:lnTlToBr w="12700" cmpd="sng">
                      <a:noFill/>
                      <a:prstDash val="solid"/>
                    </a:lnTlToBr>
                    <a:lnBlToTr w="12700" cmpd="sng">
                      <a:noFill/>
                      <a:prstDash val="solid"/>
                    </a:lnBlToTr>
                    <a:solidFill>
                      <a:srgbClr val="70AD47">
                        <a:tint val="20000"/>
                      </a:srgbClr>
                    </a:solidFill>
                  </a:tcPr>
                </a:tc>
                <a:extLst>
                  <a:ext uri="{0D108BD9-81ED-4DB2-BD59-A6C34878D82A}">
                    <a16:rowId xmlns:a16="http://schemas.microsoft.com/office/drawing/2014/main" val="1531590718"/>
                  </a:ext>
                </a:extLst>
              </a:tr>
            </a:tbl>
          </a:graphicData>
        </a:graphic>
      </p:graphicFrame>
      <p:pic>
        <p:nvPicPr>
          <p:cNvPr id="6" name="Picture 5" descr="Map&#10;&#10;Description automatically generated">
            <a:extLst>
              <a:ext uri="{FF2B5EF4-FFF2-40B4-BE49-F238E27FC236}">
                <a16:creationId xmlns:a16="http://schemas.microsoft.com/office/drawing/2014/main" id="{1A599283-F63B-4F64-B97E-999B874DE9D3}"/>
              </a:ext>
            </a:extLst>
          </p:cNvPr>
          <p:cNvPicPr>
            <a:picLocks noChangeAspect="1"/>
          </p:cNvPicPr>
          <p:nvPr/>
        </p:nvPicPr>
        <p:blipFill rotWithShape="1">
          <a:blip r:embed="rId3">
            <a:extLst>
              <a:ext uri="{28A0092B-C50C-407E-A947-70E740481C1C}">
                <a14:useLocalDpi xmlns:a14="http://schemas.microsoft.com/office/drawing/2010/main" val="0"/>
              </a:ext>
            </a:extLst>
          </a:blip>
          <a:srcRect l="4412" b="2840"/>
          <a:stretch/>
        </p:blipFill>
        <p:spPr>
          <a:xfrm>
            <a:off x="6154707" y="2876550"/>
            <a:ext cx="2350140" cy="1856045"/>
          </a:xfrm>
          <a:prstGeom prst="rect">
            <a:avLst/>
          </a:prstGeom>
        </p:spPr>
      </p:pic>
      <p:sp>
        <p:nvSpPr>
          <p:cNvPr id="2" name="Slide Number Placeholder 1">
            <a:extLst>
              <a:ext uri="{FF2B5EF4-FFF2-40B4-BE49-F238E27FC236}">
                <a16:creationId xmlns:a16="http://schemas.microsoft.com/office/drawing/2014/main" id="{F1214927-83A3-45E0-A94A-488C07EDD0A6}"/>
              </a:ext>
            </a:extLst>
          </p:cNvPr>
          <p:cNvSpPr>
            <a:spLocks noGrp="1"/>
          </p:cNvSpPr>
          <p:nvPr>
            <p:ph type="sldNum" sz="quarter" idx="7"/>
          </p:nvPr>
        </p:nvSpPr>
        <p:spPr/>
        <p:txBody>
          <a:bodyPr/>
          <a:lstStyle/>
          <a:p>
            <a:fld id="{B6F15528-21DE-4FAA-801E-634DDDAF4B2B}" type="slidenum">
              <a:rPr lang="en-US" smtClean="0"/>
              <a:t>3</a:t>
            </a:fld>
            <a:endParaRPr lang="en-US"/>
          </a:p>
        </p:txBody>
      </p:sp>
    </p:spTree>
    <p:extLst>
      <p:ext uri="{BB962C8B-B14F-4D97-AF65-F5344CB8AC3E}">
        <p14:creationId xmlns:p14="http://schemas.microsoft.com/office/powerpoint/2010/main" val="1810765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7470DCF8-E188-4473-B323-B7832CD26A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1249" y="12918"/>
            <a:ext cx="762000" cy="762000"/>
          </a:xfrm>
          <a:prstGeom prst="rect">
            <a:avLst/>
          </a:prstGeom>
        </p:spPr>
      </p:pic>
      <p:graphicFrame>
        <p:nvGraphicFramePr>
          <p:cNvPr id="2" name="Table 6">
            <a:extLst>
              <a:ext uri="{FF2B5EF4-FFF2-40B4-BE49-F238E27FC236}">
                <a16:creationId xmlns:a16="http://schemas.microsoft.com/office/drawing/2014/main" id="{BF8E653B-2286-496E-A897-64117765BFE7}"/>
              </a:ext>
            </a:extLst>
          </p:cNvPr>
          <p:cNvGraphicFramePr>
            <a:graphicFrameLocks noGrp="1"/>
          </p:cNvGraphicFramePr>
          <p:nvPr>
            <p:extLst>
              <p:ext uri="{D42A27DB-BD31-4B8C-83A1-F6EECF244321}">
                <p14:modId xmlns:p14="http://schemas.microsoft.com/office/powerpoint/2010/main" val="97244703"/>
              </p:ext>
            </p:extLst>
          </p:nvPr>
        </p:nvGraphicFramePr>
        <p:xfrm>
          <a:off x="1143000" y="2588726"/>
          <a:ext cx="6858000" cy="1504950"/>
        </p:xfrm>
        <a:graphic>
          <a:graphicData uri="http://schemas.openxmlformats.org/drawingml/2006/table">
            <a:tbl>
              <a:tblPr firstRow="1" bandRow="1">
                <a:tableStyleId>{F5AB1C69-6EDB-4FF4-983F-18BD219EF322}</a:tableStyleId>
              </a:tblPr>
              <a:tblGrid>
                <a:gridCol w="1752600">
                  <a:extLst>
                    <a:ext uri="{9D8B030D-6E8A-4147-A177-3AD203B41FA5}">
                      <a16:colId xmlns:a16="http://schemas.microsoft.com/office/drawing/2014/main" val="225190408"/>
                    </a:ext>
                  </a:extLst>
                </a:gridCol>
                <a:gridCol w="1066800">
                  <a:extLst>
                    <a:ext uri="{9D8B030D-6E8A-4147-A177-3AD203B41FA5}">
                      <a16:colId xmlns:a16="http://schemas.microsoft.com/office/drawing/2014/main" val="982694664"/>
                    </a:ext>
                  </a:extLst>
                </a:gridCol>
                <a:gridCol w="1143000">
                  <a:extLst>
                    <a:ext uri="{9D8B030D-6E8A-4147-A177-3AD203B41FA5}">
                      <a16:colId xmlns:a16="http://schemas.microsoft.com/office/drawing/2014/main" val="676409074"/>
                    </a:ext>
                  </a:extLst>
                </a:gridCol>
                <a:gridCol w="1828800">
                  <a:extLst>
                    <a:ext uri="{9D8B030D-6E8A-4147-A177-3AD203B41FA5}">
                      <a16:colId xmlns:a16="http://schemas.microsoft.com/office/drawing/2014/main" val="198442519"/>
                    </a:ext>
                  </a:extLst>
                </a:gridCol>
                <a:gridCol w="1066800">
                  <a:extLst>
                    <a:ext uri="{9D8B030D-6E8A-4147-A177-3AD203B41FA5}">
                      <a16:colId xmlns:a16="http://schemas.microsoft.com/office/drawing/2014/main" val="1381104934"/>
                    </a:ext>
                  </a:extLst>
                </a:gridCol>
              </a:tblGrid>
              <a:tr h="275590">
                <a:tc>
                  <a:txBody>
                    <a:bodyPr/>
                    <a:lstStyle/>
                    <a:p>
                      <a:r>
                        <a:rPr lang="en-US" sz="1000" dirty="0">
                          <a:latin typeface="Century Gothic" panose="020B0502020202020204" pitchFamily="34" charset="0"/>
                        </a:rPr>
                        <a:t>% Cultivatable Farmland </a:t>
                      </a:r>
                    </a:p>
                  </a:txBody>
                  <a:tcPr/>
                </a:tc>
                <a:tc>
                  <a:txBody>
                    <a:bodyPr/>
                    <a:lstStyle/>
                    <a:p>
                      <a:r>
                        <a:rPr lang="en-US" sz="1000" dirty="0">
                          <a:latin typeface="Century Gothic" panose="020B0502020202020204" pitchFamily="34" charset="0"/>
                        </a:rPr>
                        <a:t>Seeds </a:t>
                      </a:r>
                    </a:p>
                  </a:txBody>
                  <a:tcPr/>
                </a:tc>
                <a:tc>
                  <a:txBody>
                    <a:bodyPr/>
                    <a:lstStyle/>
                    <a:p>
                      <a:r>
                        <a:rPr lang="en-US" sz="1000" dirty="0">
                          <a:latin typeface="Century Gothic" panose="020B0502020202020204" pitchFamily="34" charset="0"/>
                        </a:rPr>
                        <a:t>Fertilizer</a:t>
                      </a:r>
                    </a:p>
                  </a:txBody>
                  <a:tcPr/>
                </a:tc>
                <a:tc>
                  <a:txBody>
                    <a:bodyPr/>
                    <a:lstStyle/>
                    <a:p>
                      <a:r>
                        <a:rPr lang="en-US" sz="1000" dirty="0">
                          <a:latin typeface="Century Gothic" panose="020B0502020202020204" pitchFamily="34" charset="0"/>
                        </a:rPr>
                        <a:t>Crop Protection Product </a:t>
                      </a:r>
                    </a:p>
                  </a:txBody>
                  <a:tcPr/>
                </a:tc>
                <a:tc>
                  <a:txBody>
                    <a:bodyPr/>
                    <a:lstStyle/>
                    <a:p>
                      <a:r>
                        <a:rPr lang="en-US" sz="1000" dirty="0">
                          <a:latin typeface="Century Gothic" panose="020B0502020202020204" pitchFamily="34" charset="0"/>
                        </a:rPr>
                        <a:t>Hectarage</a:t>
                      </a:r>
                    </a:p>
                  </a:txBody>
                  <a:tcPr/>
                </a:tc>
                <a:extLst>
                  <a:ext uri="{0D108BD9-81ED-4DB2-BD59-A6C34878D82A}">
                    <a16:rowId xmlns:a16="http://schemas.microsoft.com/office/drawing/2014/main" val="3577162639"/>
                  </a:ext>
                </a:extLst>
              </a:tr>
              <a:tr h="185420">
                <a:tc>
                  <a:txBody>
                    <a:bodyPr/>
                    <a:lstStyle/>
                    <a:p>
                      <a:r>
                        <a:rPr lang="en-US" sz="1000" b="1" dirty="0">
                          <a:solidFill>
                            <a:srgbClr val="FF0000"/>
                          </a:solidFill>
                          <a:latin typeface="Century Gothic" panose="020B0502020202020204" pitchFamily="34" charset="0"/>
                        </a:rPr>
                        <a:t>0.22%</a:t>
                      </a:r>
                    </a:p>
                  </a:txBody>
                  <a:tcPr/>
                </a:tc>
                <a:tc>
                  <a:txBody>
                    <a:bodyPr/>
                    <a:lstStyle/>
                    <a:p>
                      <a:r>
                        <a:rPr lang="en-US" sz="1000" dirty="0">
                          <a:latin typeface="Century Gothic" panose="020B0502020202020204" pitchFamily="34" charset="0"/>
                        </a:rPr>
                        <a:t>195,985.25</a:t>
                      </a:r>
                    </a:p>
                  </a:txBody>
                  <a:tcPr/>
                </a:tc>
                <a:tc>
                  <a:txBody>
                    <a:bodyPr/>
                    <a:lstStyle/>
                    <a:p>
                      <a:r>
                        <a:rPr lang="en-US" sz="1000" dirty="0">
                          <a:latin typeface="Century Gothic" panose="020B0502020202020204" pitchFamily="34" charset="0"/>
                        </a:rPr>
                        <a:t>21,017</a:t>
                      </a:r>
                    </a:p>
                  </a:txBody>
                  <a:tcPr/>
                </a:tc>
                <a:tc>
                  <a:txBody>
                    <a:bodyPr/>
                    <a:lstStyle/>
                    <a:p>
                      <a:r>
                        <a:rPr lang="en-US" sz="1000" dirty="0">
                          <a:latin typeface="Century Gothic" panose="020B0502020202020204" pitchFamily="34" charset="0"/>
                        </a:rPr>
                        <a:t>30693  </a:t>
                      </a:r>
                    </a:p>
                  </a:txBody>
                  <a:tcPr/>
                </a:tc>
                <a:tc>
                  <a:txBody>
                    <a:bodyPr/>
                    <a:lstStyle/>
                    <a:p>
                      <a:r>
                        <a:rPr lang="en-US" sz="1000" b="1" dirty="0">
                          <a:solidFill>
                            <a:srgbClr val="FF0000"/>
                          </a:solidFill>
                          <a:latin typeface="Century Gothic" panose="020B0502020202020204" pitchFamily="34" charset="0"/>
                        </a:rPr>
                        <a:t>3,660</a:t>
                      </a:r>
                    </a:p>
                  </a:txBody>
                  <a:tcPr/>
                </a:tc>
                <a:extLst>
                  <a:ext uri="{0D108BD9-81ED-4DB2-BD59-A6C34878D82A}">
                    <a16:rowId xmlns:a16="http://schemas.microsoft.com/office/drawing/2014/main" val="3069504381"/>
                  </a:ext>
                </a:extLst>
              </a:tr>
              <a:tr h="185420">
                <a:tc>
                  <a:txBody>
                    <a:bodyPr/>
                    <a:lstStyle/>
                    <a:p>
                      <a:r>
                        <a:rPr lang="en-US" sz="1000" dirty="0">
                          <a:latin typeface="Century Gothic" panose="020B0502020202020204" pitchFamily="34" charset="0"/>
                        </a:rPr>
                        <a:t>1%</a:t>
                      </a:r>
                    </a:p>
                  </a:txBody>
                  <a:tcPr/>
                </a:tc>
                <a:tc>
                  <a:txBody>
                    <a:bodyPr/>
                    <a:lstStyle/>
                    <a:p>
                      <a:r>
                        <a:rPr lang="en-US" sz="1000" dirty="0">
                          <a:latin typeface="Century Gothic" panose="020B0502020202020204" pitchFamily="34" charset="0"/>
                        </a:rPr>
                        <a:t>890,842.04</a:t>
                      </a:r>
                    </a:p>
                  </a:txBody>
                  <a:tcPr/>
                </a:tc>
                <a:tc>
                  <a:txBody>
                    <a:bodyPr/>
                    <a:lstStyle/>
                    <a:p>
                      <a:r>
                        <a:rPr lang="en-US" sz="1000" dirty="0">
                          <a:latin typeface="Century Gothic" panose="020B0502020202020204" pitchFamily="34" charset="0"/>
                        </a:rPr>
                        <a:t>95,531</a:t>
                      </a:r>
                    </a:p>
                  </a:txBody>
                  <a:tcPr/>
                </a:tc>
                <a:tc>
                  <a:txBody>
                    <a:bodyPr/>
                    <a:lstStyle/>
                    <a:p>
                      <a:r>
                        <a:rPr lang="en-US" sz="1000" dirty="0">
                          <a:latin typeface="Century Gothic" panose="020B0502020202020204" pitchFamily="34" charset="0"/>
                        </a:rPr>
                        <a:t>139,513</a:t>
                      </a:r>
                    </a:p>
                  </a:txBody>
                  <a:tcPr/>
                </a:tc>
                <a:tc>
                  <a:txBody>
                    <a:bodyPr/>
                    <a:lstStyle/>
                    <a:p>
                      <a:r>
                        <a:rPr lang="en-US" sz="1000" dirty="0">
                          <a:latin typeface="Century Gothic" panose="020B0502020202020204" pitchFamily="34" charset="0"/>
                        </a:rPr>
                        <a:t>16,636</a:t>
                      </a:r>
                    </a:p>
                  </a:txBody>
                  <a:tcPr/>
                </a:tc>
                <a:extLst>
                  <a:ext uri="{0D108BD9-81ED-4DB2-BD59-A6C34878D82A}">
                    <a16:rowId xmlns:a16="http://schemas.microsoft.com/office/drawing/2014/main" val="60985480"/>
                  </a:ext>
                </a:extLst>
              </a:tr>
              <a:tr h="370840">
                <a:tc>
                  <a:txBody>
                    <a:bodyPr/>
                    <a:lstStyle/>
                    <a:p>
                      <a:r>
                        <a:rPr lang="en-US" sz="1000" dirty="0">
                          <a:latin typeface="Century Gothic" panose="020B0502020202020204" pitchFamily="34" charset="0"/>
                        </a:rPr>
                        <a:t>5%</a:t>
                      </a:r>
                    </a:p>
                  </a:txBody>
                  <a:tcPr/>
                </a:tc>
                <a:tc>
                  <a:txBody>
                    <a:bodyPr/>
                    <a:lstStyle/>
                    <a:p>
                      <a:r>
                        <a:rPr lang="en-US" sz="1000" dirty="0">
                          <a:latin typeface="Century Gothic" panose="020B0502020202020204" pitchFamily="34" charset="0"/>
                        </a:rPr>
                        <a:t>4,454,210.22</a:t>
                      </a:r>
                    </a:p>
                  </a:txBody>
                  <a:tcPr/>
                </a:tc>
                <a:tc>
                  <a:txBody>
                    <a:bodyPr/>
                    <a:lstStyle/>
                    <a:p>
                      <a:r>
                        <a:rPr lang="en-US" sz="1000" dirty="0">
                          <a:latin typeface="Century Gothic" panose="020B0502020202020204" pitchFamily="34" charset="0"/>
                        </a:rPr>
                        <a:t>477,659</a:t>
                      </a:r>
                    </a:p>
                  </a:txBody>
                  <a:tcPr/>
                </a:tc>
                <a:tc>
                  <a:txBody>
                    <a:bodyPr/>
                    <a:lstStyle/>
                    <a:p>
                      <a:r>
                        <a:rPr lang="en-US" sz="1000" dirty="0">
                          <a:latin typeface="Century Gothic" panose="020B0502020202020204" pitchFamily="34" charset="0"/>
                        </a:rPr>
                        <a:t>697,568</a:t>
                      </a:r>
                    </a:p>
                  </a:txBody>
                  <a:tcPr/>
                </a:tc>
                <a:tc>
                  <a:txBody>
                    <a:bodyPr/>
                    <a:lstStyle/>
                    <a:p>
                      <a:r>
                        <a:rPr lang="en-US" sz="1000" dirty="0">
                          <a:latin typeface="Century Gothic" panose="020B0502020202020204" pitchFamily="34" charset="0"/>
                        </a:rPr>
                        <a:t>83,181</a:t>
                      </a:r>
                    </a:p>
                  </a:txBody>
                  <a:tcPr/>
                </a:tc>
                <a:extLst>
                  <a:ext uri="{0D108BD9-81ED-4DB2-BD59-A6C34878D82A}">
                    <a16:rowId xmlns:a16="http://schemas.microsoft.com/office/drawing/2014/main" val="714455164"/>
                  </a:ext>
                </a:extLst>
              </a:tr>
              <a:tr h="370840">
                <a:tc>
                  <a:txBody>
                    <a:bodyPr/>
                    <a:lstStyle/>
                    <a:p>
                      <a:r>
                        <a:rPr lang="en-US" sz="1000" dirty="0">
                          <a:latin typeface="Century Gothic" panose="020B0502020202020204" pitchFamily="34" charset="0"/>
                        </a:rPr>
                        <a:t>10%</a:t>
                      </a:r>
                    </a:p>
                  </a:txBody>
                  <a:tcPr/>
                </a:tc>
                <a:tc>
                  <a:txBody>
                    <a:bodyPr/>
                    <a:lstStyle/>
                    <a:p>
                      <a:r>
                        <a:rPr lang="en-US" sz="1000" dirty="0">
                          <a:latin typeface="Century Gothic" panose="020B0502020202020204" pitchFamily="34" charset="0"/>
                        </a:rPr>
                        <a:t>8,908,420.44</a:t>
                      </a:r>
                    </a:p>
                  </a:txBody>
                  <a:tcPr/>
                </a:tc>
                <a:tc>
                  <a:txBody>
                    <a:bodyPr/>
                    <a:lstStyle/>
                    <a:p>
                      <a:r>
                        <a:rPr lang="en-US" sz="1000" dirty="0">
                          <a:latin typeface="Century Gothic" panose="020B0502020202020204" pitchFamily="34" charset="0"/>
                        </a:rPr>
                        <a:t>955,318</a:t>
                      </a:r>
                    </a:p>
                  </a:txBody>
                  <a:tcPr/>
                </a:tc>
                <a:tc>
                  <a:txBody>
                    <a:bodyPr/>
                    <a:lstStyle/>
                    <a:p>
                      <a:r>
                        <a:rPr lang="en-US" sz="1000" dirty="0">
                          <a:latin typeface="Century Gothic" panose="020B0502020202020204" pitchFamily="34" charset="0"/>
                        </a:rPr>
                        <a:t>1,395,136</a:t>
                      </a:r>
                    </a:p>
                  </a:txBody>
                  <a:tcPr/>
                </a:tc>
                <a:tc>
                  <a:txBody>
                    <a:bodyPr/>
                    <a:lstStyle/>
                    <a:p>
                      <a:r>
                        <a:rPr lang="en-US" sz="1000" dirty="0">
                          <a:latin typeface="Century Gothic" panose="020B0502020202020204" pitchFamily="34" charset="0"/>
                        </a:rPr>
                        <a:t>166,362</a:t>
                      </a:r>
                    </a:p>
                  </a:txBody>
                  <a:tcPr/>
                </a:tc>
                <a:extLst>
                  <a:ext uri="{0D108BD9-81ED-4DB2-BD59-A6C34878D82A}">
                    <a16:rowId xmlns:a16="http://schemas.microsoft.com/office/drawing/2014/main" val="3371941123"/>
                  </a:ext>
                </a:extLst>
              </a:tr>
            </a:tbl>
          </a:graphicData>
        </a:graphic>
      </p:graphicFrame>
      <p:sp>
        <p:nvSpPr>
          <p:cNvPr id="6" name="TextBox 5">
            <a:extLst>
              <a:ext uri="{FF2B5EF4-FFF2-40B4-BE49-F238E27FC236}">
                <a16:creationId xmlns:a16="http://schemas.microsoft.com/office/drawing/2014/main" id="{21A5191B-1689-4F23-8BF1-AEC0EDA90B0F}"/>
              </a:ext>
            </a:extLst>
          </p:cNvPr>
          <p:cNvSpPr txBox="1"/>
          <p:nvPr/>
        </p:nvSpPr>
        <p:spPr>
          <a:xfrm>
            <a:off x="838200" y="762000"/>
            <a:ext cx="7467600" cy="1442254"/>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The dataset shared with Heckerbella limited shows that only </a:t>
            </a:r>
            <a:r>
              <a:rPr lang="en-US" sz="1200" b="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3,660</a:t>
            </a: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 hectares of the 1.6million hectares which is about </a:t>
            </a:r>
            <a:r>
              <a:rPr lang="en-US" sz="1200" b="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0.22% </a:t>
            </a: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of the cultivatable farmland in Edo State is presently in use. For Edo state to utilize </a:t>
            </a:r>
            <a:r>
              <a:rPr lang="en-US" sz="1200" b="1"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1% </a:t>
            </a: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of the entire cultivatable farmland which stands at</a:t>
            </a:r>
            <a:r>
              <a:rPr lang="en-US" sz="1200" b="1"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 16,636</a:t>
            </a:r>
            <a:r>
              <a:rPr lang="en-US" sz="1200" dirty="0">
                <a:solidFill>
                  <a:prstClr val="black"/>
                </a:solidFill>
                <a:latin typeface="Century Gothic" panose="020B0502020202020204" pitchFamily="34" charset="0"/>
                <a:ea typeface="SimSun" panose="02010600030101010101" pitchFamily="2" charset="-122"/>
                <a:cs typeface="Times New Roman" panose="02020603050405020304" pitchFamily="18" charset="0"/>
              </a:rPr>
              <a:t> hectares, it will need to provide 890,842 seeds, 95,531 fertilizers and 139,513 crop protection products across all districts. Projections for 5% and 10% cultivatable land is also shown below.   </a:t>
            </a:r>
            <a:endParaRPr kumimoji="0" lang="en-US" sz="1200" b="0" i="0" u="none" strike="noStrike" kern="1200" cap="none" spc="0" normalizeH="0" baseline="0" noProof="0" dirty="0">
              <a:ln>
                <a:noFill/>
              </a:ln>
              <a:solidFill>
                <a:prstClr val="black"/>
              </a:solidFill>
              <a:effectLst/>
              <a:uLnTx/>
              <a:uFillTx/>
              <a:latin typeface="Century Gothic" panose="020B0502020202020204" pitchFamily="34" charset="0"/>
              <a:ea typeface="SimSun" panose="02010600030101010101"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76C24B15-D926-4862-A502-CC91E961CCC3}"/>
              </a:ext>
            </a:extLst>
          </p:cNvPr>
          <p:cNvSpPr txBox="1"/>
          <p:nvPr/>
        </p:nvSpPr>
        <p:spPr>
          <a:xfrm flipH="1">
            <a:off x="2943224" y="361890"/>
            <a:ext cx="3257552" cy="400110"/>
          </a:xfrm>
          <a:prstGeom prst="rect">
            <a:avLst/>
          </a:prstGeom>
          <a:noFill/>
        </p:spPr>
        <p:txBody>
          <a:bodyPr wrap="square" rtlCol="0">
            <a:spAutoFit/>
          </a:bodyPr>
          <a:lstStyle/>
          <a:p>
            <a:r>
              <a:rPr lang="en-US" sz="2000" spc="-5" dirty="0">
                <a:latin typeface="Century Gothic" panose="020B0502020202020204" pitchFamily="34" charset="0"/>
              </a:rPr>
              <a:t>Projection by Hectarage </a:t>
            </a:r>
            <a:endParaRPr lang="en-US" sz="2000" dirty="0"/>
          </a:p>
        </p:txBody>
      </p:sp>
      <p:sp>
        <p:nvSpPr>
          <p:cNvPr id="3" name="Slide Number Placeholder 2">
            <a:extLst>
              <a:ext uri="{FF2B5EF4-FFF2-40B4-BE49-F238E27FC236}">
                <a16:creationId xmlns:a16="http://schemas.microsoft.com/office/drawing/2014/main" id="{5EC0DAD9-9C27-4CE0-9630-55F594FA914D}"/>
              </a:ext>
            </a:extLst>
          </p:cNvPr>
          <p:cNvSpPr>
            <a:spLocks noGrp="1"/>
          </p:cNvSpPr>
          <p:nvPr>
            <p:ph type="sldNum" sz="quarter" idx="7"/>
          </p:nvPr>
        </p:nvSpPr>
        <p:spPr/>
        <p:txBody>
          <a:bodyPr/>
          <a:lstStyle/>
          <a:p>
            <a:fld id="{B6F15528-21DE-4FAA-801E-634DDDAF4B2B}" type="slidenum">
              <a:rPr lang="en-US" smtClean="0"/>
              <a:t>4</a:t>
            </a:fld>
            <a:endParaRPr lang="en-US" dirty="0"/>
          </a:p>
        </p:txBody>
      </p:sp>
      <p:sp>
        <p:nvSpPr>
          <p:cNvPr id="7" name="TextBox 6">
            <a:extLst>
              <a:ext uri="{FF2B5EF4-FFF2-40B4-BE49-F238E27FC236}">
                <a16:creationId xmlns:a16="http://schemas.microsoft.com/office/drawing/2014/main" id="{99B70678-3E05-43B1-8675-91F527D47F0D}"/>
              </a:ext>
            </a:extLst>
          </p:cNvPr>
          <p:cNvSpPr txBox="1"/>
          <p:nvPr/>
        </p:nvSpPr>
        <p:spPr>
          <a:xfrm>
            <a:off x="838200" y="4529706"/>
            <a:ext cx="7467600" cy="546303"/>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050" b="0" i="1" u="none" strike="noStrike" kern="1200" cap="none" spc="0" normalizeH="0" baseline="0" noProof="0" dirty="0">
                <a:ln>
                  <a:noFill/>
                </a:ln>
                <a:solidFill>
                  <a:srgbClr val="FF0000"/>
                </a:solidFill>
                <a:effectLst/>
                <a:uLnTx/>
                <a:uFillTx/>
                <a:latin typeface="Century Gothic" panose="020B0502020202020204" pitchFamily="34" charset="0"/>
                <a:ea typeface="SimSun" panose="02010600030101010101" pitchFamily="2" charset="-122"/>
                <a:cs typeface="Times New Roman" panose="02020603050405020304" pitchFamily="18" charset="0"/>
              </a:rPr>
              <a:t>It was observed in the data</a:t>
            </a:r>
            <a: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set provided for Edo North District, </a:t>
            </a:r>
            <a:r>
              <a:rPr lang="en-US" sz="1050" i="1" dirty="0" err="1">
                <a:solidFill>
                  <a:srgbClr val="FF0000"/>
                </a:solidFill>
                <a:latin typeface="Century Gothic" panose="020B0502020202020204" pitchFamily="34" charset="0"/>
                <a:ea typeface="SimSun" panose="02010600030101010101" pitchFamily="2" charset="-122"/>
                <a:cs typeface="Times New Roman" panose="02020603050405020304" pitchFamily="18" charset="0"/>
              </a:rPr>
              <a:t>Etsako</a:t>
            </a:r>
            <a: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 Central had </a:t>
            </a:r>
            <a:r>
              <a:rPr lang="en-US" sz="1050" i="1" dirty="0" err="1">
                <a:solidFill>
                  <a:srgbClr val="FF0000"/>
                </a:solidFill>
                <a:latin typeface="Century Gothic" panose="020B0502020202020204" pitchFamily="34" charset="0"/>
                <a:ea typeface="SimSun" panose="02010600030101010101" pitchFamily="2" charset="-122"/>
                <a:cs typeface="Times New Roman" panose="02020603050405020304" pitchFamily="18" charset="0"/>
              </a:rPr>
              <a:t>Etsako</a:t>
            </a:r>
            <a: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 West as it’s LGA.</a:t>
            </a:r>
            <a:b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br>
            <a:r>
              <a:rPr lang="en-US" sz="1050" i="1" dirty="0" err="1">
                <a:solidFill>
                  <a:srgbClr val="FF0000"/>
                </a:solidFill>
                <a:latin typeface="Century Gothic" panose="020B0502020202020204" pitchFamily="34" charset="0"/>
                <a:ea typeface="SimSun" panose="02010600030101010101" pitchFamily="2" charset="-122"/>
                <a:cs typeface="Times New Roman" panose="02020603050405020304" pitchFamily="18" charset="0"/>
              </a:rPr>
              <a:t>Heckerbella</a:t>
            </a:r>
            <a: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 made the necessary adjustment to reflect the correct LGA which is </a:t>
            </a:r>
            <a:r>
              <a:rPr lang="en-US" sz="1050" i="1" dirty="0" err="1">
                <a:solidFill>
                  <a:srgbClr val="FF0000"/>
                </a:solidFill>
                <a:latin typeface="Century Gothic" panose="020B0502020202020204" pitchFamily="34" charset="0"/>
                <a:ea typeface="SimSun" panose="02010600030101010101" pitchFamily="2" charset="-122"/>
                <a:cs typeface="Times New Roman" panose="02020603050405020304" pitchFamily="18" charset="0"/>
              </a:rPr>
              <a:t>Etsako</a:t>
            </a:r>
            <a:r>
              <a:rPr lang="en-US" sz="1050" i="1" dirty="0">
                <a:solidFill>
                  <a:srgbClr val="FF0000"/>
                </a:solidFill>
                <a:latin typeface="Century Gothic" panose="020B0502020202020204" pitchFamily="34" charset="0"/>
                <a:ea typeface="SimSun" panose="02010600030101010101" pitchFamily="2" charset="-122"/>
                <a:cs typeface="Times New Roman" panose="02020603050405020304" pitchFamily="18" charset="0"/>
              </a:rPr>
              <a:t> Central in this report</a:t>
            </a:r>
            <a:endParaRPr kumimoji="0" lang="en-US" sz="1050" b="0" i="1" u="none" strike="noStrike" kern="1200" cap="none" spc="0" normalizeH="0" baseline="0" noProof="0" dirty="0">
              <a:ln>
                <a:noFill/>
              </a:ln>
              <a:solidFill>
                <a:srgbClr val="FF0000"/>
              </a:solidFill>
              <a:effectLst/>
              <a:uLnTx/>
              <a:uFillTx/>
              <a:latin typeface="Century Gothic" panose="020B0502020202020204" pitchFamily="34" charset="0"/>
              <a:ea typeface="SimSu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12953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E6451D86-E6EE-4954-9D5E-397C5358347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35877" y="57150"/>
            <a:ext cx="762000" cy="762000"/>
          </a:xfrm>
          <a:prstGeom prst="rect">
            <a:avLst/>
          </a:prstGeom>
        </p:spPr>
      </p:pic>
      <p:sp>
        <p:nvSpPr>
          <p:cNvPr id="4" name="TextBox 3">
            <a:extLst>
              <a:ext uri="{FF2B5EF4-FFF2-40B4-BE49-F238E27FC236}">
                <a16:creationId xmlns:a16="http://schemas.microsoft.com/office/drawing/2014/main" id="{BC1D256F-D9B7-4AA2-A75E-4DC3D0093BBE}"/>
              </a:ext>
            </a:extLst>
          </p:cNvPr>
          <p:cNvSpPr txBox="1"/>
          <p:nvPr/>
        </p:nvSpPr>
        <p:spPr>
          <a:xfrm flipH="1">
            <a:off x="2057400" y="221218"/>
            <a:ext cx="5350665" cy="369332"/>
          </a:xfrm>
          <a:prstGeom prst="rect">
            <a:avLst/>
          </a:prstGeom>
          <a:noFill/>
        </p:spPr>
        <p:txBody>
          <a:bodyPr wrap="square" rtlCol="0">
            <a:spAutoFit/>
          </a:bodyPr>
          <a:lstStyle/>
          <a:p>
            <a:r>
              <a:rPr lang="en-US" sz="1800" spc="-5" dirty="0">
                <a:latin typeface="Century Gothic" panose="020B0502020202020204" pitchFamily="34" charset="0"/>
              </a:rPr>
              <a:t>Hectarage metrics by LGA and</a:t>
            </a:r>
            <a:r>
              <a:rPr lang="en-US" sz="1800" spc="-210" dirty="0">
                <a:latin typeface="Century Gothic" panose="020B0502020202020204" pitchFamily="34" charset="0"/>
              </a:rPr>
              <a:t> </a:t>
            </a:r>
            <a:r>
              <a:rPr lang="en-US" sz="1800" spc="-5" dirty="0">
                <a:latin typeface="Century Gothic" panose="020B0502020202020204" pitchFamily="34" charset="0"/>
              </a:rPr>
              <a:t>District</a:t>
            </a:r>
            <a:endParaRPr lang="en-US" dirty="0"/>
          </a:p>
        </p:txBody>
      </p:sp>
      <p:pic>
        <p:nvPicPr>
          <p:cNvPr id="5" name="object 2">
            <a:extLst>
              <a:ext uri="{FF2B5EF4-FFF2-40B4-BE49-F238E27FC236}">
                <a16:creationId xmlns:a16="http://schemas.microsoft.com/office/drawing/2014/main" id="{F7EF1A10-4647-4F06-A899-65837002F4A3}"/>
              </a:ext>
            </a:extLst>
          </p:cNvPr>
          <p:cNvPicPr/>
          <p:nvPr/>
        </p:nvPicPr>
        <p:blipFill>
          <a:blip r:embed="rId3" cstate="print"/>
          <a:stretch>
            <a:fillRect/>
          </a:stretch>
        </p:blipFill>
        <p:spPr>
          <a:xfrm>
            <a:off x="1195951" y="929699"/>
            <a:ext cx="6248400" cy="3623251"/>
          </a:xfrm>
          <a:prstGeom prst="rect">
            <a:avLst/>
          </a:prstGeom>
        </p:spPr>
      </p:pic>
      <p:pic>
        <p:nvPicPr>
          <p:cNvPr id="9" name="Picture 8">
            <a:extLst>
              <a:ext uri="{FF2B5EF4-FFF2-40B4-BE49-F238E27FC236}">
                <a16:creationId xmlns:a16="http://schemas.microsoft.com/office/drawing/2014/main" id="{030B4FBC-E5BB-484F-B3AA-3B36176792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2772163"/>
            <a:ext cx="317516" cy="139707"/>
          </a:xfrm>
          <a:prstGeom prst="rect">
            <a:avLst/>
          </a:prstGeom>
        </p:spPr>
      </p:pic>
      <p:sp>
        <p:nvSpPr>
          <p:cNvPr id="2" name="Slide Number Placeholder 1">
            <a:extLst>
              <a:ext uri="{FF2B5EF4-FFF2-40B4-BE49-F238E27FC236}">
                <a16:creationId xmlns:a16="http://schemas.microsoft.com/office/drawing/2014/main" id="{8CBFC397-9EAB-423B-AE41-F3A1A3B74220}"/>
              </a:ext>
            </a:extLst>
          </p:cNvPr>
          <p:cNvSpPr>
            <a:spLocks noGrp="1"/>
          </p:cNvSpPr>
          <p:nvPr>
            <p:ph type="sldNum" sz="quarter" idx="7"/>
          </p:nvPr>
        </p:nvSpPr>
        <p:spPr/>
        <p:txBody>
          <a:bodyPr/>
          <a:lstStyle/>
          <a:p>
            <a:fld id="{B6F15528-21DE-4FAA-801E-634DDDAF4B2B}" type="slidenum">
              <a:rPr lang="en-US" smtClean="0"/>
              <a:t>5</a:t>
            </a:fld>
            <a:endParaRPr lang="en-US"/>
          </a:p>
        </p:txBody>
      </p:sp>
    </p:spTree>
    <p:extLst>
      <p:ext uri="{BB962C8B-B14F-4D97-AF65-F5344CB8AC3E}">
        <p14:creationId xmlns:p14="http://schemas.microsoft.com/office/powerpoint/2010/main" val="3174842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7470DCF8-E188-4473-B323-B7832CD26A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61249" y="12918"/>
            <a:ext cx="762000" cy="762000"/>
          </a:xfrm>
          <a:prstGeom prst="rect">
            <a:avLst/>
          </a:prstGeom>
        </p:spPr>
      </p:pic>
      <p:graphicFrame>
        <p:nvGraphicFramePr>
          <p:cNvPr id="9" name="Chart 8">
            <a:extLst>
              <a:ext uri="{FF2B5EF4-FFF2-40B4-BE49-F238E27FC236}">
                <a16:creationId xmlns:a16="http://schemas.microsoft.com/office/drawing/2014/main" id="{8B5CF969-D609-4B2F-ACF0-F111E23075B7}"/>
              </a:ext>
            </a:extLst>
          </p:cNvPr>
          <p:cNvGraphicFramePr/>
          <p:nvPr>
            <p:extLst>
              <p:ext uri="{D42A27DB-BD31-4B8C-83A1-F6EECF244321}">
                <p14:modId xmlns:p14="http://schemas.microsoft.com/office/powerpoint/2010/main" val="2422607498"/>
              </p:ext>
            </p:extLst>
          </p:nvPr>
        </p:nvGraphicFramePr>
        <p:xfrm>
          <a:off x="4267199" y="854528"/>
          <a:ext cx="4401551" cy="3241221"/>
        </p:xfrm>
        <a:graphic>
          <a:graphicData uri="http://schemas.openxmlformats.org/drawingml/2006/chart">
            <c:chart xmlns:c="http://schemas.openxmlformats.org/drawingml/2006/chart" xmlns:r="http://schemas.openxmlformats.org/officeDocument/2006/relationships" r:id="rId3"/>
          </a:graphicData>
        </a:graphic>
      </p:graphicFrame>
      <p:sp>
        <p:nvSpPr>
          <p:cNvPr id="10" name="object 2">
            <a:extLst>
              <a:ext uri="{FF2B5EF4-FFF2-40B4-BE49-F238E27FC236}">
                <a16:creationId xmlns:a16="http://schemas.microsoft.com/office/drawing/2014/main" id="{3991309D-3BB1-4098-8504-EF1F08FA68EC}"/>
              </a:ext>
            </a:extLst>
          </p:cNvPr>
          <p:cNvSpPr txBox="1"/>
          <p:nvPr/>
        </p:nvSpPr>
        <p:spPr>
          <a:xfrm>
            <a:off x="228600" y="1272725"/>
            <a:ext cx="4267200" cy="2598725"/>
          </a:xfrm>
          <a:prstGeom prst="rect">
            <a:avLst/>
          </a:prstGeom>
        </p:spPr>
        <p:txBody>
          <a:bodyPr vert="horz" wrap="square" lIns="0" tIns="13335" rIns="0" bIns="0" rtlCol="0">
            <a:spAutoFit/>
          </a:bodyPr>
          <a:lstStyle/>
          <a:p>
            <a:pPr marL="379095" marR="557530" indent="-367030">
              <a:lnSpc>
                <a:spcPct val="105200"/>
              </a:lnSpc>
              <a:spcBef>
                <a:spcPts val="105"/>
              </a:spcBef>
              <a:buChar char="●"/>
              <a:tabLst>
                <a:tab pos="379095" algn="l"/>
                <a:tab pos="379730" algn="l"/>
              </a:tabLst>
            </a:pPr>
            <a:r>
              <a:rPr sz="1200" spc="-5" dirty="0">
                <a:latin typeface="Century Gothic" panose="020B0502020202020204" pitchFamily="34" charset="0"/>
                <a:cs typeface="Arial"/>
              </a:rPr>
              <a:t>The LGA with the biggest farmland is </a:t>
            </a:r>
            <a:r>
              <a:rPr sz="1200" b="1" spc="-5" dirty="0">
                <a:latin typeface="Century Gothic" panose="020B0502020202020204" pitchFamily="34" charset="0"/>
                <a:cs typeface="Arial"/>
              </a:rPr>
              <a:t>Uhunmwonde</a:t>
            </a:r>
            <a:r>
              <a:rPr lang="en-US" sz="1200" b="1" spc="-5" dirty="0">
                <a:latin typeface="Century Gothic" panose="020B0502020202020204" pitchFamily="34" charset="0"/>
                <a:cs typeface="Arial"/>
              </a:rPr>
              <a:t> </a:t>
            </a:r>
            <a:r>
              <a:rPr lang="en-US" sz="1200" spc="-5" dirty="0">
                <a:latin typeface="Century Gothic" panose="020B0502020202020204" pitchFamily="34" charset="0"/>
                <a:cs typeface="Arial"/>
              </a:rPr>
              <a:t>in Edo South</a:t>
            </a:r>
            <a:r>
              <a:rPr sz="1200" spc="-5" dirty="0">
                <a:latin typeface="Century Gothic" panose="020B0502020202020204" pitchFamily="34" charset="0"/>
                <a:cs typeface="Arial"/>
              </a:rPr>
              <a:t> with the following  Hectarage</a:t>
            </a:r>
            <a:r>
              <a:rPr sz="1200" spc="-10" dirty="0">
                <a:latin typeface="Century Gothic" panose="020B0502020202020204" pitchFamily="34" charset="0"/>
                <a:cs typeface="Arial"/>
              </a:rPr>
              <a:t> </a:t>
            </a:r>
            <a:r>
              <a:rPr sz="1200" dirty="0">
                <a:latin typeface="Century Gothic" panose="020B0502020202020204" pitchFamily="34" charset="0"/>
                <a:cs typeface="Arial"/>
              </a:rPr>
              <a:t>values:</a:t>
            </a:r>
          </a:p>
          <a:p>
            <a:pPr marL="379095">
              <a:lnSpc>
                <a:spcPct val="100000"/>
              </a:lnSpc>
              <a:spcBef>
                <a:spcPts val="1305"/>
              </a:spcBef>
            </a:pPr>
            <a:r>
              <a:rPr sz="1200" dirty="0">
                <a:latin typeface="Century Gothic" panose="020B0502020202020204" pitchFamily="34" charset="0"/>
                <a:cs typeface="Arial"/>
              </a:rPr>
              <a:t>Minor </a:t>
            </a:r>
            <a:r>
              <a:rPr sz="1200" spc="-5" dirty="0">
                <a:latin typeface="Century Gothic" panose="020B0502020202020204" pitchFamily="34" charset="0"/>
                <a:cs typeface="Arial"/>
              </a:rPr>
              <a:t>Crop:</a:t>
            </a:r>
            <a:r>
              <a:rPr sz="1200" spc="-15" dirty="0">
                <a:latin typeface="Century Gothic" panose="020B0502020202020204" pitchFamily="34" charset="0"/>
                <a:cs typeface="Arial"/>
              </a:rPr>
              <a:t> </a:t>
            </a:r>
            <a:r>
              <a:rPr sz="1200" spc="-60" dirty="0">
                <a:latin typeface="Century Gothic" panose="020B0502020202020204" pitchFamily="34" charset="0"/>
                <a:cs typeface="Arial"/>
              </a:rPr>
              <a:t>111.5</a:t>
            </a:r>
            <a:endParaRPr sz="1200" dirty="0">
              <a:latin typeface="Century Gothic" panose="020B0502020202020204" pitchFamily="34" charset="0"/>
              <a:cs typeface="Arial"/>
            </a:endParaRPr>
          </a:p>
          <a:p>
            <a:pPr marL="379095">
              <a:lnSpc>
                <a:spcPct val="100000"/>
              </a:lnSpc>
              <a:spcBef>
                <a:spcPts val="1310"/>
              </a:spcBef>
            </a:pPr>
            <a:r>
              <a:rPr sz="1200" dirty="0">
                <a:latin typeface="Century Gothic" panose="020B0502020202020204" pitchFamily="34" charset="0"/>
                <a:cs typeface="Arial"/>
              </a:rPr>
              <a:t>Major </a:t>
            </a:r>
            <a:r>
              <a:rPr sz="1200" spc="-5" dirty="0">
                <a:latin typeface="Century Gothic" panose="020B0502020202020204" pitchFamily="34" charset="0"/>
                <a:cs typeface="Arial"/>
              </a:rPr>
              <a:t>Crop:</a:t>
            </a:r>
            <a:r>
              <a:rPr sz="1200" spc="-15" dirty="0">
                <a:latin typeface="Century Gothic" panose="020B0502020202020204" pitchFamily="34" charset="0"/>
                <a:cs typeface="Arial"/>
              </a:rPr>
              <a:t> </a:t>
            </a:r>
            <a:r>
              <a:rPr sz="1200" spc="-5" dirty="0">
                <a:latin typeface="Century Gothic" panose="020B0502020202020204" pitchFamily="34" charset="0"/>
                <a:cs typeface="Arial"/>
              </a:rPr>
              <a:t>708.5</a:t>
            </a:r>
            <a:endParaRPr sz="1200" dirty="0">
              <a:latin typeface="Century Gothic" panose="020B0502020202020204" pitchFamily="34" charset="0"/>
              <a:cs typeface="Arial"/>
            </a:endParaRPr>
          </a:p>
          <a:p>
            <a:pPr marL="379095">
              <a:lnSpc>
                <a:spcPct val="100000"/>
              </a:lnSpc>
              <a:spcBef>
                <a:spcPts val="1310"/>
              </a:spcBef>
            </a:pPr>
            <a:r>
              <a:rPr sz="1200" b="1" spc="-25" dirty="0">
                <a:latin typeface="Century Gothic" panose="020B0502020202020204" pitchFamily="34" charset="0"/>
                <a:cs typeface="Arial"/>
              </a:rPr>
              <a:t>Total</a:t>
            </a:r>
            <a:r>
              <a:rPr sz="1200" spc="-25" dirty="0">
                <a:latin typeface="Century Gothic" panose="020B0502020202020204" pitchFamily="34" charset="0"/>
                <a:cs typeface="Arial"/>
              </a:rPr>
              <a:t>:</a:t>
            </a:r>
            <a:r>
              <a:rPr sz="1200" spc="-5" dirty="0">
                <a:latin typeface="Century Gothic" panose="020B0502020202020204" pitchFamily="34" charset="0"/>
                <a:cs typeface="Arial"/>
              </a:rPr>
              <a:t> </a:t>
            </a:r>
            <a:r>
              <a:rPr sz="1200" b="1" spc="-5" dirty="0">
                <a:latin typeface="Century Gothic" panose="020B0502020202020204" pitchFamily="34" charset="0"/>
                <a:cs typeface="Arial"/>
              </a:rPr>
              <a:t>820</a:t>
            </a:r>
            <a:endParaRPr sz="1200" dirty="0">
              <a:latin typeface="Century Gothic" panose="020B0502020202020204" pitchFamily="34" charset="0"/>
              <a:cs typeface="Arial"/>
            </a:endParaRPr>
          </a:p>
          <a:p>
            <a:pPr>
              <a:lnSpc>
                <a:spcPct val="100000"/>
              </a:lnSpc>
            </a:pPr>
            <a:endParaRPr sz="1200" dirty="0">
              <a:latin typeface="Century Gothic" panose="020B0502020202020204" pitchFamily="34" charset="0"/>
              <a:cs typeface="Arial"/>
            </a:endParaRPr>
          </a:p>
          <a:p>
            <a:pPr>
              <a:lnSpc>
                <a:spcPct val="100000"/>
              </a:lnSpc>
              <a:spcBef>
                <a:spcPts val="50"/>
              </a:spcBef>
            </a:pPr>
            <a:endParaRPr sz="1200" dirty="0">
              <a:latin typeface="Century Gothic" panose="020B0502020202020204" pitchFamily="34" charset="0"/>
              <a:cs typeface="Arial"/>
            </a:endParaRPr>
          </a:p>
          <a:p>
            <a:pPr marL="379095" marR="5080" indent="-367030">
              <a:lnSpc>
                <a:spcPct val="105200"/>
              </a:lnSpc>
              <a:buChar char="●"/>
              <a:tabLst>
                <a:tab pos="379095" algn="l"/>
                <a:tab pos="379730" algn="l"/>
              </a:tabLst>
            </a:pPr>
            <a:r>
              <a:rPr sz="1200" spc="-5" dirty="0">
                <a:solidFill>
                  <a:srgbClr val="0070C0"/>
                </a:solidFill>
                <a:latin typeface="Century Gothic" panose="020B0502020202020204" pitchFamily="34" charset="0"/>
                <a:cs typeface="Arial"/>
              </a:rPr>
              <a:t>The District with the biggest farmland is </a:t>
            </a:r>
            <a:r>
              <a:rPr sz="1200" b="1" spc="-5" dirty="0">
                <a:solidFill>
                  <a:srgbClr val="0070C0"/>
                </a:solidFill>
                <a:latin typeface="Century Gothic" panose="020B0502020202020204" pitchFamily="34" charset="0"/>
                <a:cs typeface="Arial"/>
              </a:rPr>
              <a:t>Edo South </a:t>
            </a:r>
            <a:r>
              <a:rPr sz="1200" spc="-5" dirty="0">
                <a:solidFill>
                  <a:srgbClr val="0070C0"/>
                </a:solidFill>
                <a:latin typeface="Century Gothic" panose="020B0502020202020204" pitchFamily="34" charset="0"/>
                <a:cs typeface="Arial"/>
              </a:rPr>
              <a:t>with </a:t>
            </a:r>
            <a:r>
              <a:rPr sz="1200" dirty="0">
                <a:solidFill>
                  <a:srgbClr val="0070C0"/>
                </a:solidFill>
                <a:latin typeface="Century Gothic" panose="020B0502020202020204" pitchFamily="34" charset="0"/>
                <a:cs typeface="Arial"/>
              </a:rPr>
              <a:t>a </a:t>
            </a:r>
            <a:r>
              <a:rPr sz="1200" spc="-5" dirty="0">
                <a:solidFill>
                  <a:srgbClr val="0070C0"/>
                </a:solidFill>
                <a:latin typeface="Century Gothic" panose="020B0502020202020204" pitchFamily="34" charset="0"/>
                <a:cs typeface="Arial"/>
              </a:rPr>
              <a:t>total hectarage of  about 2</a:t>
            </a:r>
            <a:r>
              <a:rPr lang="en-US" sz="1200" spc="-5" dirty="0">
                <a:solidFill>
                  <a:srgbClr val="0070C0"/>
                </a:solidFill>
                <a:latin typeface="Century Gothic" panose="020B0502020202020204" pitchFamily="34" charset="0"/>
                <a:cs typeface="Arial"/>
              </a:rPr>
              <a:t>239 out of the 3660 hectarage covered in this project.</a:t>
            </a:r>
            <a:endParaRPr sz="1200" dirty="0">
              <a:solidFill>
                <a:srgbClr val="0070C0"/>
              </a:solidFill>
              <a:latin typeface="Century Gothic" panose="020B0502020202020204" pitchFamily="34" charset="0"/>
              <a:cs typeface="Arial"/>
            </a:endParaRPr>
          </a:p>
        </p:txBody>
      </p:sp>
      <p:sp>
        <p:nvSpPr>
          <p:cNvPr id="2" name="Slide Number Placeholder 1">
            <a:extLst>
              <a:ext uri="{FF2B5EF4-FFF2-40B4-BE49-F238E27FC236}">
                <a16:creationId xmlns:a16="http://schemas.microsoft.com/office/drawing/2014/main" id="{68935A9A-A7FD-48B2-B7F7-981776758D9A}"/>
              </a:ext>
            </a:extLst>
          </p:cNvPr>
          <p:cNvSpPr>
            <a:spLocks noGrp="1"/>
          </p:cNvSpPr>
          <p:nvPr>
            <p:ph type="sldNum" sz="quarter" idx="7"/>
          </p:nvPr>
        </p:nvSpPr>
        <p:spPr/>
        <p:txBody>
          <a:bodyPr/>
          <a:lstStyle/>
          <a:p>
            <a:fld id="{B6F15528-21DE-4FAA-801E-634DDDAF4B2B}" type="slidenum">
              <a:rPr lang="en-US" smtClean="0"/>
              <a:t>6</a:t>
            </a:fld>
            <a:endParaRPr lang="en-US"/>
          </a:p>
        </p:txBody>
      </p:sp>
    </p:spTree>
    <p:extLst>
      <p:ext uri="{BB962C8B-B14F-4D97-AF65-F5344CB8AC3E}">
        <p14:creationId xmlns:p14="http://schemas.microsoft.com/office/powerpoint/2010/main" val="2037967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con&#10;&#10;Description automatically generated">
            <a:extLst>
              <a:ext uri="{FF2B5EF4-FFF2-40B4-BE49-F238E27FC236}">
                <a16:creationId xmlns:a16="http://schemas.microsoft.com/office/drawing/2014/main" id="{B01FDDCD-D461-4948-AFB7-73F7802DBE4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57150"/>
            <a:ext cx="762000" cy="762000"/>
          </a:xfrm>
          <a:prstGeom prst="rect">
            <a:avLst/>
          </a:prstGeom>
        </p:spPr>
      </p:pic>
      <p:sp>
        <p:nvSpPr>
          <p:cNvPr id="4" name="object 2">
            <a:extLst>
              <a:ext uri="{FF2B5EF4-FFF2-40B4-BE49-F238E27FC236}">
                <a16:creationId xmlns:a16="http://schemas.microsoft.com/office/drawing/2014/main" id="{C63F21A2-99FA-460A-A37A-1E8959AA924D}"/>
              </a:ext>
            </a:extLst>
          </p:cNvPr>
          <p:cNvSpPr txBox="1"/>
          <p:nvPr/>
        </p:nvSpPr>
        <p:spPr>
          <a:xfrm>
            <a:off x="822960" y="1085688"/>
            <a:ext cx="7498080" cy="1638462"/>
          </a:xfrm>
          <a:prstGeom prst="rect">
            <a:avLst/>
          </a:prstGeom>
        </p:spPr>
        <p:txBody>
          <a:bodyPr vert="horz" wrap="square" lIns="0" tIns="13335" rIns="0" bIns="0" rtlCol="0">
            <a:spAutoFit/>
          </a:bodyPr>
          <a:lstStyle/>
          <a:p>
            <a:pPr marL="379095" marR="557530" indent="-367030">
              <a:lnSpc>
                <a:spcPct val="105200"/>
              </a:lnSpc>
              <a:spcBef>
                <a:spcPts val="105"/>
              </a:spcBef>
              <a:buChar char="●"/>
              <a:tabLst>
                <a:tab pos="379095" algn="l"/>
                <a:tab pos="379730" algn="l"/>
              </a:tabLst>
            </a:pPr>
            <a:r>
              <a:rPr sz="1200" spc="-5" dirty="0">
                <a:latin typeface="Century Gothic" panose="020B0502020202020204" pitchFamily="34" charset="0"/>
                <a:cs typeface="Arial"/>
              </a:rPr>
              <a:t>The LGA with the biggest farmland is </a:t>
            </a:r>
            <a:r>
              <a:rPr sz="1200" b="1" spc="-5" dirty="0">
                <a:latin typeface="Century Gothic" panose="020B0502020202020204" pitchFamily="34" charset="0"/>
                <a:cs typeface="Arial"/>
              </a:rPr>
              <a:t>Uhunmwonde </a:t>
            </a:r>
            <a:r>
              <a:rPr sz="1200" spc="-5" dirty="0">
                <a:latin typeface="Century Gothic" panose="020B0502020202020204" pitchFamily="34" charset="0"/>
                <a:cs typeface="Arial"/>
              </a:rPr>
              <a:t>with the following </a:t>
            </a:r>
            <a:r>
              <a:rPr sz="1200" spc="-490" dirty="0">
                <a:latin typeface="Century Gothic" panose="020B0502020202020204" pitchFamily="34" charset="0"/>
                <a:cs typeface="Arial"/>
              </a:rPr>
              <a:t> </a:t>
            </a:r>
            <a:r>
              <a:rPr sz="1200" spc="-5" dirty="0">
                <a:latin typeface="Century Gothic" panose="020B0502020202020204" pitchFamily="34" charset="0"/>
                <a:cs typeface="Arial"/>
              </a:rPr>
              <a:t>Hectarage</a:t>
            </a:r>
            <a:r>
              <a:rPr sz="1200" spc="-10" dirty="0">
                <a:latin typeface="Century Gothic" panose="020B0502020202020204" pitchFamily="34" charset="0"/>
                <a:cs typeface="Arial"/>
              </a:rPr>
              <a:t> </a:t>
            </a:r>
            <a:r>
              <a:rPr sz="1200" dirty="0">
                <a:latin typeface="Century Gothic" panose="020B0502020202020204" pitchFamily="34" charset="0"/>
                <a:cs typeface="Arial"/>
              </a:rPr>
              <a:t>values:</a:t>
            </a:r>
          </a:p>
          <a:p>
            <a:pPr marL="379095">
              <a:lnSpc>
                <a:spcPct val="100000"/>
              </a:lnSpc>
              <a:spcBef>
                <a:spcPts val="1305"/>
              </a:spcBef>
            </a:pPr>
            <a:r>
              <a:rPr sz="1200" dirty="0">
                <a:latin typeface="Century Gothic" panose="020B0502020202020204" pitchFamily="34" charset="0"/>
                <a:cs typeface="Arial"/>
              </a:rPr>
              <a:t>Minor</a:t>
            </a:r>
            <a:r>
              <a:rPr sz="1200" spc="-30" dirty="0">
                <a:latin typeface="Century Gothic" panose="020B0502020202020204" pitchFamily="34" charset="0"/>
                <a:cs typeface="Arial"/>
              </a:rPr>
              <a:t> </a:t>
            </a:r>
            <a:r>
              <a:rPr sz="1200" spc="-5" dirty="0">
                <a:latin typeface="Century Gothic" panose="020B0502020202020204" pitchFamily="34" charset="0"/>
                <a:cs typeface="Arial"/>
              </a:rPr>
              <a:t>Crop:</a:t>
            </a:r>
            <a:r>
              <a:rPr sz="1200" spc="-30" dirty="0">
                <a:latin typeface="Century Gothic" panose="020B0502020202020204" pitchFamily="34" charset="0"/>
                <a:cs typeface="Arial"/>
              </a:rPr>
              <a:t> </a:t>
            </a:r>
            <a:r>
              <a:rPr sz="1200" spc="-60" dirty="0">
                <a:latin typeface="Century Gothic" panose="020B0502020202020204" pitchFamily="34" charset="0"/>
                <a:cs typeface="Arial"/>
              </a:rPr>
              <a:t>111.5</a:t>
            </a:r>
            <a:endParaRPr sz="1200" dirty="0">
              <a:latin typeface="Century Gothic" panose="020B0502020202020204" pitchFamily="34" charset="0"/>
              <a:cs typeface="Arial"/>
            </a:endParaRPr>
          </a:p>
          <a:p>
            <a:pPr marL="379095">
              <a:lnSpc>
                <a:spcPct val="100000"/>
              </a:lnSpc>
              <a:spcBef>
                <a:spcPts val="1310"/>
              </a:spcBef>
            </a:pPr>
            <a:r>
              <a:rPr sz="1200" dirty="0">
                <a:latin typeface="Century Gothic" panose="020B0502020202020204" pitchFamily="34" charset="0"/>
                <a:cs typeface="Arial"/>
              </a:rPr>
              <a:t>Major</a:t>
            </a:r>
            <a:r>
              <a:rPr sz="1200" spc="-35" dirty="0">
                <a:latin typeface="Century Gothic" panose="020B0502020202020204" pitchFamily="34" charset="0"/>
                <a:cs typeface="Arial"/>
              </a:rPr>
              <a:t> </a:t>
            </a:r>
            <a:r>
              <a:rPr sz="1200" spc="-5" dirty="0">
                <a:latin typeface="Century Gothic" panose="020B0502020202020204" pitchFamily="34" charset="0"/>
                <a:cs typeface="Arial"/>
              </a:rPr>
              <a:t>Crop:</a:t>
            </a:r>
            <a:r>
              <a:rPr sz="1200" spc="-35" dirty="0">
                <a:latin typeface="Century Gothic" panose="020B0502020202020204" pitchFamily="34" charset="0"/>
                <a:cs typeface="Arial"/>
              </a:rPr>
              <a:t> </a:t>
            </a:r>
            <a:r>
              <a:rPr sz="1200" spc="-5" dirty="0">
                <a:latin typeface="Century Gothic" panose="020B0502020202020204" pitchFamily="34" charset="0"/>
                <a:cs typeface="Arial"/>
              </a:rPr>
              <a:t>708.5</a:t>
            </a:r>
            <a:endParaRPr sz="1200" dirty="0">
              <a:latin typeface="Century Gothic" panose="020B0502020202020204" pitchFamily="34" charset="0"/>
              <a:cs typeface="Arial"/>
            </a:endParaRPr>
          </a:p>
          <a:p>
            <a:pPr marL="379095">
              <a:lnSpc>
                <a:spcPct val="100000"/>
              </a:lnSpc>
              <a:spcBef>
                <a:spcPts val="1310"/>
              </a:spcBef>
            </a:pPr>
            <a:r>
              <a:rPr sz="1200" b="1" spc="-25" dirty="0">
                <a:latin typeface="Century Gothic" panose="020B0502020202020204" pitchFamily="34" charset="0"/>
                <a:cs typeface="Arial"/>
              </a:rPr>
              <a:t>Total</a:t>
            </a:r>
            <a:r>
              <a:rPr sz="1200" spc="-25" dirty="0">
                <a:latin typeface="Century Gothic" panose="020B0502020202020204" pitchFamily="34" charset="0"/>
                <a:cs typeface="Arial"/>
              </a:rPr>
              <a:t>:</a:t>
            </a:r>
            <a:r>
              <a:rPr sz="1200" spc="-45" dirty="0">
                <a:latin typeface="Century Gothic" panose="020B0502020202020204" pitchFamily="34" charset="0"/>
                <a:cs typeface="Arial"/>
              </a:rPr>
              <a:t> </a:t>
            </a:r>
            <a:r>
              <a:rPr sz="1200" b="1" spc="-5" dirty="0">
                <a:latin typeface="Century Gothic" panose="020B0502020202020204" pitchFamily="34" charset="0"/>
                <a:cs typeface="Arial"/>
              </a:rPr>
              <a:t>820</a:t>
            </a:r>
            <a:endParaRPr sz="1200" dirty="0">
              <a:latin typeface="Century Gothic" panose="020B0502020202020204" pitchFamily="34" charset="0"/>
              <a:cs typeface="Arial"/>
            </a:endParaRPr>
          </a:p>
          <a:p>
            <a:pPr>
              <a:lnSpc>
                <a:spcPct val="100000"/>
              </a:lnSpc>
              <a:spcBef>
                <a:spcPts val="50"/>
              </a:spcBef>
            </a:pPr>
            <a:endParaRPr sz="1200" dirty="0">
              <a:latin typeface="Century Gothic" panose="020B0502020202020204" pitchFamily="34" charset="0"/>
              <a:cs typeface="Arial"/>
            </a:endParaRPr>
          </a:p>
          <a:p>
            <a:pPr marL="379095" marR="5080" indent="-367030">
              <a:lnSpc>
                <a:spcPct val="105200"/>
              </a:lnSpc>
              <a:buChar char="●"/>
              <a:tabLst>
                <a:tab pos="379095" algn="l"/>
                <a:tab pos="379730" algn="l"/>
              </a:tabLst>
            </a:pPr>
            <a:r>
              <a:rPr sz="1200" spc="-5" dirty="0">
                <a:latin typeface="Century Gothic" panose="020B0502020202020204" pitchFamily="34" charset="0"/>
                <a:cs typeface="Arial"/>
              </a:rPr>
              <a:t>The</a:t>
            </a:r>
            <a:r>
              <a:rPr sz="1200" spc="-10" dirty="0">
                <a:latin typeface="Century Gothic" panose="020B0502020202020204" pitchFamily="34" charset="0"/>
                <a:cs typeface="Arial"/>
              </a:rPr>
              <a:t> </a:t>
            </a:r>
            <a:r>
              <a:rPr sz="1200" spc="-5" dirty="0">
                <a:latin typeface="Century Gothic" panose="020B0502020202020204" pitchFamily="34" charset="0"/>
                <a:cs typeface="Arial"/>
              </a:rPr>
              <a:t>District</a:t>
            </a:r>
            <a:r>
              <a:rPr sz="1200" spc="-10" dirty="0">
                <a:latin typeface="Century Gothic" panose="020B0502020202020204" pitchFamily="34" charset="0"/>
                <a:cs typeface="Arial"/>
              </a:rPr>
              <a:t> </a:t>
            </a:r>
            <a:r>
              <a:rPr sz="1200" spc="-5" dirty="0">
                <a:latin typeface="Century Gothic" panose="020B0502020202020204" pitchFamily="34" charset="0"/>
                <a:cs typeface="Arial"/>
              </a:rPr>
              <a:t>with the</a:t>
            </a:r>
            <a:r>
              <a:rPr sz="1200" spc="-10" dirty="0">
                <a:latin typeface="Century Gothic" panose="020B0502020202020204" pitchFamily="34" charset="0"/>
                <a:cs typeface="Arial"/>
              </a:rPr>
              <a:t> </a:t>
            </a:r>
            <a:r>
              <a:rPr sz="1200" spc="-5" dirty="0">
                <a:latin typeface="Century Gothic" panose="020B0502020202020204" pitchFamily="34" charset="0"/>
                <a:cs typeface="Arial"/>
              </a:rPr>
              <a:t>biggest farmland</a:t>
            </a:r>
            <a:r>
              <a:rPr sz="1200" spc="-10" dirty="0">
                <a:latin typeface="Century Gothic" panose="020B0502020202020204" pitchFamily="34" charset="0"/>
                <a:cs typeface="Arial"/>
              </a:rPr>
              <a:t> </a:t>
            </a:r>
            <a:r>
              <a:rPr sz="1200" spc="-5" dirty="0">
                <a:latin typeface="Century Gothic" panose="020B0502020202020204" pitchFamily="34" charset="0"/>
                <a:cs typeface="Arial"/>
              </a:rPr>
              <a:t>is</a:t>
            </a:r>
            <a:r>
              <a:rPr sz="1200" spc="55" dirty="0">
                <a:latin typeface="Century Gothic" panose="020B0502020202020204" pitchFamily="34" charset="0"/>
                <a:cs typeface="Arial"/>
              </a:rPr>
              <a:t> </a:t>
            </a:r>
            <a:r>
              <a:rPr sz="1200" b="1" spc="-5" dirty="0">
                <a:latin typeface="Century Gothic" panose="020B0502020202020204" pitchFamily="34" charset="0"/>
                <a:cs typeface="Arial"/>
              </a:rPr>
              <a:t>Edo</a:t>
            </a:r>
            <a:r>
              <a:rPr sz="1200" b="1" spc="-10" dirty="0">
                <a:latin typeface="Century Gothic" panose="020B0502020202020204" pitchFamily="34" charset="0"/>
                <a:cs typeface="Arial"/>
              </a:rPr>
              <a:t> </a:t>
            </a:r>
            <a:r>
              <a:rPr sz="1200" b="1" spc="-5" dirty="0">
                <a:latin typeface="Century Gothic" panose="020B0502020202020204" pitchFamily="34" charset="0"/>
                <a:cs typeface="Arial"/>
              </a:rPr>
              <a:t>South</a:t>
            </a:r>
            <a:r>
              <a:rPr sz="1200" b="1" spc="-20" dirty="0">
                <a:latin typeface="Century Gothic" panose="020B0502020202020204" pitchFamily="34" charset="0"/>
                <a:cs typeface="Arial"/>
              </a:rPr>
              <a:t> </a:t>
            </a:r>
            <a:r>
              <a:rPr sz="1200" spc="-5" dirty="0">
                <a:latin typeface="Century Gothic" panose="020B0502020202020204" pitchFamily="34" charset="0"/>
                <a:cs typeface="Arial"/>
              </a:rPr>
              <a:t>with </a:t>
            </a:r>
            <a:r>
              <a:rPr sz="1200" dirty="0">
                <a:latin typeface="Century Gothic" panose="020B0502020202020204" pitchFamily="34" charset="0"/>
                <a:cs typeface="Arial"/>
              </a:rPr>
              <a:t>a</a:t>
            </a:r>
            <a:r>
              <a:rPr sz="1200" spc="-10" dirty="0">
                <a:latin typeface="Century Gothic" panose="020B0502020202020204" pitchFamily="34" charset="0"/>
                <a:cs typeface="Arial"/>
              </a:rPr>
              <a:t> </a:t>
            </a:r>
            <a:r>
              <a:rPr sz="1200" spc="-5" dirty="0">
                <a:latin typeface="Century Gothic" panose="020B0502020202020204" pitchFamily="34" charset="0"/>
                <a:cs typeface="Arial"/>
              </a:rPr>
              <a:t>total</a:t>
            </a:r>
            <a:r>
              <a:rPr sz="1200" spc="-10" dirty="0">
                <a:latin typeface="Century Gothic" panose="020B0502020202020204" pitchFamily="34" charset="0"/>
                <a:cs typeface="Arial"/>
              </a:rPr>
              <a:t> </a:t>
            </a:r>
            <a:r>
              <a:rPr sz="1200" spc="-5" dirty="0">
                <a:latin typeface="Century Gothic" panose="020B0502020202020204" pitchFamily="34" charset="0"/>
                <a:cs typeface="Arial"/>
              </a:rPr>
              <a:t>hectarage of </a:t>
            </a:r>
            <a:r>
              <a:rPr sz="1200" spc="-484" dirty="0">
                <a:latin typeface="Century Gothic" panose="020B0502020202020204" pitchFamily="34" charset="0"/>
                <a:cs typeface="Arial"/>
              </a:rPr>
              <a:t> </a:t>
            </a:r>
            <a:r>
              <a:rPr sz="1200" spc="-5" dirty="0">
                <a:latin typeface="Century Gothic" panose="020B0502020202020204" pitchFamily="34" charset="0"/>
                <a:cs typeface="Arial"/>
              </a:rPr>
              <a:t>about </a:t>
            </a:r>
            <a:r>
              <a:rPr sz="1200" b="1" spc="-5" dirty="0">
                <a:latin typeface="Century Gothic" panose="020B0502020202020204" pitchFamily="34" charset="0"/>
                <a:cs typeface="Arial"/>
              </a:rPr>
              <a:t>22</a:t>
            </a:r>
            <a:r>
              <a:rPr lang="en-US" sz="1200" b="1" spc="-5" dirty="0">
                <a:latin typeface="Century Gothic" panose="020B0502020202020204" pitchFamily="34" charset="0"/>
                <a:cs typeface="Arial"/>
              </a:rPr>
              <a:t>39</a:t>
            </a:r>
            <a:r>
              <a:rPr sz="1200" b="1" spc="-5" dirty="0">
                <a:latin typeface="Century Gothic" panose="020B0502020202020204" pitchFamily="34" charset="0"/>
                <a:cs typeface="Arial"/>
              </a:rPr>
              <a:t>.</a:t>
            </a:r>
            <a:endParaRPr sz="1200" dirty="0">
              <a:latin typeface="Century Gothic" panose="020B0502020202020204" pitchFamily="34" charset="0"/>
              <a:cs typeface="Arial"/>
            </a:endParaRPr>
          </a:p>
        </p:txBody>
      </p:sp>
      <p:sp>
        <p:nvSpPr>
          <p:cNvPr id="5" name="object 2">
            <a:extLst>
              <a:ext uri="{FF2B5EF4-FFF2-40B4-BE49-F238E27FC236}">
                <a16:creationId xmlns:a16="http://schemas.microsoft.com/office/drawing/2014/main" id="{78413EAC-D464-41BB-A0D4-076379FF3D74}"/>
              </a:ext>
            </a:extLst>
          </p:cNvPr>
          <p:cNvSpPr txBox="1"/>
          <p:nvPr/>
        </p:nvSpPr>
        <p:spPr>
          <a:xfrm>
            <a:off x="822960" y="2724150"/>
            <a:ext cx="7143115" cy="1584472"/>
          </a:xfrm>
          <a:prstGeom prst="rect">
            <a:avLst/>
          </a:prstGeom>
        </p:spPr>
        <p:txBody>
          <a:bodyPr vert="horz" wrap="square" lIns="0" tIns="236854" rIns="0" bIns="0" rtlCol="0">
            <a:spAutoFit/>
          </a:bodyPr>
          <a:lstStyle/>
          <a:p>
            <a:pPr marL="432434" indent="-420370">
              <a:lnSpc>
                <a:spcPct val="100000"/>
              </a:lnSpc>
              <a:spcBef>
                <a:spcPts val="1864"/>
              </a:spcBef>
              <a:buChar char="●"/>
              <a:tabLst>
                <a:tab pos="432434" algn="l"/>
                <a:tab pos="433070" algn="l"/>
              </a:tabLst>
            </a:pPr>
            <a:r>
              <a:rPr sz="1200" spc="-5" dirty="0">
                <a:latin typeface="Century Gothic" panose="020B0502020202020204" pitchFamily="34" charset="0"/>
                <a:cs typeface="Arial"/>
              </a:rPr>
              <a:t>LGA</a:t>
            </a:r>
            <a:r>
              <a:rPr sz="1200" spc="-150" dirty="0">
                <a:latin typeface="Century Gothic" panose="020B0502020202020204" pitchFamily="34" charset="0"/>
                <a:cs typeface="Arial"/>
              </a:rPr>
              <a:t> </a:t>
            </a:r>
            <a:r>
              <a:rPr sz="1200" spc="-5" dirty="0">
                <a:latin typeface="Century Gothic" panose="020B0502020202020204" pitchFamily="34" charset="0"/>
                <a:cs typeface="Arial"/>
              </a:rPr>
              <a:t>with</a:t>
            </a:r>
            <a:r>
              <a:rPr sz="1200" spc="-20" dirty="0">
                <a:latin typeface="Century Gothic" panose="020B0502020202020204" pitchFamily="34" charset="0"/>
                <a:cs typeface="Arial"/>
              </a:rPr>
              <a:t> </a:t>
            </a:r>
            <a:r>
              <a:rPr sz="1200" spc="-5" dirty="0">
                <a:latin typeface="Century Gothic" panose="020B0502020202020204" pitchFamily="34" charset="0"/>
                <a:cs typeface="Arial"/>
              </a:rPr>
              <a:t>the</a:t>
            </a:r>
            <a:r>
              <a:rPr sz="1200" spc="-20" dirty="0">
                <a:latin typeface="Century Gothic" panose="020B0502020202020204" pitchFamily="34" charset="0"/>
                <a:cs typeface="Arial"/>
              </a:rPr>
              <a:t> </a:t>
            </a:r>
            <a:r>
              <a:rPr sz="1200" spc="-5" dirty="0">
                <a:latin typeface="Century Gothic" panose="020B0502020202020204" pitchFamily="34" charset="0"/>
                <a:cs typeface="Arial"/>
              </a:rPr>
              <a:t>highest</a:t>
            </a:r>
            <a:r>
              <a:rPr sz="1200" spc="-20" dirty="0">
                <a:latin typeface="Century Gothic" panose="020B0502020202020204" pitchFamily="34" charset="0"/>
                <a:cs typeface="Arial"/>
              </a:rPr>
              <a:t> </a:t>
            </a:r>
            <a:r>
              <a:rPr sz="1200" spc="-5" dirty="0">
                <a:latin typeface="Century Gothic" panose="020B0502020202020204" pitchFamily="34" charset="0"/>
                <a:cs typeface="Arial"/>
              </a:rPr>
              <a:t>number</a:t>
            </a:r>
            <a:r>
              <a:rPr sz="1200" spc="-15" dirty="0">
                <a:latin typeface="Century Gothic" panose="020B0502020202020204" pitchFamily="34" charset="0"/>
                <a:cs typeface="Arial"/>
              </a:rPr>
              <a:t> </a:t>
            </a:r>
            <a:r>
              <a:rPr sz="1200" spc="-5" dirty="0">
                <a:latin typeface="Century Gothic" panose="020B0502020202020204" pitchFamily="34" charset="0"/>
                <a:cs typeface="Arial"/>
              </a:rPr>
              <a:t>of:</a:t>
            </a:r>
            <a:endParaRPr sz="1200" dirty="0">
              <a:latin typeface="Century Gothic" panose="020B0502020202020204" pitchFamily="34" charset="0"/>
              <a:cs typeface="Arial"/>
            </a:endParaRPr>
          </a:p>
          <a:p>
            <a:pPr marL="267335">
              <a:lnSpc>
                <a:spcPct val="100000"/>
              </a:lnSpc>
              <a:spcBef>
                <a:spcPts val="1345"/>
              </a:spcBef>
            </a:pPr>
            <a:r>
              <a:rPr lang="en-US" sz="1200" spc="-5" dirty="0">
                <a:latin typeface="Century Gothic" panose="020B0502020202020204" pitchFamily="34" charset="0"/>
                <a:cs typeface="Arial"/>
              </a:rPr>
              <a:t>    </a:t>
            </a:r>
            <a:r>
              <a:rPr sz="1200" spc="-5" dirty="0">
                <a:latin typeface="Century Gothic" panose="020B0502020202020204" pitchFamily="34" charset="0"/>
                <a:cs typeface="Arial"/>
              </a:rPr>
              <a:t>Seeds</a:t>
            </a:r>
            <a:r>
              <a:rPr sz="1200" spc="-30" dirty="0">
                <a:latin typeface="Century Gothic" panose="020B0502020202020204" pitchFamily="34" charset="0"/>
                <a:cs typeface="Arial"/>
              </a:rPr>
              <a:t> </a:t>
            </a:r>
            <a:r>
              <a:rPr sz="1200" dirty="0">
                <a:latin typeface="Century Gothic" panose="020B0502020202020204" pitchFamily="34" charset="0"/>
                <a:cs typeface="Arial"/>
              </a:rPr>
              <a:t>- </a:t>
            </a:r>
            <a:r>
              <a:rPr sz="1200" b="1" spc="-5" dirty="0">
                <a:latin typeface="Century Gothic" panose="020B0502020202020204" pitchFamily="34" charset="0"/>
                <a:cs typeface="Arial"/>
              </a:rPr>
              <a:t>Ovia</a:t>
            </a:r>
            <a:r>
              <a:rPr sz="1200" b="1" spc="-20" dirty="0">
                <a:latin typeface="Century Gothic" panose="020B0502020202020204" pitchFamily="34" charset="0"/>
                <a:cs typeface="Arial"/>
              </a:rPr>
              <a:t> </a:t>
            </a:r>
            <a:r>
              <a:rPr sz="1200" b="1" spc="-5" dirty="0">
                <a:latin typeface="Century Gothic" panose="020B0502020202020204" pitchFamily="34" charset="0"/>
                <a:cs typeface="Arial"/>
              </a:rPr>
              <a:t>North</a:t>
            </a:r>
            <a:r>
              <a:rPr sz="1200" b="1" spc="-25" dirty="0">
                <a:latin typeface="Century Gothic" panose="020B0502020202020204" pitchFamily="34" charset="0"/>
                <a:cs typeface="Arial"/>
              </a:rPr>
              <a:t> </a:t>
            </a:r>
            <a:r>
              <a:rPr sz="1200" b="1" spc="-5" dirty="0">
                <a:latin typeface="Century Gothic" panose="020B0502020202020204" pitchFamily="34" charset="0"/>
                <a:cs typeface="Arial"/>
              </a:rPr>
              <a:t>East</a:t>
            </a:r>
            <a:endParaRPr sz="1200" dirty="0">
              <a:latin typeface="Century Gothic" panose="020B0502020202020204" pitchFamily="34" charset="0"/>
              <a:cs typeface="Arial"/>
            </a:endParaRPr>
          </a:p>
          <a:p>
            <a:pPr marL="267335">
              <a:lnSpc>
                <a:spcPct val="100000"/>
              </a:lnSpc>
            </a:pPr>
            <a:r>
              <a:rPr lang="en-US" sz="1200" spc="-5" dirty="0">
                <a:latin typeface="Century Gothic" panose="020B0502020202020204" pitchFamily="34" charset="0"/>
                <a:cs typeface="Arial"/>
              </a:rPr>
              <a:t>    </a:t>
            </a:r>
            <a:r>
              <a:rPr sz="1200" spc="-5" dirty="0">
                <a:latin typeface="Century Gothic" panose="020B0502020202020204" pitchFamily="34" charset="0"/>
                <a:cs typeface="Arial"/>
              </a:rPr>
              <a:t>Fertilizer</a:t>
            </a:r>
            <a:r>
              <a:rPr sz="1200" spc="-35" dirty="0">
                <a:latin typeface="Century Gothic" panose="020B0502020202020204" pitchFamily="34" charset="0"/>
                <a:cs typeface="Arial"/>
              </a:rPr>
              <a:t> </a:t>
            </a:r>
            <a:r>
              <a:rPr sz="1200" dirty="0">
                <a:latin typeface="Century Gothic" panose="020B0502020202020204" pitchFamily="34" charset="0"/>
                <a:cs typeface="Arial"/>
              </a:rPr>
              <a:t>- </a:t>
            </a:r>
            <a:r>
              <a:rPr sz="1200" b="1" spc="-5" dirty="0">
                <a:latin typeface="Century Gothic" panose="020B0502020202020204" pitchFamily="34" charset="0"/>
                <a:cs typeface="Arial"/>
              </a:rPr>
              <a:t>Uhunmwonde</a:t>
            </a:r>
            <a:endParaRPr sz="1200" dirty="0">
              <a:latin typeface="Century Gothic" panose="020B0502020202020204" pitchFamily="34" charset="0"/>
              <a:cs typeface="Arial"/>
            </a:endParaRPr>
          </a:p>
          <a:p>
            <a:pPr marL="267335">
              <a:lnSpc>
                <a:spcPct val="100000"/>
              </a:lnSpc>
            </a:pPr>
            <a:r>
              <a:rPr lang="en-US" sz="1200" spc="-5" dirty="0">
                <a:latin typeface="Century Gothic" panose="020B0502020202020204" pitchFamily="34" charset="0"/>
                <a:cs typeface="Arial"/>
              </a:rPr>
              <a:t>    </a:t>
            </a:r>
            <a:r>
              <a:rPr sz="1200" spc="-5" dirty="0">
                <a:latin typeface="Century Gothic" panose="020B0502020202020204" pitchFamily="34" charset="0"/>
                <a:cs typeface="Arial"/>
              </a:rPr>
              <a:t>Crop</a:t>
            </a:r>
            <a:r>
              <a:rPr sz="1200" spc="-25" dirty="0">
                <a:latin typeface="Century Gothic" panose="020B0502020202020204" pitchFamily="34" charset="0"/>
                <a:cs typeface="Arial"/>
              </a:rPr>
              <a:t> </a:t>
            </a:r>
            <a:r>
              <a:rPr sz="1200" spc="-5" dirty="0">
                <a:latin typeface="Century Gothic" panose="020B0502020202020204" pitchFamily="34" charset="0"/>
                <a:cs typeface="Arial"/>
              </a:rPr>
              <a:t>Protection</a:t>
            </a:r>
            <a:r>
              <a:rPr sz="1200" spc="-30" dirty="0">
                <a:latin typeface="Century Gothic" panose="020B0502020202020204" pitchFamily="34" charset="0"/>
                <a:cs typeface="Arial"/>
              </a:rPr>
              <a:t> </a:t>
            </a:r>
            <a:r>
              <a:rPr sz="1200" spc="-5" dirty="0">
                <a:latin typeface="Century Gothic" panose="020B0502020202020204" pitchFamily="34" charset="0"/>
                <a:cs typeface="Arial"/>
              </a:rPr>
              <a:t>Products:</a:t>
            </a:r>
            <a:r>
              <a:rPr sz="1200" spc="40" dirty="0">
                <a:latin typeface="Century Gothic" panose="020B0502020202020204" pitchFamily="34" charset="0"/>
                <a:cs typeface="Arial"/>
              </a:rPr>
              <a:t> </a:t>
            </a:r>
            <a:r>
              <a:rPr sz="1200" b="1" spc="-5" dirty="0" err="1">
                <a:latin typeface="Century Gothic" panose="020B0502020202020204" pitchFamily="34" charset="0"/>
                <a:cs typeface="Arial"/>
              </a:rPr>
              <a:t>Uhunmwonde</a:t>
            </a:r>
            <a:endParaRPr lang="en-US" sz="1200" dirty="0">
              <a:latin typeface="Century Gothic" panose="020B0502020202020204" pitchFamily="34" charset="0"/>
              <a:cs typeface="Arial"/>
            </a:endParaRPr>
          </a:p>
          <a:p>
            <a:pPr>
              <a:lnSpc>
                <a:spcPct val="100000"/>
              </a:lnSpc>
              <a:spcBef>
                <a:spcPts val="15"/>
              </a:spcBef>
            </a:pPr>
            <a:endParaRPr lang="en-US" sz="1200" dirty="0">
              <a:latin typeface="Century Gothic" panose="020B0502020202020204" pitchFamily="34" charset="0"/>
              <a:cs typeface="Arial"/>
            </a:endParaRPr>
          </a:p>
          <a:p>
            <a:pPr marL="471170" marR="5080" indent="-411480">
              <a:lnSpc>
                <a:spcPts val="2280"/>
              </a:lnSpc>
              <a:buChar char="●"/>
              <a:tabLst>
                <a:tab pos="471170" algn="l"/>
                <a:tab pos="471805" algn="l"/>
              </a:tabLst>
            </a:pPr>
            <a:r>
              <a:rPr sz="1200" spc="5" dirty="0">
                <a:latin typeface="Century Gothic" panose="020B0502020202020204" pitchFamily="34" charset="0"/>
                <a:cs typeface="Arial"/>
              </a:rPr>
              <a:t>District with </a:t>
            </a:r>
            <a:r>
              <a:rPr sz="1200" spc="10" dirty="0">
                <a:latin typeface="Century Gothic" panose="020B0502020202020204" pitchFamily="34" charset="0"/>
                <a:cs typeface="Arial"/>
              </a:rPr>
              <a:t>the </a:t>
            </a:r>
            <a:r>
              <a:rPr sz="1200" spc="5" dirty="0">
                <a:latin typeface="Century Gothic" panose="020B0502020202020204" pitchFamily="34" charset="0"/>
                <a:cs typeface="Arial"/>
              </a:rPr>
              <a:t>highest </a:t>
            </a:r>
            <a:r>
              <a:rPr sz="1200" spc="10" dirty="0">
                <a:latin typeface="Century Gothic" panose="020B0502020202020204" pitchFamily="34" charset="0"/>
                <a:cs typeface="Arial"/>
              </a:rPr>
              <a:t>number of seeds, </a:t>
            </a:r>
            <a:r>
              <a:rPr sz="1200" spc="5" dirty="0">
                <a:latin typeface="Century Gothic" panose="020B0502020202020204" pitchFamily="34" charset="0"/>
                <a:cs typeface="Arial"/>
              </a:rPr>
              <a:t>fertilizer </a:t>
            </a:r>
            <a:r>
              <a:rPr sz="1200" spc="-640" dirty="0">
                <a:latin typeface="Century Gothic" panose="020B0502020202020204" pitchFamily="34" charset="0"/>
                <a:cs typeface="Arial"/>
              </a:rPr>
              <a:t> </a:t>
            </a:r>
            <a:r>
              <a:rPr sz="1200" spc="10" dirty="0">
                <a:latin typeface="Century Gothic" panose="020B0502020202020204" pitchFamily="34" charset="0"/>
                <a:cs typeface="Arial"/>
              </a:rPr>
              <a:t>and</a:t>
            </a:r>
            <a:r>
              <a:rPr sz="1200" dirty="0">
                <a:latin typeface="Century Gothic" panose="020B0502020202020204" pitchFamily="34" charset="0"/>
                <a:cs typeface="Arial"/>
              </a:rPr>
              <a:t> </a:t>
            </a:r>
            <a:r>
              <a:rPr sz="1200" spc="15" dirty="0">
                <a:latin typeface="Century Gothic" panose="020B0502020202020204" pitchFamily="34" charset="0"/>
                <a:cs typeface="Arial"/>
              </a:rPr>
              <a:t>CPP</a:t>
            </a:r>
            <a:r>
              <a:rPr sz="1200" spc="-40" dirty="0">
                <a:latin typeface="Century Gothic" panose="020B0502020202020204" pitchFamily="34" charset="0"/>
                <a:cs typeface="Arial"/>
              </a:rPr>
              <a:t> </a:t>
            </a:r>
            <a:r>
              <a:rPr sz="1200" spc="5" dirty="0">
                <a:latin typeface="Century Gothic" panose="020B0502020202020204" pitchFamily="34" charset="0"/>
                <a:cs typeface="Arial"/>
              </a:rPr>
              <a:t>is</a:t>
            </a:r>
            <a:r>
              <a:rPr sz="1200" spc="10" dirty="0">
                <a:latin typeface="Century Gothic" panose="020B0502020202020204" pitchFamily="34" charset="0"/>
                <a:cs typeface="Arial"/>
              </a:rPr>
              <a:t> </a:t>
            </a:r>
            <a:r>
              <a:rPr sz="1200" b="1" spc="15" dirty="0">
                <a:latin typeface="Century Gothic" panose="020B0502020202020204" pitchFamily="34" charset="0"/>
                <a:cs typeface="Arial"/>
              </a:rPr>
              <a:t>Edo</a:t>
            </a:r>
            <a:r>
              <a:rPr sz="1200" b="1" spc="-5" dirty="0">
                <a:latin typeface="Century Gothic" panose="020B0502020202020204" pitchFamily="34" charset="0"/>
                <a:cs typeface="Arial"/>
              </a:rPr>
              <a:t> </a:t>
            </a:r>
            <a:r>
              <a:rPr sz="1200" b="1" spc="10" dirty="0">
                <a:latin typeface="Century Gothic" panose="020B0502020202020204" pitchFamily="34" charset="0"/>
                <a:cs typeface="Arial"/>
              </a:rPr>
              <a:t>South.</a:t>
            </a:r>
            <a:endParaRPr sz="1200" dirty="0">
              <a:latin typeface="Century Gothic" panose="020B0502020202020204" pitchFamily="34" charset="0"/>
              <a:cs typeface="Arial"/>
            </a:endParaRPr>
          </a:p>
        </p:txBody>
      </p:sp>
      <p:sp>
        <p:nvSpPr>
          <p:cNvPr id="2" name="Slide Number Placeholder 1">
            <a:extLst>
              <a:ext uri="{FF2B5EF4-FFF2-40B4-BE49-F238E27FC236}">
                <a16:creationId xmlns:a16="http://schemas.microsoft.com/office/drawing/2014/main" id="{CDABA3AB-9F3A-4E45-AEAB-73A1686036B4}"/>
              </a:ext>
            </a:extLst>
          </p:cNvPr>
          <p:cNvSpPr>
            <a:spLocks noGrp="1"/>
          </p:cNvSpPr>
          <p:nvPr>
            <p:ph type="sldNum" sz="quarter" idx="7"/>
          </p:nvPr>
        </p:nvSpPr>
        <p:spPr/>
        <p:txBody>
          <a:bodyPr/>
          <a:lstStyle/>
          <a:p>
            <a:fld id="{B6F15528-21DE-4FAA-801E-634DDDAF4B2B}" type="slidenum">
              <a:rPr lang="en-US" smtClean="0"/>
              <a:t>7</a:t>
            </a:fld>
            <a:endParaRPr lang="en-US"/>
          </a:p>
        </p:txBody>
      </p:sp>
    </p:spTree>
    <p:extLst>
      <p:ext uri="{BB962C8B-B14F-4D97-AF65-F5344CB8AC3E}">
        <p14:creationId xmlns:p14="http://schemas.microsoft.com/office/powerpoint/2010/main" val="1380367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44838" y="444838"/>
            <a:ext cx="8461858" cy="4094143"/>
          </a:xfrm>
          <a:prstGeom prst="rect">
            <a:avLst/>
          </a:prstGeom>
        </p:spPr>
      </p:pic>
      <p:sp>
        <p:nvSpPr>
          <p:cNvPr id="3" name="Slide Number Placeholder 2">
            <a:extLst>
              <a:ext uri="{FF2B5EF4-FFF2-40B4-BE49-F238E27FC236}">
                <a16:creationId xmlns:a16="http://schemas.microsoft.com/office/drawing/2014/main" id="{8900CB11-6F42-4513-87E7-8F1B6650D64F}"/>
              </a:ext>
            </a:extLst>
          </p:cNvPr>
          <p:cNvSpPr>
            <a:spLocks noGrp="1"/>
          </p:cNvSpPr>
          <p:nvPr>
            <p:ph type="sldNum" sz="quarter" idx="7"/>
          </p:nvPr>
        </p:nvSpPr>
        <p:spPr/>
        <p:txBody>
          <a:bodyPr/>
          <a:lstStyle/>
          <a:p>
            <a:fld id="{B6F15528-21DE-4FAA-801E-634DDDAF4B2B}"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62796" y="238679"/>
            <a:ext cx="6407785" cy="243656"/>
          </a:xfrm>
          <a:prstGeom prst="rect">
            <a:avLst/>
          </a:prstGeom>
        </p:spPr>
        <p:txBody>
          <a:bodyPr vert="horz" wrap="square" lIns="0" tIns="12700" rIns="0" bIns="0" rtlCol="0">
            <a:spAutoFit/>
          </a:bodyPr>
          <a:lstStyle/>
          <a:p>
            <a:pPr marL="12700">
              <a:lnSpc>
                <a:spcPct val="100000"/>
              </a:lnSpc>
              <a:spcBef>
                <a:spcPts val="100"/>
              </a:spcBef>
            </a:pPr>
            <a:r>
              <a:rPr sz="1500" b="1" spc="-5" dirty="0">
                <a:solidFill>
                  <a:srgbClr val="1F1F1D"/>
                </a:solidFill>
                <a:latin typeface="Century Gothic" panose="020B0502020202020204" pitchFamily="34" charset="0"/>
                <a:cs typeface="Arial"/>
              </a:rPr>
              <a:t>Distribution of seeds, </a:t>
            </a:r>
            <a:r>
              <a:rPr sz="1500" b="1" dirty="0">
                <a:solidFill>
                  <a:srgbClr val="1F1F1D"/>
                </a:solidFill>
                <a:latin typeface="Century Gothic" panose="020B0502020202020204" pitchFamily="34" charset="0"/>
                <a:cs typeface="Arial"/>
              </a:rPr>
              <a:t>fertilizers, </a:t>
            </a:r>
            <a:r>
              <a:rPr sz="1500" b="1" spc="-5" dirty="0">
                <a:solidFill>
                  <a:srgbClr val="1F1F1D"/>
                </a:solidFill>
                <a:latin typeface="Century Gothic" panose="020B0502020202020204" pitchFamily="34" charset="0"/>
                <a:cs typeface="Arial"/>
              </a:rPr>
              <a:t>and crop protection products by</a:t>
            </a:r>
            <a:r>
              <a:rPr sz="1500" b="1" spc="-65" dirty="0">
                <a:solidFill>
                  <a:srgbClr val="1F1F1D"/>
                </a:solidFill>
                <a:latin typeface="Century Gothic" panose="020B0502020202020204" pitchFamily="34" charset="0"/>
                <a:cs typeface="Arial"/>
              </a:rPr>
              <a:t> </a:t>
            </a:r>
            <a:r>
              <a:rPr sz="1500" b="1" spc="-5" dirty="0">
                <a:solidFill>
                  <a:srgbClr val="1F1F1D"/>
                </a:solidFill>
                <a:latin typeface="Century Gothic" panose="020B0502020202020204" pitchFamily="34" charset="0"/>
                <a:cs typeface="Arial"/>
              </a:rPr>
              <a:t>LGA</a:t>
            </a:r>
            <a:endParaRPr sz="1500" dirty="0">
              <a:latin typeface="Century Gothic" panose="020B0502020202020204" pitchFamily="34" charset="0"/>
              <a:cs typeface="Arial"/>
            </a:endParaRPr>
          </a:p>
        </p:txBody>
      </p:sp>
      <p:pic>
        <p:nvPicPr>
          <p:cNvPr id="4" name="Picture 3" descr="Icon&#10;&#10;Description automatically generated">
            <a:extLst>
              <a:ext uri="{FF2B5EF4-FFF2-40B4-BE49-F238E27FC236}">
                <a16:creationId xmlns:a16="http://schemas.microsoft.com/office/drawing/2014/main" id="{D95089A3-F12F-4F57-84AC-3BBE78924D6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2000" y="53181"/>
            <a:ext cx="762000" cy="762000"/>
          </a:xfrm>
          <a:prstGeom prst="rect">
            <a:avLst/>
          </a:prstGeom>
        </p:spPr>
      </p:pic>
      <p:pic>
        <p:nvPicPr>
          <p:cNvPr id="5" name="object 3">
            <a:extLst>
              <a:ext uri="{FF2B5EF4-FFF2-40B4-BE49-F238E27FC236}">
                <a16:creationId xmlns:a16="http://schemas.microsoft.com/office/drawing/2014/main" id="{440A4235-B46E-45AC-9DCD-9F048B484EA4}"/>
              </a:ext>
            </a:extLst>
          </p:cNvPr>
          <p:cNvPicPr/>
          <p:nvPr/>
        </p:nvPicPr>
        <p:blipFill>
          <a:blip r:embed="rId3" cstate="print"/>
          <a:stretch>
            <a:fillRect/>
          </a:stretch>
        </p:blipFill>
        <p:spPr>
          <a:xfrm>
            <a:off x="919346" y="895350"/>
            <a:ext cx="7294684" cy="3833964"/>
          </a:xfrm>
          <a:prstGeom prst="rect">
            <a:avLst/>
          </a:prstGeom>
        </p:spPr>
      </p:pic>
      <p:sp>
        <p:nvSpPr>
          <p:cNvPr id="3" name="Slide Number Placeholder 2">
            <a:extLst>
              <a:ext uri="{FF2B5EF4-FFF2-40B4-BE49-F238E27FC236}">
                <a16:creationId xmlns:a16="http://schemas.microsoft.com/office/drawing/2014/main" id="{32303B4E-FB41-49B8-A3E2-B53F6985BE98}"/>
              </a:ext>
            </a:extLst>
          </p:cNvPr>
          <p:cNvSpPr>
            <a:spLocks noGrp="1"/>
          </p:cNvSpPr>
          <p:nvPr>
            <p:ph type="sldNum" sz="quarter" idx="7"/>
          </p:nvPr>
        </p:nvSpPr>
        <p:spPr/>
        <p:txBody>
          <a:bodyPr/>
          <a:lstStyle/>
          <a:p>
            <a:fld id="{B6F15528-21DE-4FAA-801E-634DDDAF4B2B}" type="slidenum">
              <a:rPr lang="en-US" smtClean="0"/>
              <a:t>9</a:t>
            </a:fld>
            <a:endParaRPr lang="en-US"/>
          </a:p>
        </p:txBody>
      </p:sp>
    </p:spTree>
    <p:extLst>
      <p:ext uri="{BB962C8B-B14F-4D97-AF65-F5344CB8AC3E}">
        <p14:creationId xmlns:p14="http://schemas.microsoft.com/office/powerpoint/2010/main" val="14023602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DD7F6560B27F4DAC314E2109337D93" ma:contentTypeVersion="8" ma:contentTypeDescription="Create a new document." ma:contentTypeScope="" ma:versionID="b543d9d1576acaf7b71b52fd5dbf6977">
  <xsd:schema xmlns:xsd="http://www.w3.org/2001/XMLSchema" xmlns:xs="http://www.w3.org/2001/XMLSchema" xmlns:p="http://schemas.microsoft.com/office/2006/metadata/properties" xmlns:ns2="94c20f57-48bc-4ece-ab95-ba41d7f12ffd" targetNamespace="http://schemas.microsoft.com/office/2006/metadata/properties" ma:root="true" ma:fieldsID="09af8cdcdcdb4c00c924a3ad4e9916c8" ns2:_="">
    <xsd:import namespace="94c20f57-48bc-4ece-ab95-ba41d7f12ff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4c20f57-48bc-4ece-ab95-ba41d7f12ff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AC96CE-A7B1-4E92-8094-64C4CD5B451C}"/>
</file>

<file path=customXml/itemProps2.xml><?xml version="1.0" encoding="utf-8"?>
<ds:datastoreItem xmlns:ds="http://schemas.openxmlformats.org/officeDocument/2006/customXml" ds:itemID="{6324F1C6-9927-4A7F-BDBB-B39C89FAA79E}"/>
</file>

<file path=customXml/itemProps3.xml><?xml version="1.0" encoding="utf-8"?>
<ds:datastoreItem xmlns:ds="http://schemas.openxmlformats.org/officeDocument/2006/customXml" ds:itemID="{D5F0AAB7-9B2A-4737-B31C-42D07B3AAA02}"/>
</file>

<file path=docProps/app.xml><?xml version="1.0" encoding="utf-8"?>
<Properties xmlns="http://schemas.openxmlformats.org/officeDocument/2006/extended-properties" xmlns:vt="http://schemas.openxmlformats.org/officeDocument/2006/docPropsVTypes">
  <Template/>
  <TotalTime>3510</TotalTime>
  <Words>1112</Words>
  <Application>Microsoft Office PowerPoint</Application>
  <PresentationFormat>On-screen Show (16:9)</PresentationFormat>
  <Paragraphs>107</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Century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Analysis on Cost</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Gbenga A</dc:creator>
  <cp:lastModifiedBy>Eseoghene Eruteyan</cp:lastModifiedBy>
  <cp:revision>9</cp:revision>
  <cp:lastPrinted>2021-09-01T08:02:47Z</cp:lastPrinted>
  <dcterms:created xsi:type="dcterms:W3CDTF">2021-08-23T06:16:05Z</dcterms:created>
  <dcterms:modified xsi:type="dcterms:W3CDTF">2021-09-01T09:48:56Z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2021-08-23T00:00:00Z</vt:filetime>
  </property>
  <property fmtid="{D5CDD505-2E9C-101B-9397-08002B2CF9AE}" pid="4" name="ContentTypeId">
    <vt:lpwstr>0x01010065DD7F6560B27F4DAC314E2109337D93</vt:lpwstr>
  </property>
  <property fmtid="{D5CDD505-2E9C-101B-9397-08002B2CF9AE}" pid="5" name="Order">
    <vt:r8>802100</vt:r8>
  </property>
  <property fmtid="{D5CDD505-2E9C-101B-9397-08002B2CF9AE}" pid="6" name="xd_Signature">
    <vt:bool>false</vt:bool>
  </property>
  <property fmtid="{D5CDD505-2E9C-101B-9397-08002B2CF9AE}" pid="7" name="xd_ProgID">
    <vt:lpwstr/>
  </property>
  <property fmtid="{D5CDD505-2E9C-101B-9397-08002B2CF9AE}" pid="8" name="TriggerFlowInfo">
    <vt:lpwstr/>
  </property>
  <property fmtid="{D5CDD505-2E9C-101B-9397-08002B2CF9AE}" pid="9" name="_SourceUrl">
    <vt:lpwstr/>
  </property>
  <property fmtid="{D5CDD505-2E9C-101B-9397-08002B2CF9AE}" pid="10" name="_SharedFileIndex">
    <vt:lpwstr/>
  </property>
  <property fmtid="{D5CDD505-2E9C-101B-9397-08002B2CF9AE}" pid="11" name="ComplianceAssetId">
    <vt:lpwstr/>
  </property>
  <property fmtid="{D5CDD505-2E9C-101B-9397-08002B2CF9AE}" pid="12" name="TemplateUrl">
    <vt:lpwstr/>
  </property>
  <property fmtid="{D5CDD505-2E9C-101B-9397-08002B2CF9AE}" pid="13" name="_ExtendedDescription">
    <vt:lpwstr/>
  </property>
</Properties>
</file>