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8" r:id="rId3"/>
    <p:sldId id="376" r:id="rId4"/>
    <p:sldId id="382" r:id="rId5"/>
    <p:sldId id="359" r:id="rId6"/>
    <p:sldId id="386" r:id="rId7"/>
    <p:sldId id="389" r:id="rId8"/>
    <p:sldId id="260" r:id="rId9"/>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7" d="100"/>
          <a:sy n="27" d="100"/>
        </p:scale>
        <p:origin x="84" y="252"/>
      </p:cViewPr>
      <p:guideLst>
        <p:guide orient="horz" pos="2899"/>
        <p:guide pos="21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theme" Target="theme/theme1.xml"/><Relationship Id="rId16" Type="http://schemas.openxmlformats.org/officeDocument/2006/relationships/customXml" Target="../customXml/item3.xml"/><Relationship Id="rId6" Type="http://schemas.openxmlformats.org/officeDocument/2006/relationships/slide" Target="slides/slide4.xml"/><Relationship Id="rId11"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notesMaster" Target="notesMasters/notesMaster1.xml"/><Relationship Id="rId9" Type="http://schemas.openxmlformats.org/officeDocument/2006/relationships/slide" Target="slides/slide7.xml"/><Relationship Id="rId4" Type="http://schemas.openxmlformats.org/officeDocument/2006/relationships/slide" Target="slides/slide2.xml"/><Relationship Id="rId14"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440" b="1" i="0" u="none" strike="noStrike" kern="1200" cap="none" spc="0" normalizeH="0" baseline="0">
                <a:solidFill>
                  <a:schemeClr val="tx1"/>
                </a:solidFill>
                <a:uFill>
                  <a:solidFill>
                    <a:schemeClr val="tx1"/>
                  </a:solidFill>
                </a:uFill>
                <a:latin typeface="+mn-lt"/>
                <a:ea typeface="+mn-ea"/>
                <a:cs typeface="+mn-cs"/>
              </a:defRPr>
            </a:pPr>
            <a:r>
              <a:rPr sz="1440" u="none" strike="noStrike" cap="none" normalizeH="0">
                <a:solidFill>
                  <a:schemeClr val="tx1"/>
                </a:solidFill>
                <a:uFill>
                  <a:solidFill>
                    <a:schemeClr val="tx1"/>
                  </a:solidFill>
                </a:uFill>
              </a:rPr>
              <a:t>Staff Demography</a:t>
            </a:r>
            <a:endParaRPr sz="1440" u="none" strike="noStrike" cap="none" normalizeH="0">
              <a:solidFill>
                <a:schemeClr val="tx1"/>
              </a:solidFill>
              <a:uFill>
                <a:solidFill>
                  <a:schemeClr val="tx1"/>
                </a:solidFill>
              </a:u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Fulltime</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Sheet1!$B$2:$B$3</c:f>
              <c:numCache>
                <c:formatCode>General</c:formatCode>
                <c:ptCount val="2"/>
                <c:pt idx="0">
                  <c:v>24</c:v>
                </c:pt>
              </c:numCache>
            </c:numRef>
          </c:val>
        </c:ser>
        <c:ser>
          <c:idx val="1"/>
          <c:order val="1"/>
          <c:tx>
            <c:strRef>
              <c:f>Sheet1!$C$1</c:f>
              <c:strCache>
                <c:ptCount val="1"/>
                <c:pt idx="0">
                  <c:v>Part-time</c:v>
                </c:pt>
              </c:strCache>
            </c:strRef>
          </c:tx>
          <c:spPr>
            <a:solidFill>
              <a:schemeClr val="accent2">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Sheet1!$C$2:$C$3</c:f>
              <c:numCache>
                <c:formatCode>General</c:formatCode>
                <c:ptCount val="2"/>
                <c:pt idx="0">
                  <c:v>1</c:v>
                </c:pt>
              </c:numCache>
            </c:numRef>
          </c:val>
        </c:ser>
        <c:ser>
          <c:idx val="2"/>
          <c:order val="2"/>
          <c:tx>
            <c:strRef>
              <c:f>Sheet1!$E$1</c:f>
              <c:strCache>
                <c:ptCount val="1"/>
                <c:pt idx="0">
                  <c:v>Internship</c:v>
                </c:pt>
              </c:strCache>
            </c:strRef>
          </c:tx>
          <c:spPr>
            <a:solidFill>
              <a:schemeClr val="accent3">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Sheet1!$E$2:$E$3</c:f>
              <c:numCache>
                <c:formatCode>General</c:formatCode>
                <c:ptCount val="2"/>
                <c:pt idx="0">
                  <c:v>5</c:v>
                </c:pt>
              </c:numCache>
            </c:numRef>
          </c:val>
        </c:ser>
        <c:ser>
          <c:idx val="3"/>
          <c:order val="3"/>
          <c:tx>
            <c:strRef>
              <c:f>"NYSC"</c:f>
              <c:strCache>
                <c:ptCount val="1"/>
                <c:pt idx="0">
                  <c:v>NYSC</c:v>
                </c:pt>
              </c:strCache>
            </c:strRef>
          </c:tx>
          <c:spPr>
            <a:solidFill>
              <a:schemeClr val="accent4">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{1}</c:f>
              <c:numCache>
                <c:formatCode>General</c:formatCode>
                <c:ptCount val="1"/>
                <c:pt idx="0">
                  <c:v>1</c:v>
                </c:pt>
              </c:numCache>
            </c:numRef>
          </c:val>
        </c:ser>
        <c:dLbls>
          <c:showLegendKey val="0"/>
          <c:showVal val="1"/>
          <c:showCatName val="0"/>
          <c:showSerName val="0"/>
          <c:showPercent val="0"/>
          <c:showBubbleSize val="0"/>
        </c:dLbls>
        <c:gapWidth val="150"/>
        <c:overlap val="0"/>
        <c:axId val="279832352"/>
        <c:axId val="279840256"/>
      </c:barChart>
      <c:catAx>
        <c:axId val="2798323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crossAx val="279840256"/>
        <c:crosses val="autoZero"/>
        <c:auto val="1"/>
        <c:lblAlgn val="ctr"/>
        <c:lblOffset val="100"/>
        <c:noMultiLvlLbl val="0"/>
      </c:catAx>
      <c:valAx>
        <c:axId val="27984025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crossAx val="279832352"/>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1"/>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2"/>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3"/>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sz="1200" u="none" strike="noStrike" kern="1200" cap="none" spc="0" normalizeH="0">
          <a:solidFill>
            <a:schemeClr val="tx1"/>
          </a:solidFill>
          <a:uFill>
            <a:solidFill>
              <a:schemeClr val="tx1"/>
            </a:solidFill>
          </a:uFill>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latin typeface="Century Gothic" panose="020B0502020202020204" pitchFamily="34" charset="0"/>
              </a:rPr>
              <a:t>Gender</a:t>
            </a:r>
            <a:endParaRPr lang="en-US" sz="2400" dirty="0">
              <a:latin typeface="Century Gothic" panose="020B0502020202020204" pitchFamily="34" charset="0"/>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0.193928445041355"/>
                  <c:y val="-0.143180801909956"/>
                </c:manualLayout>
              </c:layout>
              <c:tx>
                <c:rich>
                  <a:bodyPr rot="0" spcFirstLastPara="1" vertOverflow="ellipsis" vert="horz" wrap="square" lIns="38100" tIns="19050" rIns="38100" bIns="19050" anchor="ctr" anchorCtr="1"/>
                  <a:lstStyle/>
                  <a:p>
                    <a:pPr defTabSz="914400">
                      <a:defRPr lang="en-US" sz="1195" b="0" i="0" u="none" strike="noStrike" kern="1200" baseline="0">
                        <a:solidFill>
                          <a:schemeClr val="lt1">
                            <a:lumMod val="85000"/>
                          </a:schemeClr>
                        </a:solidFill>
                        <a:latin typeface="+mn-lt"/>
                        <a:ea typeface="+mn-ea"/>
                        <a:cs typeface="+mn-cs"/>
                      </a:defRPr>
                    </a:pPr>
                    <a:r>
                      <a:t>21</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193725440060156"/>
                      <c:h val="0.148503987710899"/>
                    </c:manualLayout>
                  </c15:layout>
                </c:ext>
              </c:extLst>
            </c:dLbl>
            <c:dLbl>
              <c:idx val="1"/>
              <c:layout>
                <c:manualLayout>
                  <c:x val="0.112366487293734"/>
                  <c:y val="0.149283711101112"/>
                </c:manualLayout>
              </c:layout>
              <c:tx>
                <c:rich>
                  <a:bodyPr rot="0" spcFirstLastPara="1" vertOverflow="ellipsis" vert="horz" wrap="square" lIns="38100" tIns="19050" rIns="38100" bIns="19050" anchor="ctr" anchorCtr="1"/>
                  <a:lstStyle/>
                  <a:p>
                    <a:pPr defTabSz="914400">
                      <a:defRPr lang="en-US" sz="1195" b="0" i="0" u="none" strike="noStrike" kern="1200" baseline="0">
                        <a:solidFill>
                          <a:schemeClr val="lt1">
                            <a:lumMod val="85000"/>
                          </a:schemeClr>
                        </a:solidFill>
                        <a:latin typeface="+mn-lt"/>
                        <a:ea typeface="+mn-ea"/>
                        <a:cs typeface="+mn-cs"/>
                      </a:defRPr>
                    </a:pPr>
                    <a:r>
                      <a:t>11</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112289941758106"/>
                      <c:h val="0.115373939571872"/>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Male</c:v>
                </c:pt>
                <c:pt idx="1">
                  <c:v>Female</c:v>
                </c:pt>
              </c:strCache>
            </c:strRef>
          </c:cat>
          <c:val>
            <c:numRef>
              <c:f>Sheet1!$B$2:$B$5</c:f>
              <c:numCache>
                <c:formatCode>General</c:formatCode>
                <c:ptCount val="4"/>
                <c:pt idx="0">
                  <c:v>21</c:v>
                </c:pt>
                <c:pt idx="1">
                  <c:v>11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latin typeface="Century Gothic" panose="020B0502020202020204" pitchFamily="34" charset="0"/>
              </a:rPr>
              <a:t>Attrition Rate</a:t>
            </a:r>
            <a:endParaRPr lang="en-US" sz="2400" dirty="0">
              <a:latin typeface="Century Gothic" panose="020B0502020202020204" pitchFamily="34" charset="0"/>
            </a:endParaRPr>
          </a:p>
        </c:rich>
      </c:tx>
      <c:layout/>
      <c:overlay val="0"/>
      <c:spPr>
        <a:noFill/>
        <a:ln>
          <a:noFill/>
        </a:ln>
        <a:effectLst/>
      </c:spPr>
    </c:title>
    <c:autoTitleDeleted val="0"/>
    <c:plotArea>
      <c:layout/>
      <c:pieChart>
        <c:varyColors val="1"/>
        <c:ser>
          <c:idx val="0"/>
          <c:order val="0"/>
          <c:tx>
            <c:strRef>
              <c:f>Sheet1!$B$1</c:f>
              <c:strCache>
                <c:ptCount val="1"/>
                <c:pt idx="0">
                  <c:v>Column1</c:v>
                </c:pt>
              </c:strCache>
            </c:strRef>
          </c:tx>
          <c:spPr/>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tx>
                <c:rich>
                  <a:bodyPr rot="0" spcFirstLastPara="1" vertOverflow="ellipsis" vert="horz" wrap="square" lIns="38100" tIns="19050" rIns="38100" bIns="19050" anchor="ctr" anchorCtr="1"/>
                  <a:lstStyle/>
                  <a:p>
                    <a:pPr defTabSz="914400">
                      <a:defRPr lang="en-US" sz="2000" b="0" i="0" u="none" strike="noStrike" kern="1200" baseline="0">
                        <a:solidFill>
                          <a:schemeClr val="lt1">
                            <a:lumMod val="85000"/>
                          </a:schemeClr>
                        </a:solidFill>
                        <a:latin typeface="+mn-lt"/>
                        <a:ea typeface="+mn-ea"/>
                        <a:cs typeface="+mn-cs"/>
                      </a:defRPr>
                    </a:pPr>
                    <a:r>
                      <a:t>24</a:t>
                    </a:r>
                  </a:p>
                </c:rich>
              </c:tx>
              <c:dLblPos val="ctr"/>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pPr defTabSz="914400">
                      <a:defRPr lang="en-US" sz="2000" b="0" i="0" u="none" strike="noStrike" kern="1200" baseline="0">
                        <a:solidFill>
                          <a:schemeClr val="lt1">
                            <a:lumMod val="85000"/>
                          </a:schemeClr>
                        </a:solidFill>
                        <a:latin typeface="+mn-lt"/>
                        <a:ea typeface="+mn-ea"/>
                        <a:cs typeface="+mn-cs"/>
                      </a:defRPr>
                    </a:pPr>
                    <a:r>
                      <a:t>1</a:t>
                    </a:r>
                  </a:p>
                </c:rich>
              </c:tx>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2000" b="0" i="0" u="none" strike="noStrike" kern="1200" baseline="0">
                    <a:solidFill>
                      <a:schemeClr val="lt1">
                        <a:lumMod val="85000"/>
                      </a:schemeClr>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FTE</c:v>
                </c:pt>
                <c:pt idx="1">
                  <c:v>Exits</c:v>
                </c:pt>
              </c:strCache>
            </c:strRef>
          </c:cat>
          <c:val>
            <c:numRef>
              <c:f>Sheet1!$B$2:$B$5</c:f>
              <c:numCache>
                <c:formatCode>General</c:formatCode>
                <c:ptCount val="4"/>
                <c:pt idx="0">
                  <c:v>24</c:v>
                </c:pt>
                <c:pt idx="1">
                  <c:v>1</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CBA41E-8AB2-49F9-80D3-24EC94DD4F36}" type="datetimeFigureOut">
              <a:rPr lang="en-US" smtClean="0"/>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B04AA106-5BF2-4531-9DA8-48FCE09428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0707"/>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5205" y="452374"/>
            <a:ext cx="18093690" cy="1809496"/>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emf"/><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3" name="object 3"/>
          <p:cNvSpPr/>
          <p:nvPr/>
        </p:nvSpPr>
        <p:spPr>
          <a:xfrm>
            <a:off x="-366738" y="15875"/>
            <a:ext cx="8963077" cy="7905518"/>
          </a:xfrm>
          <a:prstGeom prst="rect">
            <a:avLst/>
          </a:prstGeom>
          <a:blipFill>
            <a:blip r:embed="rId1" cstate="print"/>
            <a:stretch>
              <a:fillRect/>
            </a:stretch>
          </a:blipFill>
        </p:spPr>
        <p:txBody>
          <a:bodyPr wrap="square" lIns="0" tIns="0" rIns="0" bIns="0" rtlCol="0"/>
          <a:lstStyle/>
          <a:p>
            <a:endParaRPr dirty="0"/>
          </a:p>
        </p:txBody>
      </p:sp>
      <p:sp>
        <p:nvSpPr>
          <p:cNvPr id="4" name="object 4"/>
          <p:cNvSpPr/>
          <p:nvPr/>
        </p:nvSpPr>
        <p:spPr>
          <a:xfrm>
            <a:off x="12125285" y="3204090"/>
            <a:ext cx="7978814" cy="8104465"/>
          </a:xfrm>
          <a:prstGeom prst="rect">
            <a:avLst/>
          </a:prstGeom>
          <a:blipFill>
            <a:blip r:embed="rId2" cstate="print"/>
            <a:stretch>
              <a:fillRect/>
            </a:stretch>
          </a:blipFill>
        </p:spPr>
        <p:txBody>
          <a:bodyPr wrap="square" lIns="0" tIns="0" rIns="0" bIns="0" rtlCol="0"/>
          <a:lstStyle/>
          <a:p/>
        </p:txBody>
      </p:sp>
      <p:sp>
        <p:nvSpPr>
          <p:cNvPr id="8" name="TextBox 7"/>
          <p:cNvSpPr txBox="1"/>
          <p:nvPr/>
        </p:nvSpPr>
        <p:spPr>
          <a:xfrm>
            <a:off x="5670550" y="4827737"/>
            <a:ext cx="8763000" cy="2306955"/>
          </a:xfrm>
          <a:prstGeom prst="rect">
            <a:avLst/>
          </a:prstGeom>
          <a:noFill/>
        </p:spPr>
        <p:txBody>
          <a:bodyPr wrap="square" rtlCol="0">
            <a:spAutoFit/>
          </a:bodyPr>
          <a:lstStyle/>
          <a:p>
            <a:pPr algn="ctr"/>
            <a:r>
              <a:rPr lang="en-US" sz="7200" b="1" dirty="0">
                <a:solidFill>
                  <a:schemeClr val="bg1"/>
                </a:solidFill>
                <a:latin typeface="Century Gothic" panose="020B0502020202020204" pitchFamily="34" charset="0"/>
                <a:cs typeface="Century Gothic" panose="020B0502020202020204" pitchFamily="34" charset="0"/>
              </a:rPr>
              <a:t>HR BOARD REPORT Q3</a:t>
            </a:r>
            <a:endParaRPr lang="en-US" sz="7200" b="1" dirty="0">
              <a:solidFill>
                <a:schemeClr val="bg1"/>
              </a:solidFill>
              <a:latin typeface="Century Gothic" panose="020B0502020202020204" pitchFamily="34" charset="0"/>
              <a:cs typeface="Century Gothic" panose="020B0502020202020204" pitchFamily="34" charset="0"/>
            </a:endParaRPr>
          </a:p>
        </p:txBody>
      </p:sp>
      <p:sp>
        <p:nvSpPr>
          <p:cNvPr id="12" name="TextBox 11"/>
          <p:cNvSpPr txBox="1"/>
          <p:nvPr/>
        </p:nvSpPr>
        <p:spPr>
          <a:xfrm>
            <a:off x="1289050" y="10073960"/>
            <a:ext cx="17449800" cy="116840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cs typeface="Century Gothic" panose="020B0502020202020204" pitchFamily="34" charset="0"/>
              </a:rPr>
              <a:t>September 2023</a:t>
            </a:r>
            <a:endParaRPr lang="en-US" sz="2800" dirty="0">
              <a:solidFill>
                <a:schemeClr val="bg1"/>
              </a:solidFill>
              <a:latin typeface="Century Gothic" panose="020B0502020202020204" pitchFamily="34" charset="0"/>
              <a:cs typeface="Century Gothic" panose="020B0502020202020204" pitchFamily="34" charset="0"/>
            </a:endParaRPr>
          </a:p>
          <a:p>
            <a:pPr algn="ctr">
              <a:lnSpc>
                <a:spcPct val="150000"/>
              </a:lnSpc>
            </a:pPr>
            <a:endParaRPr lang="en-US" sz="2800" spc="300" dirty="0">
              <a:solidFill>
                <a:schemeClr val="bg1"/>
              </a:solidFill>
              <a:latin typeface="Century Gothic" panose="020B0502020202020204" pitchFamily="34" charset="0"/>
              <a:cs typeface="Century Gothic" panose="020B0502020202020204" pitchFamily="34" charset="0"/>
            </a:endParaRPr>
          </a:p>
        </p:txBody>
      </p:sp>
      <p:pic>
        <p:nvPicPr>
          <p:cNvPr id="13" name="Picture 12"/>
          <p:cNvPicPr>
            <a:picLocks noChangeAspect="1"/>
          </p:cNvPicPr>
          <p:nvPr/>
        </p:nvPicPr>
        <p:blipFill>
          <a:blip r:embed="rId3"/>
          <a:stretch>
            <a:fillRect/>
          </a:stretch>
        </p:blipFill>
        <p:spPr>
          <a:xfrm>
            <a:off x="17616668" y="9063145"/>
            <a:ext cx="2091963" cy="2091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3" name="object 3"/>
          <p:cNvSpPr/>
          <p:nvPr/>
        </p:nvSpPr>
        <p:spPr>
          <a:xfrm>
            <a:off x="-996658" y="549275"/>
            <a:ext cx="8963077" cy="7905518"/>
          </a:xfrm>
          <a:prstGeom prst="rect">
            <a:avLst/>
          </a:prstGeom>
          <a:blipFill>
            <a:blip r:embed="rId1" cstate="print"/>
            <a:stretch>
              <a:fillRect/>
            </a:stretch>
          </a:blipFill>
        </p:spPr>
        <p:txBody>
          <a:bodyPr wrap="square" lIns="0" tIns="0" rIns="0" bIns="0" rtlCol="0"/>
          <a:lstStyle/>
          <a:p>
            <a:endParaRPr dirty="0"/>
          </a:p>
        </p:txBody>
      </p:sp>
      <p:sp>
        <p:nvSpPr>
          <p:cNvPr id="4" name="object 4"/>
          <p:cNvSpPr/>
          <p:nvPr/>
        </p:nvSpPr>
        <p:spPr>
          <a:xfrm>
            <a:off x="12125285" y="3204090"/>
            <a:ext cx="7978814" cy="8104465"/>
          </a:xfrm>
          <a:prstGeom prst="rect">
            <a:avLst/>
          </a:prstGeom>
          <a:blipFill>
            <a:blip r:embed="rId2" cstate="print"/>
            <a:stretch>
              <a:fillRect/>
            </a:stretch>
          </a:blipFill>
        </p:spPr>
        <p:txBody>
          <a:bodyPr wrap="square" lIns="0" tIns="0" rIns="0" bIns="0" rtlCol="0"/>
          <a:lstStyle/>
          <a:p/>
        </p:txBody>
      </p:sp>
      <p:pic>
        <p:nvPicPr>
          <p:cNvPr id="13" name="Picture 12"/>
          <p:cNvPicPr>
            <a:picLocks noChangeAspect="1"/>
          </p:cNvPicPr>
          <p:nvPr/>
        </p:nvPicPr>
        <p:blipFill>
          <a:blip r:embed="rId3"/>
          <a:stretch>
            <a:fillRect/>
          </a:stretch>
        </p:blipFill>
        <p:spPr>
          <a:xfrm>
            <a:off x="17616668" y="9063145"/>
            <a:ext cx="2091963" cy="2091963"/>
          </a:xfrm>
          <a:prstGeom prst="rect">
            <a:avLst/>
          </a:prstGeom>
        </p:spPr>
      </p:pic>
      <p:sp>
        <p:nvSpPr>
          <p:cNvPr id="5" name="TextBox 3"/>
          <p:cNvSpPr txBox="1"/>
          <p:nvPr/>
        </p:nvSpPr>
        <p:spPr>
          <a:xfrm>
            <a:off x="1060450" y="1006475"/>
            <a:ext cx="16916400" cy="922020"/>
          </a:xfrm>
          <a:prstGeom prst="rect">
            <a:avLst/>
          </a:prstGeom>
          <a:noFill/>
        </p:spPr>
        <p:txBody>
          <a:bodyPr wrap="square" rtlCol="0">
            <a:spAutoFit/>
          </a:bodyPr>
          <a:p>
            <a:pPr algn="ctr">
              <a:lnSpc>
                <a:spcPct val="150000"/>
              </a:lnSpc>
            </a:pPr>
            <a:r>
              <a:rPr lang="en-US" sz="3600" b="1" dirty="0">
                <a:solidFill>
                  <a:schemeClr val="bg1"/>
                </a:solidFill>
                <a:latin typeface="Century Gothic" panose="020B0502020202020204" pitchFamily="34" charset="0"/>
              </a:rPr>
              <a:t>HUMAN RESOURCES PROGRESS REPORT</a:t>
            </a:r>
            <a:endParaRPr lang="en-US" sz="3600" b="1" dirty="0">
              <a:solidFill>
                <a:schemeClr val="bg1"/>
              </a:solidFill>
              <a:latin typeface="Century Gothic" panose="020B0502020202020204" pitchFamily="34" charset="0"/>
            </a:endParaRPr>
          </a:p>
        </p:txBody>
      </p:sp>
      <p:sp>
        <p:nvSpPr>
          <p:cNvPr id="6" name="TextBox 4"/>
          <p:cNvSpPr txBox="1"/>
          <p:nvPr/>
        </p:nvSpPr>
        <p:spPr>
          <a:xfrm>
            <a:off x="1182115" y="2475124"/>
            <a:ext cx="17449800" cy="5262245"/>
          </a:xfrm>
          <a:prstGeom prst="rect">
            <a:avLst/>
          </a:prstGeom>
          <a:noFill/>
        </p:spPr>
        <p:txBody>
          <a:bodyPr wrap="square" rtlCol="0">
            <a:spAutoFit/>
          </a:bodyPr>
          <a:p>
            <a:pPr indent="0" algn="just">
              <a:lnSpc>
                <a:spcPct val="150000"/>
              </a:lnSpc>
              <a:buFont typeface="Arial" panose="020B0604020202020204" pitchFamily="34" charset="0"/>
              <a:buNone/>
            </a:pP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This report is prepared to show the contribution of the HR department towards the achievement of the company's objectives during the period, July to September 2023. The report covers Recruitment, Atrittion rate, Staff training and Career path, Staff Demography and Human Capital Requirement.</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indent="0" algn="just">
              <a:lnSpc>
                <a:spcPct val="150000"/>
              </a:lnSpc>
              <a:buFont typeface="Arial" panose="020B0604020202020204" pitchFamily="34" charset="0"/>
              <a:buNone/>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Wingdings" panose="05000000000000000000" charset="0"/>
              <a:buChar char="Ø"/>
            </a:pP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Recruitments: Within the period, we have successfully onboarded one Business Development Executive one Product Manager, two interns and one NYSC . The Business Development Associate help oversees tthe unit and bring in more clients and the Product manager has helped the orgaization to produce user friendly and scalable product.</a:t>
            </a:r>
            <a:endParaRPr lang="en-US" sz="2800" spc="300" dirty="0">
              <a:solidFill>
                <a:schemeClr val="bg1">
                  <a:lumMod val="75000"/>
                </a:schemeClr>
              </a:solidFill>
              <a:latin typeface="SF UI Display" panose="00000300000000000000" pitchFamily="5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4" name="object 4"/>
          <p:cNvSpPr/>
          <p:nvPr/>
        </p:nvSpPr>
        <p:spPr>
          <a:xfrm>
            <a:off x="12125285" y="3204090"/>
            <a:ext cx="7978814" cy="8104465"/>
          </a:xfrm>
          <a:prstGeom prst="rect">
            <a:avLst/>
          </a:prstGeom>
          <a:blipFill>
            <a:blip r:embed="rId1" cstate="print"/>
            <a:stretch>
              <a:fillRect/>
            </a:stretch>
          </a:blipFill>
        </p:spPr>
        <p:txBody>
          <a:bodyPr wrap="square" lIns="0" tIns="0" rIns="0" bIns="0" rtlCol="0"/>
          <a:lstStyle/>
          <a:p/>
        </p:txBody>
      </p:sp>
      <p:pic>
        <p:nvPicPr>
          <p:cNvPr id="13" name="Picture 12"/>
          <p:cNvPicPr>
            <a:picLocks noChangeAspect="1"/>
          </p:cNvPicPr>
          <p:nvPr/>
        </p:nvPicPr>
        <p:blipFill>
          <a:blip r:embed="rId2"/>
          <a:stretch>
            <a:fillRect/>
          </a:stretch>
        </p:blipFill>
        <p:spPr>
          <a:xfrm>
            <a:off x="17616668" y="9063145"/>
            <a:ext cx="2091963" cy="2091963"/>
          </a:xfrm>
          <a:prstGeom prst="rect">
            <a:avLst/>
          </a:prstGeom>
        </p:spPr>
      </p:pic>
      <p:sp>
        <p:nvSpPr>
          <p:cNvPr id="10" name="TextBox 2"/>
          <p:cNvSpPr txBox="1"/>
          <p:nvPr/>
        </p:nvSpPr>
        <p:spPr>
          <a:xfrm>
            <a:off x="1441450" y="1387475"/>
            <a:ext cx="16992600" cy="396938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b="1" dirty="0">
                <a:solidFill>
                  <a:schemeClr val="bg1"/>
                </a:solidFill>
                <a:latin typeface="Century Gothic" panose="020B0502020202020204" pitchFamily="34" charset="0"/>
                <a:ea typeface="Calibri" panose="020F0502020204030204" pitchFamily="34" charset="0"/>
                <a:cs typeface="Arial" panose="020B0604020202020204" pitchFamily="34" charset="0"/>
              </a:rPr>
              <a:t>Training, Development and Career path:</a:t>
            </a: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 Every staff has been mandated to identify their career progression path and register with a professional body which is in relation to their roles in other to empower them with the skills, job satisfaction and certification to thrive in their career and overall company objectives. Below is the status for 2023 training and development:</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Arial" panose="020B0604020202020204" pitchFamily="34" charset="0"/>
              <a:buChar char="•"/>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Arial" panose="020B0604020202020204" pitchFamily="34" charset="0"/>
              <a:buChar char="•"/>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3956050" y="4435475"/>
          <a:ext cx="9220228" cy="2702560"/>
        </p:xfrm>
        <a:graphic>
          <a:graphicData uri="http://schemas.openxmlformats.org/drawingml/2006/table">
            <a:tbl>
              <a:tblPr>
                <a:tableStyleId>{5C22544A-7EE6-4342-B048-85BDC9FD1C3A}</a:tableStyleId>
              </a:tblPr>
              <a:tblGrid>
                <a:gridCol w="1002194"/>
                <a:gridCol w="6079989"/>
                <a:gridCol w="2138045"/>
              </a:tblGrid>
              <a:tr h="402590">
                <a:tc gridSpan="3">
                  <a:txBody>
                    <a:bodyPr/>
                    <a:lstStyle/>
                    <a:p>
                      <a:pPr algn="ctr" fontAlgn="b"/>
                      <a:r>
                        <a:rPr lang="en-US" sz="2600" b="1" u="none" strike="noStrike">
                          <a:solidFill>
                            <a:schemeClr val="bg1"/>
                          </a:solidFill>
                          <a:effectLst/>
                          <a:latin typeface="Century Gothic" panose="020B0502020202020204" pitchFamily="34" charset="0"/>
                        </a:rPr>
                        <a:t>TRAINING &amp; DEVELOPMENT 2023</a:t>
                      </a:r>
                      <a:endParaRPr lang="en-US" sz="2600" b="1" i="0" u="none" strike="noStrike">
                        <a:solidFill>
                          <a:schemeClr val="bg1"/>
                        </a:solidFill>
                        <a:effectLst/>
                        <a:latin typeface="Century Gothic" panose="020B0502020202020204" pitchFamily="34" charset="0"/>
                      </a:endParaRPr>
                    </a:p>
                  </a:txBody>
                  <a:tcPr marL="6350" marR="6350" marT="6350" marB="0" anchor="b">
                    <a:noFill/>
                  </a:tcPr>
                </a:tc>
                <a:tc hMerge="1">
                  <a:tcPr/>
                </a:tc>
                <a:tc hMerge="1">
                  <a:tcPr/>
                </a:tc>
              </a:tr>
              <a:tr h="373716">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747432">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a:solidFill>
                            <a:schemeClr val="bg1"/>
                          </a:solidFill>
                          <a:effectLst/>
                          <a:latin typeface="Century Gothic" panose="020B0502020202020204" pitchFamily="34" charset="0"/>
                        </a:rPr>
                        <a:t>No. of Eligible Staff in 2023</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u="none" strike="noStrike">
                          <a:solidFill>
                            <a:schemeClr val="bg1"/>
                          </a:solidFill>
                          <a:effectLst/>
                          <a:latin typeface="Century Gothic" panose="020B0502020202020204" pitchFamily="34" charset="0"/>
                        </a:rPr>
                        <a:t>17</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747432">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dirty="0">
                          <a:solidFill>
                            <a:schemeClr val="bg1"/>
                          </a:solidFill>
                          <a:effectLst/>
                          <a:latin typeface="Century Gothic" panose="020B0502020202020204" pitchFamily="34" charset="0"/>
                        </a:rPr>
                        <a:t>No. of staff that have got trained</a:t>
                      </a:r>
                      <a:endParaRPr lang="en-US" sz="2600" b="0" i="0" u="none" strike="noStrike" dirty="0">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b="0" i="0" u="none" strike="noStrike">
                          <a:solidFill>
                            <a:schemeClr val="bg1"/>
                          </a:solidFill>
                          <a:effectLst/>
                          <a:latin typeface="Century Gothic" panose="020B0502020202020204" pitchFamily="34" charset="0"/>
                        </a:rPr>
                        <a:t>7</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386603">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dirty="0">
                          <a:solidFill>
                            <a:schemeClr val="bg1"/>
                          </a:solidFill>
                          <a:effectLst/>
                          <a:latin typeface="Century Gothic" panose="020B0502020202020204" pitchFamily="34" charset="0"/>
                        </a:rPr>
                        <a:t>Variance</a:t>
                      </a:r>
                      <a:endParaRPr lang="en-US" sz="2600" b="1" i="0" u="none" strike="noStrike" dirty="0">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b="1" i="0" u="none" strike="noStrike" dirty="0">
                          <a:solidFill>
                            <a:schemeClr val="bg1"/>
                          </a:solidFill>
                          <a:effectLst/>
                          <a:latin typeface="Century Gothic" panose="020B0502020202020204" pitchFamily="34" charset="0"/>
                        </a:rPr>
                        <a:t>10</a:t>
                      </a:r>
                      <a:endParaRPr lang="en-US" sz="2600" b="1" i="0" u="none" strike="noStrike" dirty="0">
                        <a:solidFill>
                          <a:schemeClr val="bg1"/>
                        </a:solidFill>
                        <a:effectLst/>
                        <a:latin typeface="Century Gothic" panose="020B0502020202020204" pitchFamily="34" charset="0"/>
                      </a:endParaRPr>
                    </a:p>
                  </a:txBody>
                  <a:tcPr marL="6350" marR="6350" marT="6350" marB="0" anchor="b">
                    <a:noFill/>
                  </a:tcPr>
                </a:tc>
              </a:tr>
            </a:tbl>
          </a:graphicData>
        </a:graphic>
      </p:graphicFrame>
      <p:sp>
        <p:nvSpPr>
          <p:cNvPr id="12" name="TextBox 5"/>
          <p:cNvSpPr txBox="1"/>
          <p:nvPr/>
        </p:nvSpPr>
        <p:spPr>
          <a:xfrm>
            <a:off x="1441450" y="6873875"/>
            <a:ext cx="17907000" cy="267652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endParaRPr lang="en-US" sz="2800" dirty="0">
              <a:solidFill>
                <a:schemeClr val="bg1"/>
              </a:solidFill>
              <a:latin typeface="Century Gothic" panose="020B0502020202020204" pitchFamily="34" charset="0"/>
            </a:endParaRPr>
          </a:p>
          <a:p>
            <a:pPr marL="457200" indent="-457200" algn="just">
              <a:lnSpc>
                <a:spcPct val="150000"/>
              </a:lnSpc>
              <a:buFont typeface="Arial" panose="020B0604020202020204" pitchFamily="34" charset="0"/>
              <a:buChar char="•"/>
            </a:pPr>
            <a:r>
              <a:rPr lang="en-US" sz="2800" dirty="0">
                <a:solidFill>
                  <a:schemeClr val="bg1"/>
                </a:solidFill>
                <a:latin typeface="Century Gothic" panose="020B0502020202020204" pitchFamily="34" charset="0"/>
              </a:rPr>
              <a:t>The statistics shows that 58.8% of the eligible staff are yet to undergo training. Most staff are under going personal trainings in preparation for the certification exam. Efforts are being made to ensure that all eligible staff fulfill their training needs for the year on or before 30th November, 2023.</a:t>
            </a:r>
            <a:endParaRPr lang="en-US"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09905" y="2651125"/>
          <a:ext cx="5096510" cy="1790700"/>
        </p:xfrm>
        <a:graphic>
          <a:graphicData uri="http://schemas.openxmlformats.org/drawingml/2006/table">
            <a:tbl>
              <a:tblPr/>
              <a:tblGrid>
                <a:gridCol w="1155700"/>
                <a:gridCol w="824865"/>
                <a:gridCol w="967740"/>
                <a:gridCol w="1073785"/>
                <a:gridCol w="1074420"/>
              </a:tblGrid>
              <a:tr h="785495">
                <a:tc>
                  <a:txBody>
                    <a:bodyPr/>
                    <a:lstStyle/>
                    <a:p>
                      <a:pPr algn="ctr" rtl="0" fontAlgn="ctr"/>
                      <a:r>
                        <a:rPr lang="en-GB" sz="2000" b="1" i="0" u="none" strike="noStrike" dirty="0">
                          <a:solidFill>
                            <a:schemeClr val="bg1"/>
                          </a:solidFill>
                          <a:effectLst/>
                          <a:latin typeface="Century Gothic" panose="020B0502020202020204" pitchFamily="34" charset="0"/>
                        </a:rPr>
                        <a:t>Location </a:t>
                      </a:r>
                      <a:endParaRPr lang="en-GB" sz="2000" b="1" i="0" u="none" strike="noStrike" dirty="0">
                        <a:solidFill>
                          <a:schemeClr val="bg1"/>
                        </a:solidFill>
                        <a:effectLst/>
                        <a:latin typeface="Century Gothic" panose="020B0502020202020204" pitchFamily="34" charset="0"/>
                      </a:endParaRPr>
                    </a:p>
                  </a:txBody>
                  <a:tcPr marL="20942" marR="20942" marT="2094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GB" sz="2000" b="1" i="0" u="none" strike="noStrike">
                          <a:solidFill>
                            <a:schemeClr val="bg1"/>
                          </a:solidFill>
                          <a:effectLst/>
                          <a:latin typeface="Calibri" panose="020F0502020204030204" pitchFamily="34" charset="0"/>
                        </a:rPr>
                        <a:t>Full Staff</a:t>
                      </a:r>
                      <a:endParaRPr lang="en-GB" sz="2000" b="1" i="0" u="none" strike="noStrike">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US" altLang="en-GB" sz="2000" b="1" i="0" u="none" strike="noStrike" dirty="0">
                          <a:solidFill>
                            <a:schemeClr val="bg1"/>
                          </a:solidFill>
                          <a:effectLst/>
                          <a:latin typeface="Calibri" panose="020F0502020204030204" pitchFamily="34" charset="0"/>
                        </a:rPr>
                        <a:t>Part-time</a:t>
                      </a:r>
                      <a:endParaRPr lang="en-US" alt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GB" sz="2000" b="1" i="0" u="none" strike="noStrike" dirty="0">
                          <a:solidFill>
                            <a:schemeClr val="bg1"/>
                          </a:solidFill>
                          <a:effectLst/>
                          <a:latin typeface="Calibri" panose="020F0502020204030204" pitchFamily="34" charset="0"/>
                        </a:rPr>
                        <a:t>Interns</a:t>
                      </a:r>
                      <a:endParaRPr 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p>
                      <a:pPr algn="ctr" fontAlgn="b">
                        <a:buNone/>
                      </a:pPr>
                      <a:r>
                        <a:rPr lang="en-US" altLang="en-GB" sz="2000" b="1" i="0" u="none" strike="noStrike" dirty="0">
                          <a:solidFill>
                            <a:schemeClr val="bg1"/>
                          </a:solidFill>
                          <a:effectLst/>
                          <a:latin typeface="Calibri" panose="020F0502020204030204" pitchFamily="34" charset="0"/>
                        </a:rPr>
                        <a:t>NYSC</a:t>
                      </a:r>
                      <a:endParaRPr lang="en-US" alt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r>
              <a:tr h="1005205">
                <a:tc>
                  <a:txBody>
                    <a:bodyPr/>
                    <a:lstStyle/>
                    <a:p>
                      <a:pPr algn="just" rtl="0" fontAlgn="ctr"/>
                      <a:endParaRPr lang="en-GB" sz="2600" b="0" i="0" u="none" strike="noStrike" dirty="0">
                        <a:solidFill>
                          <a:schemeClr val="bg1"/>
                        </a:solidFill>
                        <a:effectLst/>
                        <a:latin typeface="Century Gothic" panose="020B0502020202020204" pitchFamily="34" charset="0"/>
                      </a:endParaRPr>
                    </a:p>
                    <a:p>
                      <a:pPr algn="just" rtl="0" fontAlgn="ctr"/>
                      <a:r>
                        <a:rPr lang="en-GB" sz="2400" b="0" i="0" u="none" strike="noStrike" dirty="0">
                          <a:solidFill>
                            <a:schemeClr val="bg1"/>
                          </a:solidFill>
                          <a:effectLst/>
                          <a:latin typeface="Century Gothic" panose="020B0502020202020204" pitchFamily="34" charset="0"/>
                        </a:rPr>
                        <a:t>Lagos</a:t>
                      </a:r>
                      <a:endParaRPr lang="en-GB" sz="2400" b="0" i="0" u="none" strike="noStrike" dirty="0">
                        <a:solidFill>
                          <a:schemeClr val="bg1"/>
                        </a:solidFill>
                        <a:effectLst/>
                        <a:latin typeface="Century Gothic" panose="020B0502020202020204" pitchFamily="34" charset="0"/>
                      </a:endParaRPr>
                    </a:p>
                  </a:txBody>
                  <a:tcPr marL="20942" marR="20942" marT="20942" marB="0" anchor="ctr" anchorCtr="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24</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1</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5</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buNone/>
                      </a:pPr>
                      <a:r>
                        <a:rPr lang="en-US" sz="2600" b="0" i="0" u="none" strike="noStrike" dirty="0">
                          <a:solidFill>
                            <a:schemeClr val="bg1"/>
                          </a:solidFill>
                          <a:effectLst/>
                          <a:latin typeface="Calibri" panose="020F0502020204030204" pitchFamily="34" charset="0"/>
                        </a:rPr>
                        <a:t>2</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14864278" y="2718412"/>
          <a:ext cx="4732840" cy="1465494"/>
        </p:xfrm>
        <a:graphic>
          <a:graphicData uri="http://schemas.openxmlformats.org/drawingml/2006/table">
            <a:tbl>
              <a:tblPr/>
              <a:tblGrid>
                <a:gridCol w="2717716"/>
                <a:gridCol w="2015124"/>
              </a:tblGrid>
              <a:tr h="545968">
                <a:tc>
                  <a:txBody>
                    <a:bodyPr/>
                    <a:lstStyle/>
                    <a:p>
                      <a:pPr algn="ctr" rtl="0" fontAlgn="ctr"/>
                      <a:r>
                        <a:rPr lang="en-GB" sz="2300" b="1" i="0" u="none" strike="noStrike" dirty="0">
                          <a:solidFill>
                            <a:schemeClr val="bg1"/>
                          </a:solidFill>
                          <a:effectLst/>
                          <a:latin typeface="Century Gothic" panose="020B0502020202020204" pitchFamily="34" charset="0"/>
                        </a:rPr>
                        <a:t>Gender </a:t>
                      </a:r>
                      <a:endParaRPr lang="en-GB" sz="2300" b="1"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ctr"/>
                      <a:r>
                        <a:rPr lang="en-GB" sz="2300" b="1" i="0" u="none" strike="noStrike" dirty="0">
                          <a:solidFill>
                            <a:schemeClr val="bg1"/>
                          </a:solidFill>
                          <a:effectLst/>
                          <a:latin typeface="Century Gothic" panose="020B0502020202020204" pitchFamily="34" charset="0"/>
                        </a:rPr>
                        <a:t>Number</a:t>
                      </a:r>
                      <a:endParaRPr lang="en-GB" sz="2300" b="1"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r>
              <a:tr h="459763">
                <a:tc>
                  <a:txBody>
                    <a:bodyPr/>
                    <a:lstStyle/>
                    <a:p>
                      <a:pPr algn="ctr" rtl="0" fontAlgn="ctr"/>
                      <a:r>
                        <a:rPr lang="en-GB" sz="2400" b="0" i="0" u="none" strike="noStrike" dirty="0">
                          <a:solidFill>
                            <a:schemeClr val="bg1"/>
                          </a:solidFill>
                          <a:effectLst/>
                          <a:latin typeface="Century Gothic" panose="020B0502020202020204" pitchFamily="34" charset="0"/>
                        </a:rPr>
                        <a:t>Female </a:t>
                      </a:r>
                      <a:endParaRPr lang="en-GB"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bg1"/>
                          </a:solidFill>
                          <a:effectLst/>
                          <a:latin typeface="Century Gothic" panose="020B0502020202020204" pitchFamily="34" charset="0"/>
                        </a:rPr>
                        <a:t>11</a:t>
                      </a:r>
                      <a:endParaRPr lang="en-US"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9740">
                <a:tc>
                  <a:txBody>
                    <a:bodyPr/>
                    <a:lstStyle/>
                    <a:p>
                      <a:pPr algn="ctr" rtl="0" fontAlgn="ctr"/>
                      <a:r>
                        <a:rPr lang="en-GB" sz="2400" b="0" i="0" u="none" strike="noStrike" dirty="0">
                          <a:solidFill>
                            <a:schemeClr val="bg1"/>
                          </a:solidFill>
                          <a:effectLst/>
                          <a:latin typeface="Century Gothic" panose="020B0502020202020204" pitchFamily="34" charset="0"/>
                        </a:rPr>
                        <a:t>Male</a:t>
                      </a:r>
                      <a:endParaRPr lang="en-GB"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bg1"/>
                          </a:solidFill>
                          <a:effectLst/>
                          <a:latin typeface="Century Gothic" panose="020B0502020202020204" pitchFamily="34" charset="0"/>
                        </a:rPr>
                        <a:t>21</a:t>
                      </a:r>
                      <a:endParaRPr lang="en-US"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 y="15637"/>
            <a:ext cx="20104102" cy="1800992"/>
          </a:xfrm>
          <a:prstGeom prst="rect">
            <a:avLst/>
          </a:prstGeom>
        </p:spPr>
      </p:pic>
      <p:sp>
        <p:nvSpPr>
          <p:cNvPr id="18" name="TextBox 17"/>
          <p:cNvSpPr txBox="1"/>
          <p:nvPr/>
        </p:nvSpPr>
        <p:spPr>
          <a:xfrm>
            <a:off x="984250" y="500359"/>
            <a:ext cx="11734800" cy="565150"/>
          </a:xfrm>
          <a:prstGeom prst="rect">
            <a:avLst/>
          </a:prstGeom>
          <a:noFill/>
        </p:spPr>
        <p:txBody>
          <a:bodyPr wrap="square" rtlCol="0">
            <a:spAutoFit/>
          </a:bodyPr>
          <a:lstStyle/>
          <a:p>
            <a:pPr defTabSz="2010410">
              <a:defRPr/>
            </a:pPr>
            <a:r>
              <a:rPr lang="en-US" sz="3080" b="1" dirty="0">
                <a:solidFill>
                  <a:prstClr val="white"/>
                </a:solidFill>
                <a:latin typeface="Century Gothic" panose="020B0502020202020204" pitchFamily="34" charset="0"/>
              </a:rPr>
              <a:t>Staff Demography as </a:t>
            </a:r>
            <a:r>
              <a:rPr lang="en-US" sz="3080" b="1">
                <a:solidFill>
                  <a:prstClr val="white"/>
                </a:solidFill>
                <a:latin typeface="Century Gothic" panose="020B0502020202020204" pitchFamily="34" charset="0"/>
              </a:rPr>
              <a:t>of Q2, </a:t>
            </a:r>
            <a:r>
              <a:rPr lang="en-US" sz="3080" b="1" dirty="0">
                <a:solidFill>
                  <a:prstClr val="white"/>
                </a:solidFill>
                <a:latin typeface="Century Gothic" panose="020B0502020202020204" pitchFamily="34" charset="0"/>
              </a:rPr>
              <a:t>2023</a:t>
            </a:r>
            <a:endParaRPr lang="en-US" sz="3080" b="1" dirty="0">
              <a:solidFill>
                <a:prstClr val="white"/>
              </a:solidFill>
              <a:latin typeface="Century Gothic" panose="020B0502020202020204" pitchFamily="34" charset="0"/>
            </a:endParaRPr>
          </a:p>
        </p:txBody>
      </p:sp>
      <p:graphicFrame>
        <p:nvGraphicFramePr>
          <p:cNvPr id="5" name="Chart 4"/>
          <p:cNvGraphicFramePr/>
          <p:nvPr/>
        </p:nvGraphicFramePr>
        <p:xfrm>
          <a:off x="410631" y="5883274"/>
          <a:ext cx="6745819" cy="507461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14744655" y="4448175"/>
          <a:ext cx="5021643" cy="437005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7926724" y="6623827"/>
            <a:ext cx="6276027" cy="462915"/>
          </a:xfrm>
          <a:prstGeom prst="rect">
            <a:avLst/>
          </a:prstGeom>
          <a:noFill/>
        </p:spPr>
        <p:txBody>
          <a:bodyPr wrap="square">
            <a:spAutoFit/>
          </a:bodyPr>
          <a:lstStyle/>
          <a:p>
            <a:pPr defTabSz="2010410"/>
            <a:r>
              <a:rPr lang="en-US" sz="2420" dirty="0">
                <a:solidFill>
                  <a:schemeClr val="bg1"/>
                </a:solidFill>
                <a:latin typeface="Century Gothic" panose="020B0502020202020204" pitchFamily="34" charset="0"/>
                <a:ea typeface="Calibri" panose="020F0502020204030204" pitchFamily="34" charset="0"/>
              </a:rPr>
              <a:t>Q3 Attrition is at 4.1% measuring FTE exits</a:t>
            </a:r>
            <a:endParaRPr lang="en-US" sz="3955" dirty="0">
              <a:solidFill>
                <a:schemeClr val="bg1"/>
              </a:solidFill>
              <a:latin typeface="Century Gothic" panose="020B0502020202020204" pitchFamily="34" charset="0"/>
            </a:endParaRPr>
          </a:p>
        </p:txBody>
      </p:sp>
      <p:graphicFrame>
        <p:nvGraphicFramePr>
          <p:cNvPr id="4" name="Chart 3"/>
          <p:cNvGraphicFramePr/>
          <p:nvPr/>
        </p:nvGraphicFramePr>
        <p:xfrm>
          <a:off x="7825353" y="2681582"/>
          <a:ext cx="6357841" cy="38422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 name="Title 14"/>
          <p:cNvSpPr>
            <a:spLocks noGrp="1"/>
          </p:cNvSpPr>
          <p:nvPr>
            <p:ph type="title"/>
          </p:nvPr>
        </p:nvSpPr>
        <p:spPr/>
        <p:txBody>
          <a:bodyPr/>
          <a:p>
            <a:endParaRPr lang="en-US"/>
          </a:p>
        </p:txBody>
      </p:sp>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1" y="15637"/>
            <a:ext cx="20104102" cy="1800992"/>
          </a:xfrm>
          <a:prstGeom prst="rect">
            <a:avLst/>
          </a:prstGeom>
        </p:spPr>
      </p:pic>
      <p:sp>
        <p:nvSpPr>
          <p:cNvPr id="18" name="TextBox 17"/>
          <p:cNvSpPr txBox="1"/>
          <p:nvPr/>
        </p:nvSpPr>
        <p:spPr>
          <a:xfrm>
            <a:off x="984250" y="500359"/>
            <a:ext cx="11734800" cy="565150"/>
          </a:xfrm>
          <a:prstGeom prst="rect">
            <a:avLst/>
          </a:prstGeom>
          <a:noFill/>
        </p:spPr>
        <p:txBody>
          <a:bodyPr wrap="square" rtlCol="0">
            <a:spAutoFit/>
          </a:bodyPr>
          <a:lstStyle/>
          <a:p>
            <a:pPr defTabSz="2010410">
              <a:defRPr/>
            </a:pPr>
            <a:r>
              <a:rPr lang="en-US" sz="3080" b="1" dirty="0">
                <a:solidFill>
                  <a:prstClr val="white"/>
                </a:solidFill>
                <a:latin typeface="Century Gothic" panose="020B0502020202020204" pitchFamily="34" charset="0"/>
              </a:rPr>
              <a:t>Summary of Staff Attrition from January 2022 till August 2023</a:t>
            </a:r>
            <a:endParaRPr lang="en-US" sz="3080" b="1" dirty="0">
              <a:solidFill>
                <a:prstClr val="white"/>
              </a:solidFill>
              <a:latin typeface="Century Gothic" panose="020B0502020202020204" pitchFamily="34" charset="0"/>
            </a:endParaRPr>
          </a:p>
        </p:txBody>
      </p:sp>
      <p:pic>
        <p:nvPicPr>
          <p:cNvPr id="14" name="Content Placeholder 13"/>
          <p:cNvPicPr>
            <a:picLocks noChangeAspect="1"/>
          </p:cNvPicPr>
          <p:nvPr>
            <p:ph sz="half" idx="2"/>
          </p:nvPr>
        </p:nvPicPr>
        <p:blipFill>
          <a:blip r:embed="rId2"/>
          <a:stretch>
            <a:fillRect/>
          </a:stretch>
        </p:blipFill>
        <p:spPr>
          <a:xfrm>
            <a:off x="395605" y="2369185"/>
            <a:ext cx="19220815" cy="80448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397"/>
            <a:ext cx="20104102" cy="1800992"/>
          </a:xfrm>
          <a:prstGeom prst="rect">
            <a:avLst/>
          </a:prstGeom>
        </p:spPr>
      </p:pic>
      <p:sp>
        <p:nvSpPr>
          <p:cNvPr id="18" name="TextBox 17"/>
          <p:cNvSpPr txBox="1"/>
          <p:nvPr/>
        </p:nvSpPr>
        <p:spPr>
          <a:xfrm>
            <a:off x="1031428" y="562551"/>
            <a:ext cx="5869210" cy="565989"/>
          </a:xfrm>
          <a:prstGeom prst="rect">
            <a:avLst/>
          </a:prstGeom>
          <a:noFill/>
        </p:spPr>
        <p:txBody>
          <a:bodyPr wrap="square" rtlCol="0">
            <a:spAutoFit/>
          </a:bodyPr>
          <a:lstStyle/>
          <a:p>
            <a:pPr algn="ctr" defTabSz="2010410">
              <a:defRPr/>
            </a:pPr>
            <a:r>
              <a:rPr lang="en-US" sz="3080" b="1" dirty="0">
                <a:solidFill>
                  <a:prstClr val="white"/>
                </a:solidFill>
                <a:latin typeface="Century Gothic" panose="020B0502020202020204" pitchFamily="34" charset="0"/>
              </a:rPr>
              <a:t>Human Capital Requirement</a:t>
            </a:r>
            <a:endParaRPr lang="en-US" sz="3080" b="1" dirty="0">
              <a:solidFill>
                <a:prstClr val="white"/>
              </a:solidFill>
              <a:latin typeface="Century Gothic" panose="020B0502020202020204" pitchFamily="34" charset="0"/>
            </a:endParaRPr>
          </a:p>
        </p:txBody>
      </p:sp>
      <p:graphicFrame>
        <p:nvGraphicFramePr>
          <p:cNvPr id="3" name="Table 3"/>
          <p:cNvGraphicFramePr>
            <a:graphicFrameLocks noGrp="1"/>
          </p:cNvGraphicFramePr>
          <p:nvPr/>
        </p:nvGraphicFramePr>
        <p:xfrm>
          <a:off x="1029970" y="1903730"/>
          <a:ext cx="17445355" cy="9312275"/>
        </p:xfrm>
        <a:graphic>
          <a:graphicData uri="http://schemas.openxmlformats.org/drawingml/2006/table">
            <a:tbl>
              <a:tblPr firstRow="1" bandRow="1">
                <a:tableStyleId>{073A0DAA-6AF3-43AB-8588-CEC1D06C72B9}</a:tableStyleId>
              </a:tblPr>
              <a:tblGrid>
                <a:gridCol w="4799330"/>
                <a:gridCol w="6322695"/>
                <a:gridCol w="6323330"/>
              </a:tblGrid>
              <a:tr h="1330325">
                <a:tc>
                  <a:txBody>
                    <a:bodyPr/>
                    <a:lstStyle/>
                    <a:p>
                      <a:r>
                        <a:rPr lang="en-US" sz="2800" dirty="0">
                          <a:latin typeface="Century Gothic" panose="020B0502020202020204" pitchFamily="34" charset="0"/>
                        </a:rPr>
                        <a:t>Vacant Roles</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Vacancy Count</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Comments</a:t>
                      </a:r>
                      <a:endParaRPr lang="en-US" sz="2800" dirty="0">
                        <a:latin typeface="Century Gothic" panose="020B0502020202020204" pitchFamily="34" charset="0"/>
                      </a:endParaRPr>
                    </a:p>
                  </a:txBody>
                  <a:tcPr/>
                </a:tc>
              </a:tr>
              <a:tr h="1330325">
                <a:tc>
                  <a:txBody>
                    <a:bodyPr/>
                    <a:p>
                      <a:pPr>
                        <a:buNone/>
                      </a:pPr>
                      <a:endParaRPr lang="en-US" sz="2800" dirty="0">
                        <a:latin typeface="Century Gothic" panose="020B0502020202020204" pitchFamily="34" charset="0"/>
                      </a:endParaRPr>
                    </a:p>
                  </a:txBody>
                  <a:tcPr/>
                </a:tc>
                <a:tc>
                  <a:txBody>
                    <a:bodyPr/>
                    <a:p>
                      <a:pPr algn="just">
                        <a:buNone/>
                      </a:pPr>
                      <a:endParaRPr lang="en-US" sz="2800" dirty="0">
                        <a:latin typeface="Century Gothic" panose="020B0502020202020204" pitchFamily="34" charset="0"/>
                      </a:endParaRPr>
                    </a:p>
                  </a:txBody>
                  <a:tcPr/>
                </a:tc>
                <a:tc>
                  <a:txBody>
                    <a:bodyPr/>
                    <a:p>
                      <a:pPr algn="just">
                        <a:buNone/>
                      </a:pPr>
                      <a:endParaRPr lang="en-US" sz="2800" dirty="0">
                        <a:latin typeface="Century Gothic" panose="020B0502020202020204" pitchFamily="34" charset="0"/>
                      </a:endParaRPr>
                    </a:p>
                  </a:txBody>
                  <a:tcPr/>
                </a:tc>
              </a:tr>
              <a:tr h="1330325">
                <a:tc>
                  <a:txBody>
                    <a:bodyPr/>
                    <a:p>
                      <a:pPr>
                        <a:buNone/>
                      </a:pPr>
                      <a:endParaRPr lang="en-US" sz="2800" dirty="0">
                        <a:latin typeface="Century Gothic" panose="020B0502020202020204" pitchFamily="34" charset="0"/>
                      </a:endParaRPr>
                    </a:p>
                  </a:txBody>
                  <a:tcPr/>
                </a:tc>
                <a:tc>
                  <a:txBody>
                    <a:bodyPr/>
                    <a:p>
                      <a:pPr algn="just">
                        <a:buNone/>
                      </a:pPr>
                      <a:endParaRPr lang="en-US" sz="2800" dirty="0">
                        <a:latin typeface="Century Gothic" panose="020B0502020202020204" pitchFamily="34" charset="0"/>
                      </a:endParaRPr>
                    </a:p>
                  </a:txBody>
                  <a:tcPr/>
                </a:tc>
                <a:tc>
                  <a:txBody>
                    <a:bodyPr/>
                    <a:p>
                      <a:pPr algn="just">
                        <a:buNone/>
                      </a:pPr>
                      <a:endParaRPr lang="en-US" sz="2800" dirty="0">
                        <a:latin typeface="Century Gothic" panose="020B0502020202020204" pitchFamily="34" charset="0"/>
                      </a:endParaRPr>
                    </a:p>
                  </a:txBody>
                  <a:tcPr/>
                </a:tc>
              </a:tr>
              <a:tr h="1330325">
                <a:tc>
                  <a:txBody>
                    <a:bodyPr/>
                    <a:p>
                      <a:endParaRPr lang="en-US" sz="2800" dirty="0">
                        <a:latin typeface="Century Gothic" panose="020B0502020202020204" pitchFamily="34" charset="0"/>
                      </a:endParaRPr>
                    </a:p>
                  </a:txBody>
                  <a:tcPr/>
                </a:tc>
                <a:tc>
                  <a:txBody>
                    <a:bodyPr/>
                    <a:p>
                      <a:pPr algn="just"/>
                      <a:endParaRPr lang="en-US" sz="2800" dirty="0">
                        <a:latin typeface="Century Gothic" panose="020B0502020202020204" pitchFamily="34" charset="0"/>
                      </a:endParaRPr>
                    </a:p>
                  </a:txBody>
                  <a:tcPr/>
                </a:tc>
                <a:tc>
                  <a:txBody>
                    <a:bodyPr/>
                    <a:p>
                      <a:pPr algn="just"/>
                      <a:endParaRPr lang="en-US" sz="2800" dirty="0">
                        <a:latin typeface="Century Gothic" panose="020B0502020202020204" pitchFamily="34" charset="0"/>
                      </a:endParaRPr>
                    </a:p>
                  </a:txBody>
                  <a:tcPr/>
                </a:tc>
              </a:tr>
              <a:tr h="1330325">
                <a:tc>
                  <a:txBody>
                    <a:bodyPr/>
                    <a:lstStyle/>
                    <a:p>
                      <a:endParaRPr lang="en-US" sz="2800" dirty="0">
                        <a:latin typeface="Century Gothic" panose="020B0502020202020204" pitchFamily="34" charset="0"/>
                      </a:endParaRPr>
                    </a:p>
                  </a:txBody>
                  <a:tcPr/>
                </a:tc>
                <a:tc>
                  <a:txBody>
                    <a:bodyPr/>
                    <a:lstStyle/>
                    <a:p>
                      <a:pPr algn="just"/>
                      <a:endParaRPr lang="en-US" sz="2800" dirty="0">
                        <a:latin typeface="Century Gothic" panose="020B0502020202020204" pitchFamily="34" charset="0"/>
                      </a:endParaRPr>
                    </a:p>
                  </a:txBody>
                  <a:tcPr/>
                </a:tc>
                <a:tc>
                  <a:txBody>
                    <a:bodyPr/>
                    <a:lstStyle/>
                    <a:p>
                      <a:pPr algn="just"/>
                      <a:endParaRPr lang="en-US" sz="2800" dirty="0">
                        <a:latin typeface="Century Gothic" panose="020B0502020202020204" pitchFamily="34" charset="0"/>
                      </a:endParaRPr>
                    </a:p>
                    <a:p>
                      <a:pPr algn="just"/>
                      <a:endParaRPr lang="en-US" sz="2800" dirty="0">
                        <a:latin typeface="Century Gothic" panose="020B0502020202020204" pitchFamily="3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p:nvPr/>
        </p:nvSpPr>
        <p:spPr>
          <a:xfrm>
            <a:off x="1" y="-55413"/>
            <a:ext cx="8963077" cy="790551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2125285" y="3204091"/>
            <a:ext cx="7978814" cy="8104465"/>
          </a:xfrm>
          <a:prstGeom prst="rect">
            <a:avLst/>
          </a:prstGeom>
          <a:blipFill>
            <a:blip r:embed="rId2" cstate="print"/>
            <a:stretch>
              <a:fillRect/>
            </a:stretch>
          </a:blipFill>
        </p:spPr>
        <p:txBody>
          <a:bodyPr wrap="square" lIns="0" tIns="0" rIns="0" bIns="0" rtlCol="0"/>
          <a:lstStyle/>
          <a:p/>
        </p:txBody>
      </p:sp>
      <p:pic>
        <p:nvPicPr>
          <p:cNvPr id="9" name="Picture 8"/>
          <p:cNvPicPr>
            <a:picLocks noChangeAspect="1"/>
          </p:cNvPicPr>
          <p:nvPr/>
        </p:nvPicPr>
        <p:blipFill>
          <a:blip r:embed="rId3"/>
          <a:stretch>
            <a:fillRect/>
          </a:stretch>
        </p:blipFill>
        <p:spPr>
          <a:xfrm>
            <a:off x="7842251" y="5183189"/>
            <a:ext cx="4054475" cy="4054475"/>
          </a:xfrm>
          <a:prstGeom prst="rect">
            <a:avLst/>
          </a:prstGeom>
        </p:spPr>
      </p:pic>
      <p:sp>
        <p:nvSpPr>
          <p:cNvPr id="8" name="TextBox 7"/>
          <p:cNvSpPr txBox="1"/>
          <p:nvPr/>
        </p:nvSpPr>
        <p:spPr>
          <a:xfrm>
            <a:off x="5175250" y="3952759"/>
            <a:ext cx="8763000" cy="1569660"/>
          </a:xfrm>
          <a:prstGeom prst="rect">
            <a:avLst/>
          </a:prstGeom>
          <a:noFill/>
        </p:spPr>
        <p:txBody>
          <a:bodyPr wrap="square" rtlCol="0">
            <a:spAutoFit/>
          </a:bodyPr>
          <a:lstStyle/>
          <a:p>
            <a:pPr algn="ctr"/>
            <a:r>
              <a:rPr lang="en-US" sz="9600" b="1" dirty="0">
                <a:solidFill>
                  <a:schemeClr val="bg1"/>
                </a:solidFill>
                <a:latin typeface="SF UI Display" panose="00000300000000000000" pitchFamily="50" charset="0"/>
              </a:rPr>
              <a:t>Thank You !</a:t>
            </a:r>
            <a:endParaRPr lang="en-US" sz="9600" b="1" dirty="0">
              <a:solidFill>
                <a:schemeClr val="bg1"/>
              </a:solidFill>
              <a:latin typeface="SF UI Display" panose="00000300000000000000" pitchFamily="5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D7F6560B27F4DAC314E2109337D93" ma:contentTypeVersion="8" ma:contentTypeDescription="Create a new document." ma:contentTypeScope="" ma:versionID="b543d9d1576acaf7b71b52fd5dbf6977">
  <xsd:schema xmlns:xsd="http://www.w3.org/2001/XMLSchema" xmlns:xs="http://www.w3.org/2001/XMLSchema" xmlns:p="http://schemas.microsoft.com/office/2006/metadata/properties" xmlns:ns2="94c20f57-48bc-4ece-ab95-ba41d7f12ffd" targetNamespace="http://schemas.microsoft.com/office/2006/metadata/properties" ma:root="true" ma:fieldsID="09af8cdcdcdb4c00c924a3ad4e9916c8" ns2:_="">
    <xsd:import namespace="94c20f57-48bc-4ece-ab95-ba41d7f12ff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20f57-48bc-4ece-ab95-ba41d7f12f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92E3FD-B212-448B-8AF2-DC9501D727AF}"/>
</file>

<file path=customXml/itemProps2.xml><?xml version="1.0" encoding="utf-8"?>
<ds:datastoreItem xmlns:ds="http://schemas.openxmlformats.org/officeDocument/2006/customXml" ds:itemID="{14702C9B-7EAF-4785-955E-78E38E573120}"/>
</file>

<file path=customXml/itemProps3.xml><?xml version="1.0" encoding="utf-8"?>
<ds:datastoreItem xmlns:ds="http://schemas.openxmlformats.org/officeDocument/2006/customXml" ds:itemID="{CB8389D9-E620-451E-B0ED-0060EB686315}"/>
</file>

<file path=docProps/app.xml><?xml version="1.0" encoding="utf-8"?>
<Properties xmlns="http://schemas.openxmlformats.org/officeDocument/2006/extended-properties" xmlns:vt="http://schemas.openxmlformats.org/officeDocument/2006/docPropsVTypes">
  <TotalTime>0</TotalTime>
  <Words>1811</Words>
  <Application>WPS Presentation</Application>
  <PresentationFormat>Custom</PresentationFormat>
  <Paragraphs>103</Paragraphs>
  <Slides>7</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Century Gothic</vt:lpstr>
      <vt:lpstr>Calibri</vt:lpstr>
      <vt:lpstr>Wingdings</vt:lpstr>
      <vt:lpstr>SF UI Display</vt:lpstr>
      <vt:lpstr>Segoe Print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15</dc:creator>
  <cp:lastModifiedBy>840 G3</cp:lastModifiedBy>
  <cp:revision>130</cp:revision>
  <dcterms:created xsi:type="dcterms:W3CDTF">2022-04-27T07:39:00Z</dcterms:created>
  <dcterms:modified xsi:type="dcterms:W3CDTF">2023-08-27T21:13:45Z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2022-04-27T21:00:00Z</vt:filetime>
  </property>
  <property fmtid="{D5CDD505-2E9C-101B-9397-08002B2CF9AE}" pid="3" name="ICV">
    <vt:lpwstr>AF0DFAF2887A42079E6E8004C1D11262</vt:lpwstr>
  </property>
  <property fmtid="{D5CDD505-2E9C-101B-9397-08002B2CF9AE}" pid="4" name="KSOProductBuildVer">
    <vt:lpwstr>1033-11.2.0.11537</vt:lpwstr>
  </property>
  <property fmtid="{D5CDD505-2E9C-101B-9397-08002B2CF9AE}" pid="5" name="ContentTypeId">
    <vt:lpwstr>0x01010065DD7F6560B27F4DAC314E2109337D93</vt:lpwstr>
  </property>
  <property fmtid="{D5CDD505-2E9C-101B-9397-08002B2CF9AE}" pid="6" name="Order">
    <vt:r8>109000</vt:r8>
  </property>
  <property fmtid="{D5CDD505-2E9C-101B-9397-08002B2CF9AE}" pid="7" name="xd_Signature">
    <vt:bool>false</vt:bool>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y fmtid="{D5CDD505-2E9C-101B-9397-08002B2CF9AE}" pid="14" name="TriggerFlowInfo">
    <vt:lpwstr/>
  </property>
</Properties>
</file>