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8" r:id="rId3"/>
    <p:sldId id="376" r:id="rId4"/>
    <p:sldId id="382" r:id="rId5"/>
    <p:sldId id="359" r:id="rId6"/>
    <p:sldId id="368" r:id="rId7"/>
    <p:sldId id="260" r:id="rId8"/>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7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27" d="100"/>
          <a:sy n="27" d="100"/>
        </p:scale>
        <p:origin x="84" y="252"/>
      </p:cViewPr>
      <p:guideLst>
        <p:guide orient="horz" pos="2899"/>
        <p:guide pos="219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ustomXml" Target="../customXml/item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theme" Target="theme/theme1.xml"/><Relationship Id="rId6" Type="http://schemas.openxmlformats.org/officeDocument/2006/relationships/slide" Target="slides/slide4.xml"/><Relationship Id="rId11" Type="http://schemas.openxmlformats.org/officeDocument/2006/relationships/viewProps" Target="viewProps.xml"/><Relationship Id="rId1" Type="http://schemas.openxmlformats.org/officeDocument/2006/relationships/slideMaster" Target="slideMasters/slideMaster1.xml"/><Relationship Id="rId5" Type="http://schemas.openxmlformats.org/officeDocument/2006/relationships/slide" Target="slides/slide3.xml"/><Relationship Id="rId15" Type="http://schemas.openxmlformats.org/officeDocument/2006/relationships/customXml" Target="../customXml/item3.xml"/><Relationship Id="rId10" Type="http://schemas.openxmlformats.org/officeDocument/2006/relationships/presProps" Target="presProps.xml"/><Relationship Id="rId9" Type="http://schemas.openxmlformats.org/officeDocument/2006/relationships/notesMaster" Target="notesMasters/notesMaster1.xml"/><Relationship Id="rId4" Type="http://schemas.openxmlformats.org/officeDocument/2006/relationships/slide" Target="slides/slide2.xml"/><Relationship Id="rId14" Type="http://schemas.openxmlformats.org/officeDocument/2006/relationships/customXml" Target="../customXml/item2.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a:defRPr lang="en-US" sz="1440" b="1" i="0" u="none" strike="noStrike" kern="1200" cap="none" spc="0" normalizeH="0" baseline="0">
                <a:solidFill>
                  <a:schemeClr val="tx1"/>
                </a:solidFill>
                <a:uFill>
                  <a:solidFill>
                    <a:schemeClr val="tx1"/>
                  </a:solidFill>
                </a:uFill>
                <a:latin typeface="+mn-lt"/>
                <a:ea typeface="+mn-ea"/>
                <a:cs typeface="+mn-cs"/>
              </a:defRPr>
            </a:pPr>
            <a:r>
              <a:rPr sz="1440" u="none" strike="noStrike" cap="none" normalizeH="0">
                <a:solidFill>
                  <a:schemeClr val="tx1"/>
                </a:solidFill>
                <a:uFill>
                  <a:solidFill>
                    <a:schemeClr val="tx1"/>
                  </a:solidFill>
                </a:uFill>
              </a:rPr>
              <a:t>Staff Demography</a:t>
            </a:r>
            <a:endParaRPr sz="1440" u="none" strike="noStrike" cap="none" normalizeH="0">
              <a:solidFill>
                <a:schemeClr val="tx1"/>
              </a:solidFill>
              <a:uFill>
                <a:solidFill>
                  <a:schemeClr val="tx1"/>
                </a:solidFill>
              </a:uFill>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Fulltime</c:v>
                </c:pt>
              </c:strCache>
            </c:strRef>
          </c:tx>
          <c:spPr>
            <a:solidFill>
              <a:schemeClr val="accent1">
                <a:alpha val="85000"/>
              </a:schemeClr>
            </a:solidFill>
            <a:ln w="9525" cap="flat" cmpd="sng" algn="ctr">
              <a:solidFill>
                <a:schemeClr val="lt1">
                  <a:alpha val="50000"/>
                </a:schemeClr>
              </a:solidFill>
              <a:round/>
            </a:ln>
            <a:effectLst/>
          </c:spPr>
          <c:invertIfNegative val="0"/>
          <c:dLbls>
            <c:delete val="1"/>
          </c:dLbls>
          <c:cat>
            <c:strRef>
              <c:f>Sheet1!$A$2:$A$3</c:f>
              <c:strCache>
                <c:ptCount val="2"/>
                <c:pt idx="0">
                  <c:v>Lagos</c:v>
                </c:pt>
              </c:strCache>
            </c:strRef>
          </c:cat>
          <c:val>
            <c:numRef>
              <c:f>Sheet1!$B$2:$B$3</c:f>
              <c:numCache>
                <c:formatCode>General</c:formatCode>
                <c:ptCount val="2"/>
                <c:pt idx="0">
                  <c:v>25</c:v>
                </c:pt>
              </c:numCache>
            </c:numRef>
          </c:val>
        </c:ser>
        <c:ser>
          <c:idx val="1"/>
          <c:order val="1"/>
          <c:tx>
            <c:strRef>
              <c:f>Sheet1!$C$1</c:f>
              <c:strCache>
                <c:ptCount val="1"/>
                <c:pt idx="0">
                  <c:v>Contract</c:v>
                </c:pt>
              </c:strCache>
            </c:strRef>
          </c:tx>
          <c:spPr>
            <a:solidFill>
              <a:schemeClr val="accent2">
                <a:alpha val="85000"/>
              </a:schemeClr>
            </a:solidFill>
            <a:ln w="9525" cap="flat" cmpd="sng" algn="ctr">
              <a:solidFill>
                <a:schemeClr val="lt1">
                  <a:alpha val="50000"/>
                </a:schemeClr>
              </a:solidFill>
              <a:round/>
            </a:ln>
            <a:effectLst/>
          </c:spPr>
          <c:invertIfNegative val="0"/>
          <c:dLbls>
            <c:delete val="1"/>
          </c:dLbls>
          <c:cat>
            <c:strRef>
              <c:f>Sheet1!$A$2:$A$3</c:f>
              <c:strCache>
                <c:ptCount val="2"/>
                <c:pt idx="0">
                  <c:v>Lagos</c:v>
                </c:pt>
              </c:strCache>
            </c:strRef>
          </c:cat>
          <c:val>
            <c:numRef>
              <c:f>Sheet1!$C$2:$C$3</c:f>
              <c:numCache>
                <c:formatCode>General</c:formatCode>
                <c:ptCount val="2"/>
                <c:pt idx="0">
                  <c:v>7</c:v>
                </c:pt>
              </c:numCache>
            </c:numRef>
          </c:val>
        </c:ser>
        <c:ser>
          <c:idx val="2"/>
          <c:order val="2"/>
          <c:tx>
            <c:strRef>
              <c:f>Sheet1!$E$1</c:f>
              <c:strCache>
                <c:ptCount val="1"/>
                <c:pt idx="0">
                  <c:v>Internship</c:v>
                </c:pt>
              </c:strCache>
            </c:strRef>
          </c:tx>
          <c:spPr>
            <a:solidFill>
              <a:schemeClr val="accent3">
                <a:alpha val="85000"/>
              </a:schemeClr>
            </a:solidFill>
            <a:ln w="9525" cap="flat" cmpd="sng" algn="ctr">
              <a:solidFill>
                <a:schemeClr val="lt1">
                  <a:alpha val="50000"/>
                </a:schemeClr>
              </a:solidFill>
              <a:round/>
            </a:ln>
            <a:effectLst/>
          </c:spPr>
          <c:invertIfNegative val="0"/>
          <c:dLbls>
            <c:delete val="1"/>
          </c:dLbls>
          <c:cat>
            <c:strRef>
              <c:f>Sheet1!$A$2:$A$3</c:f>
              <c:strCache>
                <c:ptCount val="2"/>
                <c:pt idx="0">
                  <c:v>Lagos</c:v>
                </c:pt>
              </c:strCache>
            </c:strRef>
          </c:cat>
          <c:val>
            <c:numRef>
              <c:f>Sheet1!$E$2:$E$3</c:f>
              <c:numCache>
                <c:formatCode>General</c:formatCode>
                <c:ptCount val="2"/>
                <c:pt idx="0">
                  <c:v>3</c:v>
                </c:pt>
              </c:numCache>
            </c:numRef>
          </c:val>
        </c:ser>
        <c:ser>
          <c:idx val="3"/>
          <c:order val="3"/>
          <c:tx>
            <c:strRef>
              <c:f>"NYSC"</c:f>
              <c:strCache>
                <c:ptCount val="1"/>
                <c:pt idx="0">
                  <c:v>NYSC</c:v>
                </c:pt>
              </c:strCache>
            </c:strRef>
          </c:tx>
          <c:spPr>
            <a:solidFill>
              <a:schemeClr val="accent4">
                <a:alpha val="85000"/>
              </a:schemeClr>
            </a:solidFill>
            <a:ln w="9525" cap="flat" cmpd="sng" algn="ctr">
              <a:solidFill>
                <a:schemeClr val="lt1">
                  <a:alpha val="50000"/>
                </a:schemeClr>
              </a:solidFill>
              <a:round/>
            </a:ln>
            <a:effectLst/>
          </c:spPr>
          <c:invertIfNegative val="0"/>
          <c:dLbls>
            <c:delete val="1"/>
          </c:dLbls>
          <c:cat>
            <c:strRef>
              <c:f>Sheet1!$A$2:$A$3</c:f>
              <c:strCache>
                <c:ptCount val="2"/>
                <c:pt idx="0">
                  <c:v>Lagos</c:v>
                </c:pt>
              </c:strCache>
            </c:strRef>
          </c:cat>
          <c:val>
            <c:numRef>
              <c:f>{1}</c:f>
              <c:numCache>
                <c:formatCode>General</c:formatCode>
                <c:ptCount val="1"/>
                <c:pt idx="0">
                  <c:v>1</c:v>
                </c:pt>
              </c:numCache>
            </c:numRef>
          </c:val>
        </c:ser>
        <c:dLbls>
          <c:showLegendKey val="0"/>
          <c:showVal val="1"/>
          <c:showCatName val="0"/>
          <c:showSerName val="0"/>
          <c:showPercent val="0"/>
          <c:showBubbleSize val="0"/>
        </c:dLbls>
        <c:gapWidth val="150"/>
        <c:overlap val="0"/>
        <c:axId val="279832352"/>
        <c:axId val="279840256"/>
      </c:barChart>
      <c:catAx>
        <c:axId val="27983235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0" vertOverflow="ellipsis" vert="horz" wrap="square" anchor="ctr" anchorCtr="1"/>
          <a:lstStyle/>
          <a:p>
            <a:pPr>
              <a:defRPr lang="en-US" sz="1200" b="0" i="0" u="none" strike="noStrike" kern="1200" cap="none" spc="0" normalizeH="0" baseline="0">
                <a:solidFill>
                  <a:schemeClr val="tx1"/>
                </a:solidFill>
                <a:uFill>
                  <a:solidFill>
                    <a:schemeClr val="tx1"/>
                  </a:solidFill>
                </a:uFill>
                <a:latin typeface="+mn-lt"/>
                <a:ea typeface="+mn-ea"/>
                <a:cs typeface="+mn-cs"/>
              </a:defRPr>
            </a:pPr>
          </a:p>
        </c:txPr>
        <c:crossAx val="279840256"/>
        <c:crosses val="autoZero"/>
        <c:auto val="1"/>
        <c:lblAlgn val="ctr"/>
        <c:lblOffset val="100"/>
        <c:noMultiLvlLbl val="0"/>
      </c:catAx>
      <c:valAx>
        <c:axId val="279840256"/>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1200" b="0" i="0" u="none" strike="noStrike" kern="1200" cap="none" spc="0" normalizeH="0" baseline="0">
                <a:solidFill>
                  <a:schemeClr val="tx1"/>
                </a:solidFill>
                <a:uFill>
                  <a:solidFill>
                    <a:schemeClr val="tx1"/>
                  </a:solidFill>
                </a:uFill>
                <a:latin typeface="+mn-lt"/>
                <a:ea typeface="+mn-ea"/>
                <a:cs typeface="+mn-cs"/>
              </a:defRPr>
            </a:pPr>
          </a:p>
        </c:txPr>
        <c:crossAx val="279832352"/>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en-US" sz="1200" b="0" i="0" u="none" strike="noStrike" kern="1200" cap="none" spc="0" normalizeH="0" baseline="0">
                <a:solidFill>
                  <a:schemeClr val="tx1"/>
                </a:solidFill>
                <a:uFill>
                  <a:solidFill>
                    <a:schemeClr val="tx1"/>
                  </a:solidFill>
                </a:uFill>
                <a:latin typeface="+mn-lt"/>
                <a:ea typeface="+mn-ea"/>
                <a:cs typeface="+mn-cs"/>
              </a:defRPr>
            </a:pPr>
          </a:p>
        </c:txPr>
      </c:legendEntry>
      <c:legendEntry>
        <c:idx val="1"/>
        <c:txPr>
          <a:bodyPr rot="0" spcFirstLastPara="0" vertOverflow="ellipsis" vert="horz" wrap="square" anchor="ctr" anchorCtr="1"/>
          <a:lstStyle/>
          <a:p>
            <a:pPr>
              <a:defRPr lang="en-US" sz="1200" b="0" i="0" u="none" strike="noStrike" kern="1200" cap="none" spc="0" normalizeH="0" baseline="0">
                <a:solidFill>
                  <a:schemeClr val="tx1"/>
                </a:solidFill>
                <a:uFill>
                  <a:solidFill>
                    <a:schemeClr val="tx1"/>
                  </a:solidFill>
                </a:uFill>
                <a:latin typeface="+mn-lt"/>
                <a:ea typeface="+mn-ea"/>
                <a:cs typeface="+mn-cs"/>
              </a:defRPr>
            </a:pPr>
          </a:p>
        </c:txPr>
      </c:legendEntry>
      <c:legendEntry>
        <c:idx val="2"/>
        <c:txPr>
          <a:bodyPr rot="0" spcFirstLastPara="0" vertOverflow="ellipsis" vert="horz" wrap="square" anchor="ctr" anchorCtr="1"/>
          <a:lstStyle/>
          <a:p>
            <a:pPr>
              <a:defRPr lang="en-US" sz="1200" b="0" i="0" u="none" strike="noStrike" kern="1200" cap="none" spc="0" normalizeH="0" baseline="0">
                <a:solidFill>
                  <a:schemeClr val="tx1"/>
                </a:solidFill>
                <a:uFill>
                  <a:solidFill>
                    <a:schemeClr val="tx1"/>
                  </a:solidFill>
                </a:uFill>
                <a:latin typeface="+mn-lt"/>
                <a:ea typeface="+mn-ea"/>
                <a:cs typeface="+mn-cs"/>
              </a:defRPr>
            </a:pPr>
          </a:p>
        </c:txPr>
      </c:legendEntry>
      <c:legendEntry>
        <c:idx val="3"/>
        <c:txPr>
          <a:bodyPr rot="0" spcFirstLastPara="0" vertOverflow="ellipsis" vert="horz" wrap="square" anchor="ctr" anchorCtr="1"/>
          <a:lstStyle/>
          <a:p>
            <a:pPr>
              <a:defRPr lang="en-US" sz="1200" b="0" i="0" u="none" strike="noStrike" kern="1200" cap="none" spc="0" normalizeH="0" baseline="0">
                <a:solidFill>
                  <a:schemeClr val="tx1"/>
                </a:solidFill>
                <a:uFill>
                  <a:solidFill>
                    <a:schemeClr val="tx1"/>
                  </a:solidFill>
                </a:uFill>
                <a:latin typeface="+mn-lt"/>
                <a:ea typeface="+mn-ea"/>
                <a:cs typeface="+mn-cs"/>
              </a:defRPr>
            </a:pPr>
          </a:p>
        </c:txPr>
      </c:legendEntry>
      <c:layout/>
      <c:overlay val="0"/>
      <c:spPr>
        <a:solidFill>
          <a:schemeClr val="lt1">
            <a:lumMod val="95000"/>
            <a:alpha val="39000"/>
          </a:schemeClr>
        </a:solidFill>
        <a:ln>
          <a:noFill/>
        </a:ln>
        <a:effectLst/>
      </c:spPr>
      <c:txPr>
        <a:bodyPr rot="0" spcFirstLastPara="0" vertOverflow="ellipsis" vert="horz" wrap="square" anchor="ctr" anchorCtr="1"/>
        <a:lstStyle/>
        <a:p>
          <a:pPr>
            <a:defRPr lang="en-US" sz="1200" b="0" i="0" u="none" strike="noStrike" kern="1200" cap="none" spc="0" normalizeH="0" baseline="0">
              <a:solidFill>
                <a:schemeClr val="tx1"/>
              </a:solidFill>
              <a:uFill>
                <a:solidFill>
                  <a:schemeClr val="tx1"/>
                </a:solidFill>
              </a:uFill>
              <a:latin typeface="+mn-lt"/>
              <a:ea typeface="+mn-ea"/>
              <a:cs typeface="+mn-cs"/>
            </a:defRPr>
          </a:pPr>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a:effectLst/>
  </c:spPr>
  <c:txPr>
    <a:bodyPr/>
    <a:lstStyle/>
    <a:p>
      <a:pPr>
        <a:defRPr lang="en-US" sz="1200" u="none" strike="noStrike" kern="1200" cap="none" spc="0" normalizeH="0">
          <a:solidFill>
            <a:schemeClr val="tx1"/>
          </a:solidFill>
          <a:uFill>
            <a:solidFill>
              <a:schemeClr val="tx1"/>
            </a:solidFill>
          </a:uFill>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dirty="0">
                <a:latin typeface="Century Gothic" panose="020B0502020202020204" pitchFamily="34" charset="0"/>
              </a:rPr>
              <a:t>Gender</a:t>
            </a:r>
            <a:endParaRPr lang="en-US" sz="2400" dirty="0">
              <a:latin typeface="Century Gothic" panose="020B0502020202020204" pitchFamily="34" charset="0"/>
            </a:endParaRPr>
          </a:p>
        </c:rich>
      </c:tx>
      <c:layout/>
      <c:overlay val="0"/>
      <c:spPr>
        <a:noFill/>
        <a:ln>
          <a:noFill/>
        </a:ln>
        <a:effectLst/>
      </c:spPr>
    </c:title>
    <c:autoTitleDeleted val="0"/>
    <c:plotArea>
      <c:layout/>
      <c:pieChart>
        <c:varyColors val="1"/>
        <c:ser>
          <c:idx val="0"/>
          <c:order val="0"/>
          <c:tx>
            <c:strRef>
              <c:f>Sheet1!$B$1</c:f>
              <c:strCache>
                <c:ptCount val="1"/>
                <c:pt idx="0">
                  <c:v>Sales</c:v>
                </c:pt>
              </c:strCache>
            </c:strRef>
          </c:tx>
          <c:spPr/>
          <c:explosion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Lbl>
              <c:idx val="0"/>
              <c:layout>
                <c:manualLayout>
                  <c:x val="-0.193928445041355"/>
                  <c:y val="-0.143180801909956"/>
                </c:manualLayout>
              </c:layout>
              <c:tx>
                <c:rich>
                  <a:bodyPr rot="0" spcFirstLastPara="1" vertOverflow="ellipsis" vert="horz" wrap="square" lIns="38100" tIns="19050" rIns="38100" bIns="19050" anchor="ctr" anchorCtr="1"/>
                  <a:lstStyle/>
                  <a:p>
                    <a:pPr defTabSz="914400">
                      <a:defRPr lang="en-US" sz="1195" b="0" i="0" u="none" strike="noStrike" kern="1200" baseline="0">
                        <a:solidFill>
                          <a:schemeClr val="lt1">
                            <a:lumMod val="85000"/>
                          </a:schemeClr>
                        </a:solidFill>
                        <a:latin typeface="+mn-lt"/>
                        <a:ea typeface="+mn-ea"/>
                        <a:cs typeface="+mn-cs"/>
                      </a:defRPr>
                    </a:pPr>
                    <a:r>
                      <a:t>29</a:t>
                    </a:r>
                  </a:p>
                </c:rich>
              </c:tx>
              <c:dLblPos val="bestFit"/>
              <c:showLegendKey val="0"/>
              <c:showVal val="1"/>
              <c:showCatName val="0"/>
              <c:showSerName val="0"/>
              <c:showPercent val="0"/>
              <c:showBubbleSize val="0"/>
              <c:extLst>
                <c:ext xmlns:c15="http://schemas.microsoft.com/office/drawing/2012/chart" uri="{CE6537A1-D6FC-4f65-9D91-7224C49458BB}">
                  <c15:layout>
                    <c:manualLayout>
                      <c:w val="0.193725440060156"/>
                      <c:h val="0.148503987710899"/>
                    </c:manualLayout>
                  </c15:layout>
                </c:ext>
              </c:extLst>
            </c:dLbl>
            <c:dLbl>
              <c:idx val="1"/>
              <c:layout>
                <c:manualLayout>
                  <c:x val="0.112366487293734"/>
                  <c:y val="0.149283711101112"/>
                </c:manualLayout>
              </c:layout>
              <c:tx>
                <c:rich>
                  <a:bodyPr rot="0" spcFirstLastPara="1" vertOverflow="ellipsis" vert="horz" wrap="square" lIns="38100" tIns="19050" rIns="38100" bIns="19050" anchor="ctr" anchorCtr="1"/>
                  <a:lstStyle/>
                  <a:p>
                    <a:pPr defTabSz="914400">
                      <a:defRPr lang="en-US" sz="1195" b="0" i="0" u="none" strike="noStrike" kern="1200" baseline="0">
                        <a:solidFill>
                          <a:schemeClr val="lt1">
                            <a:lumMod val="85000"/>
                          </a:schemeClr>
                        </a:solidFill>
                        <a:latin typeface="+mn-lt"/>
                        <a:ea typeface="+mn-ea"/>
                        <a:cs typeface="+mn-cs"/>
                      </a:defRPr>
                    </a:pPr>
                    <a:r>
                      <a:t>7</a:t>
                    </a:r>
                  </a:p>
                </c:rich>
              </c:tx>
              <c:dLblPos val="bestFit"/>
              <c:showLegendKey val="0"/>
              <c:showVal val="1"/>
              <c:showCatName val="0"/>
              <c:showSerName val="0"/>
              <c:showPercent val="0"/>
              <c:showBubbleSize val="0"/>
              <c:extLst>
                <c:ext xmlns:c15="http://schemas.microsoft.com/office/drawing/2012/chart" uri="{CE6537A1-D6FC-4f65-9D91-7224C49458BB}">
                  <c15:layout>
                    <c:manualLayout>
                      <c:w val="0.112289941758106"/>
                      <c:h val="0.115373939571872"/>
                    </c:manualLayout>
                  </c15:layout>
                </c:ext>
              </c:extLst>
            </c:dLbl>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lt1">
                        <a:lumMod val="8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Sheet1!$A$2:$A$5</c:f>
              <c:strCache>
                <c:ptCount val="4"/>
                <c:pt idx="0">
                  <c:v>Male</c:v>
                </c:pt>
                <c:pt idx="1">
                  <c:v>Female</c:v>
                </c:pt>
              </c:strCache>
            </c:strRef>
          </c:cat>
          <c:val>
            <c:numRef>
              <c:f>Sheet1!$B$2:$B$5</c:f>
              <c:numCache>
                <c:formatCode>General</c:formatCode>
                <c:ptCount val="4"/>
                <c:pt idx="0">
                  <c:v>29</c:v>
                </c:pt>
                <c:pt idx="1">
                  <c:v>7</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dirty="0">
                <a:latin typeface="Century Gothic" panose="020B0502020202020204" pitchFamily="34" charset="0"/>
              </a:rPr>
              <a:t>Attrition Rate</a:t>
            </a:r>
            <a:endParaRPr lang="en-US" sz="2400" dirty="0">
              <a:latin typeface="Century Gothic" panose="020B0502020202020204" pitchFamily="34" charset="0"/>
            </a:endParaRPr>
          </a:p>
        </c:rich>
      </c:tx>
      <c:layout/>
      <c:overlay val="0"/>
      <c:spPr>
        <a:noFill/>
        <a:ln>
          <a:noFill/>
        </a:ln>
        <a:effectLst/>
      </c:spPr>
    </c:title>
    <c:autoTitleDeleted val="0"/>
    <c:plotArea>
      <c:layout/>
      <c:pieChart>
        <c:varyColors val="1"/>
        <c:ser>
          <c:idx val="0"/>
          <c:order val="0"/>
          <c:tx>
            <c:strRef>
              <c:f>Sheet1!$B$1</c:f>
              <c:strCache>
                <c:ptCount val="1"/>
                <c:pt idx="0">
                  <c:v>Column1</c:v>
                </c:pt>
              </c:strCache>
            </c:strRef>
          </c:tx>
          <c:spPr/>
          <c:explosion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dPt>
          <c:dLbls>
            <c:dLbl>
              <c:idx val="0"/>
              <c:layout/>
              <c:tx>
                <c:rich>
                  <a:bodyPr rot="0" spcFirstLastPara="1" vertOverflow="ellipsis" vert="horz" wrap="square" lIns="38100" tIns="19050" rIns="38100" bIns="19050" anchor="ctr" anchorCtr="1"/>
                  <a:lstStyle/>
                  <a:p>
                    <a:pPr defTabSz="914400">
                      <a:defRPr lang="en-US" sz="2000" b="0" i="0" u="none" strike="noStrike" kern="1200" baseline="0">
                        <a:solidFill>
                          <a:schemeClr val="lt1">
                            <a:lumMod val="85000"/>
                          </a:schemeClr>
                        </a:solidFill>
                        <a:latin typeface="+mn-lt"/>
                        <a:ea typeface="+mn-ea"/>
                        <a:cs typeface="+mn-cs"/>
                      </a:defRPr>
                    </a:pPr>
                    <a:r>
                      <a:t>25</a:t>
                    </a:r>
                  </a:p>
                </c:rich>
              </c:tx>
              <c:dLblPos val="ctr"/>
              <c:showLegendKey val="0"/>
              <c:showVal val="1"/>
              <c:showCatName val="0"/>
              <c:showSerName val="0"/>
              <c:showPercent val="0"/>
              <c:showBubbleSize val="0"/>
              <c:extLst>
                <c:ext xmlns:c15="http://schemas.microsoft.com/office/drawing/2012/chart" uri="{CE6537A1-D6FC-4f65-9D91-7224C49458BB}"/>
              </c:extLst>
            </c:dLbl>
            <c:dLbl>
              <c:idx val="1"/>
              <c:layout/>
              <c:tx>
                <c:rich>
                  <a:bodyPr rot="0" spcFirstLastPara="1" vertOverflow="ellipsis" vert="horz" wrap="square" lIns="38100" tIns="19050" rIns="38100" bIns="19050" anchor="ctr" anchorCtr="1"/>
                  <a:lstStyle/>
                  <a:p>
                    <a:pPr defTabSz="914400">
                      <a:defRPr lang="en-US" sz="2000" b="0" i="0" u="none" strike="noStrike" kern="1200" baseline="0">
                        <a:solidFill>
                          <a:schemeClr val="lt1">
                            <a:lumMod val="85000"/>
                          </a:schemeClr>
                        </a:solidFill>
                        <a:latin typeface="+mn-lt"/>
                        <a:ea typeface="+mn-ea"/>
                        <a:cs typeface="+mn-cs"/>
                      </a:defRPr>
                    </a:pPr>
                    <a:r>
                      <a:t>3</a:t>
                    </a:r>
                  </a:p>
                </c:rich>
              </c:tx>
              <c:dLblPos val="ctr"/>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en-US" sz="2000" b="0" i="0" u="none" strike="noStrike" kern="1200" baseline="0">
                    <a:solidFill>
                      <a:schemeClr val="lt1">
                        <a:lumMod val="85000"/>
                      </a:schemeClr>
                    </a:solidFill>
                    <a:latin typeface="+mn-lt"/>
                    <a:ea typeface="+mn-ea"/>
                    <a:cs typeface="+mn-cs"/>
                  </a:defRPr>
                </a:pPr>
              </a:p>
            </c:txPr>
            <c:dLblPos val="ctr"/>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Sheet1!$A$2:$A$5</c:f>
              <c:strCache>
                <c:ptCount val="4"/>
                <c:pt idx="0">
                  <c:v>FTE</c:v>
                </c:pt>
                <c:pt idx="1">
                  <c:v>Exits</c:v>
                </c:pt>
              </c:strCache>
            </c:strRef>
          </c:cat>
          <c:val>
            <c:numRef>
              <c:f>Sheet1!$B$2:$B$5</c:f>
              <c:numCache>
                <c:formatCode>General</c:formatCode>
                <c:ptCount val="4"/>
                <c:pt idx="0">
                  <c:v>25</c:v>
                </c:pt>
                <c:pt idx="1">
                  <c:v>3</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F7CBA41E-8AB2-49F9-80D3-24EC94DD4F36}" type="datetimeFigureOut">
              <a:rPr lang="en-US" smtClean="0"/>
            </a:fld>
            <a:endParaRPr lang="en-US"/>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B04AA106-5BF2-4531-9DA8-48FCE09428C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showMasterSp="0">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0707"/>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05205" y="452374"/>
            <a:ext cx="18093690" cy="1809496"/>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chemeClr val="tx1"/>
          </a:solidFill>
        </p:spPr>
        <p:txBody>
          <a:bodyPr wrap="square" lIns="0" tIns="0" rIns="0" bIns="0" rtlCol="0"/>
          <a:lstStyle/>
          <a:p>
            <a:r>
              <a:rPr lang="en-US" dirty="0"/>
              <a:t>t</a:t>
            </a:r>
            <a:endParaRPr dirty="0"/>
          </a:p>
        </p:txBody>
      </p:sp>
      <p:sp>
        <p:nvSpPr>
          <p:cNvPr id="3" name="object 3"/>
          <p:cNvSpPr/>
          <p:nvPr/>
        </p:nvSpPr>
        <p:spPr>
          <a:xfrm>
            <a:off x="-366738" y="15875"/>
            <a:ext cx="8963077" cy="7905518"/>
          </a:xfrm>
          <a:prstGeom prst="rect">
            <a:avLst/>
          </a:prstGeom>
          <a:blipFill>
            <a:blip r:embed="rId1" cstate="print"/>
            <a:stretch>
              <a:fillRect/>
            </a:stretch>
          </a:blipFill>
        </p:spPr>
        <p:txBody>
          <a:bodyPr wrap="square" lIns="0" tIns="0" rIns="0" bIns="0" rtlCol="0"/>
          <a:lstStyle/>
          <a:p>
            <a:endParaRPr dirty="0"/>
          </a:p>
        </p:txBody>
      </p:sp>
      <p:sp>
        <p:nvSpPr>
          <p:cNvPr id="4" name="object 4"/>
          <p:cNvSpPr/>
          <p:nvPr/>
        </p:nvSpPr>
        <p:spPr>
          <a:xfrm>
            <a:off x="12125285" y="3204090"/>
            <a:ext cx="7978814" cy="8104465"/>
          </a:xfrm>
          <a:prstGeom prst="rect">
            <a:avLst/>
          </a:prstGeom>
          <a:blipFill>
            <a:blip r:embed="rId2" cstate="print"/>
            <a:stretch>
              <a:fillRect/>
            </a:stretch>
          </a:blipFill>
        </p:spPr>
        <p:txBody>
          <a:bodyPr wrap="square" lIns="0" tIns="0" rIns="0" bIns="0" rtlCol="0"/>
          <a:lstStyle/>
          <a:p/>
        </p:txBody>
      </p:sp>
      <p:sp>
        <p:nvSpPr>
          <p:cNvPr id="8" name="TextBox 7"/>
          <p:cNvSpPr txBox="1"/>
          <p:nvPr/>
        </p:nvSpPr>
        <p:spPr>
          <a:xfrm>
            <a:off x="5670550" y="4827737"/>
            <a:ext cx="8763000" cy="2306955"/>
          </a:xfrm>
          <a:prstGeom prst="rect">
            <a:avLst/>
          </a:prstGeom>
          <a:noFill/>
        </p:spPr>
        <p:txBody>
          <a:bodyPr wrap="square" rtlCol="0">
            <a:spAutoFit/>
          </a:bodyPr>
          <a:lstStyle/>
          <a:p>
            <a:pPr algn="ctr"/>
            <a:r>
              <a:rPr lang="en-US" sz="7200" b="1" dirty="0">
                <a:solidFill>
                  <a:schemeClr val="bg1"/>
                </a:solidFill>
                <a:latin typeface="Century Gothic" panose="020B0502020202020204" pitchFamily="34" charset="0"/>
                <a:cs typeface="Century Gothic" panose="020B0502020202020204" pitchFamily="34" charset="0"/>
              </a:rPr>
              <a:t>HR BOARD REPORT Q2</a:t>
            </a:r>
            <a:endParaRPr lang="en-US" sz="7200" b="1" dirty="0">
              <a:solidFill>
                <a:schemeClr val="bg1"/>
              </a:solidFill>
              <a:latin typeface="Century Gothic" panose="020B0502020202020204" pitchFamily="34" charset="0"/>
              <a:cs typeface="Century Gothic" panose="020B0502020202020204" pitchFamily="34" charset="0"/>
            </a:endParaRPr>
          </a:p>
        </p:txBody>
      </p:sp>
      <p:sp>
        <p:nvSpPr>
          <p:cNvPr id="12" name="TextBox 11"/>
          <p:cNvSpPr txBox="1"/>
          <p:nvPr/>
        </p:nvSpPr>
        <p:spPr>
          <a:xfrm>
            <a:off x="1289050" y="10073960"/>
            <a:ext cx="17449800" cy="1168400"/>
          </a:xfrm>
          <a:prstGeom prst="rect">
            <a:avLst/>
          </a:prstGeom>
          <a:noFill/>
        </p:spPr>
        <p:txBody>
          <a:bodyPr wrap="square" rtlCol="0">
            <a:spAutoFit/>
          </a:bodyPr>
          <a:lstStyle/>
          <a:p>
            <a:pPr algn="ctr"/>
            <a:r>
              <a:rPr lang="en-US" sz="2800" dirty="0">
                <a:solidFill>
                  <a:schemeClr val="bg1"/>
                </a:solidFill>
                <a:latin typeface="Century Gothic" panose="020B0502020202020204" pitchFamily="34" charset="0"/>
                <a:cs typeface="Century Gothic" panose="020B0502020202020204" pitchFamily="34" charset="0"/>
              </a:rPr>
              <a:t>June 2023</a:t>
            </a:r>
            <a:endParaRPr lang="en-US" sz="2800" dirty="0">
              <a:solidFill>
                <a:schemeClr val="bg1"/>
              </a:solidFill>
              <a:latin typeface="Century Gothic" panose="020B0502020202020204" pitchFamily="34" charset="0"/>
              <a:cs typeface="Century Gothic" panose="020B0502020202020204" pitchFamily="34" charset="0"/>
            </a:endParaRPr>
          </a:p>
          <a:p>
            <a:pPr algn="ctr">
              <a:lnSpc>
                <a:spcPct val="150000"/>
              </a:lnSpc>
            </a:pPr>
            <a:endParaRPr lang="en-US" sz="2800" spc="300" dirty="0">
              <a:solidFill>
                <a:schemeClr val="bg1"/>
              </a:solidFill>
              <a:latin typeface="Century Gothic" panose="020B0502020202020204" pitchFamily="34" charset="0"/>
              <a:cs typeface="Century Gothic" panose="020B0502020202020204" pitchFamily="34" charset="0"/>
            </a:endParaRPr>
          </a:p>
        </p:txBody>
      </p:sp>
      <p:pic>
        <p:nvPicPr>
          <p:cNvPr id="13" name="Picture 12"/>
          <p:cNvPicPr>
            <a:picLocks noChangeAspect="1"/>
          </p:cNvPicPr>
          <p:nvPr/>
        </p:nvPicPr>
        <p:blipFill>
          <a:blip r:embed="rId3"/>
          <a:stretch>
            <a:fillRect/>
          </a:stretch>
        </p:blipFill>
        <p:spPr>
          <a:xfrm>
            <a:off x="17616668" y="9063145"/>
            <a:ext cx="2091963" cy="20919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chemeClr val="tx1"/>
          </a:solidFill>
        </p:spPr>
        <p:txBody>
          <a:bodyPr wrap="square" lIns="0" tIns="0" rIns="0" bIns="0" rtlCol="0"/>
          <a:lstStyle/>
          <a:p>
            <a:r>
              <a:rPr lang="en-US" dirty="0"/>
              <a:t>t</a:t>
            </a:r>
            <a:endParaRPr dirty="0"/>
          </a:p>
        </p:txBody>
      </p:sp>
      <p:sp>
        <p:nvSpPr>
          <p:cNvPr id="3" name="object 3"/>
          <p:cNvSpPr/>
          <p:nvPr/>
        </p:nvSpPr>
        <p:spPr>
          <a:xfrm>
            <a:off x="-996658" y="549275"/>
            <a:ext cx="8963077" cy="7905518"/>
          </a:xfrm>
          <a:prstGeom prst="rect">
            <a:avLst/>
          </a:prstGeom>
          <a:blipFill>
            <a:blip r:embed="rId1" cstate="print"/>
            <a:stretch>
              <a:fillRect/>
            </a:stretch>
          </a:blipFill>
        </p:spPr>
        <p:txBody>
          <a:bodyPr wrap="square" lIns="0" tIns="0" rIns="0" bIns="0" rtlCol="0"/>
          <a:lstStyle/>
          <a:p>
            <a:endParaRPr dirty="0"/>
          </a:p>
        </p:txBody>
      </p:sp>
      <p:sp>
        <p:nvSpPr>
          <p:cNvPr id="4" name="object 4"/>
          <p:cNvSpPr/>
          <p:nvPr/>
        </p:nvSpPr>
        <p:spPr>
          <a:xfrm>
            <a:off x="12125285" y="3204090"/>
            <a:ext cx="7978814" cy="8104465"/>
          </a:xfrm>
          <a:prstGeom prst="rect">
            <a:avLst/>
          </a:prstGeom>
          <a:blipFill>
            <a:blip r:embed="rId2" cstate="print"/>
            <a:stretch>
              <a:fillRect/>
            </a:stretch>
          </a:blipFill>
        </p:spPr>
        <p:txBody>
          <a:bodyPr wrap="square" lIns="0" tIns="0" rIns="0" bIns="0" rtlCol="0"/>
          <a:lstStyle/>
          <a:p/>
        </p:txBody>
      </p:sp>
      <p:pic>
        <p:nvPicPr>
          <p:cNvPr id="13" name="Picture 12"/>
          <p:cNvPicPr>
            <a:picLocks noChangeAspect="1"/>
          </p:cNvPicPr>
          <p:nvPr/>
        </p:nvPicPr>
        <p:blipFill>
          <a:blip r:embed="rId3"/>
          <a:stretch>
            <a:fillRect/>
          </a:stretch>
        </p:blipFill>
        <p:spPr>
          <a:xfrm>
            <a:off x="17616668" y="9063145"/>
            <a:ext cx="2091963" cy="2091963"/>
          </a:xfrm>
          <a:prstGeom prst="rect">
            <a:avLst/>
          </a:prstGeom>
        </p:spPr>
      </p:pic>
      <p:sp>
        <p:nvSpPr>
          <p:cNvPr id="5" name="TextBox 3"/>
          <p:cNvSpPr txBox="1"/>
          <p:nvPr/>
        </p:nvSpPr>
        <p:spPr>
          <a:xfrm>
            <a:off x="1060450" y="1006475"/>
            <a:ext cx="16916400" cy="922020"/>
          </a:xfrm>
          <a:prstGeom prst="rect">
            <a:avLst/>
          </a:prstGeom>
          <a:noFill/>
        </p:spPr>
        <p:txBody>
          <a:bodyPr wrap="square" rtlCol="0">
            <a:spAutoFit/>
          </a:bodyPr>
          <a:p>
            <a:pPr algn="ctr">
              <a:lnSpc>
                <a:spcPct val="150000"/>
              </a:lnSpc>
            </a:pPr>
            <a:r>
              <a:rPr lang="en-US" sz="3600" b="1" dirty="0">
                <a:solidFill>
                  <a:schemeClr val="bg1"/>
                </a:solidFill>
                <a:latin typeface="Century Gothic" panose="020B0502020202020204" pitchFamily="34" charset="0"/>
              </a:rPr>
              <a:t>HUMAN RESOURCES PROGRESS REPORT</a:t>
            </a:r>
            <a:endParaRPr lang="en-US" sz="3600" b="1" dirty="0">
              <a:solidFill>
                <a:schemeClr val="bg1"/>
              </a:solidFill>
              <a:latin typeface="Century Gothic" panose="020B0502020202020204" pitchFamily="34" charset="0"/>
            </a:endParaRPr>
          </a:p>
        </p:txBody>
      </p:sp>
      <p:sp>
        <p:nvSpPr>
          <p:cNvPr id="6" name="TextBox 4"/>
          <p:cNvSpPr txBox="1"/>
          <p:nvPr/>
        </p:nvSpPr>
        <p:spPr>
          <a:xfrm>
            <a:off x="1182115" y="2475124"/>
            <a:ext cx="17449800" cy="7847330"/>
          </a:xfrm>
          <a:prstGeom prst="rect">
            <a:avLst/>
          </a:prstGeom>
          <a:noFill/>
        </p:spPr>
        <p:txBody>
          <a:bodyPr wrap="square" rtlCol="0">
            <a:spAutoFit/>
          </a:bodyPr>
          <a:p>
            <a:pPr indent="0" algn="just">
              <a:lnSpc>
                <a:spcPct val="150000"/>
              </a:lnSpc>
              <a:buFont typeface="Arial" panose="020B0604020202020204" pitchFamily="34" charset="0"/>
              <a:buNone/>
            </a:pPr>
            <a:r>
              <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rPr>
              <a:t>This report is prepared to show the contribution of the HR department towards the achievement of the company's objectives during the period, April to June 2023. The report covers Recruitment, Staff Training, Staff Demography, and Human Capital Requirements. </a:t>
            </a:r>
            <a:endPar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endParaRPr>
          </a:p>
          <a:p>
            <a:pPr indent="0" algn="just">
              <a:lnSpc>
                <a:spcPct val="150000"/>
              </a:lnSpc>
              <a:buFont typeface="Arial" panose="020B0604020202020204" pitchFamily="34" charset="0"/>
              <a:buNone/>
            </a:pPr>
            <a:endPar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endParaRPr>
          </a:p>
          <a:p>
            <a:pPr marL="457200" indent="-457200" algn="just">
              <a:lnSpc>
                <a:spcPct val="150000"/>
              </a:lnSpc>
              <a:buFont typeface="Wingdings" panose="05000000000000000000" charset="0"/>
              <a:buChar char="Ø"/>
            </a:pPr>
            <a:r>
              <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rPr>
              <a:t>Recruitments: Within the period, we have successfully onboarded one IT Support personnel, one Chief of staff,  and three interns. The IT support and interns have helps in the timely completion of projects and the Chief of staff has helped in the overall achievement of company goals.</a:t>
            </a:r>
            <a:endPar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endParaRPr>
          </a:p>
          <a:p>
            <a:pPr indent="0" algn="just">
              <a:lnSpc>
                <a:spcPct val="150000"/>
              </a:lnSpc>
              <a:buFont typeface="Wingdings" panose="05000000000000000000" charset="0"/>
              <a:buNone/>
            </a:pPr>
            <a:endPar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endParaRPr>
          </a:p>
          <a:p>
            <a:pPr marL="457200" indent="-457200" algn="just">
              <a:lnSpc>
                <a:spcPct val="150000"/>
              </a:lnSpc>
              <a:buFont typeface="Wingdings" panose="05000000000000000000" charset="0"/>
              <a:buChar char="Ø"/>
            </a:pPr>
            <a:r>
              <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rPr>
              <a:t>The Ekiti State LUC project was terminated by the Lead Consulting firm which led to the shutdown of the Ekiti branch. All Permanent staff has been redeployed to the Lagos office except one employee that resigned while the contract staff's employment was terminated.</a:t>
            </a:r>
            <a:endPar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endParaRPr>
          </a:p>
          <a:p>
            <a:pPr>
              <a:lnSpc>
                <a:spcPct val="150000"/>
              </a:lnSpc>
            </a:pPr>
            <a:endParaRPr lang="en-US" sz="2800" spc="300" dirty="0">
              <a:solidFill>
                <a:schemeClr val="bg1">
                  <a:lumMod val="75000"/>
                </a:schemeClr>
              </a:solidFill>
              <a:latin typeface="SF UI Display" panose="00000300000000000000" pitchFamily="5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20104100" cy="113087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chemeClr val="tx1"/>
          </a:solidFill>
        </p:spPr>
        <p:txBody>
          <a:bodyPr wrap="square" lIns="0" tIns="0" rIns="0" bIns="0" rtlCol="0"/>
          <a:lstStyle/>
          <a:p>
            <a:r>
              <a:rPr lang="en-US" dirty="0"/>
              <a:t>t</a:t>
            </a:r>
            <a:endParaRPr dirty="0"/>
          </a:p>
        </p:txBody>
      </p:sp>
      <p:sp>
        <p:nvSpPr>
          <p:cNvPr id="4" name="object 4"/>
          <p:cNvSpPr/>
          <p:nvPr/>
        </p:nvSpPr>
        <p:spPr>
          <a:xfrm>
            <a:off x="12125285" y="3204090"/>
            <a:ext cx="7978814" cy="8104465"/>
          </a:xfrm>
          <a:prstGeom prst="rect">
            <a:avLst/>
          </a:prstGeom>
          <a:blipFill>
            <a:blip r:embed="rId1" cstate="print"/>
            <a:stretch>
              <a:fillRect/>
            </a:stretch>
          </a:blipFill>
        </p:spPr>
        <p:txBody>
          <a:bodyPr wrap="square" lIns="0" tIns="0" rIns="0" bIns="0" rtlCol="0"/>
          <a:lstStyle/>
          <a:p/>
        </p:txBody>
      </p:sp>
      <p:pic>
        <p:nvPicPr>
          <p:cNvPr id="13" name="Picture 12"/>
          <p:cNvPicPr>
            <a:picLocks noChangeAspect="1"/>
          </p:cNvPicPr>
          <p:nvPr/>
        </p:nvPicPr>
        <p:blipFill>
          <a:blip r:embed="rId2"/>
          <a:stretch>
            <a:fillRect/>
          </a:stretch>
        </p:blipFill>
        <p:spPr>
          <a:xfrm>
            <a:off x="17616668" y="9063145"/>
            <a:ext cx="2091963" cy="2091963"/>
          </a:xfrm>
          <a:prstGeom prst="rect">
            <a:avLst/>
          </a:prstGeom>
        </p:spPr>
      </p:pic>
      <p:sp>
        <p:nvSpPr>
          <p:cNvPr id="10" name="TextBox 2"/>
          <p:cNvSpPr txBox="1"/>
          <p:nvPr/>
        </p:nvSpPr>
        <p:spPr>
          <a:xfrm>
            <a:off x="1441450" y="1387475"/>
            <a:ext cx="16992600" cy="3322955"/>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800" b="1" dirty="0">
                <a:solidFill>
                  <a:schemeClr val="bg1"/>
                </a:solidFill>
                <a:latin typeface="Century Gothic" panose="020B0502020202020204" pitchFamily="34" charset="0"/>
                <a:ea typeface="Calibri" panose="020F0502020204030204" pitchFamily="34" charset="0"/>
                <a:cs typeface="Arial" panose="020B0604020202020204" pitchFamily="34" charset="0"/>
              </a:rPr>
              <a:t>Training and Development:</a:t>
            </a:r>
            <a:r>
              <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rPr>
              <a:t> Every staff has been mandated to register with a professional body which is in relation to their roles in other to empower them with the skills, job satisfaction and certification to thrive in their career. Below is the status for 2023 training and development:</a:t>
            </a:r>
            <a:endPar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endParaRPr>
          </a:p>
          <a:p>
            <a:pPr marL="457200" indent="-457200" algn="just">
              <a:lnSpc>
                <a:spcPct val="150000"/>
              </a:lnSpc>
              <a:buFont typeface="Arial" panose="020B0604020202020204" pitchFamily="34" charset="0"/>
              <a:buChar char="•"/>
            </a:pPr>
            <a:endPar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endParaRPr>
          </a:p>
          <a:p>
            <a:pPr marL="457200" indent="-457200" algn="just">
              <a:lnSpc>
                <a:spcPct val="150000"/>
              </a:lnSpc>
              <a:buFont typeface="Arial" panose="020B0604020202020204" pitchFamily="34" charset="0"/>
              <a:buChar char="•"/>
            </a:pPr>
            <a:endParaRPr lang="en-US" sz="2800" dirty="0">
              <a:solidFill>
                <a:schemeClr val="bg1"/>
              </a:solidFill>
              <a:latin typeface="Century Gothic" panose="020B0502020202020204" pitchFamily="34" charset="0"/>
              <a:ea typeface="Calibri" panose="020F0502020204030204" pitchFamily="34" charset="0"/>
              <a:cs typeface="Arial" panose="020B0604020202020204" pitchFamily="34" charset="0"/>
            </a:endParaRPr>
          </a:p>
        </p:txBody>
      </p:sp>
      <p:graphicFrame>
        <p:nvGraphicFramePr>
          <p:cNvPr id="11" name="Table 10"/>
          <p:cNvGraphicFramePr>
            <a:graphicFrameLocks noGrp="1"/>
          </p:cNvGraphicFramePr>
          <p:nvPr/>
        </p:nvGraphicFramePr>
        <p:xfrm>
          <a:off x="3956050" y="3825875"/>
          <a:ext cx="9220200" cy="2702634"/>
        </p:xfrm>
        <a:graphic>
          <a:graphicData uri="http://schemas.openxmlformats.org/drawingml/2006/table">
            <a:tbl>
              <a:tblPr>
                <a:tableStyleId>{5C22544A-7EE6-4342-B048-85BDC9FD1C3A}</a:tableStyleId>
              </a:tblPr>
              <a:tblGrid>
                <a:gridCol w="1002194"/>
                <a:gridCol w="6079989"/>
                <a:gridCol w="2138017"/>
              </a:tblGrid>
              <a:tr h="402590">
                <a:tc gridSpan="3">
                  <a:txBody>
                    <a:bodyPr/>
                    <a:lstStyle/>
                    <a:p>
                      <a:pPr algn="ctr" fontAlgn="b"/>
                      <a:r>
                        <a:rPr lang="en-US" sz="2600" b="1" u="none" strike="noStrike">
                          <a:solidFill>
                            <a:schemeClr val="bg1"/>
                          </a:solidFill>
                          <a:effectLst/>
                          <a:latin typeface="Century Gothic" panose="020B0502020202020204" pitchFamily="34" charset="0"/>
                        </a:rPr>
                        <a:t>TRAINING &amp; DEVELOPMENT 2023</a:t>
                      </a:r>
                      <a:endParaRPr lang="en-US" sz="2600" b="1" i="0" u="none" strike="noStrike">
                        <a:solidFill>
                          <a:schemeClr val="bg1"/>
                        </a:solidFill>
                        <a:effectLst/>
                        <a:latin typeface="Century Gothic" panose="020B0502020202020204" pitchFamily="34" charset="0"/>
                      </a:endParaRPr>
                    </a:p>
                  </a:txBody>
                  <a:tcPr marL="6350" marR="6350" marT="6350" marB="0" anchor="b">
                    <a:noFill/>
                  </a:tcPr>
                </a:tc>
                <a:tc hMerge="1">
                  <a:tcPr/>
                </a:tc>
                <a:tc hMerge="1">
                  <a:tcPr/>
                </a:tc>
              </a:tr>
              <a:tr h="373716">
                <a:tc>
                  <a:txBody>
                    <a:bodyPr/>
                    <a:lstStyle/>
                    <a:p>
                      <a:pPr algn="ctr" fontAlgn="b"/>
                      <a:r>
                        <a:rPr lang="en-US" sz="2600" u="none" strike="noStrike">
                          <a:solidFill>
                            <a:schemeClr val="bg1"/>
                          </a:solidFill>
                          <a:effectLst/>
                          <a:latin typeface="Century Gothic" panose="020B0502020202020204" pitchFamily="34" charset="0"/>
                        </a:rPr>
                        <a:t> </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c>
                  <a:txBody>
                    <a:bodyPr/>
                    <a:lstStyle/>
                    <a:p>
                      <a:pPr algn="ctr" fontAlgn="b"/>
                      <a:r>
                        <a:rPr lang="en-US" sz="2600" u="none" strike="noStrike">
                          <a:solidFill>
                            <a:schemeClr val="bg1"/>
                          </a:solidFill>
                          <a:effectLst/>
                          <a:latin typeface="Century Gothic" panose="020B0502020202020204" pitchFamily="34" charset="0"/>
                        </a:rPr>
                        <a:t> </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c>
                  <a:txBody>
                    <a:bodyPr/>
                    <a:lstStyle/>
                    <a:p>
                      <a:pPr algn="ctr" fontAlgn="b"/>
                      <a:r>
                        <a:rPr lang="en-US" sz="2600" u="none" strike="noStrike">
                          <a:solidFill>
                            <a:schemeClr val="bg1"/>
                          </a:solidFill>
                          <a:effectLst/>
                          <a:latin typeface="Century Gothic" panose="020B0502020202020204" pitchFamily="34" charset="0"/>
                        </a:rPr>
                        <a:t> </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r>
              <a:tr h="747432">
                <a:tc>
                  <a:txBody>
                    <a:bodyPr/>
                    <a:lstStyle/>
                    <a:p>
                      <a:pPr algn="l" fontAlgn="b"/>
                      <a:r>
                        <a:rPr lang="en-US" sz="2600" u="none" strike="noStrike">
                          <a:solidFill>
                            <a:schemeClr val="bg1"/>
                          </a:solidFill>
                          <a:effectLst/>
                          <a:latin typeface="Century Gothic" panose="020B0502020202020204" pitchFamily="34" charset="0"/>
                        </a:rPr>
                        <a:t> </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c>
                  <a:txBody>
                    <a:bodyPr/>
                    <a:lstStyle/>
                    <a:p>
                      <a:pPr algn="l" fontAlgn="b"/>
                      <a:r>
                        <a:rPr lang="en-US" sz="2600" u="none" strike="noStrike">
                          <a:solidFill>
                            <a:schemeClr val="bg1"/>
                          </a:solidFill>
                          <a:effectLst/>
                          <a:latin typeface="Century Gothic" panose="020B0502020202020204" pitchFamily="34" charset="0"/>
                        </a:rPr>
                        <a:t>No. of Eligible Staff in 2023</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c>
                  <a:txBody>
                    <a:bodyPr/>
                    <a:lstStyle/>
                    <a:p>
                      <a:pPr algn="r" fontAlgn="b"/>
                      <a:r>
                        <a:rPr lang="en-US" sz="2600" u="none" strike="noStrike">
                          <a:solidFill>
                            <a:schemeClr val="bg1"/>
                          </a:solidFill>
                          <a:effectLst/>
                          <a:latin typeface="Century Gothic" panose="020B0502020202020204" pitchFamily="34" charset="0"/>
                        </a:rPr>
                        <a:t>17</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r>
              <a:tr h="747432">
                <a:tc>
                  <a:txBody>
                    <a:bodyPr/>
                    <a:lstStyle/>
                    <a:p>
                      <a:pPr algn="l" fontAlgn="b"/>
                      <a:r>
                        <a:rPr lang="en-US" sz="2600" u="none" strike="noStrike">
                          <a:solidFill>
                            <a:schemeClr val="bg1"/>
                          </a:solidFill>
                          <a:effectLst/>
                          <a:latin typeface="Century Gothic" panose="020B0502020202020204" pitchFamily="34" charset="0"/>
                        </a:rPr>
                        <a:t> </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c>
                  <a:txBody>
                    <a:bodyPr/>
                    <a:lstStyle/>
                    <a:p>
                      <a:pPr algn="l" fontAlgn="b"/>
                      <a:r>
                        <a:rPr lang="en-US" sz="2600" u="none" strike="noStrike" dirty="0">
                          <a:solidFill>
                            <a:schemeClr val="bg1"/>
                          </a:solidFill>
                          <a:effectLst/>
                          <a:latin typeface="Century Gothic" panose="020B0502020202020204" pitchFamily="34" charset="0"/>
                        </a:rPr>
                        <a:t>No. of staff that have got trained</a:t>
                      </a:r>
                      <a:endParaRPr lang="en-US" sz="2600" b="0" i="0" u="none" strike="noStrike" dirty="0">
                        <a:solidFill>
                          <a:schemeClr val="bg1"/>
                        </a:solidFill>
                        <a:effectLst/>
                        <a:latin typeface="Century Gothic" panose="020B0502020202020204" pitchFamily="34" charset="0"/>
                      </a:endParaRPr>
                    </a:p>
                  </a:txBody>
                  <a:tcPr marL="6350" marR="6350" marT="6350" marB="0" anchor="b">
                    <a:noFill/>
                  </a:tcPr>
                </a:tc>
                <a:tc>
                  <a:txBody>
                    <a:bodyPr/>
                    <a:lstStyle/>
                    <a:p>
                      <a:pPr algn="r" fontAlgn="b"/>
                      <a:r>
                        <a:rPr lang="en-US" sz="2600" b="0" i="0" u="none" strike="noStrike">
                          <a:solidFill>
                            <a:schemeClr val="bg1"/>
                          </a:solidFill>
                          <a:effectLst/>
                          <a:latin typeface="Century Gothic" panose="020B0502020202020204" pitchFamily="34" charset="0"/>
                        </a:rPr>
                        <a:t>5</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r>
              <a:tr h="386603">
                <a:tc>
                  <a:txBody>
                    <a:bodyPr/>
                    <a:lstStyle/>
                    <a:p>
                      <a:pPr algn="l" fontAlgn="b"/>
                      <a:r>
                        <a:rPr lang="en-US" sz="2600" u="none" strike="noStrike">
                          <a:solidFill>
                            <a:schemeClr val="bg1"/>
                          </a:solidFill>
                          <a:effectLst/>
                          <a:latin typeface="Century Gothic" panose="020B0502020202020204" pitchFamily="34" charset="0"/>
                        </a:rPr>
                        <a:t> </a:t>
                      </a:r>
                      <a:endParaRPr lang="en-US" sz="2600" b="0" i="0" u="none" strike="noStrike">
                        <a:solidFill>
                          <a:schemeClr val="bg1"/>
                        </a:solidFill>
                        <a:effectLst/>
                        <a:latin typeface="Century Gothic" panose="020B0502020202020204" pitchFamily="34" charset="0"/>
                      </a:endParaRPr>
                    </a:p>
                  </a:txBody>
                  <a:tcPr marL="6350" marR="6350" marT="6350" marB="0" anchor="b">
                    <a:noFill/>
                  </a:tcPr>
                </a:tc>
                <a:tc>
                  <a:txBody>
                    <a:bodyPr/>
                    <a:lstStyle/>
                    <a:p>
                      <a:pPr algn="l" fontAlgn="b"/>
                      <a:r>
                        <a:rPr lang="en-US" sz="2600" u="none" strike="noStrike" dirty="0">
                          <a:solidFill>
                            <a:schemeClr val="bg1"/>
                          </a:solidFill>
                          <a:effectLst/>
                          <a:latin typeface="Century Gothic" panose="020B0502020202020204" pitchFamily="34" charset="0"/>
                        </a:rPr>
                        <a:t>Variance</a:t>
                      </a:r>
                      <a:endParaRPr lang="en-US" sz="2600" b="1" i="0" u="none" strike="noStrike" dirty="0">
                        <a:solidFill>
                          <a:schemeClr val="bg1"/>
                        </a:solidFill>
                        <a:effectLst/>
                        <a:latin typeface="Century Gothic" panose="020B0502020202020204" pitchFamily="34" charset="0"/>
                      </a:endParaRPr>
                    </a:p>
                  </a:txBody>
                  <a:tcPr marL="6350" marR="6350" marT="6350" marB="0" anchor="b">
                    <a:noFill/>
                  </a:tcPr>
                </a:tc>
                <a:tc>
                  <a:txBody>
                    <a:bodyPr/>
                    <a:lstStyle/>
                    <a:p>
                      <a:pPr algn="r" fontAlgn="b"/>
                      <a:r>
                        <a:rPr lang="en-US" sz="2600" b="1" i="0" u="none" strike="noStrike" dirty="0">
                          <a:solidFill>
                            <a:schemeClr val="bg1"/>
                          </a:solidFill>
                          <a:effectLst/>
                          <a:latin typeface="Century Gothic" panose="020B0502020202020204" pitchFamily="34" charset="0"/>
                        </a:rPr>
                        <a:t>12</a:t>
                      </a:r>
                      <a:endParaRPr lang="en-US" sz="2600" b="1" i="0" u="none" strike="noStrike" dirty="0">
                        <a:solidFill>
                          <a:schemeClr val="bg1"/>
                        </a:solidFill>
                        <a:effectLst/>
                        <a:latin typeface="Century Gothic" panose="020B0502020202020204" pitchFamily="34" charset="0"/>
                      </a:endParaRPr>
                    </a:p>
                  </a:txBody>
                  <a:tcPr marL="6350" marR="6350" marT="6350" marB="0" anchor="b">
                    <a:noFill/>
                  </a:tcPr>
                </a:tc>
              </a:tr>
            </a:tbl>
          </a:graphicData>
        </a:graphic>
      </p:graphicFrame>
      <p:sp>
        <p:nvSpPr>
          <p:cNvPr id="12" name="TextBox 5"/>
          <p:cNvSpPr txBox="1"/>
          <p:nvPr/>
        </p:nvSpPr>
        <p:spPr>
          <a:xfrm>
            <a:off x="1441450" y="6873875"/>
            <a:ext cx="17907000" cy="3322955"/>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sz="2800" dirty="0">
                <a:solidFill>
                  <a:schemeClr val="bg1"/>
                </a:solidFill>
                <a:latin typeface="Century Gothic" panose="020B0502020202020204" pitchFamily="34" charset="0"/>
              </a:rPr>
              <a:t>The statistics shows that 70.5% of the eligible staff are yet to undergo training. Most staff will commence their certification exams by June 2023, some are under going personal trainings in preparation for the exam already. All staff are expected to complete their trainings on or before 30th November, 2023. Efforts are being made to ensure that all eligible staff fulfill their training needs this year.</a:t>
            </a:r>
            <a:endParaRPr lang="en-US" sz="2800" dirty="0">
              <a:solidFill>
                <a:schemeClr val="bg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09905" y="2689860"/>
          <a:ext cx="6171565" cy="1751965"/>
        </p:xfrm>
        <a:graphic>
          <a:graphicData uri="http://schemas.openxmlformats.org/drawingml/2006/table">
            <a:tbl>
              <a:tblPr/>
              <a:tblGrid>
                <a:gridCol w="1155700"/>
                <a:gridCol w="824938"/>
                <a:gridCol w="967585"/>
                <a:gridCol w="1073785"/>
                <a:gridCol w="1074345"/>
              </a:tblGrid>
              <a:tr h="768350">
                <a:tc>
                  <a:txBody>
                    <a:bodyPr/>
                    <a:lstStyle/>
                    <a:p>
                      <a:pPr algn="ctr" rtl="0" fontAlgn="ctr"/>
                      <a:r>
                        <a:rPr lang="en-GB" sz="2000" b="1" i="0" u="none" strike="noStrike" dirty="0">
                          <a:solidFill>
                            <a:schemeClr val="bg1"/>
                          </a:solidFill>
                          <a:effectLst/>
                          <a:latin typeface="Century Gothic" panose="020B0502020202020204" pitchFamily="34" charset="0"/>
                        </a:rPr>
                        <a:t>Location </a:t>
                      </a:r>
                      <a:endParaRPr lang="en-GB" sz="2000" b="1" i="0" u="none" strike="noStrike" dirty="0">
                        <a:solidFill>
                          <a:schemeClr val="bg1"/>
                        </a:solidFill>
                        <a:effectLst/>
                        <a:latin typeface="Century Gothic" panose="020B0502020202020204" pitchFamily="34" charset="0"/>
                      </a:endParaRPr>
                    </a:p>
                  </a:txBody>
                  <a:tcPr marL="20942" marR="20942" marT="20942"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a:txBody>
                    <a:bodyPr/>
                    <a:lstStyle/>
                    <a:p>
                      <a:pPr algn="ctr" fontAlgn="b"/>
                      <a:r>
                        <a:rPr lang="en-GB" sz="2000" b="1" i="0" u="none" strike="noStrike">
                          <a:solidFill>
                            <a:schemeClr val="bg1"/>
                          </a:solidFill>
                          <a:effectLst/>
                          <a:latin typeface="Calibri" panose="020F0502020204030204" pitchFamily="34" charset="0"/>
                        </a:rPr>
                        <a:t>Full Staff</a:t>
                      </a:r>
                      <a:endParaRPr lang="en-GB" sz="2000" b="1" i="0" u="none" strike="noStrike">
                        <a:solidFill>
                          <a:schemeClr val="bg1"/>
                        </a:solidFill>
                        <a:effectLst/>
                        <a:latin typeface="Calibri" panose="020F0502020204030204" pitchFamily="34" charset="0"/>
                      </a:endParaRPr>
                    </a:p>
                  </a:txBody>
                  <a:tcPr marL="20942" marR="20942" marT="209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a:txBody>
                    <a:bodyPr/>
                    <a:lstStyle/>
                    <a:p>
                      <a:pPr algn="ctr" fontAlgn="b"/>
                      <a:r>
                        <a:rPr lang="en-GB" sz="2000" b="1" i="0" u="none" strike="noStrike" dirty="0">
                          <a:solidFill>
                            <a:schemeClr val="bg1"/>
                          </a:solidFill>
                          <a:effectLst/>
                          <a:latin typeface="Calibri" panose="020F0502020204030204" pitchFamily="34" charset="0"/>
                        </a:rPr>
                        <a:t>Contract</a:t>
                      </a:r>
                      <a:endParaRPr lang="en-GB" sz="2000" b="1" i="0" u="none" strike="noStrike" dirty="0">
                        <a:solidFill>
                          <a:schemeClr val="bg1"/>
                        </a:solidFill>
                        <a:effectLst/>
                        <a:latin typeface="Calibri" panose="020F0502020204030204" pitchFamily="34" charset="0"/>
                      </a:endParaRPr>
                    </a:p>
                  </a:txBody>
                  <a:tcPr marL="20942" marR="20942" marT="209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a:txBody>
                    <a:bodyPr/>
                    <a:lstStyle/>
                    <a:p>
                      <a:pPr algn="ctr" fontAlgn="b"/>
                      <a:r>
                        <a:rPr lang="en-GB" sz="2000" b="1" i="0" u="none" strike="noStrike" dirty="0">
                          <a:solidFill>
                            <a:schemeClr val="bg1"/>
                          </a:solidFill>
                          <a:effectLst/>
                          <a:latin typeface="Calibri" panose="020F0502020204030204" pitchFamily="34" charset="0"/>
                        </a:rPr>
                        <a:t>Interns</a:t>
                      </a:r>
                      <a:endParaRPr lang="en-GB" sz="2000" b="1" i="0" u="none" strike="noStrike" dirty="0">
                        <a:solidFill>
                          <a:schemeClr val="bg1"/>
                        </a:solidFill>
                        <a:effectLst/>
                        <a:latin typeface="Calibri" panose="020F0502020204030204" pitchFamily="34" charset="0"/>
                      </a:endParaRPr>
                    </a:p>
                  </a:txBody>
                  <a:tcPr marL="20942" marR="20942" marT="2094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a:txBody>
                    <a:bodyPr/>
                    <a:p>
                      <a:pPr algn="ctr" fontAlgn="b">
                        <a:buNone/>
                      </a:pPr>
                      <a:r>
                        <a:rPr lang="en-US" altLang="en-GB" sz="2000" b="1" i="0" u="none" strike="noStrike" dirty="0">
                          <a:solidFill>
                            <a:schemeClr val="bg1"/>
                          </a:solidFill>
                          <a:effectLst/>
                          <a:latin typeface="Calibri" panose="020F0502020204030204" pitchFamily="34" charset="0"/>
                        </a:rPr>
                        <a:t>NYSC</a:t>
                      </a:r>
                      <a:endParaRPr lang="en-US" altLang="en-GB" sz="2000" b="1" i="0" u="none" strike="noStrike" dirty="0">
                        <a:solidFill>
                          <a:schemeClr val="bg1"/>
                        </a:solidFill>
                        <a:effectLst/>
                        <a:latin typeface="Calibri" panose="020F0502020204030204" pitchFamily="34" charset="0"/>
                      </a:endParaRPr>
                    </a:p>
                  </a:txBody>
                  <a:tcPr marL="20942" marR="20942" marT="20942"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r>
              <a:tr h="983615">
                <a:tc>
                  <a:txBody>
                    <a:bodyPr/>
                    <a:lstStyle/>
                    <a:p>
                      <a:pPr algn="just" rtl="0" fontAlgn="ctr"/>
                      <a:endParaRPr lang="en-GB" sz="2600" b="0" i="0" u="none" strike="noStrike" dirty="0">
                        <a:solidFill>
                          <a:schemeClr val="bg1"/>
                        </a:solidFill>
                        <a:effectLst/>
                        <a:latin typeface="Century Gothic" panose="020B0502020202020204" pitchFamily="34" charset="0"/>
                      </a:endParaRPr>
                    </a:p>
                    <a:p>
                      <a:pPr algn="just" rtl="0" fontAlgn="ctr"/>
                      <a:r>
                        <a:rPr lang="en-GB" sz="2400" b="0" i="0" u="none" strike="noStrike" dirty="0">
                          <a:solidFill>
                            <a:schemeClr val="bg1"/>
                          </a:solidFill>
                          <a:effectLst/>
                          <a:latin typeface="Century Gothic" panose="020B0502020202020204" pitchFamily="34" charset="0"/>
                        </a:rPr>
                        <a:t>Lagos</a:t>
                      </a:r>
                      <a:endParaRPr lang="en-GB" sz="2400" b="0" i="0" u="none" strike="noStrike" dirty="0">
                        <a:solidFill>
                          <a:schemeClr val="bg1"/>
                        </a:solidFill>
                        <a:effectLst/>
                        <a:latin typeface="Century Gothic" panose="020B0502020202020204" pitchFamily="34" charset="0"/>
                      </a:endParaRPr>
                    </a:p>
                  </a:txBody>
                  <a:tcPr marL="20942" marR="20942" marT="20942" marB="0" anchor="ctr" anchorCtr="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600" b="0" i="0" u="none" strike="noStrike" dirty="0">
                          <a:solidFill>
                            <a:schemeClr val="bg1"/>
                          </a:solidFill>
                          <a:effectLst/>
                          <a:latin typeface="Calibri" panose="020F0502020204030204" pitchFamily="34" charset="0"/>
                        </a:rPr>
                        <a:t>25</a:t>
                      </a:r>
                      <a:endParaRPr lang="en-US" sz="2600" b="0" i="0" u="none" strike="noStrike" dirty="0">
                        <a:solidFill>
                          <a:schemeClr val="bg1"/>
                        </a:solidFill>
                        <a:effectLst/>
                        <a:latin typeface="Calibri" panose="020F0502020204030204" pitchFamily="34" charset="0"/>
                      </a:endParaRPr>
                    </a:p>
                  </a:txBody>
                  <a:tcPr marL="20942" marR="20942" marT="209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600" b="0" i="0" u="none" strike="noStrike" dirty="0">
                          <a:solidFill>
                            <a:schemeClr val="bg1"/>
                          </a:solidFill>
                          <a:effectLst/>
                          <a:latin typeface="Calibri" panose="020F0502020204030204" pitchFamily="34" charset="0"/>
                        </a:rPr>
                        <a:t>7</a:t>
                      </a:r>
                      <a:endParaRPr lang="en-US" sz="2600" b="0" i="0" u="none" strike="noStrike" dirty="0">
                        <a:solidFill>
                          <a:schemeClr val="bg1"/>
                        </a:solidFill>
                        <a:effectLst/>
                        <a:latin typeface="Calibri" panose="020F0502020204030204" pitchFamily="34" charset="0"/>
                      </a:endParaRPr>
                    </a:p>
                  </a:txBody>
                  <a:tcPr marL="20942" marR="20942" marT="209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600" b="0" i="0" u="none" strike="noStrike" dirty="0">
                          <a:solidFill>
                            <a:schemeClr val="bg1"/>
                          </a:solidFill>
                          <a:effectLst/>
                          <a:latin typeface="Calibri" panose="020F0502020204030204" pitchFamily="34" charset="0"/>
                        </a:rPr>
                        <a:t>3</a:t>
                      </a:r>
                      <a:endParaRPr lang="en-US" sz="2600" b="0" i="0" u="none" strike="noStrike" dirty="0">
                        <a:solidFill>
                          <a:schemeClr val="bg1"/>
                        </a:solidFill>
                        <a:effectLst/>
                        <a:latin typeface="Calibri" panose="020F0502020204030204" pitchFamily="34" charset="0"/>
                      </a:endParaRPr>
                    </a:p>
                  </a:txBody>
                  <a:tcPr marL="20942" marR="20942" marT="209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buNone/>
                      </a:pPr>
                      <a:r>
                        <a:rPr lang="en-US" sz="2600" b="0" i="0" u="none" strike="noStrike" dirty="0">
                          <a:solidFill>
                            <a:schemeClr val="bg1"/>
                          </a:solidFill>
                          <a:effectLst/>
                          <a:latin typeface="Calibri" panose="020F0502020204030204" pitchFamily="34" charset="0"/>
                        </a:rPr>
                        <a:t>1</a:t>
                      </a:r>
                      <a:endParaRPr lang="en-US" sz="2600" b="0" i="0" u="none" strike="noStrike" dirty="0">
                        <a:solidFill>
                          <a:schemeClr val="bg1"/>
                        </a:solidFill>
                        <a:effectLst/>
                        <a:latin typeface="Calibri" panose="020F0502020204030204" pitchFamily="34" charset="0"/>
                      </a:endParaRPr>
                    </a:p>
                  </a:txBody>
                  <a:tcPr marL="20942" marR="20942" marT="20942"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2" name="Table 11"/>
          <p:cNvGraphicFramePr>
            <a:graphicFrameLocks noGrp="1"/>
          </p:cNvGraphicFramePr>
          <p:nvPr/>
        </p:nvGraphicFramePr>
        <p:xfrm>
          <a:off x="14864278" y="2718412"/>
          <a:ext cx="4732840" cy="1465494"/>
        </p:xfrm>
        <a:graphic>
          <a:graphicData uri="http://schemas.openxmlformats.org/drawingml/2006/table">
            <a:tbl>
              <a:tblPr/>
              <a:tblGrid>
                <a:gridCol w="2717716"/>
                <a:gridCol w="2015124"/>
              </a:tblGrid>
              <a:tr h="545968">
                <a:tc>
                  <a:txBody>
                    <a:bodyPr/>
                    <a:lstStyle/>
                    <a:p>
                      <a:pPr algn="ctr" rtl="0" fontAlgn="ctr"/>
                      <a:r>
                        <a:rPr lang="en-GB" sz="2300" b="1" i="0" u="none" strike="noStrike" dirty="0">
                          <a:solidFill>
                            <a:schemeClr val="bg1"/>
                          </a:solidFill>
                          <a:effectLst/>
                          <a:latin typeface="Century Gothic" panose="020B0502020202020204" pitchFamily="34" charset="0"/>
                        </a:rPr>
                        <a:t>Gender </a:t>
                      </a:r>
                      <a:endParaRPr lang="en-GB" sz="2300" b="1" i="0" u="none" strike="noStrike" dirty="0">
                        <a:solidFill>
                          <a:schemeClr val="bg1"/>
                        </a:solidFill>
                        <a:effectLst/>
                        <a:latin typeface="Century Gothic" panose="020B0502020202020204" pitchFamily="34" charset="0"/>
                      </a:endParaRPr>
                    </a:p>
                  </a:txBody>
                  <a:tcPr marL="20942" marR="20942" marT="209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c>
                  <a:txBody>
                    <a:bodyPr/>
                    <a:lstStyle/>
                    <a:p>
                      <a:pPr algn="ctr" fontAlgn="ctr"/>
                      <a:r>
                        <a:rPr lang="en-GB" sz="2300" b="1" i="0" u="none" strike="noStrike" dirty="0">
                          <a:solidFill>
                            <a:schemeClr val="bg1"/>
                          </a:solidFill>
                          <a:effectLst/>
                          <a:latin typeface="Century Gothic" panose="020B0502020202020204" pitchFamily="34" charset="0"/>
                        </a:rPr>
                        <a:t>Number</a:t>
                      </a:r>
                      <a:endParaRPr lang="en-GB" sz="2300" b="1" i="0" u="none" strike="noStrike" dirty="0">
                        <a:solidFill>
                          <a:schemeClr val="bg1"/>
                        </a:solidFill>
                        <a:effectLst/>
                        <a:latin typeface="Century Gothic" panose="020B0502020202020204" pitchFamily="34" charset="0"/>
                      </a:endParaRPr>
                    </a:p>
                  </a:txBody>
                  <a:tcPr marL="20942" marR="20942" marT="209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lumMod val="75000"/>
                        <a:lumOff val="25000"/>
                      </a:schemeClr>
                    </a:solidFill>
                  </a:tcPr>
                </a:tc>
              </a:tr>
              <a:tr h="459763">
                <a:tc>
                  <a:txBody>
                    <a:bodyPr/>
                    <a:lstStyle/>
                    <a:p>
                      <a:pPr algn="ctr" rtl="0" fontAlgn="ctr"/>
                      <a:r>
                        <a:rPr lang="en-GB" sz="2400" b="0" i="0" u="none" strike="noStrike" dirty="0">
                          <a:solidFill>
                            <a:schemeClr val="bg1"/>
                          </a:solidFill>
                          <a:effectLst/>
                          <a:latin typeface="Century Gothic" panose="020B0502020202020204" pitchFamily="34" charset="0"/>
                        </a:rPr>
                        <a:t>Female </a:t>
                      </a:r>
                      <a:endParaRPr lang="en-GB" sz="2400" b="0" i="0" u="none" strike="noStrike" dirty="0">
                        <a:solidFill>
                          <a:schemeClr val="bg1"/>
                        </a:solidFill>
                        <a:effectLst/>
                        <a:latin typeface="Century Gothic" panose="020B0502020202020204" pitchFamily="34" charset="0"/>
                      </a:endParaRPr>
                    </a:p>
                  </a:txBody>
                  <a:tcPr marL="20942" marR="20942" marT="209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chemeClr val="bg1"/>
                          </a:solidFill>
                          <a:effectLst/>
                          <a:latin typeface="Century Gothic" panose="020B0502020202020204" pitchFamily="34" charset="0"/>
                        </a:rPr>
                        <a:t>7</a:t>
                      </a:r>
                      <a:endParaRPr lang="en-US" sz="2400" b="0" i="0" u="none" strike="noStrike" dirty="0">
                        <a:solidFill>
                          <a:schemeClr val="bg1"/>
                        </a:solidFill>
                        <a:effectLst/>
                        <a:latin typeface="Century Gothic" panose="020B0502020202020204" pitchFamily="34" charset="0"/>
                      </a:endParaRPr>
                    </a:p>
                  </a:txBody>
                  <a:tcPr marL="20942" marR="20942" marT="209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9740">
                <a:tc>
                  <a:txBody>
                    <a:bodyPr/>
                    <a:lstStyle/>
                    <a:p>
                      <a:pPr algn="ctr" rtl="0" fontAlgn="ctr"/>
                      <a:r>
                        <a:rPr lang="en-GB" sz="2400" b="0" i="0" u="none" strike="noStrike" dirty="0">
                          <a:solidFill>
                            <a:schemeClr val="bg1"/>
                          </a:solidFill>
                          <a:effectLst/>
                          <a:latin typeface="Century Gothic" panose="020B0502020202020204" pitchFamily="34" charset="0"/>
                        </a:rPr>
                        <a:t>Male</a:t>
                      </a:r>
                      <a:endParaRPr lang="en-GB" sz="2400" b="0" i="0" u="none" strike="noStrike" dirty="0">
                        <a:solidFill>
                          <a:schemeClr val="bg1"/>
                        </a:solidFill>
                        <a:effectLst/>
                        <a:latin typeface="Century Gothic" panose="020B0502020202020204" pitchFamily="34" charset="0"/>
                      </a:endParaRPr>
                    </a:p>
                  </a:txBody>
                  <a:tcPr marL="20942" marR="20942" marT="209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2400" b="0" i="0" u="none" strike="noStrike" dirty="0">
                          <a:solidFill>
                            <a:schemeClr val="bg1"/>
                          </a:solidFill>
                          <a:effectLst/>
                          <a:latin typeface="Century Gothic" panose="020B0502020202020204" pitchFamily="34" charset="0"/>
                        </a:rPr>
                        <a:t>29</a:t>
                      </a:r>
                      <a:endParaRPr lang="en-US" sz="2400" b="0" i="0" u="none" strike="noStrike" dirty="0">
                        <a:solidFill>
                          <a:schemeClr val="bg1"/>
                        </a:solidFill>
                        <a:effectLst/>
                        <a:latin typeface="Century Gothic" panose="020B0502020202020204" pitchFamily="34" charset="0"/>
                      </a:endParaRPr>
                    </a:p>
                  </a:txBody>
                  <a:tcPr marL="20942" marR="20942" marT="209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1" y="15637"/>
            <a:ext cx="20104102" cy="1800992"/>
          </a:xfrm>
          <a:prstGeom prst="rect">
            <a:avLst/>
          </a:prstGeom>
        </p:spPr>
      </p:pic>
      <p:sp>
        <p:nvSpPr>
          <p:cNvPr id="18" name="TextBox 17"/>
          <p:cNvSpPr txBox="1"/>
          <p:nvPr/>
        </p:nvSpPr>
        <p:spPr>
          <a:xfrm>
            <a:off x="984250" y="500359"/>
            <a:ext cx="11734800" cy="565150"/>
          </a:xfrm>
          <a:prstGeom prst="rect">
            <a:avLst/>
          </a:prstGeom>
          <a:noFill/>
        </p:spPr>
        <p:txBody>
          <a:bodyPr wrap="square" rtlCol="0">
            <a:spAutoFit/>
          </a:bodyPr>
          <a:lstStyle/>
          <a:p>
            <a:pPr defTabSz="2010410">
              <a:defRPr/>
            </a:pPr>
            <a:r>
              <a:rPr lang="en-US" sz="3080" b="1" dirty="0">
                <a:solidFill>
                  <a:prstClr val="white"/>
                </a:solidFill>
                <a:latin typeface="Century Gothic" panose="020B0502020202020204" pitchFamily="34" charset="0"/>
              </a:rPr>
              <a:t>Staff Demography as </a:t>
            </a:r>
            <a:r>
              <a:rPr lang="en-US" sz="3080" b="1">
                <a:solidFill>
                  <a:prstClr val="white"/>
                </a:solidFill>
                <a:latin typeface="Century Gothic" panose="020B0502020202020204" pitchFamily="34" charset="0"/>
              </a:rPr>
              <a:t>of Q2, </a:t>
            </a:r>
            <a:r>
              <a:rPr lang="en-US" sz="3080" b="1" dirty="0">
                <a:solidFill>
                  <a:prstClr val="white"/>
                </a:solidFill>
                <a:latin typeface="Century Gothic" panose="020B0502020202020204" pitchFamily="34" charset="0"/>
              </a:rPr>
              <a:t>2023</a:t>
            </a:r>
            <a:endParaRPr lang="en-US" sz="3080" b="1" dirty="0">
              <a:solidFill>
                <a:prstClr val="white"/>
              </a:solidFill>
              <a:latin typeface="Century Gothic" panose="020B0502020202020204" pitchFamily="34" charset="0"/>
            </a:endParaRPr>
          </a:p>
        </p:txBody>
      </p:sp>
      <p:graphicFrame>
        <p:nvGraphicFramePr>
          <p:cNvPr id="5" name="Chart 4"/>
          <p:cNvGraphicFramePr/>
          <p:nvPr/>
        </p:nvGraphicFramePr>
        <p:xfrm>
          <a:off x="410631" y="5883274"/>
          <a:ext cx="6745819" cy="5074613"/>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3" name="Chart 12"/>
          <p:cNvGraphicFramePr/>
          <p:nvPr/>
        </p:nvGraphicFramePr>
        <p:xfrm>
          <a:off x="14744655" y="4448175"/>
          <a:ext cx="5021643" cy="4370051"/>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7926724" y="6623827"/>
            <a:ext cx="6276027" cy="462915"/>
          </a:xfrm>
          <a:prstGeom prst="rect">
            <a:avLst/>
          </a:prstGeom>
          <a:noFill/>
        </p:spPr>
        <p:txBody>
          <a:bodyPr wrap="square">
            <a:spAutoFit/>
          </a:bodyPr>
          <a:lstStyle/>
          <a:p>
            <a:pPr defTabSz="2010410"/>
            <a:r>
              <a:rPr lang="en-US" sz="2420" dirty="0">
                <a:solidFill>
                  <a:schemeClr val="bg1"/>
                </a:solidFill>
                <a:latin typeface="Century Gothic" panose="020B0502020202020204" pitchFamily="34" charset="0"/>
                <a:ea typeface="Calibri" panose="020F0502020204030204" pitchFamily="34" charset="0"/>
              </a:rPr>
              <a:t>Q2 Attrition is at 12% measuring FTE exits</a:t>
            </a:r>
            <a:endParaRPr lang="en-US" sz="3955" dirty="0">
              <a:solidFill>
                <a:schemeClr val="bg1"/>
              </a:solidFill>
              <a:latin typeface="Century Gothic" panose="020B0502020202020204" pitchFamily="34" charset="0"/>
            </a:endParaRPr>
          </a:p>
        </p:txBody>
      </p:sp>
      <p:graphicFrame>
        <p:nvGraphicFramePr>
          <p:cNvPr id="4" name="Chart 3"/>
          <p:cNvGraphicFramePr/>
          <p:nvPr/>
        </p:nvGraphicFramePr>
        <p:xfrm>
          <a:off x="7825353" y="2681582"/>
          <a:ext cx="6357841" cy="38422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 y="397"/>
            <a:ext cx="20104102" cy="1800992"/>
          </a:xfrm>
          <a:prstGeom prst="rect">
            <a:avLst/>
          </a:prstGeom>
        </p:spPr>
      </p:pic>
      <p:sp>
        <p:nvSpPr>
          <p:cNvPr id="18" name="TextBox 17"/>
          <p:cNvSpPr txBox="1"/>
          <p:nvPr/>
        </p:nvSpPr>
        <p:spPr>
          <a:xfrm>
            <a:off x="1031428" y="562551"/>
            <a:ext cx="5869210" cy="565989"/>
          </a:xfrm>
          <a:prstGeom prst="rect">
            <a:avLst/>
          </a:prstGeom>
          <a:noFill/>
        </p:spPr>
        <p:txBody>
          <a:bodyPr wrap="square" rtlCol="0">
            <a:spAutoFit/>
          </a:bodyPr>
          <a:lstStyle/>
          <a:p>
            <a:pPr algn="ctr" defTabSz="2010410">
              <a:defRPr/>
            </a:pPr>
            <a:r>
              <a:rPr lang="en-US" sz="3080" b="1" dirty="0">
                <a:solidFill>
                  <a:prstClr val="white"/>
                </a:solidFill>
                <a:latin typeface="Century Gothic" panose="020B0502020202020204" pitchFamily="34" charset="0"/>
              </a:rPr>
              <a:t>Human Capital Requirement</a:t>
            </a:r>
            <a:endParaRPr lang="en-US" sz="3080" b="1" dirty="0">
              <a:solidFill>
                <a:prstClr val="white"/>
              </a:solidFill>
              <a:latin typeface="Century Gothic" panose="020B0502020202020204" pitchFamily="34" charset="0"/>
            </a:endParaRPr>
          </a:p>
        </p:txBody>
      </p:sp>
      <p:graphicFrame>
        <p:nvGraphicFramePr>
          <p:cNvPr id="3" name="Table 3"/>
          <p:cNvGraphicFramePr>
            <a:graphicFrameLocks noGrp="1"/>
          </p:cNvGraphicFramePr>
          <p:nvPr/>
        </p:nvGraphicFramePr>
        <p:xfrm>
          <a:off x="1029970" y="1903730"/>
          <a:ext cx="17445355" cy="10642600"/>
        </p:xfrm>
        <a:graphic>
          <a:graphicData uri="http://schemas.openxmlformats.org/drawingml/2006/table">
            <a:tbl>
              <a:tblPr firstRow="1" bandRow="1">
                <a:tableStyleId>{073A0DAA-6AF3-43AB-8588-CEC1D06C72B9}</a:tableStyleId>
              </a:tblPr>
              <a:tblGrid>
                <a:gridCol w="4799330"/>
                <a:gridCol w="6322695"/>
                <a:gridCol w="6323330"/>
              </a:tblGrid>
              <a:tr h="1330325">
                <a:tc>
                  <a:txBody>
                    <a:bodyPr/>
                    <a:lstStyle/>
                    <a:p>
                      <a:r>
                        <a:rPr lang="en-US" sz="2800" dirty="0">
                          <a:latin typeface="Century Gothic" panose="020B0502020202020204" pitchFamily="34" charset="0"/>
                        </a:rPr>
                        <a:t>Vacant Roles</a:t>
                      </a:r>
                      <a:endParaRPr lang="en-US" sz="2800" dirty="0">
                        <a:latin typeface="Century Gothic" panose="020B0502020202020204" pitchFamily="34" charset="0"/>
                      </a:endParaRPr>
                    </a:p>
                  </a:txBody>
                  <a:tcPr/>
                </a:tc>
                <a:tc>
                  <a:txBody>
                    <a:bodyPr/>
                    <a:lstStyle/>
                    <a:p>
                      <a:pPr algn="just"/>
                      <a:r>
                        <a:rPr lang="en-US" sz="2800" dirty="0">
                          <a:latin typeface="Century Gothic" panose="020B0502020202020204" pitchFamily="34" charset="0"/>
                        </a:rPr>
                        <a:t>Vacancy Count</a:t>
                      </a:r>
                      <a:endParaRPr lang="en-US" sz="2800" dirty="0">
                        <a:latin typeface="Century Gothic" panose="020B0502020202020204" pitchFamily="34" charset="0"/>
                      </a:endParaRPr>
                    </a:p>
                  </a:txBody>
                  <a:tcPr/>
                </a:tc>
                <a:tc>
                  <a:txBody>
                    <a:bodyPr/>
                    <a:lstStyle/>
                    <a:p>
                      <a:pPr algn="just"/>
                      <a:r>
                        <a:rPr lang="en-US" sz="2800" dirty="0">
                          <a:latin typeface="Century Gothic" panose="020B0502020202020204" pitchFamily="34" charset="0"/>
                        </a:rPr>
                        <a:t>Comments</a:t>
                      </a:r>
                      <a:endParaRPr lang="en-US" sz="2800" dirty="0">
                        <a:latin typeface="Century Gothic" panose="020B0502020202020204" pitchFamily="34" charset="0"/>
                      </a:endParaRPr>
                    </a:p>
                  </a:txBody>
                  <a:tcPr/>
                </a:tc>
              </a:tr>
              <a:tr h="1330325">
                <a:tc>
                  <a:txBody>
                    <a:bodyPr/>
                    <a:p>
                      <a:pPr>
                        <a:buNone/>
                      </a:pPr>
                      <a:r>
                        <a:rPr lang="en-US" sz="2800" dirty="0">
                          <a:latin typeface="Century Gothic" panose="020B0502020202020204" pitchFamily="34" charset="0"/>
                        </a:rPr>
                        <a:t>Business Development Officer and Manager</a:t>
                      </a:r>
                      <a:endParaRPr lang="en-US" sz="2800" dirty="0">
                        <a:latin typeface="Century Gothic" panose="020B0502020202020204" pitchFamily="34" charset="0"/>
                      </a:endParaRPr>
                    </a:p>
                  </a:txBody>
                  <a:tcPr/>
                </a:tc>
                <a:tc>
                  <a:txBody>
                    <a:bodyPr/>
                    <a:p>
                      <a:pPr algn="just">
                        <a:buNone/>
                      </a:pPr>
                      <a:r>
                        <a:rPr lang="en-US" sz="2800" dirty="0">
                          <a:latin typeface="Century Gothic" panose="020B0502020202020204" pitchFamily="34" charset="0"/>
                        </a:rPr>
                        <a:t>2</a:t>
                      </a:r>
                      <a:endParaRPr lang="en-US" sz="2800" dirty="0">
                        <a:latin typeface="Century Gothic" panose="020B0502020202020204" pitchFamily="34" charset="0"/>
                      </a:endParaRPr>
                    </a:p>
                  </a:txBody>
                  <a:tcPr/>
                </a:tc>
                <a:tc>
                  <a:txBody>
                    <a:bodyPr/>
                    <a:p>
                      <a:pPr algn="just">
                        <a:buNone/>
                      </a:pPr>
                      <a:r>
                        <a:rPr lang="en-US" sz="2800" dirty="0">
                          <a:latin typeface="Century Gothic" panose="020B0502020202020204" pitchFamily="34" charset="0"/>
                        </a:rPr>
                        <a:t>Shortlisting</a:t>
                      </a:r>
                      <a:endParaRPr lang="en-US" sz="2800" dirty="0">
                        <a:latin typeface="Century Gothic" panose="020B0502020202020204" pitchFamily="34" charset="0"/>
                      </a:endParaRPr>
                    </a:p>
                  </a:txBody>
                  <a:tcPr/>
                </a:tc>
              </a:tr>
              <a:tr h="1330325">
                <a:tc>
                  <a:txBody>
                    <a:bodyPr/>
                    <a:p>
                      <a:pPr>
                        <a:buNone/>
                      </a:pPr>
                      <a:r>
                        <a:rPr lang="en-US" sz="2800" dirty="0">
                          <a:latin typeface="Century Gothic" panose="020B0502020202020204" pitchFamily="34" charset="0"/>
                        </a:rPr>
                        <a:t>Executive Driver</a:t>
                      </a:r>
                      <a:endParaRPr lang="en-US" sz="2800" dirty="0">
                        <a:latin typeface="Century Gothic" panose="020B0502020202020204" pitchFamily="34" charset="0"/>
                      </a:endParaRPr>
                    </a:p>
                  </a:txBody>
                  <a:tcPr/>
                </a:tc>
                <a:tc>
                  <a:txBody>
                    <a:bodyPr/>
                    <a:p>
                      <a:pPr algn="just">
                        <a:buNone/>
                      </a:pPr>
                      <a:r>
                        <a:rPr lang="en-US" sz="2800" dirty="0">
                          <a:latin typeface="Century Gothic" panose="020B0502020202020204" pitchFamily="34" charset="0"/>
                        </a:rPr>
                        <a:t>1</a:t>
                      </a:r>
                      <a:endParaRPr lang="en-US" sz="2800" dirty="0">
                        <a:latin typeface="Century Gothic" panose="020B0502020202020204" pitchFamily="34" charset="0"/>
                      </a:endParaRPr>
                    </a:p>
                  </a:txBody>
                  <a:tcPr/>
                </a:tc>
                <a:tc>
                  <a:txBody>
                    <a:bodyPr/>
                    <a:p>
                      <a:pPr algn="just">
                        <a:buNone/>
                      </a:pPr>
                      <a:r>
                        <a:rPr lang="en-US" sz="2800" dirty="0">
                          <a:latin typeface="Century Gothic" panose="020B0502020202020204" pitchFamily="34" charset="0"/>
                        </a:rPr>
                        <a:t>Shortlisting</a:t>
                      </a:r>
                      <a:endParaRPr lang="en-US" sz="2800" dirty="0">
                        <a:latin typeface="Century Gothic" panose="020B0502020202020204" pitchFamily="34" charset="0"/>
                      </a:endParaRPr>
                    </a:p>
                  </a:txBody>
                  <a:tcPr/>
                </a:tc>
              </a:tr>
              <a:tr h="1330325">
                <a:tc>
                  <a:txBody>
                    <a:bodyPr/>
                    <a:p>
                      <a:r>
                        <a:rPr lang="en-US" sz="2800" dirty="0">
                          <a:latin typeface="Century Gothic" panose="020B0502020202020204" pitchFamily="34" charset="0"/>
                        </a:rPr>
                        <a:t>Technical Writer/Product Designer (Intern)</a:t>
                      </a:r>
                      <a:endParaRPr lang="en-US" sz="2800" dirty="0">
                        <a:latin typeface="Century Gothic" panose="020B0502020202020204" pitchFamily="34" charset="0"/>
                      </a:endParaRPr>
                    </a:p>
                  </a:txBody>
                  <a:tcPr/>
                </a:tc>
                <a:tc>
                  <a:txBody>
                    <a:bodyPr/>
                    <a:p>
                      <a:pPr algn="just"/>
                      <a:r>
                        <a:rPr lang="en-US" sz="2800" dirty="0">
                          <a:latin typeface="Century Gothic" panose="020B0502020202020204" pitchFamily="34" charset="0"/>
                        </a:rPr>
                        <a:t>1</a:t>
                      </a:r>
                      <a:endParaRPr lang="en-US" sz="2800" dirty="0">
                        <a:latin typeface="Century Gothic" panose="020B0502020202020204" pitchFamily="34" charset="0"/>
                      </a:endParaRPr>
                    </a:p>
                  </a:txBody>
                  <a:tcPr/>
                </a:tc>
                <a:tc>
                  <a:txBody>
                    <a:bodyPr/>
                    <a:p>
                      <a:pPr algn="just"/>
                      <a:r>
                        <a:rPr lang="en-US" sz="2800" dirty="0">
                          <a:latin typeface="Century Gothic" panose="020B0502020202020204" pitchFamily="34" charset="0"/>
                        </a:rPr>
                        <a:t>Shortlisting</a:t>
                      </a:r>
                      <a:endParaRPr lang="en-US" sz="2800" dirty="0">
                        <a:latin typeface="Century Gothic" panose="020B0502020202020204" pitchFamily="34" charset="0"/>
                      </a:endParaRPr>
                    </a:p>
                  </a:txBody>
                  <a:tcPr/>
                </a:tc>
              </a:tr>
              <a:tr h="1330325">
                <a:tc>
                  <a:txBody>
                    <a:bodyPr/>
                    <a:lstStyle/>
                    <a:p>
                      <a:r>
                        <a:rPr lang="en-US" sz="2800" dirty="0">
                          <a:latin typeface="Century Gothic" panose="020B0502020202020204" pitchFamily="34" charset="0"/>
                        </a:rPr>
                        <a:t>Executive Assistant (Intern)</a:t>
                      </a:r>
                      <a:endParaRPr lang="en-US" sz="2800" dirty="0">
                        <a:latin typeface="Century Gothic" panose="020B0502020202020204" pitchFamily="34" charset="0"/>
                      </a:endParaRPr>
                    </a:p>
                  </a:txBody>
                  <a:tcPr/>
                </a:tc>
                <a:tc>
                  <a:txBody>
                    <a:bodyPr/>
                    <a:lstStyle/>
                    <a:p>
                      <a:pPr algn="just"/>
                      <a:r>
                        <a:rPr lang="en-US" sz="2800" dirty="0">
                          <a:latin typeface="Century Gothic" panose="020B0502020202020204" pitchFamily="34" charset="0"/>
                        </a:rPr>
                        <a:t>1</a:t>
                      </a:r>
                      <a:endParaRPr lang="en-US" sz="2800" dirty="0">
                        <a:latin typeface="Century Gothic" panose="020B0502020202020204" pitchFamily="34" charset="0"/>
                      </a:endParaRPr>
                    </a:p>
                  </a:txBody>
                  <a:tcPr/>
                </a:tc>
                <a:tc>
                  <a:txBody>
                    <a:bodyPr/>
                    <a:lstStyle/>
                    <a:p>
                      <a:pPr algn="just"/>
                      <a:r>
                        <a:rPr lang="en-US" sz="2800" dirty="0">
                          <a:latin typeface="Century Gothic" panose="020B0502020202020204" pitchFamily="34" charset="0"/>
                        </a:rPr>
                        <a:t>To resume 3rd July</a:t>
                      </a:r>
                      <a:endParaRPr lang="en-US" sz="2800" dirty="0">
                        <a:latin typeface="Century Gothic" panose="020B0502020202020204" pitchFamily="34" charset="0"/>
                      </a:endParaRPr>
                    </a:p>
                  </a:txBody>
                  <a:tcPr/>
                </a:tc>
              </a:tr>
              <a:tr h="1330325">
                <a:tc>
                  <a:txBody>
                    <a:bodyPr/>
                    <a:lstStyle/>
                    <a:p>
                      <a:r>
                        <a:rPr lang="en-US" sz="2800" dirty="0">
                          <a:latin typeface="Century Gothic" panose="020B0502020202020204" pitchFamily="34" charset="0"/>
                        </a:rPr>
                        <a:t>Research Analyst (Intern)</a:t>
                      </a:r>
                      <a:endParaRPr lang="en-US" sz="2800" dirty="0">
                        <a:latin typeface="Century Gothic" panose="020B0502020202020204" pitchFamily="34" charset="0"/>
                      </a:endParaRPr>
                    </a:p>
                  </a:txBody>
                  <a:tcPr/>
                </a:tc>
                <a:tc>
                  <a:txBody>
                    <a:bodyPr/>
                    <a:lstStyle/>
                    <a:p>
                      <a:pPr algn="just"/>
                      <a:r>
                        <a:rPr lang="en-US" sz="2800" dirty="0">
                          <a:latin typeface="Century Gothic" panose="020B0502020202020204" pitchFamily="34" charset="0"/>
                        </a:rPr>
                        <a:t>1</a:t>
                      </a:r>
                      <a:endParaRPr lang="en-US" sz="2800" dirty="0">
                        <a:latin typeface="Century Gothic" panose="020B0502020202020204" pitchFamily="34" charset="0"/>
                      </a:endParaRPr>
                    </a:p>
                  </a:txBody>
                  <a:tcPr/>
                </a:tc>
                <a:tc>
                  <a:txBody>
                    <a:bodyPr/>
                    <a:lstStyle/>
                    <a:p>
                      <a:pPr marL="0" marR="0" lvl="0" indent="0" algn="just" defTabSz="1507490" rtl="0" eaLnBrk="1" fontAlgn="auto" latinLnBrk="0" hangingPunct="1">
                        <a:lnSpc>
                          <a:spcPct val="100000"/>
                        </a:lnSpc>
                        <a:spcBef>
                          <a:spcPts val="0"/>
                        </a:spcBef>
                        <a:spcAft>
                          <a:spcPts val="0"/>
                        </a:spcAft>
                        <a:buClrTx/>
                        <a:buSzTx/>
                        <a:buFontTx/>
                        <a:buNone/>
                        <a:defRPr/>
                      </a:pPr>
                      <a:r>
                        <a:rPr lang="en-US" sz="2800" dirty="0">
                          <a:latin typeface="Century Gothic" panose="020B0502020202020204" pitchFamily="34" charset="0"/>
                          <a:sym typeface="+mn-ea"/>
                        </a:rPr>
                        <a:t>To resume 3rd July</a:t>
                      </a:r>
                      <a:endParaRPr lang="en-US" sz="2800" dirty="0">
                        <a:latin typeface="Century Gothic" panose="020B0502020202020204" pitchFamily="34" charset="0"/>
                      </a:endParaRPr>
                    </a:p>
                    <a:p>
                      <a:pPr marL="0" marR="0" lvl="0" indent="0" algn="just" defTabSz="1507490" rtl="0" eaLnBrk="1" fontAlgn="auto" latinLnBrk="0" hangingPunct="1">
                        <a:lnSpc>
                          <a:spcPct val="100000"/>
                        </a:lnSpc>
                        <a:spcBef>
                          <a:spcPts val="0"/>
                        </a:spcBef>
                        <a:spcAft>
                          <a:spcPts val="0"/>
                        </a:spcAft>
                        <a:buClrTx/>
                        <a:buSzTx/>
                        <a:buFontTx/>
                        <a:buNone/>
                        <a:defRPr/>
                      </a:pPr>
                      <a:endParaRPr lang="en-US" sz="2800" dirty="0">
                        <a:latin typeface="Century Gothic" panose="020B0502020202020204" pitchFamily="34" charset="0"/>
                      </a:endParaRPr>
                    </a:p>
                  </a:txBody>
                  <a:tcPr/>
                </a:tc>
              </a:tr>
              <a:tr h="1330325">
                <a:tc>
                  <a:txBody>
                    <a:bodyPr/>
                    <a:lstStyle/>
                    <a:p>
                      <a:r>
                        <a:rPr lang="en-US" sz="2800" dirty="0">
                          <a:latin typeface="Century Gothic" panose="020B0502020202020204" pitchFamily="34" charset="0"/>
                        </a:rPr>
                        <a:t>Human Resource/Admin Officer (Intern)</a:t>
                      </a:r>
                      <a:endParaRPr lang="en-US" sz="2800" dirty="0">
                        <a:latin typeface="Century Gothic" panose="020B0502020202020204" pitchFamily="34" charset="0"/>
                      </a:endParaRPr>
                    </a:p>
                  </a:txBody>
                  <a:tcPr/>
                </a:tc>
                <a:tc>
                  <a:txBody>
                    <a:bodyPr/>
                    <a:lstStyle/>
                    <a:p>
                      <a:pPr algn="just"/>
                      <a:r>
                        <a:rPr lang="en-US" sz="2800" dirty="0">
                          <a:latin typeface="Century Gothic" panose="020B0502020202020204" pitchFamily="34" charset="0"/>
                        </a:rPr>
                        <a:t>1</a:t>
                      </a:r>
                      <a:endParaRPr lang="en-US" sz="2800" dirty="0">
                        <a:latin typeface="Century Gothic" panose="020B0502020202020204" pitchFamily="34" charset="0"/>
                      </a:endParaRPr>
                    </a:p>
                  </a:txBody>
                  <a:tcPr/>
                </a:tc>
                <a:tc>
                  <a:txBody>
                    <a:bodyPr/>
                    <a:lstStyle/>
                    <a:p>
                      <a:pPr algn="just"/>
                      <a:r>
                        <a:rPr lang="en-US" sz="2800" dirty="0">
                          <a:latin typeface="Century Gothic" panose="020B0502020202020204" pitchFamily="34" charset="0"/>
                          <a:sym typeface="+mn-ea"/>
                        </a:rPr>
                        <a:t>To resume 3rd July</a:t>
                      </a:r>
                      <a:endParaRPr lang="en-US" sz="2800" dirty="0">
                        <a:latin typeface="Century Gothic" panose="020B0502020202020204" pitchFamily="34" charset="0"/>
                      </a:endParaRPr>
                    </a:p>
                    <a:p>
                      <a:pPr algn="just"/>
                      <a:endParaRPr lang="en-US" sz="2800" dirty="0">
                        <a:latin typeface="Century Gothic" panose="020B0502020202020204" pitchFamily="34" charset="0"/>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object 3"/>
          <p:cNvSpPr/>
          <p:nvPr/>
        </p:nvSpPr>
        <p:spPr>
          <a:xfrm>
            <a:off x="1" y="-55413"/>
            <a:ext cx="8963077" cy="7905518"/>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12125285" y="3204091"/>
            <a:ext cx="7978814" cy="8104465"/>
          </a:xfrm>
          <a:prstGeom prst="rect">
            <a:avLst/>
          </a:prstGeom>
          <a:blipFill>
            <a:blip r:embed="rId2" cstate="print"/>
            <a:stretch>
              <a:fillRect/>
            </a:stretch>
          </a:blipFill>
        </p:spPr>
        <p:txBody>
          <a:bodyPr wrap="square" lIns="0" tIns="0" rIns="0" bIns="0" rtlCol="0"/>
          <a:lstStyle/>
          <a:p/>
        </p:txBody>
      </p:sp>
      <p:pic>
        <p:nvPicPr>
          <p:cNvPr id="9" name="Picture 8"/>
          <p:cNvPicPr>
            <a:picLocks noChangeAspect="1"/>
          </p:cNvPicPr>
          <p:nvPr/>
        </p:nvPicPr>
        <p:blipFill>
          <a:blip r:embed="rId3"/>
          <a:stretch>
            <a:fillRect/>
          </a:stretch>
        </p:blipFill>
        <p:spPr>
          <a:xfrm>
            <a:off x="7842251" y="5183189"/>
            <a:ext cx="4054475" cy="4054475"/>
          </a:xfrm>
          <a:prstGeom prst="rect">
            <a:avLst/>
          </a:prstGeom>
        </p:spPr>
      </p:pic>
      <p:sp>
        <p:nvSpPr>
          <p:cNvPr id="8" name="TextBox 7"/>
          <p:cNvSpPr txBox="1"/>
          <p:nvPr/>
        </p:nvSpPr>
        <p:spPr>
          <a:xfrm>
            <a:off x="5175250" y="3952759"/>
            <a:ext cx="8763000" cy="1569660"/>
          </a:xfrm>
          <a:prstGeom prst="rect">
            <a:avLst/>
          </a:prstGeom>
          <a:noFill/>
        </p:spPr>
        <p:txBody>
          <a:bodyPr wrap="square" rtlCol="0">
            <a:spAutoFit/>
          </a:bodyPr>
          <a:lstStyle/>
          <a:p>
            <a:pPr algn="ctr"/>
            <a:r>
              <a:rPr lang="en-US" sz="9600" b="1" dirty="0">
                <a:solidFill>
                  <a:schemeClr val="bg1"/>
                </a:solidFill>
                <a:latin typeface="SF UI Display" panose="00000300000000000000" pitchFamily="50" charset="0"/>
              </a:rPr>
              <a:t>Thank You !</a:t>
            </a:r>
            <a:endParaRPr lang="en-US" sz="9600" b="1" dirty="0">
              <a:solidFill>
                <a:schemeClr val="bg1"/>
              </a:solidFill>
              <a:latin typeface="SF UI Display" panose="00000300000000000000" pitchFamily="50"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DD7F6560B27F4DAC314E2109337D93" ma:contentTypeVersion="8" ma:contentTypeDescription="Create a new document." ma:contentTypeScope="" ma:versionID="b543d9d1576acaf7b71b52fd5dbf6977">
  <xsd:schema xmlns:xsd="http://www.w3.org/2001/XMLSchema" xmlns:xs="http://www.w3.org/2001/XMLSchema" xmlns:p="http://schemas.microsoft.com/office/2006/metadata/properties" xmlns:ns2="94c20f57-48bc-4ece-ab95-ba41d7f12ffd" targetNamespace="http://schemas.microsoft.com/office/2006/metadata/properties" ma:root="true" ma:fieldsID="09af8cdcdcdb4c00c924a3ad4e9916c8" ns2:_="">
    <xsd:import namespace="94c20f57-48bc-4ece-ab95-ba41d7f12ff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c20f57-48bc-4ece-ab95-ba41d7f12f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243101-1CE8-4B04-A382-32BE584E808D}"/>
</file>

<file path=customXml/itemProps2.xml><?xml version="1.0" encoding="utf-8"?>
<ds:datastoreItem xmlns:ds="http://schemas.openxmlformats.org/officeDocument/2006/customXml" ds:itemID="{65EA1579-9E9B-444A-B4CE-20BD6B28A7D2}"/>
</file>

<file path=customXml/itemProps3.xml><?xml version="1.0" encoding="utf-8"?>
<ds:datastoreItem xmlns:ds="http://schemas.openxmlformats.org/officeDocument/2006/customXml" ds:itemID="{262AAC1A-3317-497E-BE7E-5EC1A370FA93}"/>
</file>

<file path=docProps/app.xml><?xml version="1.0" encoding="utf-8"?>
<Properties xmlns="http://schemas.openxmlformats.org/officeDocument/2006/extended-properties" xmlns:vt="http://schemas.openxmlformats.org/officeDocument/2006/docPropsVTypes">
  <TotalTime>0</TotalTime>
  <Words>2225</Words>
  <Application>WPS Presentation</Application>
  <PresentationFormat>Custom</PresentationFormat>
  <Paragraphs>140</Paragraphs>
  <Slides>6</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SimSun</vt:lpstr>
      <vt:lpstr>Wingdings</vt:lpstr>
      <vt:lpstr>Century Gothic</vt:lpstr>
      <vt:lpstr>Calibri</vt:lpstr>
      <vt:lpstr>SF UI Display</vt:lpstr>
      <vt:lpstr>Segoe Print</vt:lpstr>
      <vt:lpstr>Microsoft YaHei</vt:lpstr>
      <vt:lpstr>Arial Unicode MS</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15</dc:creator>
  <cp:lastModifiedBy>840 G3</cp:lastModifiedBy>
  <cp:revision>106</cp:revision>
  <dcterms:created xsi:type="dcterms:W3CDTF">2022-04-27T07:39:00Z</dcterms:created>
  <dcterms:modified xsi:type="dcterms:W3CDTF">2023-06-08T18:56:06Z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2022-04-27T16:00:00Z</vt:filetime>
  </property>
  <property fmtid="{D5CDD505-2E9C-101B-9397-08002B2CF9AE}" pid="3" name="ICV">
    <vt:lpwstr>4732213AB41E4BA0A5ACECED2E2D284C</vt:lpwstr>
  </property>
  <property fmtid="{D5CDD505-2E9C-101B-9397-08002B2CF9AE}" pid="4" name="KSOProductBuildVer">
    <vt:lpwstr>1033-11.2.0.11537</vt:lpwstr>
  </property>
  <property fmtid="{D5CDD505-2E9C-101B-9397-08002B2CF9AE}" pid="5" name="ContentTypeId">
    <vt:lpwstr>0x01010065DD7F6560B27F4DAC314E2109337D93</vt:lpwstr>
  </property>
  <property fmtid="{D5CDD505-2E9C-101B-9397-08002B2CF9AE}" pid="6" name="Order">
    <vt:r8>109200</vt:r8>
  </property>
  <property fmtid="{D5CDD505-2E9C-101B-9397-08002B2CF9AE}" pid="7" name="xd_Signature">
    <vt:bool>false</vt:bool>
  </property>
  <property fmtid="{D5CDD505-2E9C-101B-9397-08002B2CF9AE}" pid="8" name="xd_ProgID">
    <vt:lpwstr/>
  </property>
  <property fmtid="{D5CDD505-2E9C-101B-9397-08002B2CF9AE}" pid="9" name="_SourceUrl">
    <vt:lpwstr/>
  </property>
  <property fmtid="{D5CDD505-2E9C-101B-9397-08002B2CF9AE}" pid="10" name="_SharedFileIndex">
    <vt:lpwstr/>
  </property>
  <property fmtid="{D5CDD505-2E9C-101B-9397-08002B2CF9AE}" pid="11" name="ComplianceAssetId">
    <vt:lpwstr/>
  </property>
  <property fmtid="{D5CDD505-2E9C-101B-9397-08002B2CF9AE}" pid="12" name="TemplateUrl">
    <vt:lpwstr/>
  </property>
  <property fmtid="{D5CDD505-2E9C-101B-9397-08002B2CF9AE}" pid="13" name="_ExtendedDescription">
    <vt:lpwstr/>
  </property>
  <property fmtid="{D5CDD505-2E9C-101B-9397-08002B2CF9AE}" pid="14" name="TriggerFlowInfo">
    <vt:lpwstr/>
  </property>
</Properties>
</file>