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customXml" Target="../customXml/item2.xml"/><Relationship Id="rId2" Type="http://schemas.openxmlformats.org/officeDocument/2006/relationships/theme" Target="theme/theme1.xml"/><Relationship Id="rId6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11" Type="http://schemas.openxmlformats.org/officeDocument/2006/relationships/customXml" Target="../customXml/item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9" Type="http://schemas.openxmlformats.org/officeDocument/2006/relationships/viewProps" Target="viewProps.xml"/><Relationship Id="rId4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1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605" y="179705"/>
            <a:ext cx="832485" cy="816610"/>
          </a:xfrm>
          <a:prstGeom prst="rect">
            <a:avLst/>
          </a:prstGeom>
        </p:spPr>
      </p:pic>
      <p:graphicFrame>
        <p:nvGraphicFramePr>
          <p:cNvPr id="2" name="Table 1"/>
          <p:cNvGraphicFramePr/>
          <p:nvPr/>
        </p:nvGraphicFramePr>
        <p:xfrm>
          <a:off x="9379903" y="267335"/>
          <a:ext cx="2162175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765"/>
                <a:gridCol w="1375410"/>
              </a:tblGrid>
              <a:tr h="241300">
                <a:tc rowSpan="3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4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Legend</a:t>
                      </a:r>
                      <a:endParaRPr lang="en-US" sz="14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0%-39%</a:t>
                      </a:r>
                      <a:endParaRPr lang="en-US" sz="12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13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ED7D31"/>
                          </a:solidFill>
                          <a:latin typeface="Century Gothic" panose="020B0502020202020204" charset="-122"/>
                        </a:rPr>
                        <a:t>40%-69%</a:t>
                      </a:r>
                      <a:endParaRPr lang="en-US" sz="1200" b="1">
                        <a:solidFill>
                          <a:srgbClr val="ED7D31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5100">
                <a:tc vMerge="1">
                  <a:tcPr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70%-100%</a:t>
                      </a:r>
                      <a:endParaRPr lang="en-US" sz="12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817880" y="996315"/>
          <a:ext cx="10724515" cy="49745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35"/>
                <a:gridCol w="1440815"/>
                <a:gridCol w="2243455"/>
                <a:gridCol w="749300"/>
                <a:gridCol w="739140"/>
                <a:gridCol w="1016000"/>
                <a:gridCol w="4293870"/>
              </a:tblGrid>
              <a:tr h="628650"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SUMMARIZED STATUS OF ALL PROJECTS</a:t>
                      </a:r>
                      <a:endParaRPr lang="en-US" sz="18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(PROJECT MANAGEMENT/IMPLEMENTATION DEPT.)</a:t>
                      </a:r>
                      <a:endParaRPr lang="en-US" sz="18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765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entury Gothic" panose="020B0502020202020204" charset="-122"/>
                        </a:rPr>
                        <a:t>sn</a:t>
                      </a:r>
                      <a:endParaRPr lang="en-US" sz="1000" b="1">
                        <a:solidFill>
                          <a:srgbClr val="FFFFFF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entury Gothic" panose="020B0502020202020204" charset="-122"/>
                        </a:rPr>
                        <a:t>Client Name</a:t>
                      </a:r>
                      <a:endParaRPr lang="en-US" sz="1000" b="1">
                        <a:solidFill>
                          <a:srgbClr val="FFFFFF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entury Gothic" panose="020B0502020202020204" charset="-122"/>
                        </a:rPr>
                        <a:t>Project(s)</a:t>
                      </a:r>
                      <a:endParaRPr lang="en-US" sz="1000" b="1">
                        <a:solidFill>
                          <a:srgbClr val="FFFFFF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entury Gothic" panose="020B0502020202020204" charset="-122"/>
                        </a:rPr>
                        <a:t>Start Date</a:t>
                      </a:r>
                      <a:endParaRPr lang="en-US" sz="1000" b="1">
                        <a:solidFill>
                          <a:srgbClr val="FFFFFF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entury Gothic" panose="020B0502020202020204" charset="-122"/>
                        </a:rPr>
                        <a:t>Est. End Date</a:t>
                      </a:r>
                      <a:endParaRPr lang="en-US" sz="1000" b="1">
                        <a:solidFill>
                          <a:srgbClr val="FFFFFF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entury Gothic" panose="020B0502020202020204" charset="-122"/>
                        </a:rPr>
                        <a:t>Percentage Completion</a:t>
                      </a:r>
                      <a:endParaRPr lang="en-US" sz="1000" b="1">
                        <a:solidFill>
                          <a:srgbClr val="FFFFFF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000" b="1">
                          <a:solidFill>
                            <a:srgbClr val="FFFFFF"/>
                          </a:solidFill>
                          <a:latin typeface="Century Gothic" panose="020B0502020202020204" charset="-122"/>
                        </a:rPr>
                        <a:t>Summary</a:t>
                      </a:r>
                      <a:endParaRPr lang="en-US" sz="1000" b="1">
                        <a:solidFill>
                          <a:srgbClr val="FFFFFF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  <a:tr h="17176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Waveline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Proposed Solution(s):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Email Migration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Process Automation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Mobile Lending App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Next Module: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Mobile Lending App.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July, 2022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May.2023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95%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Email Migration Completed.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Process Automation completed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User Acceptance Testing (UAT) Completed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4. Job completion document shared with Client for signoff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439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Junior Achievement Africa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Website Development for Management of Recruiters and Alumni 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Feb. 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Jun.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85%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All modules except </a:t>
                      </a: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skills-testing</a:t>
                      </a: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 completed.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User testing and bug fixing is on-going.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Job completion document </a:t>
                      </a: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to be shared with Client for signoff once item 2 above is completed.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77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Four Point Hotel By Sheraton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 and Mobile App Development for workspace Booking Management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Sept 2022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Mar.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90%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Product has been built and deployed to client's environment. 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Job completion document to be shared with Client for signoff.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Content Placeholder 6"/>
          <p:cNvGraphicFramePr/>
          <p:nvPr>
            <p:ph idx="1"/>
          </p:nvPr>
        </p:nvGraphicFramePr>
        <p:xfrm>
          <a:off x="704215" y="902335"/>
          <a:ext cx="10799445" cy="47478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9120"/>
                <a:gridCol w="1310005"/>
                <a:gridCol w="3502025"/>
                <a:gridCol w="665480"/>
                <a:gridCol w="700405"/>
                <a:gridCol w="959485"/>
                <a:gridCol w="3082925"/>
              </a:tblGrid>
              <a:tr h="6248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S/N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Client Name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Project(s)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Start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Est. End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Percentage Completion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Summary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211391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4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KAM Holding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Job Planning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Fleet Management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Assets Management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4. Facility Management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5. Office Space Management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6. Protocol and Corporate Services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7. Digitalization of Clinical operations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8. Marketing Application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Aug. 2022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Jul.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90%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Seven (7) Modules have been completed and deployed. Currently working on the Marketing Application which is proposed to be completed by June 2023.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914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5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Digital Jewels Limited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PMO Automation</a:t>
                      </a: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:1. Proposal Phase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Commencement Phase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Execution Phase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4. Completion Phase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Dec. 2022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June,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chemeClr val="accent2"/>
                          </a:solidFill>
                          <a:latin typeface="Century Gothic" panose="020B0502020202020204" charset="-122"/>
                        </a:rPr>
                        <a:t>68%</a:t>
                      </a:r>
                      <a:endParaRPr lang="en-US" sz="1500" b="1">
                        <a:solidFill>
                          <a:schemeClr val="accent2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Phase 1, 2 and 3 of the PMO Project have been completed and approved by Client. 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Currently working on Phase 4 with the Client.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1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215" y="83185"/>
            <a:ext cx="847090" cy="7893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838200" y="1233805"/>
          <a:ext cx="10694035" cy="4483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805"/>
                <a:gridCol w="1388745"/>
                <a:gridCol w="2131695"/>
                <a:gridCol w="725805"/>
                <a:gridCol w="715645"/>
                <a:gridCol w="944245"/>
                <a:gridCol w="4443095"/>
              </a:tblGrid>
              <a:tr h="7581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S/N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Client Name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Project(s)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Start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Est. End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Percentage Completion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Summary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3442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6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Muyideen Ola Nigeria Ltd 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Automation of Business Processes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May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July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35%</a:t>
                      </a:r>
                      <a:endParaRPr lang="en-US" sz="15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POC deployed to Client's Environment.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Core Development of</a:t>
                      </a: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 Full System has commenced and is proposed to be completed before end of July, 2023.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7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Office of the Administrator (PAP)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Presidential Amnesty Program (PAP) Audit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May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Juy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15%</a:t>
                      </a:r>
                      <a:endParaRPr lang="en-US" sz="15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All documentations complete and executed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Vendor awaiting mobilization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Govt to disburse project initial funds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9062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8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EDC Facility Management Limited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Student/Admin Portal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May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July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chemeClr val="accent2"/>
                          </a:solidFill>
                          <a:latin typeface="Century Gothic" panose="020B0502020202020204" charset="-122"/>
                        </a:rPr>
                        <a:t>45%</a:t>
                      </a:r>
                      <a:endParaRPr lang="en-US" sz="1500" b="1">
                        <a:solidFill>
                          <a:schemeClr val="accent2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Project to be reviewed weekly with Vendor.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1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05" y="302895"/>
            <a:ext cx="982980" cy="912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Content Placeholder 3"/>
          <p:cNvGraphicFramePr/>
          <p:nvPr>
            <p:ph idx="1"/>
          </p:nvPr>
        </p:nvGraphicFramePr>
        <p:xfrm>
          <a:off x="822960" y="784225"/>
          <a:ext cx="10486390" cy="5517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410"/>
                <a:gridCol w="1205230"/>
                <a:gridCol w="1742440"/>
                <a:gridCol w="764540"/>
                <a:gridCol w="805180"/>
                <a:gridCol w="1158240"/>
                <a:gridCol w="4451350"/>
              </a:tblGrid>
              <a:tr h="50038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S/N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Client Name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Project(s)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Start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Est. End Date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Percentage Completion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Summary</a:t>
                      </a:r>
                      <a:endParaRPr lang="en-US" sz="12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</a:tr>
              <a:tr h="13220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9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Lagos Angel Network (LAN)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Website Development and Maintenance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April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June,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95%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Website upgrade and revampe completed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Maintenance Services ongoing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JCD shared with Client for signoff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14236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10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Rising Tide Africa (RTA)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Website Revamp, Upgrade and Maintenance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May,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June,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90%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Website upgraded and revampe completed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Website optimization completed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Maintenance Services ongoing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394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11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Angelika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Website Upgrade and Maintenance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May,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June,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85%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1. Website upgraded and revampe completed</a:t>
                      </a:r>
                      <a:endParaRPr lang="en-US" sz="1500">
                        <a:solidFill>
                          <a:srgbClr val="000000"/>
                        </a:solidFill>
                        <a:latin typeface="Century Gothic" panose="020B0502020202020204" charset="-122"/>
                        <a:sym typeface="+mn-ea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2. </a:t>
                      </a: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Client to share product catalogue for upload to completed website upgrade.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089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Sabi Hub Limited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Website Upgrade and Maintenance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May,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June,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00B050"/>
                          </a:solidFill>
                          <a:latin typeface="Century Gothic" panose="020B0502020202020204" charset="-122"/>
                        </a:rPr>
                        <a:t>85%</a:t>
                      </a:r>
                      <a:endParaRPr lang="en-US" sz="1500" b="1">
                        <a:solidFill>
                          <a:srgbClr val="00B05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Website has been restored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Maintenance Services ongoing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7089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GAIA Africa &amp; Gaby Lagos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Websites Upgrade and Maintenance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May,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June, 2023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15%</a:t>
                      </a:r>
                      <a:endParaRPr lang="en-US" sz="15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Website Audit completed.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Audit Report shared.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P</a:t>
                      </a:r>
                      <a:r>
                        <a:rPr lang="en-US" sz="1500">
                          <a:solidFill>
                            <a:srgbClr val="000000"/>
                          </a:solidFill>
                          <a:latin typeface="Century Gothic" panose="020B0502020202020204" charset="-122"/>
                          <a:sym typeface="+mn-ea"/>
                        </a:rPr>
                        <a:t>lugins ongoing.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" name="Picture 1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-26035"/>
            <a:ext cx="857885" cy="782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1" descr="Icon&#10;&#10;Description automatically generated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410" y="374650"/>
            <a:ext cx="982980" cy="878205"/>
          </a:xfrm>
          <a:prstGeom prst="rect">
            <a:avLst/>
          </a:prstGeom>
        </p:spPr>
      </p:pic>
      <p:graphicFrame>
        <p:nvGraphicFramePr>
          <p:cNvPr id="3" name="Content Placeholder 2"/>
          <p:cNvGraphicFramePr/>
          <p:nvPr>
            <p:ph idx="1"/>
          </p:nvPr>
        </p:nvGraphicFramePr>
        <p:xfrm>
          <a:off x="867410" y="1157605"/>
          <a:ext cx="10486390" cy="5052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/>
                <a:gridCol w="1187450"/>
                <a:gridCol w="2626360"/>
                <a:gridCol w="592455"/>
                <a:gridCol w="1140460"/>
                <a:gridCol w="1003935"/>
                <a:gridCol w="3727450"/>
              </a:tblGrid>
              <a:tr h="579755">
                <a:tc gridSpan="7"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PROJECTS COMPLETED, ON HOLD OR CLOSED BETWEEN MARCH AND JUNE 2023</a:t>
                      </a:r>
                      <a:endParaRPr lang="en-US" sz="18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hMerge="1">
                  <a:tcPr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92710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Century Gothic" panose="020B0502020202020204" charset="-122"/>
                        </a:rPr>
                        <a:t>sn</a:t>
                      </a:r>
                      <a:endParaRPr lang="en-US" sz="1200" b="1">
                        <a:solidFill>
                          <a:schemeClr val="tx1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Century Gothic" panose="020B0502020202020204" charset="-122"/>
                        </a:rPr>
                        <a:t>Client Name</a:t>
                      </a:r>
                      <a:endParaRPr lang="en-US" sz="1200" b="1">
                        <a:solidFill>
                          <a:schemeClr val="tx1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Century Gothic" panose="020B0502020202020204" charset="-122"/>
                        </a:rPr>
                        <a:t>Project(s)</a:t>
                      </a:r>
                      <a:endParaRPr lang="en-US" sz="1200" b="1">
                        <a:solidFill>
                          <a:schemeClr val="tx1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Century Gothic" panose="020B0502020202020204" charset="-122"/>
                        </a:rPr>
                        <a:t>Start Date</a:t>
                      </a:r>
                      <a:endParaRPr lang="en-US" sz="1200" b="1">
                        <a:solidFill>
                          <a:schemeClr val="tx1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Century Gothic" panose="020B0502020202020204" charset="-122"/>
                        </a:rPr>
                        <a:t>Estimated End Date</a:t>
                      </a:r>
                      <a:endParaRPr lang="en-US" sz="1200" b="1">
                        <a:solidFill>
                          <a:schemeClr val="tx1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Century Gothic" panose="020B0502020202020204" charset="-122"/>
                        </a:rPr>
                        <a:t>Percentage Completion</a:t>
                      </a:r>
                      <a:endParaRPr lang="en-US" sz="1200" b="1">
                        <a:solidFill>
                          <a:schemeClr val="tx1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Century Gothic" panose="020B0502020202020204" charset="-122"/>
                        </a:rPr>
                        <a:t>Summary</a:t>
                      </a:r>
                      <a:endParaRPr lang="en-US" sz="1200" b="1">
                        <a:solidFill>
                          <a:schemeClr val="tx1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b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497B0"/>
                    </a:solidFill>
                  </a:tcPr>
                </a:tc>
              </a:tr>
              <a:tr h="16554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Ekiti State Govt.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Land Use Charge (LUC)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Deliverables: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Properties Enumeration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Automated Bill Generation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Bill Delivery to Residence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4. Collection of Payments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Oct. 2020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Terminated</a:t>
                      </a:r>
                      <a:endParaRPr lang="en-US" sz="15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N/A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Notice of Contract termination was issued by the Ekiti State Govt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Notice period has elapsed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Considerations for the Contract Staff (ongoing)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4. Relocation notice  shared with Permanent Staff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</a:tr>
              <a:tr h="166560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EatonGate Capital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Proposed Solution:</a:t>
                      </a: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Mobile Lending App</a:t>
                      </a:r>
                      <a:endParaRPr lang="en-US" sz="1500" b="1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July, 2022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On Hold</a:t>
                      </a:r>
                      <a:endParaRPr lang="en-US" sz="15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500" b="1">
                          <a:solidFill>
                            <a:srgbClr val="FF0000"/>
                          </a:solidFill>
                          <a:latin typeface="Century Gothic" panose="020B0502020202020204" charset="-122"/>
                        </a:rPr>
                        <a:t>10%</a:t>
                      </a:r>
                      <a:endParaRPr lang="en-US" sz="1500" b="1">
                        <a:solidFill>
                          <a:srgbClr val="FF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Client put Project on hold to enable them do internal restructuring and recoup their funds from defaulting Customers.</a:t>
                      </a:r>
                      <a:endParaRPr lang="en-US" sz="1500"/>
                    </a:p>
                    <a:p>
                      <a:pPr indent="0">
                        <a:buNone/>
                      </a:pPr>
                      <a:r>
                        <a:rPr lang="en-US" sz="1500" b="1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Completed Tasks</a:t>
                      </a: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: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1. Project Research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2. UI/UX Designs and Review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  <a:p>
                      <a:pPr indent="0">
                        <a:buNone/>
                      </a:pPr>
                      <a:r>
                        <a:rPr lang="en-US" sz="1500" b="0">
                          <a:solidFill>
                            <a:srgbClr val="000000"/>
                          </a:solidFill>
                          <a:latin typeface="Century Gothic" panose="020B0502020202020204" charset="-122"/>
                        </a:rPr>
                        <a:t>3. Frontend Development and Review</a:t>
                      </a:r>
                      <a:endParaRPr lang="en-US" sz="1500" b="0">
                        <a:solidFill>
                          <a:srgbClr val="000000"/>
                        </a:solidFill>
                        <a:latin typeface="Century Gothic" panose="020B0502020202020204" charset="-122"/>
                      </a:endParaRPr>
                    </a:p>
                  </a:txBody>
                  <a:tcPr marL="12700" marR="12700" marT="12700" vert="horz" anchor="ctr" anchorCtr="0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DD7F6560B27F4DAC314E2109337D93" ma:contentTypeVersion="8" ma:contentTypeDescription="Create a new document." ma:contentTypeScope="" ma:versionID="b543d9d1576acaf7b71b52fd5dbf6977">
  <xsd:schema xmlns:xsd="http://www.w3.org/2001/XMLSchema" xmlns:xs="http://www.w3.org/2001/XMLSchema" xmlns:p="http://schemas.microsoft.com/office/2006/metadata/properties" xmlns:ns2="94c20f57-48bc-4ece-ab95-ba41d7f12ffd" targetNamespace="http://schemas.microsoft.com/office/2006/metadata/properties" ma:root="true" ma:fieldsID="09af8cdcdcdb4c00c924a3ad4e9916c8" ns2:_="">
    <xsd:import namespace="94c20f57-48bc-4ece-ab95-ba41d7f12f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4c20f57-48bc-4ece-ab95-ba41d7f12f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A6BE1A-D814-407C-B71D-C0BDC87F51A3}"/>
</file>

<file path=customXml/itemProps2.xml><?xml version="1.0" encoding="utf-8"?>
<ds:datastoreItem xmlns:ds="http://schemas.openxmlformats.org/officeDocument/2006/customXml" ds:itemID="{7DBA1ACB-2847-4405-B29E-6D90D5CF6C53}"/>
</file>

<file path=customXml/itemProps3.xml><?xml version="1.0" encoding="utf-8"?>
<ds:datastoreItem xmlns:ds="http://schemas.openxmlformats.org/officeDocument/2006/customXml" ds:itemID="{53849A53-36C9-4DC6-8C2E-3D9F0DBEFE54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4916</Words>
  <Application>WPS Presentation</Application>
  <PresentationFormat>Widescreen</PresentationFormat>
  <Paragraphs>377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Arial</vt:lpstr>
      <vt:lpstr>SimSun</vt:lpstr>
      <vt:lpstr>Wingdings</vt:lpstr>
      <vt:lpstr>Century Gothic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user</dc:creator>
  <cp:lastModifiedBy>user</cp:lastModifiedBy>
  <cp:revision>7</cp:revision>
  <dcterms:created xsi:type="dcterms:W3CDTF">2023-06-05T09:33:00Z</dcterms:created>
  <dcterms:modified xsi:type="dcterms:W3CDTF">2023-06-09T18:44:20Z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B3418A40547341B6B01138653907C4A7</vt:lpwstr>
  </property>
  <property fmtid="{D5CDD505-2E9C-101B-9397-08002B2CF9AE}" pid="3" name="KSOProductBuildVer">
    <vt:lpwstr>1033-11.2.0.11537</vt:lpwstr>
  </property>
  <property fmtid="{D5CDD505-2E9C-101B-9397-08002B2CF9AE}" pid="4" name="ContentTypeId">
    <vt:lpwstr>0x01010065DD7F6560B27F4DAC314E2109337D93</vt:lpwstr>
  </property>
  <property fmtid="{D5CDD505-2E9C-101B-9397-08002B2CF9AE}" pid="5" name="Order">
    <vt:r8>109400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</Properties>
</file>