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9" r:id="rId4"/>
    <p:sldMasterId id="2147483711" r:id="rId5"/>
    <p:sldMasterId id="2147483723" r:id="rId6"/>
  </p:sldMasterIdLst>
  <p:notesMasterIdLst>
    <p:notesMasterId r:id="rId40"/>
  </p:notesMasterIdLst>
  <p:handoutMasterIdLst>
    <p:handoutMasterId r:id="rId41"/>
  </p:handoutMasterIdLst>
  <p:sldIdLst>
    <p:sldId id="260" r:id="rId7"/>
    <p:sldId id="257" r:id="rId8"/>
    <p:sldId id="293" r:id="rId9"/>
    <p:sldId id="262" r:id="rId10"/>
    <p:sldId id="263" r:id="rId11"/>
    <p:sldId id="289" r:id="rId12"/>
    <p:sldId id="290" r:id="rId13"/>
    <p:sldId id="264" r:id="rId14"/>
    <p:sldId id="265" r:id="rId15"/>
    <p:sldId id="266" r:id="rId16"/>
    <p:sldId id="288" r:id="rId17"/>
    <p:sldId id="267" r:id="rId18"/>
    <p:sldId id="268" r:id="rId19"/>
    <p:sldId id="271" r:id="rId20"/>
    <p:sldId id="292" r:id="rId21"/>
    <p:sldId id="294" r:id="rId22"/>
    <p:sldId id="291" r:id="rId23"/>
    <p:sldId id="272" r:id="rId24"/>
    <p:sldId id="261" r:id="rId25"/>
    <p:sldId id="273" r:id="rId26"/>
    <p:sldId id="277" r:id="rId27"/>
    <p:sldId id="278" r:id="rId28"/>
    <p:sldId id="274" r:id="rId29"/>
    <p:sldId id="279" r:id="rId30"/>
    <p:sldId id="280" r:id="rId31"/>
    <p:sldId id="275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A86D2-1EBF-4434-9E0E-E5F884E82A2F}" v="1105" dt="2022-03-30T05:24:39.287"/>
    <p1510:client id="{9D999DF8-0658-45AD-BFBE-2E2A340A05E2}" v="720" dt="2022-03-30T04:53:55.415"/>
    <p1510:client id="{FECD723D-2233-5AAF-2C0F-515D08997FB4}" v="23" dt="2022-03-30T03:26:47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29/03/2022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2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33C4-CAC7-4822-AA95-A07AA950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264C2-F66A-422A-93A0-73F282B27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3C07-1378-43A6-9B1E-969A8D83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FF53-CDAF-42CB-A0D8-5D2E11E9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0C45-0891-45A1-AE39-AD5DBF6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0E61-30FA-429A-907F-992ED8A496E6}"/>
              </a:ext>
            </a:extLst>
          </p:cNvPr>
          <p:cNvSpPr/>
          <p:nvPr/>
        </p:nvSpPr>
        <p:spPr>
          <a:xfrm>
            <a:off x="-762000" y="0"/>
            <a:ext cx="609600" cy="6096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DAD5A-DAD9-4A2E-861D-A6EE6D6D1BED}"/>
              </a:ext>
            </a:extLst>
          </p:cNvPr>
          <p:cNvSpPr/>
          <p:nvPr/>
        </p:nvSpPr>
        <p:spPr>
          <a:xfrm>
            <a:off x="-762000" y="781665"/>
            <a:ext cx="609600" cy="6096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18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998B-7731-49D8-A9F9-F7E064FB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089C3-7B5C-4BF4-9878-811D6C7AF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33A5-5C3F-4F36-9092-B585E76A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E53F-C57A-424C-9549-3D52DE3B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0E89-4759-42E2-AA0A-5868B095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5858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38233-0E5B-4829-B64E-18793C05B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8370C-F03C-478A-8811-D7A8BAF80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EC5E-9C6E-4AD7-AECF-5D96991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75F6-3848-4A49-A76A-617B67A7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0487-F3EE-44AB-8598-6528F125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39973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A7A7-E9A0-4E04-A49D-FE5DEC9F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3F6A6D-2933-4FAD-B95C-A0D8298AC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EC83C-127F-430C-A981-D8CDF8DD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8149A-BEF0-4F7B-8175-F5136B84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567D5-4742-4738-9BE8-8148B19D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1645-05F2-42CC-990A-FE1E442C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B2AF-0EAB-4DD5-BA8A-594AB3F7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5CA05-DE11-4821-87B3-2594A7DE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50A0A-D7E0-4856-8B04-710F7951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F59CB-1332-4175-A659-13101440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922D-7AA7-45C9-A6C4-19F6B07A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53FFD-4116-4527-841E-470B8373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F3870-B2B5-44D6-8FA5-890A275D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72FE6-5D19-451F-9CB6-B637EDBB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AB048-EF6A-4A0B-88FC-E805A7B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6024D-A637-4D3D-A3C3-E51849E4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94A67-D5A5-469A-B1CD-1C83C442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95398-59CD-4A6B-AD9F-B35E5379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7AEF0-32FF-481B-A002-5B012F2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61269F-754D-4A95-B0C9-9F38D8A6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BFB2A5-1F5A-47E9-A384-0947F1A4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33A92-F24E-406B-993A-04C55341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B3173-72F6-46FE-9F12-9F7FF252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527B14-E58F-4D40-827C-6B4E752B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AD5A4D-45D3-4702-81CE-C77E2FA5D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26C578-FF78-42C9-A43F-677D66D6C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3E1B79-BD75-4F0A-A671-CB4F1BD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3D1EF-194D-4B37-B04D-48415871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FF4F0-A418-498B-964B-874AF65A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2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25A8A-E789-477D-A451-59584E87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D12ECF-C450-4B6B-BBA5-08F75FF3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94BD71-31AC-4C72-A7B4-F48F8DC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EB595B-4295-4B15-9AAD-F198E957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EB6072-05AA-4752-80DA-AE6F56C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C52C8-F3E6-4DC5-897D-93B27465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5D5AC2-1AB1-41D5-8809-5F6B837B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63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AE93C-5CB0-42CE-8ABB-DE34A38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9579B-188C-4737-84D1-489AF37F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C1D86F-43C7-4764-A6DE-2054B14F3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4B1755-41EE-4596-AF6B-7B7AC652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17AFD1-24CA-4858-98E9-D3FB4BFE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0F2F19-CC95-41B5-BEC0-07E40A50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6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1F-047A-41FA-A505-7BDF9D81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9712-DA87-4190-9897-BDE23CD5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>
            <a:lvl1pPr marL="2286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2400"/>
            </a:lvl1pPr>
            <a:lvl2pPr marL="6858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2000"/>
            </a:lvl2pPr>
            <a:lvl3pPr marL="11430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800"/>
            </a:lvl3pPr>
            <a:lvl4pPr marL="16002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600"/>
            </a:lvl4pPr>
            <a:lvl5pPr marL="20574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A4C-CAF4-4AC8-BC96-979A5023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6400-71B2-43FB-B52F-6BEB216A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8DF-B17D-49D6-BBFB-081D423C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32058-3A69-4EED-A95C-8CE3E468D5F4}"/>
              </a:ext>
            </a:extLst>
          </p:cNvPr>
          <p:cNvSpPr/>
          <p:nvPr/>
        </p:nvSpPr>
        <p:spPr>
          <a:xfrm>
            <a:off x="-762000" y="0"/>
            <a:ext cx="609600" cy="6096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008D89-ED37-434B-A2F2-03E250E5C800}"/>
              </a:ext>
            </a:extLst>
          </p:cNvPr>
          <p:cNvSpPr/>
          <p:nvPr/>
        </p:nvSpPr>
        <p:spPr>
          <a:xfrm>
            <a:off x="-762000" y="781665"/>
            <a:ext cx="609600" cy="6096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0692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9839E-A93F-4AE9-B777-42DAD35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CF7405-E3F4-4791-863E-C6EF68F9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C3DB3E-F861-45AF-8148-34918DAD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49FE0F-292E-4746-8C08-25C3F8DF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94BCFF-F1B8-4296-AD1A-ADFCADA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71DB56-B6EE-4609-8CB3-30A1A79A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9F7A-3FC7-4D7B-A4B2-D67DFE33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E80C77-C77E-4F04-95FA-A187125D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80840-17DC-4527-848A-2965F90D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D085F-FFE8-4455-BF30-920907E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9C9C8-5946-4A60-8BD1-963B288B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4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C17D5-2304-44C5-B1E5-0D6966D77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D8E4A2-2AA6-442C-AAE8-B13FA90D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69C75-6D8F-4695-8C85-B3F92DC6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D4CDB-2F02-4BFB-AA4F-D0C1E4C0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9153B-8F05-4C01-8841-58CE5AB5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1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88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09157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12869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559961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657808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281706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3767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4784-5D3D-4A89-9743-016545F7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E6E4-8F7E-4D2D-9A31-09FE0FFCF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F94F-146F-4254-9683-A237849D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7125-5D2D-47F9-B1DF-2FEC4F81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1DCF-EA37-44D9-ABB6-4E736C8D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2418345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279421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183963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1411220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6407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EE8B-070E-4F48-84E7-FDD9B944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9EB8-DA43-43BE-8362-2CBF31B50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62796-9DEE-4719-8FA1-54192A3F4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5666-12FF-4D81-8CCD-7EE1BDF8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7C3E-C4DA-4E7B-B8D4-A96FC8E2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71A7-8681-4C73-88C4-F443770B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367842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E85A-7FBC-45B1-A6ED-961B4C0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D2F0-F8F8-471A-A431-2FB79258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D3F63-23FB-41EB-9F6C-17215C96F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460AB-0E9A-43C7-B8E1-916D1DB9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8988A-B3E7-402B-923D-283C29CB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452A8-34EA-412E-8561-F2FBD0F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27615-022C-4CF8-843B-3D51D62A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5BA90-ABE5-491C-9B80-5D90EF4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26038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CFB4-568A-4E86-890A-7F512357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B4AB5-BCD9-4C04-9E53-88E45F5C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0CDA4-F48E-45AE-B835-157CD2F7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87577-B7F5-4D72-B8BA-65045D4F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330316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35A1A-9AFB-4F3B-ACCE-DFFEC44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E2B9C-CBAE-402D-866B-1CC016EF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4A987-F9BF-47C6-B4A3-AFE7A4ED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45862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D0EB-1914-43D0-B2D5-AD0EA3A0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5E38-34C5-4C35-9447-5F76DF3E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00DC3-964C-4027-96DF-A5F78D997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63E5-6A42-4E9A-BB01-4FEBBC7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0F8E-FBB1-4BAF-9210-188B1E49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83150-92D6-43D7-864C-7AB4567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59778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1B0C-FA5B-406F-870D-E4DE531C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F2128-7920-4FFE-8651-293FB36F2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88870-5E54-4530-8B49-5D96D259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34D9C-CFDB-496A-A4BB-3A790476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9AB2A-0EA1-4530-912C-5B3A2189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7525F-775C-438F-8FFC-7A7D7244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703678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BB619-FF4E-4C76-A3C9-AF7CD0C2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687A5-8FFA-4BBB-9F6D-795BBE76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AA2E-4254-494F-87C7-9D7F8791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B9F3-F5E8-49F8-86E9-4E9C13FB4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D23F-08E4-4D8A-BD41-1E307E39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7081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108B790-5212-4C17-9F64-1BB6A6995A2D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7634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108B790-5212-4C17-9F64-1BB6A6995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A474207-4A5F-4A30-8C50-83C7F03A259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9F4F55-DD75-4B22-A02D-60616CE8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B8B19-48EC-4A01-AB1C-6B0DA562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6F3C4-BC08-462F-9268-5C9F6B78A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F5FE-C9EF-4E41-B249-757B17A47A1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D2215-ED0A-4ECD-AEFD-D1211E4C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CAEF1-AD48-4328-A590-63C6EA282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96B2918D-5D7C-4EE2-B259-78DD4B7AEDB9}" type="datetime1">
              <a:rPr lang="fr-FR" noProof="0" smtClean="0"/>
              <a:t>29/03/2022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8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9049733" cy="3285866"/>
          </a:xfrm>
        </p:spPr>
        <p:txBody>
          <a:bodyPr rtlCol="0">
            <a:normAutofit/>
          </a:bodyPr>
          <a:lstStyle/>
          <a:p>
            <a:pPr algn="l"/>
            <a:r>
              <a:rPr lang="fr-FR" sz="6200"/>
              <a:t>App6 – Analogique l Mathématiques à temps continu</a:t>
            </a:r>
            <a:endParaRPr lang="fr-FR" sz="6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390796" cy="1108522"/>
          </a:xfrm>
        </p:spPr>
        <p:txBody>
          <a:bodyPr rtlCol="0">
            <a:normAutofit fontScale="77500" lnSpcReduction="20000"/>
          </a:bodyPr>
          <a:lstStyle/>
          <a:p>
            <a:pPr algn="l" rtl="0"/>
            <a:r>
              <a:rPr lang="fr-FR"/>
              <a:t>Par: </a:t>
            </a:r>
          </a:p>
          <a:p>
            <a:pPr algn="l" rtl="0"/>
            <a:r>
              <a:rPr lang="fr-FR"/>
              <a:t>Alexis Juteau(Juta1101) </a:t>
            </a:r>
          </a:p>
          <a:p>
            <a:pPr algn="l" rtl="0"/>
            <a:r>
              <a:rPr lang="fr-FR"/>
              <a:t>Shawn Miller(Mils2203)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6C133-0114-4E13-994C-C2DD9F49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3498-C990-4F44-88D1-68882C87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Calculs signaux point </a:t>
            </a:r>
            <a:r>
              <a:rPr lang="fr-FR" sz="4400" dirty="0"/>
              <a:t>①</a:t>
            </a:r>
            <a:r>
              <a:rPr lang="fr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786E-1570-4A77-9F09-EF9F7236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9B717A-4CDE-4AC2-8C54-7BAEEA8A2B44}"/>
                  </a:ext>
                </a:extLst>
              </p:cNvPr>
              <p:cNvSpPr txBox="1"/>
              <p:nvPr/>
            </p:nvSpPr>
            <p:spPr>
              <a:xfrm>
                <a:off x="1821709" y="2438216"/>
                <a:ext cx="5533053" cy="1981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=0,25·</m:t>
                            </m:r>
                            <m:r>
                              <m:rPr>
                                <m:sty m:val="p"/>
                              </m:rPr>
                              <a:rPr lang="fr-CA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2·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·2500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𝑃𝑎𝑠𝑠𝑒</m:t>
                            </m:r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𝑏𝑎𝑠</m:t>
                            </m:r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den>
                                </m:f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den>
                                </m:f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𝑃𝑎𝑠𝑠𝑒</m:t>
                            </m:r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fr-CA" i="0">
                                <a:latin typeface="Cambria Math" panose="02040503050406030204" pitchFamily="18" charset="0"/>
                              </a:rPr>
                              <m:t>ha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den>
                                </m:f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den>
                                </m:f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9B717A-4CDE-4AC2-8C54-7BAEEA8A2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709" y="2438216"/>
                <a:ext cx="5533053" cy="1981568"/>
              </a:xfrm>
              <a:prstGeom prst="rect">
                <a:avLst/>
              </a:prstGeom>
              <a:blipFill>
                <a:blip r:embed="rId2"/>
                <a:stretch>
                  <a:fillRect r="-3627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76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3498-C990-4F44-88D1-68882C87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Calculs signaux point </a:t>
            </a:r>
            <a:r>
              <a:rPr lang="fr-FR" sz="4400" dirty="0"/>
              <a:t>①</a:t>
            </a:r>
            <a:r>
              <a:rPr lang="fr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786E-1570-4A77-9F09-EF9F7236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9D82322-AFEE-4495-8F99-5E48303A7E39}"/>
                  </a:ext>
                </a:extLst>
              </p:cNvPr>
              <p:cNvSpPr txBox="1"/>
              <p:nvPr/>
            </p:nvSpPr>
            <p:spPr>
              <a:xfrm>
                <a:off x="410546" y="1857557"/>
                <a:ext cx="10776858" cy="764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𝑃𝑎𝑠𝑠𝑒</m:t>
                      </m:r>
                      <m:r>
                        <a:rPr lang="fr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ha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i="0">
                                          <a:latin typeface="Cambria Math" panose="02040503050406030204" pitchFamily="18" charset="0"/>
                                        </a:rPr>
                                        <m:t>−25</m:t>
                                      </m:r>
                                      <m:sSup>
                                        <m:sSupPr>
                                          <m:ctrlPr>
                                            <a:rPr lang="fr-CA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fr-CA" i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fr-CA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fr-CA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i="0">
                                          <a:latin typeface="Cambria Math" panose="02040503050406030204" pitchFamily="18" charset="0"/>
                                        </a:rPr>
                                        <m:t>139,59</m:t>
                                      </m:r>
                                      <m:sSup>
                                        <m:sSupPr>
                                          <m:ctrlPr>
                                            <a:rPr lang="fr-CA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fr-CA" i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fr-CA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fr-CA" i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fr-CA" i="0">
                          <a:latin typeface="Cambria Math" panose="02040503050406030204" pitchFamily="18" charset="0"/>
                        </a:rPr>
                        <m:t>=0,987</m:t>
                      </m:r>
                      <m:f>
                        <m:f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9D82322-AFEE-4495-8F99-5E48303A7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6" y="1857557"/>
                <a:ext cx="10776858" cy="764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33CCB2C-EB4E-4A68-A294-AAD8731B906A}"/>
                  </a:ext>
                </a:extLst>
              </p:cNvPr>
              <p:cNvSpPr txBox="1"/>
              <p:nvPr/>
            </p:nvSpPr>
            <p:spPr>
              <a:xfrm>
                <a:off x="1091681" y="2621997"/>
                <a:ext cx="8873412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𝑃𝑎𝑠𝑠𝑒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h𝑎𝑢𝑡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5000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CA" i="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139,56</m:t>
                              </m:r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−25</m:t>
                              </m:r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=0,592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33CCB2C-EB4E-4A68-A294-AAD8731B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81" y="2621997"/>
                <a:ext cx="8873412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BEF94A9-F674-4B4F-860C-E1BCBA31D84D}"/>
                  </a:ext>
                </a:extLst>
              </p:cNvPr>
              <p:cNvSpPr txBox="1"/>
              <p:nvPr/>
            </p:nvSpPr>
            <p:spPr>
              <a:xfrm>
                <a:off x="0" y="3386437"/>
                <a:ext cx="11457992" cy="764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𝑃𝑎𝑠𝑠𝑒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𝑏𝑎𝑠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986,96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i="0">
                                          <a:latin typeface="Cambria Math" panose="02040503050406030204" pitchFamily="18" charset="0"/>
                                        </a:rPr>
                                        <m:t>−25</m:t>
                                      </m:r>
                                      <m:sSup>
                                        <m:sSupPr>
                                          <m:ctrlPr>
                                            <a:rPr lang="fr-CA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fr-CA" i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fr-CA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fr-CA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i="0">
                                          <a:latin typeface="Cambria Math" panose="02040503050406030204" pitchFamily="18" charset="0"/>
                                        </a:rPr>
                                        <m:t>70,72</m:t>
                                      </m:r>
                                      <m:sSup>
                                        <m:sSupPr>
                                          <m:ctrlPr>
                                            <a:rPr lang="fr-CA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fr-CA" i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fr-CA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fr-CA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i="0">
                                          <a:latin typeface="Cambria Math" panose="02040503050406030204" pitchFamily="18" charset="0"/>
                                        </a:rPr>
                                        <m:t>986,96</m:t>
                                      </m:r>
                                      <m:sSup>
                                        <m:sSupPr>
                                          <m:ctrlPr>
                                            <a:rPr lang="fr-CA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fr-CA" i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fr-CA" i="0">
                          <a:latin typeface="Cambria Math" panose="02040503050406030204" pitchFamily="18" charset="0"/>
                        </a:rPr>
                        <m:t>=0,970×</m:t>
                      </m:r>
                      <m:f>
                        <m:f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BEF94A9-F674-4B4F-860C-E1BCBA31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86437"/>
                <a:ext cx="11457992" cy="764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15F40F8-2B13-426B-93E1-3D85B3D80FD1}"/>
                  </a:ext>
                </a:extLst>
              </p:cNvPr>
              <p:cNvSpPr txBox="1"/>
              <p:nvPr/>
            </p:nvSpPr>
            <p:spPr>
              <a:xfrm>
                <a:off x="261257" y="4194992"/>
                <a:ext cx="1081418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𝑃𝑎𝑠𝑠𝑒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𝑏𝑎𝑠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5000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CA" i="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70,72</m:t>
                              </m:r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−25</m:t>
                              </m:r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+986,96</m:t>
                              </m:r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=−0,756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15F40F8-2B13-426B-93E1-3D85B3D8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4194992"/>
                <a:ext cx="10814180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58914E9-4289-467A-91CF-95EA7F2FD7A6}"/>
                  </a:ext>
                </a:extLst>
              </p:cNvPr>
              <p:cNvSpPr txBox="1"/>
              <p:nvPr/>
            </p:nvSpPr>
            <p:spPr>
              <a:xfrm>
                <a:off x="2477277" y="5184347"/>
                <a:ext cx="6102220" cy="14065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𝑔𝑎𝑖𝑛</m:t>
                            </m:r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=0,987·0,970·0,25=0.2395−1.525×</m:t>
                            </m:r>
                            <m:sSup>
                              <m:sSup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fr-CA" i="0">
                                <a:latin typeface="Cambria Math" panose="02040503050406030204" pitchFamily="18" charset="0"/>
                              </a:rPr>
                              <m:t>ha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=0,59210,756+0=−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=0,2395</m:t>
                            </m:r>
                            <m:r>
                              <m:rPr>
                                <m:sty m:val="p"/>
                              </m:rPr>
                              <a:rPr lang="fr-CA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2500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58914E9-4289-467A-91CF-95EA7F2F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277" y="5184347"/>
                <a:ext cx="6102220" cy="1406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2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3498-C990-4F44-88D1-68882C87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Calculs signaux point </a:t>
            </a:r>
            <a:r>
              <a:rPr lang="fr-FR" sz="4400" dirty="0"/>
              <a:t>②</a:t>
            </a:r>
            <a:r>
              <a:rPr lang="fr-CA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E6A1B4-6AAC-4CB3-A018-4B1928454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3459418" cy="435133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fr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CA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CA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CA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CA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fr-CA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fr-CA" dirty="0">
                  <a:solidFill>
                    <a:schemeClr val="tx1"/>
                  </a:solidFill>
                </a:endParaRPr>
              </a:p>
              <a:p>
                <a:pPr/>
                <a:r>
                  <a:rPr lang="fr-CA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CA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CA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CA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62209</m:t>
                        </m:r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CA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1,934</m:t>
                        </m:r>
                        <m:sSup>
                          <m:sSupPr>
                            <m:ctrlP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fr-C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CA" dirty="0">
                    <a:solidFill>
                      <a:schemeClr val="tx1"/>
                    </a:solidFill>
                  </a:rPr>
                  <a:t>*</a:t>
                </a:r>
                <a:r>
                  <a:rPr lang="fr-CA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fr-CA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fr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CA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CA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fr-CA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fr-CA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CA" dirty="0">
                    <a:solidFill>
                      <a:schemeClr val="tx1"/>
                    </a:solidFill>
                  </a:rPr>
                  <a:t>= 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</m:t>
                        </m:r>
                      </m:sup>
                    </m:sSup>
                    <m:r>
                      <m:rPr>
                        <m:sty m:val="p"/>
                      </m:rPr>
                      <a:rPr lang="fr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𝑡𝑒𝑡𝑎</m:t>
                    </m:r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>
                    <a:solidFill>
                      <a:schemeClr val="tx1"/>
                    </a:solidFill>
                  </a:rPr>
                  <a:t>u(t)</a:t>
                </a:r>
              </a:p>
              <a:p>
                <a:pPr/>
                <a:r>
                  <a:rPr lang="fr-CA" dirty="0">
                    <a:solidFill>
                      <a:schemeClr val="tx1"/>
                    </a:solidFill>
                  </a:rPr>
                  <a:t>r 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CA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fr-CA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fr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𝑎𝐵𝐴</m:t>
                            </m:r>
                          </m:num>
                          <m:den>
                            <m:r>
                              <a:rPr lang="fr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fr-CA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fr-CA" dirty="0">
                  <a:solidFill>
                    <a:schemeClr val="tx1"/>
                  </a:solidFill>
                </a:endParaRPr>
              </a:p>
              <a:p>
                <a:r>
                  <a:rPr lang="fr-CA" dirty="0">
                    <a:solidFill>
                      <a:schemeClr val="tx1"/>
                    </a:solidFill>
                  </a:rPr>
                  <a:t>b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fr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C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CA">
                  <a:solidFill>
                    <a:schemeClr val="tx1"/>
                  </a:solidFill>
                </a:endParaRPr>
              </a:p>
              <a:p>
                <a:r>
                  <a:rPr lang="fr-CA" dirty="0" err="1">
                    <a:solidFill>
                      <a:schemeClr val="tx1"/>
                    </a:solidFill>
                  </a:rPr>
                  <a:t>teta</a:t>
                </a:r>
                <a:r>
                  <a:rPr lang="fr-CA" dirty="0">
                    <a:solidFill>
                      <a:schemeClr val="tx1"/>
                    </a:solidFill>
                  </a:rPr>
                  <a:t> = ta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𝐴𝑎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ad>
                          <m:ra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fr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E6A1B4-6AAC-4CB3-A018-4B1928454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3459418" cy="4351337"/>
              </a:xfrm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786E-1570-4A77-9F09-EF9F7236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014B8C-B2E8-4A28-9A21-F28EB2469D13}"/>
                  </a:ext>
                </a:extLst>
              </p:cNvPr>
              <p:cNvSpPr txBox="1"/>
              <p:nvPr/>
            </p:nvSpPr>
            <p:spPr>
              <a:xfrm>
                <a:off x="5607698" y="2015412"/>
                <a:ext cx="4805265" cy="3082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A" dirty="0"/>
                  <a:t>a = 30801</a:t>
                </a:r>
              </a:p>
              <a:p>
                <a:pPr>
                  <a:lnSpc>
                    <a:spcPct val="150000"/>
                  </a:lnSpc>
                </a:pPr>
                <a:r>
                  <a:rPr lang="fr-CA"/>
                  <a:t>A = 1</a:t>
                </a:r>
                <a:endParaRPr lang="fr-CA" dirty="0"/>
              </a:p>
              <a:p>
                <a:pPr>
                  <a:lnSpc>
                    <a:spcPct val="150000"/>
                  </a:lnSpc>
                </a:pPr>
                <a:r>
                  <a:rPr lang="fr-CA"/>
                  <a:t>B</a:t>
                </a:r>
                <a:r>
                  <a:rPr lang="fr-CA" dirty="0"/>
                  <a:t> = 0</a:t>
                </a:r>
              </a:p>
              <a:p>
                <a:pPr>
                  <a:lnSpc>
                    <a:spcPct val="150000"/>
                  </a:lnSpc>
                </a:pPr>
                <a:r>
                  <a:rPr lang="fr-CA" dirty="0"/>
                  <a:t>c = 1,934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fr-CA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CA" dirty="0"/>
              </a:p>
              <a:p>
                <a:pPr>
                  <a:lnSpc>
                    <a:spcPct val="150000"/>
                  </a:lnSpc>
                </a:pPr>
                <a:r>
                  <a:rPr lang="fr-CA" dirty="0"/>
                  <a:t>b = 31396,51</a:t>
                </a:r>
              </a:p>
              <a:p>
                <a:pPr>
                  <a:lnSpc>
                    <a:spcPct val="150000"/>
                  </a:lnSpc>
                </a:pPr>
                <a:r>
                  <a:rPr lang="fr-CA" dirty="0" err="1"/>
                  <a:t>teta</a:t>
                </a:r>
                <a:r>
                  <a:rPr lang="fr-C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CA" i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fr-CA" dirty="0"/>
              </a:p>
              <a:p>
                <a:pPr>
                  <a:lnSpc>
                    <a:spcPct val="150000"/>
                  </a:lnSpc>
                </a:pPr>
                <a:r>
                  <a:rPr lang="fr-CA" dirty="0"/>
                  <a:t>r = 1,406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014B8C-B2E8-4A28-9A21-F28EB2469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98" y="2015412"/>
                <a:ext cx="4805265" cy="3082319"/>
              </a:xfrm>
              <a:prstGeom prst="rect">
                <a:avLst/>
              </a:prstGeom>
              <a:blipFill>
                <a:blip r:embed="rId3"/>
                <a:stretch>
                  <a:fillRect l="-1142" b="-237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78D01B9-0BF5-4F5C-87B0-A30E33FE082E}"/>
                  </a:ext>
                </a:extLst>
              </p:cNvPr>
              <p:cNvSpPr txBox="1"/>
              <p:nvPr/>
            </p:nvSpPr>
            <p:spPr>
              <a:xfrm>
                <a:off x="5604432" y="5421821"/>
                <a:ext cx="4805265" cy="9204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A" dirty="0"/>
                  <a:t>y</a:t>
                </a:r>
                <a:r>
                  <a:rPr lang="fr-CA"/>
                  <a:t>(</a:t>
                </a:r>
                <a:r>
                  <a:rPr lang="fr-CA" dirty="0"/>
                  <a:t>t)=1,406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−30801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fr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⁡(31396,51</m:t>
                    </m:r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CA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>
                    <a:solidFill>
                      <a:schemeClr val="tx1"/>
                    </a:solidFill>
                  </a:rPr>
                  <a:t>u(t)</a:t>
                </a:r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78D01B9-0BF5-4F5C-87B0-A30E33FE0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432" y="5421821"/>
                <a:ext cx="4805265" cy="920445"/>
              </a:xfrm>
              <a:prstGeom prst="rect">
                <a:avLst/>
              </a:prstGeom>
              <a:blipFill>
                <a:blip r:embed="rId4"/>
                <a:stretch>
                  <a:fillRect l="-8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85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3F23-1B79-47E6-B3BF-97129A8A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Erreur dans le circuit (passe-bas)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C657-973E-4A09-90EB-0816DB73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A97EF6-A7F8-486A-9DAE-AF2C1DD6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36" y="1897030"/>
            <a:ext cx="7485146" cy="45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0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3F23-1B79-47E6-B3BF-97129A8A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Modification du circuit (passe-bas)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C657-973E-4A09-90EB-0816DB73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7F80B3-F599-42DF-BC70-47A76485BCD1}"/>
                  </a:ext>
                </a:extLst>
              </p:cNvPr>
              <p:cNvSpPr txBox="1"/>
              <p:nvPr/>
            </p:nvSpPr>
            <p:spPr>
              <a:xfrm>
                <a:off x="1672513" y="2114288"/>
                <a:ext cx="3207398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fr-CA" i="0">
                                  <a:latin typeface="Cambria Math" panose="02040503050406030204" pitchFamily="18" charset="0"/>
                                </a:rPr>
                                <m:t>ms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7F80B3-F599-42DF-BC70-47A76485B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13" y="2114288"/>
                <a:ext cx="3207398" cy="903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4AE7494-52BB-4E06-B964-2FC77B017EEB}"/>
                  </a:ext>
                </a:extLst>
              </p:cNvPr>
              <p:cNvSpPr txBox="1"/>
              <p:nvPr/>
            </p:nvSpPr>
            <p:spPr>
              <a:xfrm>
                <a:off x="6576139" y="2238343"/>
                <a:ext cx="2283667" cy="1913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ad>
                                  <m:rad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fr-CA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fr-CA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=3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ad>
                                  <m:rad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fr-CA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fr-CA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4AE7494-52BB-4E06-B964-2FC77B01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139" y="2238343"/>
                <a:ext cx="2283667" cy="1913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94474BB-41CC-4E2D-AE0F-38FA381DA691}"/>
                  </a:ext>
                </a:extLst>
              </p:cNvPr>
              <p:cNvSpPr txBox="1"/>
              <p:nvPr/>
            </p:nvSpPr>
            <p:spPr>
              <a:xfrm>
                <a:off x="1672513" y="3241618"/>
                <a:ext cx="3585288" cy="1829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=2×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=1400×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ad>
                                  <m:rad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fr-CA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fr-CA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1400×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ad>
                                  <m:rad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𝑛𝐹</m:t>
                                    </m:r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·22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𝑛𝐹</m:t>
                                    </m:r>
                                  </m:e>
                                </m:rad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mr>
                      </m:m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94474BB-41CC-4E2D-AE0F-38FA381D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13" y="3241618"/>
                <a:ext cx="3585288" cy="1829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FE11566-173C-481E-BBBD-BC3C3BD2065D}"/>
                  </a:ext>
                </a:extLst>
              </p:cNvPr>
              <p:cNvSpPr txBox="1"/>
              <p:nvPr/>
            </p:nvSpPr>
            <p:spPr>
              <a:xfrm>
                <a:off x="2518683" y="5516338"/>
                <a:ext cx="18929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CA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CA" i="0">
                        <a:latin typeface="Cambria Math" panose="02040503050406030204" pitchFamily="18" charset="0"/>
                      </a:rPr>
                      <m:t>=4850</m:t>
                    </m:r>
                  </m:oMath>
                </a14:m>
                <a:r>
                  <a:rPr lang="fr-CA" dirty="0"/>
                  <a:t> ohms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FE11566-173C-481E-BBBD-BC3C3BD2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83" y="5516338"/>
                <a:ext cx="1892947" cy="369332"/>
              </a:xfrm>
              <a:prstGeom prst="rect">
                <a:avLst/>
              </a:prstGeom>
              <a:blipFill>
                <a:blip r:embed="rId5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77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3F23-1B79-47E6-B3BF-97129A8A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Modification du circuit (passe-bas)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EFBA9AA-B3DC-4F12-AA25-59DD55CF8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36" y="1828800"/>
            <a:ext cx="705337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C657-973E-4A09-90EB-0816DB73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537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664B-8297-43C9-84FC-CDB2C02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64424"/>
            <a:ext cx="9692640" cy="1325562"/>
          </a:xfrm>
        </p:spPr>
        <p:txBody>
          <a:bodyPr/>
          <a:lstStyle/>
          <a:p>
            <a:r>
              <a:rPr lang="fr-CA" dirty="0"/>
              <a:t>Erreur  du sommateur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FA12-B8BF-46EE-804A-D4C7905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14588"/>
            <a:ext cx="8595360" cy="4351337"/>
          </a:xfrm>
        </p:spPr>
        <p:txBody>
          <a:bodyPr/>
          <a:lstStyle/>
          <a:p>
            <a:r>
              <a:rPr lang="fr-CA" dirty="0"/>
              <a:t>Gain K2 est trop élevé, donc un ronflement de plus de 1dB est existant</a:t>
            </a:r>
          </a:p>
          <a:p>
            <a:endParaRPr lang="fr-CA" dirty="0"/>
          </a:p>
          <a:p>
            <a:r>
              <a:rPr lang="fr-CA" dirty="0"/>
              <a:t>R25 peut être modifier pour réduire un ronflement</a:t>
            </a:r>
          </a:p>
          <a:p>
            <a:endParaRPr lang="fr-CA" dirty="0"/>
          </a:p>
          <a:p>
            <a:r>
              <a:rPr lang="fr-CA" dirty="0"/>
              <a:t>Spécification du client pour respecté ± 1dB de ronflement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DEE49-E4B6-4BFE-BC39-6D48B6A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233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F4DF-A6A5-440E-A9C9-915745ED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88367"/>
            <a:ext cx="9692640" cy="1325562"/>
          </a:xfrm>
        </p:spPr>
        <p:txBody>
          <a:bodyPr/>
          <a:lstStyle/>
          <a:p>
            <a:r>
              <a:rPr lang="fr-CA" dirty="0"/>
              <a:t>Modification du circuit (sommateur)</a:t>
            </a:r>
            <a:br>
              <a:rPr lang="fr-CA" dirty="0"/>
            </a:br>
            <a:r>
              <a:rPr lang="fr-CA" dirty="0"/>
              <a:t>Avant correction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5585-BE6F-4CF5-B83F-190BED3D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17</a:t>
            </a:fld>
            <a:endParaRPr lang="fr-FR" noProof="0"/>
          </a:p>
        </p:txBody>
      </p:sp>
      <p:pic>
        <p:nvPicPr>
          <p:cNvPr id="10" name="Image 8">
            <a:extLst>
              <a:ext uri="{FF2B5EF4-FFF2-40B4-BE49-F238E27FC236}">
                <a16:creationId xmlns:a16="http://schemas.microsoft.com/office/drawing/2014/main" id="{9A4A1EB7-2C3A-40AA-8D52-0CCA31B9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59" y="1522318"/>
            <a:ext cx="7512297" cy="51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7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3F23-1B79-47E6-B3BF-97129A8A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625818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fr-CA" dirty="0"/>
              <a:t>Modification du circuit (sommateur)</a:t>
            </a:r>
            <a:br>
              <a:rPr lang="fr-CA" dirty="0"/>
            </a:br>
            <a:r>
              <a:rPr lang="fr-CA" dirty="0"/>
              <a:t>Après correction</a:t>
            </a:r>
            <a:br>
              <a:rPr lang="fr-CA" dirty="0"/>
            </a:br>
            <a:endParaRPr lang="fr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DFE6061-A9D2-47F6-A913-D8422D121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079" y="1489986"/>
            <a:ext cx="7564929" cy="51894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C657-973E-4A09-90EB-0816DB73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5109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rtlCol="0">
            <a:normAutofit/>
          </a:bodyPr>
          <a:lstStyle/>
          <a:p>
            <a:r>
              <a:rPr lang="fr-FR" dirty="0"/>
              <a:t>Partie pratique - Déroulement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38375"/>
            <a:ext cx="8595360" cy="435133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u="sng" dirty="0"/>
              <a:t>Gen211</a:t>
            </a:r>
            <a:r>
              <a:rPr lang="fr-FR" dirty="0"/>
              <a:t> (Matlab) </a:t>
            </a:r>
            <a:endParaRPr lang="fr-FR" u="sng" dirty="0"/>
          </a:p>
          <a:p>
            <a:r>
              <a:rPr lang="fr-FR" dirty="0"/>
              <a:t>Pôles et zéros, lieu de </a:t>
            </a:r>
            <a:r>
              <a:rPr lang="fr-FR" dirty="0" err="1"/>
              <a:t>bode</a:t>
            </a:r>
            <a:r>
              <a:rPr lang="fr-FR" dirty="0"/>
              <a:t> et délai de groupe</a:t>
            </a:r>
            <a:endParaRPr lang="fr-FR" u="sng" dirty="0"/>
          </a:p>
          <a:p>
            <a:pPr marL="0" indent="0">
              <a:buNone/>
            </a:pPr>
            <a:r>
              <a:rPr lang="fr-FR" u="sng" dirty="0"/>
              <a:t>Gen230</a:t>
            </a:r>
            <a:r>
              <a:rPr lang="fr-FR" dirty="0"/>
              <a:t> (</a:t>
            </a:r>
            <a:r>
              <a:rPr lang="fr-FR" dirty="0" err="1"/>
              <a:t>Altium</a:t>
            </a:r>
            <a:r>
              <a:rPr lang="fr-FR" dirty="0"/>
              <a:t>)</a:t>
            </a:r>
          </a:p>
          <a:p>
            <a:r>
              <a:rPr lang="fr-FR" dirty="0"/>
              <a:t>Présentation Monte-Carlo</a:t>
            </a:r>
          </a:p>
          <a:p>
            <a:r>
              <a:rPr lang="fr-FR" dirty="0"/>
              <a:t>Présentation lieu de </a:t>
            </a:r>
            <a:r>
              <a:rPr lang="fr-FR" dirty="0" err="1"/>
              <a:t>bode</a:t>
            </a:r>
            <a:r>
              <a:rPr lang="fr-FR" dirty="0"/>
              <a:t> et délai de groupe</a:t>
            </a:r>
          </a:p>
          <a:p>
            <a:r>
              <a:rPr lang="fr-FR" dirty="0"/>
              <a:t>Signaux points ① et ②  pour signaux entrées différents</a:t>
            </a:r>
          </a:p>
          <a:p>
            <a:r>
              <a:rPr lang="fr-FR" dirty="0"/>
              <a:t>Présentation signaux en sorties superposition</a:t>
            </a:r>
          </a:p>
          <a:p>
            <a:endParaRPr lang="fr-FR" dirty="0"/>
          </a:p>
          <a:p>
            <a:pPr marL="0" indent="0">
              <a:buNone/>
            </a:pPr>
            <a:endParaRPr lang="fr-FR" u="sng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D29F3-3BB9-4BA6-88F7-0C22D61E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fr-FR" noProof="0">
                <a:solidFill>
                  <a:schemeClr val="tx1">
                    <a:alpha val="70000"/>
                  </a:schemeClr>
                </a:solidFill>
              </a:rPr>
              <a:pPr rtl="0"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fr-FR" noProof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3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937572" cy="919065"/>
          </a:xfrm>
        </p:spPr>
        <p:txBody>
          <a:bodyPr rtlCol="0">
            <a:normAutofit/>
          </a:bodyPr>
          <a:lstStyle/>
          <a:p>
            <a:pPr algn="l"/>
            <a:r>
              <a:rPr lang="fr-FR" dirty="0"/>
              <a:t>Partie théorique -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178957"/>
            <a:ext cx="7243603" cy="3444681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fr-FR" sz="1800" u="sng" dirty="0"/>
              <a:t>Gen211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Discussion du circuit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00" dirty="0"/>
              <a:t>Discussion correction, lieu de bode, K1 et K2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Discussion résultat signaux points ① et ② (raisonnement)</a:t>
            </a:r>
          </a:p>
          <a:p>
            <a:pPr marL="0" indent="0" rtl="0">
              <a:buNone/>
            </a:pPr>
            <a:endParaRPr lang="fr-FR" sz="1800" dirty="0"/>
          </a:p>
          <a:p>
            <a:r>
              <a:rPr lang="fr-FR" sz="1800" dirty="0"/>
              <a:t>Présentation erreur du circuit</a:t>
            </a:r>
          </a:p>
          <a:p>
            <a:r>
              <a:rPr lang="fr-FR" sz="1800" dirty="0"/>
              <a:t>Justification modification du circuit</a:t>
            </a:r>
          </a:p>
          <a:p>
            <a:pPr marL="0" indent="0" rtl="0">
              <a:buNone/>
            </a:pPr>
            <a:endParaRPr lang="fr-FR" sz="18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4CA88-8A98-4446-AE6F-C06A8F42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FCF385A-8FF5-4A98-95BB-EB78843DBFB7}"/>
              </a:ext>
            </a:extLst>
          </p:cNvPr>
          <p:cNvSpPr txBox="1">
            <a:spLocks/>
          </p:cNvSpPr>
          <p:nvPr/>
        </p:nvSpPr>
        <p:spPr>
          <a:xfrm>
            <a:off x="1018191" y="4046732"/>
            <a:ext cx="7243603" cy="2719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800" u="sng" dirty="0"/>
              <a:t>Gen230 </a:t>
            </a:r>
          </a:p>
          <a:p>
            <a:pPr marL="0" indent="0">
              <a:buFont typeface="Arial"/>
              <a:buNone/>
            </a:pPr>
            <a:endParaRPr lang="fr-FR" sz="1800" dirty="0"/>
          </a:p>
          <a:p>
            <a:pPr marL="0" indent="0">
              <a:buFont typeface="Arial"/>
              <a:buNone/>
            </a:pPr>
            <a:endParaRPr lang="fr-FR" sz="1800" dirty="0"/>
          </a:p>
          <a:p>
            <a:pPr marL="0" indent="0">
              <a:buFont typeface="Arial"/>
              <a:buNone/>
            </a:pPr>
            <a:endParaRPr lang="fr-F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C724E-AFBD-4FF7-811F-BC84046A7694}"/>
              </a:ext>
            </a:extLst>
          </p:cNvPr>
          <p:cNvSpPr txBox="1"/>
          <p:nvPr/>
        </p:nvSpPr>
        <p:spPr>
          <a:xfrm>
            <a:off x="76317" y="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F4DF-A6A5-440E-A9C9-915745ED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5082"/>
            <a:ext cx="9692640" cy="1325562"/>
          </a:xfrm>
        </p:spPr>
        <p:txBody>
          <a:bodyPr/>
          <a:lstStyle/>
          <a:p>
            <a:r>
              <a:rPr lang="fr-CA" dirty="0"/>
              <a:t>Pôles et zéros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F05B-6B74-4835-88C5-E5E11FC2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073" y="1253331"/>
            <a:ext cx="8595360" cy="4351337"/>
          </a:xfrm>
        </p:spPr>
        <p:txBody>
          <a:bodyPr/>
          <a:lstStyle/>
          <a:p>
            <a:r>
              <a:rPr lang="fr-CA" u="sng" dirty="0"/>
              <a:t>Passe-bas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5585-BE6F-4CF5-B83F-190BED3D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34FDE-DC98-4350-A39F-8779F0B9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3" y="1639501"/>
            <a:ext cx="91440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1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F4DF-A6A5-440E-A9C9-915745ED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5082"/>
            <a:ext cx="9692640" cy="1325562"/>
          </a:xfrm>
        </p:spPr>
        <p:txBody>
          <a:bodyPr/>
          <a:lstStyle/>
          <a:p>
            <a:r>
              <a:rPr lang="fr-CA" dirty="0"/>
              <a:t>Pôles et zéros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F05B-6B74-4835-88C5-E5E11FC2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073" y="1253331"/>
            <a:ext cx="8595360" cy="4351337"/>
          </a:xfrm>
        </p:spPr>
        <p:txBody>
          <a:bodyPr/>
          <a:lstStyle/>
          <a:p>
            <a:r>
              <a:rPr lang="fr-CA" u="sng" dirty="0"/>
              <a:t>Passe-haut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5585-BE6F-4CF5-B83F-190BED3D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B3526-6A38-4278-9032-3DD0B188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3" y="1662418"/>
            <a:ext cx="91535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0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F4DF-A6A5-440E-A9C9-915745ED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5082"/>
            <a:ext cx="9692640" cy="1325562"/>
          </a:xfrm>
        </p:spPr>
        <p:txBody>
          <a:bodyPr/>
          <a:lstStyle/>
          <a:p>
            <a:r>
              <a:rPr lang="fr-CA" dirty="0"/>
              <a:t>Pôles et zéros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F05B-6B74-4835-88C5-E5E11FC2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073" y="1253331"/>
            <a:ext cx="8595360" cy="4351337"/>
          </a:xfrm>
        </p:spPr>
        <p:txBody>
          <a:bodyPr/>
          <a:lstStyle/>
          <a:p>
            <a:r>
              <a:rPr lang="fr-CA" u="sng" dirty="0"/>
              <a:t>Passe-bas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5585-BE6F-4CF5-B83F-190BED3D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22</a:t>
            </a:fld>
            <a:endParaRPr lang="fr-FR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CCF02-D65A-4E3E-99D7-20EF64D1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23" y="1735137"/>
            <a:ext cx="91249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C154-6CBF-49D6-BBDD-AC60D6D4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5082"/>
            <a:ext cx="9692640" cy="1325562"/>
          </a:xfrm>
        </p:spPr>
        <p:txBody>
          <a:bodyPr/>
          <a:lstStyle/>
          <a:p>
            <a:r>
              <a:rPr lang="fr-CA" dirty="0"/>
              <a:t>Lieu de </a:t>
            </a:r>
            <a:r>
              <a:rPr lang="fr-CA" dirty="0" err="1"/>
              <a:t>bode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F81B-2F46-4752-93DF-8EB68625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01629"/>
            <a:ext cx="8595360" cy="4351337"/>
          </a:xfrm>
        </p:spPr>
        <p:txBody>
          <a:bodyPr/>
          <a:lstStyle/>
          <a:p>
            <a:r>
              <a:rPr lang="fr-CA" u="sng" dirty="0"/>
              <a:t>Passe-bas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2546F-E458-49DA-9AD0-28D44210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23</a:t>
            </a:fld>
            <a:endParaRPr lang="fr-FR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6F049-2274-45C4-828E-A7527433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60" y="1993900"/>
            <a:ext cx="91344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2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C154-6CBF-49D6-BBDD-AC60D6D4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5082"/>
            <a:ext cx="9692640" cy="1325562"/>
          </a:xfrm>
        </p:spPr>
        <p:txBody>
          <a:bodyPr/>
          <a:lstStyle/>
          <a:p>
            <a:r>
              <a:rPr lang="fr-CA" dirty="0"/>
              <a:t>Lieu de </a:t>
            </a:r>
            <a:r>
              <a:rPr lang="fr-CA" dirty="0" err="1"/>
              <a:t>bode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F81B-2F46-4752-93DF-8EB68625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01629"/>
            <a:ext cx="8595360" cy="4351337"/>
          </a:xfrm>
        </p:spPr>
        <p:txBody>
          <a:bodyPr/>
          <a:lstStyle/>
          <a:p>
            <a:r>
              <a:rPr lang="fr-CA" u="sng" dirty="0"/>
              <a:t>Passe-haut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2546F-E458-49DA-9AD0-28D44210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24</a:t>
            </a:fld>
            <a:endParaRPr lang="fr-FR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ABC00-B4C5-4A7D-933A-9D8602F13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"/>
          <a:stretch/>
        </p:blipFill>
        <p:spPr>
          <a:xfrm>
            <a:off x="982789" y="2003269"/>
            <a:ext cx="910360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48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C154-6CBF-49D6-BBDD-AC60D6D4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5082"/>
            <a:ext cx="9692640" cy="1325562"/>
          </a:xfrm>
        </p:spPr>
        <p:txBody>
          <a:bodyPr/>
          <a:lstStyle/>
          <a:p>
            <a:r>
              <a:rPr lang="fr-CA" dirty="0"/>
              <a:t>Lieu de </a:t>
            </a:r>
            <a:r>
              <a:rPr lang="fr-CA" dirty="0" err="1"/>
              <a:t>bode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F81B-2F46-4752-93DF-8EB68625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01629"/>
            <a:ext cx="8595360" cy="4351337"/>
          </a:xfrm>
        </p:spPr>
        <p:txBody>
          <a:bodyPr/>
          <a:lstStyle/>
          <a:p>
            <a:r>
              <a:rPr lang="fr-CA" u="sng" dirty="0"/>
              <a:t>Passe-bande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2546F-E458-49DA-9AD0-28D44210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25</a:t>
            </a:fld>
            <a:endParaRPr lang="fr-FR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E6BD6-2454-4BE7-8AAF-135C7238F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"/>
          <a:stretch/>
        </p:blipFill>
        <p:spPr>
          <a:xfrm>
            <a:off x="1031335" y="1866283"/>
            <a:ext cx="9562878" cy="48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0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8FF7-22B6-4DA3-9E3D-822BAD24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0534"/>
            <a:ext cx="9692640" cy="1325562"/>
          </a:xfrm>
        </p:spPr>
        <p:txBody>
          <a:bodyPr/>
          <a:lstStyle/>
          <a:p>
            <a:r>
              <a:rPr lang="fr-CA" dirty="0"/>
              <a:t>Délai de groupe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FFFF-54E1-419F-9B58-05BED434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14196"/>
            <a:ext cx="8595360" cy="4351337"/>
          </a:xfrm>
        </p:spPr>
        <p:txBody>
          <a:bodyPr/>
          <a:lstStyle/>
          <a:p>
            <a:r>
              <a:rPr lang="fr-CA" dirty="0"/>
              <a:t>Délai de groupe à la sortie du circuit(calculs mathématiques des fonctions de transfert)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4DF36-0FAB-49DB-B6F3-920423F7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26</a:t>
            </a:fld>
            <a:endParaRPr lang="fr-FR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EF779-3F46-4666-80ED-C26595F41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4" b="1706"/>
          <a:stretch/>
        </p:blipFill>
        <p:spPr>
          <a:xfrm>
            <a:off x="2607907" y="2001967"/>
            <a:ext cx="6218852" cy="46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1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2FCD-8C01-469F-8D7A-5F55DAE4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97980"/>
            <a:ext cx="9692640" cy="741587"/>
          </a:xfrm>
        </p:spPr>
        <p:txBody>
          <a:bodyPr/>
          <a:lstStyle/>
          <a:p>
            <a:r>
              <a:rPr lang="fr-CA" dirty="0"/>
              <a:t>Filtre Corrigé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0B719-F5C9-4ADA-99E5-412DB576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9129983-5A2C-4E8B-946D-932EA46F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1" y="939567"/>
            <a:ext cx="10036410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39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2AFD-418C-4E2D-B6E6-AB6E9428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3866"/>
          </a:xfrm>
        </p:spPr>
        <p:txBody>
          <a:bodyPr/>
          <a:lstStyle/>
          <a:p>
            <a:r>
              <a:rPr lang="fr-CA" dirty="0"/>
              <a:t>Monte-Carlo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AFB1-89E1-44A1-819D-01025AFA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781C9-ED8C-4858-8388-46D6BF6A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28</a:t>
            </a:fld>
            <a:endParaRPr lang="fr-FR" noProof="0"/>
          </a:p>
        </p:txBody>
      </p:sp>
      <p:pic>
        <p:nvPicPr>
          <p:cNvPr id="5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C2C20412-5597-4313-B512-B524F2BF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190957"/>
            <a:ext cx="9123099" cy="56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21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22A2-2D5F-4861-AC0E-C0127064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1905"/>
          </a:xfrm>
        </p:spPr>
        <p:txBody>
          <a:bodyPr/>
          <a:lstStyle/>
          <a:p>
            <a:r>
              <a:rPr lang="fr-CA" dirty="0"/>
              <a:t>Lieu de </a:t>
            </a:r>
            <a:r>
              <a:rPr lang="fr-CA" dirty="0" err="1"/>
              <a:t>bode</a:t>
            </a:r>
            <a:r>
              <a:rPr lang="fr-CA" dirty="0"/>
              <a:t> corrigé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539B7D-9101-44C0-A69C-A4536A460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578" y="1206746"/>
            <a:ext cx="8134825" cy="55804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FADBC-0F7C-4910-AD63-5B4A1AC7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0131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1B830-4D93-48E0-AED8-8470420B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646" y="227107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Schéma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bloc de </a:t>
            </a:r>
            <a:r>
              <a:rPr lang="en-US" dirty="0" err="1">
                <a:solidFill>
                  <a:srgbClr val="FFFFFF"/>
                </a:solidFill>
              </a:rPr>
              <a:t>l’égaliseur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44A55-EEC8-4E7E-997D-9C060F0D6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3" r="10425"/>
          <a:stretch/>
        </p:blipFill>
        <p:spPr>
          <a:xfrm>
            <a:off x="462117" y="1520658"/>
            <a:ext cx="7439380" cy="41167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8CE8A-A55E-4AEB-BCBE-B91E16BD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noProof="0">
                <a:solidFill>
                  <a:srgbClr val="A6A6A6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noProof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0554A-EB9E-4F2A-B1B9-65BB0E36E892}"/>
              </a:ext>
            </a:extLst>
          </p:cNvPr>
          <p:cNvSpPr txBox="1"/>
          <p:nvPr/>
        </p:nvSpPr>
        <p:spPr>
          <a:xfrm>
            <a:off x="437043" y="-77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91939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919E-2C24-4A33-A526-E8C8F72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3198"/>
          </a:xfrm>
        </p:spPr>
        <p:txBody>
          <a:bodyPr/>
          <a:lstStyle/>
          <a:p>
            <a:r>
              <a:rPr lang="fr-CA" dirty="0"/>
              <a:t>Délai de groupe 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54F8C596-76C9-4E77-B121-D6844DF7E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042" y="1199625"/>
            <a:ext cx="7620104" cy="53901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98196-D6CB-4F8A-B98B-A0F85CE3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30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4837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B070-8813-4F6F-9E34-0B970B45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9367"/>
          </a:xfrm>
        </p:spPr>
        <p:txBody>
          <a:bodyPr/>
          <a:lstStyle/>
          <a:p>
            <a:r>
              <a:rPr lang="fr-CA" dirty="0"/>
              <a:t>Point 1</a:t>
            </a:r>
          </a:p>
        </p:txBody>
      </p:sp>
      <p:pic>
        <p:nvPicPr>
          <p:cNvPr id="6" name="Content Placeholder 5" descr="Shape, background pattern&#10;&#10;Description automatically generated">
            <a:extLst>
              <a:ext uri="{FF2B5EF4-FFF2-40B4-BE49-F238E27FC236}">
                <a16:creationId xmlns:a16="http://schemas.microsoft.com/office/drawing/2014/main" id="{1B03246F-0B95-4FA0-8643-41C9FEA9C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193922"/>
            <a:ext cx="8890787" cy="54600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BEC57-224F-4014-AC23-0B369668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31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7117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39FD-338F-46AE-A3DC-7E7A2043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8699"/>
          </a:xfrm>
        </p:spPr>
        <p:txBody>
          <a:bodyPr/>
          <a:lstStyle/>
          <a:p>
            <a:r>
              <a:rPr lang="fr-CA" dirty="0"/>
              <a:t>Point 2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14AEE6CE-DED1-43F2-AAA8-F7CADC926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9" y="1071365"/>
            <a:ext cx="9209478" cy="56945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3276D-95E4-41E2-97FB-71BD1725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32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606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9688-13AF-4BE3-BDDE-7606763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93257"/>
          </a:xfrm>
        </p:spPr>
        <p:txBody>
          <a:bodyPr/>
          <a:lstStyle/>
          <a:p>
            <a:r>
              <a:rPr lang="fr-CA" dirty="0"/>
              <a:t>Sortie avec sinus superposé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318-313F-4CB7-91E8-87BC992A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29360-C4A7-4BFC-A825-5BB6B13B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33</a:t>
            </a:fld>
            <a:endParaRPr lang="fr-FR" noProof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BD4380D-C9EB-488B-BA1C-D1669C666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08" y="1359017"/>
            <a:ext cx="8595359" cy="5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76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280C-6C87-4604-8017-2DFDFF0B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Explication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5A46-2E2E-4DA9-91E5-513DAE92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Filtre passe-</a:t>
            </a:r>
            <a:r>
              <a:rPr lang="fr-CA" dirty="0">
                <a:ea typeface="+mn-lt"/>
                <a:cs typeface="+mn-lt"/>
              </a:rPr>
              <a:t>bas </a:t>
            </a:r>
            <a:r>
              <a:rPr lang="fr-CA" b="1" dirty="0"/>
              <a:t>→ Laisse passer les basses fréquences</a:t>
            </a:r>
            <a:endParaRPr lang="fr-CA" dirty="0"/>
          </a:p>
          <a:p>
            <a:r>
              <a:rPr lang="fr-CA" dirty="0"/>
              <a:t>Filtre passe-haut </a:t>
            </a:r>
            <a:r>
              <a:rPr lang="fr-CA" b="1" dirty="0"/>
              <a:t>→ Laisse passer les hautes fréquences</a:t>
            </a:r>
            <a:endParaRPr lang="fr-CA" dirty="0"/>
          </a:p>
          <a:p>
            <a:r>
              <a:rPr lang="fr-CA" dirty="0"/>
              <a:t>Filtre passe-bande </a:t>
            </a:r>
            <a:r>
              <a:rPr lang="fr-CA" b="1" dirty="0"/>
              <a:t>→ Laisse passer la bande passante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Déphasage </a:t>
            </a:r>
            <a:r>
              <a:rPr lang="fr-CA"/>
              <a:t>de ± </a:t>
            </a:r>
            <a:r>
              <a:rPr lang="fr-CA" dirty="0"/>
              <a:t>2msec</a:t>
            </a:r>
          </a:p>
          <a:p>
            <a:pPr lvl="1"/>
            <a:r>
              <a:rPr lang="fr-CA"/>
              <a:t>Non respect des</a:t>
            </a:r>
            <a:r>
              <a:rPr lang="fr-CA" dirty="0"/>
              <a:t> spécifications du client.</a:t>
            </a:r>
          </a:p>
          <a:p>
            <a:endParaRPr lang="fr-CA" dirty="0"/>
          </a:p>
          <a:p>
            <a:r>
              <a:rPr lang="fr-CA" dirty="0"/>
              <a:t>Ronflement de ± 1dB plus haut et présent dans le circuit non corrigé.</a:t>
            </a:r>
          </a:p>
          <a:p>
            <a:pPr lvl="1"/>
            <a:r>
              <a:rPr lang="fr-CA" dirty="0"/>
              <a:t>Non respect des spécifications du client.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1E5E7-63AB-4D9D-9354-ED437938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B17CB-CA82-4406-8F15-D130397E77C5}"/>
              </a:ext>
            </a:extLst>
          </p:cNvPr>
          <p:cNvSpPr txBox="1"/>
          <p:nvPr/>
        </p:nvSpPr>
        <p:spPr>
          <a:xfrm>
            <a:off x="0" y="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8358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5E00-8350-4A44-A739-6095DE6F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63" y="365918"/>
            <a:ext cx="10566605" cy="1061666"/>
          </a:xfrm>
        </p:spPr>
        <p:txBody>
          <a:bodyPr/>
          <a:lstStyle/>
          <a:p>
            <a:r>
              <a:rPr lang="fr-CA" dirty="0"/>
              <a:t>Fonction de transfert obtenues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801B-6694-4C17-B82B-105F42A7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u="sng" dirty="0"/>
              <a:t>Passe-bas</a:t>
            </a:r>
          </a:p>
          <a:p>
            <a:endParaRPr lang="fr-CA" u="sng" dirty="0"/>
          </a:p>
          <a:p>
            <a:endParaRPr lang="fr-CA" u="sng" dirty="0"/>
          </a:p>
          <a:p>
            <a:endParaRPr lang="fr-CA" u="sng" dirty="0"/>
          </a:p>
          <a:p>
            <a:r>
              <a:rPr lang="fr-CA" u="sng" dirty="0"/>
              <a:t>Passe-haut</a:t>
            </a:r>
          </a:p>
          <a:p>
            <a:endParaRPr lang="fr-CA" u="sng" dirty="0"/>
          </a:p>
          <a:p>
            <a:endParaRPr lang="fr-CA" u="sng" dirty="0"/>
          </a:p>
          <a:p>
            <a:endParaRPr lang="fr-CA" u="sng" dirty="0"/>
          </a:p>
          <a:p>
            <a:r>
              <a:rPr lang="fr-CA" u="sng" dirty="0"/>
              <a:t>Passe-bande</a:t>
            </a:r>
          </a:p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596E3-3654-4A89-A036-C880B3EC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DD5FF-57C9-44FA-A75C-3A38AFD9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39" y="3429000"/>
            <a:ext cx="2983595" cy="1242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C42154-B537-41D4-ADBC-D40150FA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003" y="1828799"/>
            <a:ext cx="2983595" cy="1375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1DC61-A7AE-48AE-B251-2649E8F2F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739" y="4755502"/>
            <a:ext cx="6123555" cy="1224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6E4EE-674B-4177-A447-B7FEF9F4C626}"/>
              </a:ext>
            </a:extLst>
          </p:cNvPr>
          <p:cNvSpPr txBox="1"/>
          <p:nvPr/>
        </p:nvSpPr>
        <p:spPr>
          <a:xfrm>
            <a:off x="0" y="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3241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BF34-ADE3-44A3-91FD-1FF09728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CA" dirty="0"/>
              <a:t>Fonction de transfert générale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6A33AB4-293F-4B1E-8E20-1FB44E85B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8"/>
          <a:stretch/>
        </p:blipFill>
        <p:spPr bwMode="auto">
          <a:xfrm>
            <a:off x="6485553" y="2142411"/>
            <a:ext cx="4807287" cy="298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F172-1E40-46CF-B4C4-153CF4B6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fr-FR" noProof="0">
                <a:solidFill>
                  <a:srgbClr val="46464A">
                    <a:lumMod val="60000"/>
                    <a:lumOff val="40000"/>
                  </a:srgbClr>
                </a:solidFill>
              </a:rPr>
              <a:pPr rtl="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 noProof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C81499E-CDD3-4BAC-B02E-845049DFEC5B}"/>
                  </a:ext>
                </a:extLst>
              </p:cNvPr>
              <p:cNvSpPr txBox="1"/>
              <p:nvPr/>
            </p:nvSpPr>
            <p:spPr>
              <a:xfrm>
                <a:off x="1261872" y="1830402"/>
                <a:ext cx="4264089" cy="624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C81499E-CDD3-4BAC-B02E-845049DF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830402"/>
                <a:ext cx="4264089" cy="624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42CD660-6A37-4A2F-80E8-DE8DC9204DCC}"/>
                  </a:ext>
                </a:extLst>
              </p:cNvPr>
              <p:cNvSpPr txBox="1"/>
              <p:nvPr/>
            </p:nvSpPr>
            <p:spPr>
              <a:xfrm>
                <a:off x="2493901" y="2593499"/>
                <a:ext cx="1800030" cy="1211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A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fr-CA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fr-CA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CA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42CD660-6A37-4A2F-80E8-DE8DC9204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01" y="2593499"/>
                <a:ext cx="1800030" cy="1211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51C0754-DA94-4B10-9C89-308569CBA9F3}"/>
                  </a:ext>
                </a:extLst>
              </p:cNvPr>
              <p:cNvSpPr txBox="1"/>
              <p:nvPr/>
            </p:nvSpPr>
            <p:spPr>
              <a:xfrm>
                <a:off x="332793" y="3870957"/>
                <a:ext cx="6102220" cy="73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fr-CA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51C0754-DA94-4B10-9C89-308569CB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3" y="3870957"/>
                <a:ext cx="6102220" cy="73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DAD47E1-A462-4219-A3BB-22062D5A3257}"/>
                  </a:ext>
                </a:extLst>
              </p:cNvPr>
              <p:cNvSpPr txBox="1"/>
              <p:nvPr/>
            </p:nvSpPr>
            <p:spPr>
              <a:xfrm>
                <a:off x="1413347" y="5514006"/>
                <a:ext cx="3941112" cy="658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fr-CA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DAD47E1-A462-4219-A3BB-22062D5A3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47" y="5514006"/>
                <a:ext cx="3941112" cy="658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9675D99-44CE-4F58-AC68-A4065F515F72}"/>
              </a:ext>
            </a:extLst>
          </p:cNvPr>
          <p:cNvSpPr txBox="1"/>
          <p:nvPr/>
        </p:nvSpPr>
        <p:spPr>
          <a:xfrm>
            <a:off x="48741" y="579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5405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980B-07ED-480F-B5DB-8F28BEA4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6145"/>
          </a:xfrm>
        </p:spPr>
        <p:txBody>
          <a:bodyPr/>
          <a:lstStyle/>
          <a:p>
            <a:r>
              <a:rPr lang="fr-CA" dirty="0"/>
              <a:t>Calcul Matlab circuit corrigé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A3CAD9-882B-440D-9F01-6D8598E52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03" y="4333817"/>
            <a:ext cx="3649664" cy="10099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E5F13-E54C-4849-A89D-ECEC3BA0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1071B3-1439-40AE-ADCA-0FC17E3601F5}"/>
              </a:ext>
            </a:extLst>
          </p:cNvPr>
          <p:cNvSpPr txBox="1">
            <a:spLocks/>
          </p:cNvSpPr>
          <p:nvPr/>
        </p:nvSpPr>
        <p:spPr>
          <a:xfrm>
            <a:off x="1261872" y="2155972"/>
            <a:ext cx="8595360" cy="351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u="sng" dirty="0"/>
              <a:t>Pour trouver fonction de transfert final:</a:t>
            </a:r>
          </a:p>
          <a:p>
            <a:pPr lvl="1"/>
            <a:r>
              <a:rPr lang="fr-CA" sz="1800" dirty="0"/>
              <a:t>Calculer chacune des fonctions de transfert des 4 filtres d’ordre 2</a:t>
            </a:r>
          </a:p>
          <a:p>
            <a:pPr lvl="1"/>
            <a:endParaRPr lang="fr-CA" sz="1800" dirty="0"/>
          </a:p>
          <a:p>
            <a:pPr lvl="1"/>
            <a:r>
              <a:rPr lang="fr-CA" sz="1800" dirty="0"/>
              <a:t>Multiplier les fonctions de transfert des filtres du passe-bande(série)</a:t>
            </a:r>
          </a:p>
          <a:p>
            <a:pPr marL="274320" lvl="1" indent="0">
              <a:buNone/>
            </a:pPr>
            <a:endParaRPr lang="fr-CA" sz="1800" dirty="0"/>
          </a:p>
          <a:p>
            <a:pPr lvl="1"/>
            <a:r>
              <a:rPr lang="fr-CA" sz="1800" dirty="0"/>
              <a:t>Additionner les 3 filtre(parallèle)</a:t>
            </a:r>
            <a:endParaRPr lang="fr-CA" u="sng" dirty="0"/>
          </a:p>
          <a:p>
            <a:endParaRPr lang="fr-CA" u="sng" dirty="0"/>
          </a:p>
          <a:p>
            <a:endParaRPr lang="fr-CA" u="sng" dirty="0"/>
          </a:p>
          <a:p>
            <a:endParaRPr lang="fr-CA" u="sng" dirty="0"/>
          </a:p>
          <a:p>
            <a:endParaRPr lang="fr-CA" u="sng" dirty="0"/>
          </a:p>
          <a:p>
            <a:endParaRPr lang="fr-CA" u="sng" dirty="0"/>
          </a:p>
          <a:p>
            <a:pPr marL="0" indent="0">
              <a:buNone/>
            </a:pPr>
            <a:endParaRPr lang="fr-CA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29C28-EFF2-4F02-869F-5B1E6077EBDE}"/>
              </a:ext>
            </a:extLst>
          </p:cNvPr>
          <p:cNvSpPr txBox="1"/>
          <p:nvPr/>
        </p:nvSpPr>
        <p:spPr>
          <a:xfrm>
            <a:off x="76317" y="579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7850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5D20-8DEF-40C1-A70B-DCD34786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371359"/>
            <a:ext cx="9692640" cy="1325562"/>
          </a:xfrm>
        </p:spPr>
        <p:txBody>
          <a:bodyPr/>
          <a:lstStyle/>
          <a:p>
            <a:r>
              <a:rPr lang="fr-CA" dirty="0"/>
              <a:t>Calcul Matlab circuit corrigé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39FB-C2FC-44CB-91B0-9DA88BDA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000856"/>
            <a:ext cx="8595360" cy="4351337"/>
          </a:xfrm>
        </p:spPr>
        <p:txBody>
          <a:bodyPr/>
          <a:lstStyle/>
          <a:p>
            <a:r>
              <a:rPr lang="fr-CA" u="sng" dirty="0"/>
              <a:t>Lieu de </a:t>
            </a:r>
            <a:r>
              <a:rPr lang="fr-CA" u="sng" dirty="0" err="1"/>
              <a:t>bode</a:t>
            </a:r>
            <a:r>
              <a:rPr lang="fr-CA" u="sng" dirty="0"/>
              <a:t> obtenu du circuit complet</a:t>
            </a:r>
          </a:p>
          <a:p>
            <a:endParaRPr lang="fr-CA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DA414-A7B9-4094-9EEC-AC7FA7F3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BC45E-38C9-4548-82DC-EA91550A6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9" y="1393841"/>
            <a:ext cx="6235571" cy="5133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17B19-3805-4238-BB0B-A2457F19A722}"/>
              </a:ext>
            </a:extLst>
          </p:cNvPr>
          <p:cNvSpPr txBox="1"/>
          <p:nvPr/>
        </p:nvSpPr>
        <p:spPr>
          <a:xfrm>
            <a:off x="76317" y="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3322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5D20-8DEF-40C1-A70B-DCD34786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Calcul Matlab circuit corrigé(suite)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39FB-C2FC-44CB-91B0-9DA88BDA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u="sng" dirty="0"/>
              <a:t>Valeurs de K1 et K2 trouver empiriquement</a:t>
            </a:r>
          </a:p>
          <a:p>
            <a:endParaRPr lang="fr-CA" u="sng" dirty="0"/>
          </a:p>
          <a:p>
            <a:endParaRPr lang="fr-CA" u="sng" dirty="0"/>
          </a:p>
          <a:p>
            <a:endParaRPr lang="fr-CA" u="sng" dirty="0"/>
          </a:p>
          <a:p>
            <a:endParaRPr lang="fr-CA" u="sng" dirty="0"/>
          </a:p>
          <a:p>
            <a:endParaRPr lang="fr-CA" u="sng" dirty="0"/>
          </a:p>
          <a:p>
            <a:r>
              <a:rPr lang="fr-CA" dirty="0"/>
              <a:t>Résultat obtenu: respecte +/- 1dB pour le lieu de </a:t>
            </a:r>
            <a:r>
              <a:rPr lang="fr-CA" dirty="0" err="1"/>
              <a:t>bode</a:t>
            </a:r>
            <a:r>
              <a:rPr lang="fr-CA" dirty="0"/>
              <a:t> d’amplitude de sortie</a:t>
            </a:r>
          </a:p>
          <a:p>
            <a:endParaRPr lang="fr-CA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DA414-A7B9-4094-9EEC-AC7FA7F3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F0A08-89F9-44DD-9054-C0438A0A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03" y="2327405"/>
            <a:ext cx="5544291" cy="1694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B8651-DDC0-4DFE-B63C-A273C0D0EC3F}"/>
              </a:ext>
            </a:extLst>
          </p:cNvPr>
          <p:cNvSpPr txBox="1"/>
          <p:nvPr/>
        </p:nvSpPr>
        <p:spPr>
          <a:xfrm>
            <a:off x="67928" y="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17554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sOZgbh2gwZa1Nz_5BFAw"/>
</p:tagLst>
</file>

<file path=ppt/theme/theme1.xml><?xml version="1.0" encoding="utf-8"?>
<a:theme xmlns:a="http://schemas.openxmlformats.org/drawingml/2006/main" name="Boston Consulting Group Template-Corpor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5">
      <a:majorFont>
        <a:latin typeface="Garamon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70EEE7E1E1A4A81B9D9951ED137BE" ma:contentTypeVersion="11" ma:contentTypeDescription="Crée un document." ma:contentTypeScope="" ma:versionID="a5160b28ac5857f72c7a6252b4d8d54e">
  <xsd:schema xmlns:xsd="http://www.w3.org/2001/XMLSchema" xmlns:xs="http://www.w3.org/2001/XMLSchema" xmlns:p="http://schemas.microsoft.com/office/2006/metadata/properties" xmlns:ns3="f73a7068-e035-4bf2-9dbd-e0c2ac710ab1" xmlns:ns4="9ea63e7d-3aab-4ade-9683-5928f4d11e93" targetNamespace="http://schemas.microsoft.com/office/2006/metadata/properties" ma:root="true" ma:fieldsID="22c037ea6827a8e22b3e640816bf0853" ns3:_="" ns4:_="">
    <xsd:import namespace="f73a7068-e035-4bf2-9dbd-e0c2ac710ab1"/>
    <xsd:import namespace="9ea63e7d-3aab-4ade-9683-5928f4d11e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a7068-e035-4bf2-9dbd-e0c2ac710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63e7d-3aab-4ade-9683-5928f4d11e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73a7068-e035-4bf2-9dbd-e0c2ac710ab1" xsi:nil="true"/>
  </documentManagement>
</p:properties>
</file>

<file path=customXml/itemProps1.xml><?xml version="1.0" encoding="utf-8"?>
<ds:datastoreItem xmlns:ds="http://schemas.openxmlformats.org/officeDocument/2006/customXml" ds:itemID="{29367777-82FE-408F-9FF2-5B887E4521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3a7068-e035-4bf2-9dbd-e0c2ac710ab1"/>
    <ds:schemaRef ds:uri="9ea63e7d-3aab-4ade-9683-5928f4d11e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www.w3.org/XML/1998/namespace"/>
    <ds:schemaRef ds:uri="f73a7068-e035-4bf2-9dbd-e0c2ac710ab1"/>
    <ds:schemaRef ds:uri="http://purl.org/dc/elements/1.1/"/>
    <ds:schemaRef ds:uri="http://schemas.microsoft.com/office/2006/metadata/properties"/>
    <ds:schemaRef ds:uri="http://purl.org/dc/dcmitype/"/>
    <ds:schemaRef ds:uri="9ea63e7d-3aab-4ade-9683-5928f4d11e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Boston Consulting Group Template-Corporate</Template>
  <TotalTime>0</TotalTime>
  <Words>610</Words>
  <Application>Microsoft Office PowerPoint</Application>
  <PresentationFormat>Widescreen</PresentationFormat>
  <Paragraphs>175</Paragraphs>
  <Slides>33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Century Schoolbook</vt:lpstr>
      <vt:lpstr>Garamond</vt:lpstr>
      <vt:lpstr>Segoe UI Light</vt:lpstr>
      <vt:lpstr>Wingdings 2</vt:lpstr>
      <vt:lpstr>Boston Consulting Group Template-Corporate</vt:lpstr>
      <vt:lpstr>Tema de Office</vt:lpstr>
      <vt:lpstr>View</vt:lpstr>
      <vt:lpstr>think-cell Slide</vt:lpstr>
      <vt:lpstr>App6 – Analogique l Mathématiques à temps continu</vt:lpstr>
      <vt:lpstr>Partie théorique - Déroulement</vt:lpstr>
      <vt:lpstr>Schéma en bloc de l’égaliseur</vt:lpstr>
      <vt:lpstr>Explication circuit</vt:lpstr>
      <vt:lpstr>Fonction de transfert obtenues (Matlab)</vt:lpstr>
      <vt:lpstr>Fonction de transfert générale</vt:lpstr>
      <vt:lpstr>Calcul Matlab circuit corrigé</vt:lpstr>
      <vt:lpstr>Calcul Matlab circuit corrigé</vt:lpstr>
      <vt:lpstr>Calcul Matlab circuit corrigé(suite)</vt:lpstr>
      <vt:lpstr>Calculs signaux point ① </vt:lpstr>
      <vt:lpstr>Calculs signaux point ① </vt:lpstr>
      <vt:lpstr>Calculs signaux point ② </vt:lpstr>
      <vt:lpstr>Erreur dans le circuit (passe-bas)</vt:lpstr>
      <vt:lpstr>Modification du circuit (passe-bas)</vt:lpstr>
      <vt:lpstr>Modification du circuit (passe-bas)</vt:lpstr>
      <vt:lpstr>Erreur  du sommateur</vt:lpstr>
      <vt:lpstr>Modification du circuit (sommateur) Avant correction</vt:lpstr>
      <vt:lpstr>Modification du circuit (sommateur) Après correction </vt:lpstr>
      <vt:lpstr>Partie pratique - Déroulement</vt:lpstr>
      <vt:lpstr>Pôles et zéros</vt:lpstr>
      <vt:lpstr>Pôles et zéros</vt:lpstr>
      <vt:lpstr>Pôles et zéros</vt:lpstr>
      <vt:lpstr>Lieu de bode</vt:lpstr>
      <vt:lpstr>Lieu de bode</vt:lpstr>
      <vt:lpstr>Lieu de bode</vt:lpstr>
      <vt:lpstr>Délai de groupe</vt:lpstr>
      <vt:lpstr>Filtre Corrigé</vt:lpstr>
      <vt:lpstr>Monte-Carlo</vt:lpstr>
      <vt:lpstr>Lieu de bode corrigé</vt:lpstr>
      <vt:lpstr>Délai de groupe </vt:lpstr>
      <vt:lpstr>Point 1</vt:lpstr>
      <vt:lpstr>Point 2</vt:lpstr>
      <vt:lpstr>Sortie avec sinus superposé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App6 – Analogique l Mathématiques à temps continu</dc:title>
  <dc:creator/>
  <cp:lastModifiedBy/>
  <cp:revision>1</cp:revision>
  <dcterms:created xsi:type="dcterms:W3CDTF">2022-03-29T20:19:53Z</dcterms:created>
  <dcterms:modified xsi:type="dcterms:W3CDTF">2022-03-30T05:24:40Z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0x0101004EF70EEE7E1E1A4A81B9D9951ED137BE</vt:lpwstr>
  </property>
</Properties>
</file>