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1" r:id="rId5"/>
    <p:sldId id="291" r:id="rId6"/>
    <p:sldId id="257" r:id="rId7"/>
    <p:sldId id="272" r:id="rId8"/>
    <p:sldId id="274" r:id="rId9"/>
    <p:sldId id="290" r:id="rId10"/>
    <p:sldId id="284" r:id="rId11"/>
    <p:sldId id="275" r:id="rId12"/>
    <p:sldId id="276" r:id="rId13"/>
    <p:sldId id="289" r:id="rId14"/>
    <p:sldId id="286" r:id="rId15"/>
    <p:sldId id="282" r:id="rId16"/>
    <p:sldId id="279" r:id="rId17"/>
    <p:sldId id="287" r:id="rId18"/>
    <p:sldId id="288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55A24E-A026-4B24-8F7E-801E7097E076}" v="1520" dt="2021-11-30T06:12:07.671"/>
    <p1510:client id="{69C62AA7-04B6-4845-88DC-44D097139F73}" v="1245" dt="2021-11-30T06:15:25.051"/>
    <p1510:client id="{87259DF6-AAFF-4CA3-A747-47B28FB65C72}" v="4" dt="2024-07-23T02:00:13.281"/>
    <p1510:client id="{A2EA58D0-DE26-4D4F-A694-F4E3A8B2EE59}" v="84" dt="2021-11-30T17:57:59.680"/>
    <p1510:client id="{EC2BF3D6-7352-4C0F-98DE-203863979ADB}" v="44" dt="2021-11-30T17:28:39.698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59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Mentionner le comportement du comparateur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3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5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788012" cy="3383280"/>
          </a:xfrm>
        </p:spPr>
        <p:txBody>
          <a:bodyPr>
            <a:normAutofit fontScale="90000"/>
          </a:bodyPr>
          <a:lstStyle/>
          <a:p>
            <a:r>
              <a:rPr lang="en-US" sz="7200">
                <a:latin typeface="Cambria" panose="02040503050406030204" pitchFamily="18" charset="0"/>
                <a:ea typeface="Cambria" panose="02040503050406030204" pitchFamily="18" charset="0"/>
              </a:rPr>
              <a:t>App6 – </a:t>
            </a:r>
            <a:r>
              <a:rPr lang="fr-CA" sz="7200">
                <a:latin typeface="Cambria" panose="02040503050406030204" pitchFamily="18" charset="0"/>
                <a:ea typeface="Cambria" panose="02040503050406030204" pitchFamily="18" charset="0"/>
              </a:rPr>
              <a:t>problématique</a:t>
            </a:r>
            <a:br>
              <a:rPr lang="en-US" sz="720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720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fr-CA" sz="4900">
                <a:latin typeface="Cambria" panose="02040503050406030204" pitchFamily="18" charset="0"/>
                <a:ea typeface="Cambria" panose="02040503050406030204" pitchFamily="18" charset="0"/>
              </a:rPr>
              <a:t>Télécommande</a:t>
            </a:r>
            <a:r>
              <a:rPr lang="en-US" sz="4900">
                <a:latin typeface="Cambria" panose="02040503050406030204" pitchFamily="18" charset="0"/>
                <a:ea typeface="Cambria" panose="02040503050406030204" pitchFamily="18" charset="0"/>
              </a:rPr>
              <a:t> infrarouge ROBUS</a:t>
            </a:r>
            <a:br>
              <a:rPr lang="en-US" sz="720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72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Par: Alexis Juteau(juta1101) et Shawn Miller Morneau(mils2203)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9F7C-F741-4373-9293-8264A0AA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50071"/>
            <a:ext cx="9601200" cy="41942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Mise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en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équation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RC décharge</a:t>
            </a:r>
            <a:endParaRPr lang="fr-CA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F7A9A-2FCE-4B4C-A966-CC8A42443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46950" y="1057472"/>
                <a:ext cx="3714153" cy="173733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CA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CA" sz="180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600" b="0" i="1" smtClean="0">
                          <a:effectLst/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𝑅𝐶</m:t>
                      </m:r>
                      <m:f>
                        <m:fPr>
                          <m:ctrlPr>
                            <a:rPr lang="fr-CA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CA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A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fr-CA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CA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CA" sz="180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fr-CA" sz="1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fr-CA" sz="1800">
                    <a:latin typeface="Cambria" panose="02040503050406030204" pitchFamily="18" charset="0"/>
                    <a:ea typeface="Cambria" panose="02040503050406030204" pitchFamily="18" charset="0"/>
                  </a:rPr>
                  <a:t> = RC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F7A9A-2FCE-4B4C-A966-CC8A42443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6950" y="1057472"/>
                <a:ext cx="3714153" cy="17373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38A59-81FF-4A04-B5BE-26D71BF7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18C3E28-949F-4721-94D3-18C4C3138679}"/>
                  </a:ext>
                </a:extLst>
              </p:cNvPr>
              <p:cNvSpPr txBox="1"/>
              <p:nvPr/>
            </p:nvSpPr>
            <p:spPr>
              <a:xfrm>
                <a:off x="2446950" y="2554264"/>
                <a:ext cx="3545149" cy="334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u="sng">
                    <a:latin typeface="Cambria" panose="02040503050406030204" pitchFamily="18" charset="0"/>
                    <a:ea typeface="Cambria" panose="02040503050406030204" pitchFamily="18" charset="0"/>
                  </a:rPr>
                  <a:t>Complémentaire</a:t>
                </a:r>
                <a:r>
                  <a:rPr lang="fr-CA"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𝑃𝑜𝑠𝑜𝑛𝑠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𝜏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𝑑𝐴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fr-CA" sz="1800" i="1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CA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18C3E28-949F-4721-94D3-18C4C3138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50" y="2554264"/>
                <a:ext cx="3545149" cy="3348609"/>
              </a:xfrm>
              <a:prstGeom prst="rect">
                <a:avLst/>
              </a:prstGeom>
              <a:blipFill>
                <a:blip r:embed="rId3"/>
                <a:stretch>
                  <a:fillRect l="-1375" t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10FC32E-4414-4FA8-B532-A14BCB4404BB}"/>
                  </a:ext>
                </a:extLst>
              </p:cNvPr>
              <p:cNvSpPr txBox="1"/>
              <p:nvPr/>
            </p:nvSpPr>
            <p:spPr>
              <a:xfrm>
                <a:off x="2529745" y="5659088"/>
                <a:ext cx="2092910" cy="48756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CA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10FC32E-4414-4FA8-B532-A14BCB440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745" y="5659088"/>
                <a:ext cx="2092910" cy="4875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FCAEC905-EE66-4289-AC67-BAB44A0B1C52}"/>
              </a:ext>
            </a:extLst>
          </p:cNvPr>
          <p:cNvSpPr txBox="1"/>
          <p:nvPr/>
        </p:nvSpPr>
        <p:spPr>
          <a:xfrm>
            <a:off x="2529745" y="5289756"/>
            <a:ext cx="164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latin typeface="Cambria" panose="02040503050406030204" pitchFamily="18" charset="0"/>
                <a:ea typeface="Cambria" panose="02040503050406030204" pitchFamily="18" charset="0"/>
              </a:rPr>
              <a:t>Résultat 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331299-BBD6-428F-8543-95F29F7EF0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749" t="7328" r="359" b="6238"/>
          <a:stretch/>
        </p:blipFill>
        <p:spPr>
          <a:xfrm>
            <a:off x="296661" y="952233"/>
            <a:ext cx="1997477" cy="2228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9A21C0-171B-4D8D-AD33-9D7283370951}"/>
              </a:ext>
            </a:extLst>
          </p:cNvPr>
          <p:cNvCxnSpPr/>
          <p:nvPr/>
        </p:nvCxnSpPr>
        <p:spPr>
          <a:xfrm>
            <a:off x="1438183" y="1669002"/>
            <a:ext cx="0" cy="532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30B69A10-4C9E-4B21-8C28-78DCA5C6064B}"/>
                  </a:ext>
                </a:extLst>
              </p:cNvPr>
              <p:cNvSpPr txBox="1"/>
              <p:nvPr/>
            </p:nvSpPr>
            <p:spPr>
              <a:xfrm>
                <a:off x="5992099" y="2526902"/>
                <a:ext cx="6103398" cy="38822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CA" i="1" u="sng">
                    <a:latin typeface="Cambria" panose="02040503050406030204" pitchFamily="18" charset="0"/>
                    <a:ea typeface="Cambria" panose="02040503050406030204" pitchFamily="18" charset="0"/>
                  </a:rPr>
                  <a:t>Valeur de R7</a:t>
                </a:r>
                <a:r>
                  <a:rPr lang="fr-CA" i="1"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0">
                          <a:latin typeface="Cambria Math" panose="02040503050406030204" pitchFamily="18" charset="0"/>
                        </a:rPr>
                        <m:t>=150µ</m:t>
                      </m:r>
                      <m:r>
                        <m:rPr>
                          <m:sty m:val="p"/>
                        </m:rPr>
                        <a:rPr lang="fr-CA" i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150µ</m:t>
                          </m:r>
                          <m:r>
                            <m:rPr>
                              <m:sty m:val="p"/>
                            </m:rP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=4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fr-CA" sz="180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=24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·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=24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·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150µ</m:t>
                              </m:r>
                              <m:r>
                                <m:rPr>
                                  <m:sty m:val="p"/>
                                </m:rP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num>
                            <m:den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=83,717·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=8,372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𝛺</m:t>
                      </m:r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30B69A10-4C9E-4B21-8C28-78DCA5C60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099" y="2526902"/>
                <a:ext cx="6103398" cy="3882281"/>
              </a:xfrm>
              <a:prstGeom prst="rect">
                <a:avLst/>
              </a:prstGeom>
              <a:blipFill>
                <a:blip r:embed="rId6"/>
                <a:stretch>
                  <a:fillRect l="-899" t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427E067C-AB81-411F-8072-9994EFB1C9B2}"/>
              </a:ext>
            </a:extLst>
          </p:cNvPr>
          <p:cNvSpPr txBox="1"/>
          <p:nvPr/>
        </p:nvSpPr>
        <p:spPr>
          <a:xfrm>
            <a:off x="11781559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A</a:t>
            </a:r>
            <a:endParaRPr lang="fr-F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1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9F7C-F741-4373-9293-8264A0AA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50071"/>
            <a:ext cx="9601200" cy="41942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Mise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en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équation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RC charge</a:t>
            </a:r>
            <a:endParaRPr lang="fr-CA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F7A9A-2FCE-4B4C-A966-CC8A42443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46950" y="1057472"/>
                <a:ext cx="3714153" cy="173733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fr-CA" sz="18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fr-CA" sz="1800" i="1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𝑅𝐶</m:t>
                      </m:r>
                      <m:f>
                        <m:fPr>
                          <m:ctrlPr>
                            <a:rPr lang="fr-CA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CA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fr-CA" sz="1800" b="0" i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fr-CA" sz="1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fr-CA" sz="1800">
                    <a:latin typeface="Cambria" panose="02040503050406030204" pitchFamily="18" charset="0"/>
                    <a:ea typeface="Cambria" panose="02040503050406030204" pitchFamily="18" charset="0"/>
                  </a:rPr>
                  <a:t> = RC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F7A9A-2FCE-4B4C-A966-CC8A42443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6950" y="1057472"/>
                <a:ext cx="3714153" cy="1737334"/>
              </a:xfrm>
              <a:blipFill>
                <a:blip r:embed="rId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38A59-81FF-4A04-B5BE-26D71BF7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11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18C3E28-949F-4721-94D3-18C4C3138679}"/>
                  </a:ext>
                </a:extLst>
              </p:cNvPr>
              <p:cNvSpPr txBox="1"/>
              <p:nvPr/>
            </p:nvSpPr>
            <p:spPr>
              <a:xfrm>
                <a:off x="2446950" y="2882782"/>
                <a:ext cx="3545149" cy="334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u="sng">
                    <a:latin typeface="Cambria" panose="02040503050406030204" pitchFamily="18" charset="0"/>
                    <a:ea typeface="Cambria" panose="02040503050406030204" pitchFamily="18" charset="0"/>
                  </a:rPr>
                  <a:t>Complémentaire</a:t>
                </a:r>
                <a:r>
                  <a:rPr lang="fr-CA"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𝑃𝑜𝑠𝑜𝑛𝑠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𝜏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𝑑𝐴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fr-CA" sz="1800" i="1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CA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18C3E28-949F-4721-94D3-18C4C3138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50" y="2882782"/>
                <a:ext cx="3545149" cy="3348609"/>
              </a:xfrm>
              <a:prstGeom prst="rect">
                <a:avLst/>
              </a:prstGeom>
              <a:blipFill>
                <a:blip r:embed="rId3"/>
                <a:stretch>
                  <a:fillRect l="-1375" t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10FC32E-4414-4FA8-B532-A14BCB4404BB}"/>
                  </a:ext>
                </a:extLst>
              </p:cNvPr>
              <p:cNvSpPr txBox="1"/>
              <p:nvPr/>
            </p:nvSpPr>
            <p:spPr>
              <a:xfrm>
                <a:off x="3638037" y="5671960"/>
                <a:ext cx="2092910" cy="48756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CA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10FC32E-4414-4FA8-B532-A14BCB440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037" y="5671960"/>
                <a:ext cx="2092910" cy="4875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FCAEC905-EE66-4289-AC67-BAB44A0B1C52}"/>
              </a:ext>
            </a:extLst>
          </p:cNvPr>
          <p:cNvSpPr txBox="1"/>
          <p:nvPr/>
        </p:nvSpPr>
        <p:spPr>
          <a:xfrm>
            <a:off x="2446950" y="5731078"/>
            <a:ext cx="164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latin typeface="Cambria" panose="02040503050406030204" pitchFamily="18" charset="0"/>
                <a:ea typeface="Cambria" panose="02040503050406030204" pitchFamily="18" charset="0"/>
              </a:rPr>
              <a:t>Résultat 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FCAE09-D3BC-47F3-8ACF-59CE7BB09B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64" t="6832" r="52831" b="6202"/>
          <a:stretch/>
        </p:blipFill>
        <p:spPr>
          <a:xfrm>
            <a:off x="268549" y="1057472"/>
            <a:ext cx="2053701" cy="24934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837BE3-0092-4178-907F-98552786156D}"/>
              </a:ext>
            </a:extLst>
          </p:cNvPr>
          <p:cNvCxnSpPr/>
          <p:nvPr/>
        </p:nvCxnSpPr>
        <p:spPr>
          <a:xfrm>
            <a:off x="1508465" y="1926139"/>
            <a:ext cx="0" cy="956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13BD3CF-772A-4D9D-9937-55E17BFC2E8F}"/>
                  </a:ext>
                </a:extLst>
              </p:cNvPr>
              <p:cNvSpPr txBox="1"/>
              <p:nvPr/>
            </p:nvSpPr>
            <p:spPr>
              <a:xfrm>
                <a:off x="7051738" y="2796191"/>
                <a:ext cx="2993994" cy="26818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CA" i="1" u="sng">
                    <a:latin typeface="Cambria" panose="02040503050406030204" pitchFamily="18" charset="0"/>
                    <a:ea typeface="Cambria" panose="02040503050406030204" pitchFamily="18" charset="0"/>
                  </a:rPr>
                  <a:t>Valeur de R6: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fr-CA" i="0">
                          <a:latin typeface="Cambria Math" panose="02040503050406030204" pitchFamily="18" charset="0"/>
                        </a:rPr>
                        <m:t>=15µ</m:t>
                      </m:r>
                      <m:r>
                        <m:rPr>
                          <m:sty m:val="p"/>
                        </m:rPr>
                        <a:rPr lang="fr-CA" i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𝑅𝐶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=15µ</m:t>
                      </m:r>
                      <m:r>
                        <m:rPr>
                          <m:sty m:val="p"/>
                        </m:rP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</m:t>
                      </m:r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15µ</m:t>
                          </m:r>
                          <m:r>
                            <m:rPr>
                              <m:sty m:val="p"/>
                            </m:rP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</m:num>
                        <m:den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10·</m:t>
                          </m:r>
                          <m:sSup>
                            <m:sSup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fr-CA" i="0">
                          <a:latin typeface="Cambria Math" panose="02040503050406030204" pitchFamily="18" charset="0"/>
                        </a:rPr>
                        <m:t>=1,5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13BD3CF-772A-4D9D-9937-55E17BFC2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738" y="2796191"/>
                <a:ext cx="2993994" cy="2681824"/>
              </a:xfrm>
              <a:prstGeom prst="rect">
                <a:avLst/>
              </a:prstGeom>
              <a:blipFill>
                <a:blip r:embed="rId6"/>
                <a:stretch>
                  <a:fillRect l="-1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FF1083C5-8994-441C-8D15-5B272C592A1F}"/>
              </a:ext>
            </a:extLst>
          </p:cNvPr>
          <p:cNvSpPr txBox="1"/>
          <p:nvPr/>
        </p:nvSpPr>
        <p:spPr>
          <a:xfrm>
            <a:off x="11617036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Arial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444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3AF0-CCDB-4813-AD4B-7886ED46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204" y="-631191"/>
            <a:ext cx="9601200" cy="1142385"/>
          </a:xfrm>
        </p:spPr>
        <p:txBody>
          <a:bodyPr/>
          <a:lstStyle/>
          <a:p>
            <a:r>
              <a:rPr lang="fr-CA"/>
              <a:t>Simulation LTspice VS Mesures Réelles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A6250-EA62-482C-AD76-259CA79E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EA379-B578-456E-995A-A7A08B3D3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155" y="650016"/>
            <a:ext cx="4917233" cy="29503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80B2C1C1-FC37-4E1D-9408-1D9958F14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155" y="3779027"/>
            <a:ext cx="4917233" cy="29503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2843813-86B0-426C-A4F8-4A179DD927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077"/>
          <a:stretch/>
        </p:blipFill>
        <p:spPr>
          <a:xfrm>
            <a:off x="781775" y="650016"/>
            <a:ext cx="4917233" cy="29503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5D761ABC-37ED-4036-984B-7D0154F46B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327"/>
          <a:stretch/>
        </p:blipFill>
        <p:spPr>
          <a:xfrm>
            <a:off x="781775" y="3765810"/>
            <a:ext cx="4917233" cy="29635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97B68B8-C55F-42D6-9C3E-08DCD3FF9F7E}"/>
              </a:ext>
            </a:extLst>
          </p:cNvPr>
          <p:cNvSpPr txBox="1"/>
          <p:nvPr/>
        </p:nvSpPr>
        <p:spPr>
          <a:xfrm>
            <a:off x="11781559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Arial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14550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F595-921B-472E-A204-17EA21F7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73" y="560081"/>
            <a:ext cx="9601200" cy="1142385"/>
          </a:xfrm>
        </p:spPr>
        <p:txBody>
          <a:bodyPr/>
          <a:lstStyle/>
          <a:p>
            <a:r>
              <a:rPr lang="fr-CA">
                <a:latin typeface="Cambria" panose="02040503050406030204" pitchFamily="18" charset="0"/>
                <a:ea typeface="Cambria" panose="02040503050406030204" pitchFamily="18" charset="0"/>
              </a:rPr>
              <a:t>Circuit RC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82F99-7913-4E58-A98E-54AF88CE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49F781-6049-4826-BC64-DBA52FDE6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897" y="2091073"/>
            <a:ext cx="5686425" cy="3247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99A94E-5E42-418F-97F1-3A6B68F85434}"/>
              </a:ext>
            </a:extLst>
          </p:cNvPr>
          <p:cNvCxnSpPr/>
          <p:nvPr/>
        </p:nvCxnSpPr>
        <p:spPr>
          <a:xfrm flipH="1" flipV="1">
            <a:off x="5099325" y="3302493"/>
            <a:ext cx="488272" cy="1091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90C59E-B385-445F-8704-1F47A5FDE303}"/>
              </a:ext>
            </a:extLst>
          </p:cNvPr>
          <p:cNvSpPr txBox="1"/>
          <p:nvPr/>
        </p:nvSpPr>
        <p:spPr>
          <a:xfrm>
            <a:off x="5099325" y="4456590"/>
            <a:ext cx="199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/>
              <a:t>-12V ou 12V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C8CF1B5-6DEB-4215-9533-F5F48FF1AB3D}"/>
              </a:ext>
            </a:extLst>
          </p:cNvPr>
          <p:cNvSpPr txBox="1"/>
          <p:nvPr/>
        </p:nvSpPr>
        <p:spPr>
          <a:xfrm>
            <a:off x="11781559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A</a:t>
            </a:r>
            <a:endParaRPr lang="fr-F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718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9F7C-F741-4373-9293-8264A0AA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50071"/>
            <a:ext cx="9601200" cy="41942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Mise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en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équation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RC charge</a:t>
            </a:r>
            <a:endParaRPr lang="fr-CA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38A59-81FF-4A04-B5BE-26D71BF7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14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10FC32E-4414-4FA8-B532-A14BCB4404BB}"/>
                  </a:ext>
                </a:extLst>
              </p:cNvPr>
              <p:cNvSpPr txBox="1"/>
              <p:nvPr/>
            </p:nvSpPr>
            <p:spPr>
              <a:xfrm>
                <a:off x="611122" y="5666062"/>
                <a:ext cx="2976489" cy="4760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fr-CA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CA"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CA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</m:oMath>
                </a14:m>
                <a:r>
                  <a:rPr lang="fr-CA">
                    <a:latin typeface="Cambria" panose="02040503050406030204" pitchFamily="18" charset="0"/>
                    <a:ea typeface="Cambria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10FC32E-4414-4FA8-B532-A14BCB440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22" y="5666062"/>
                <a:ext cx="2976489" cy="476028"/>
              </a:xfrm>
              <a:prstGeom prst="rect">
                <a:avLst/>
              </a:prstGeom>
              <a:blipFill>
                <a:blip r:embed="rId2"/>
                <a:stretch>
                  <a:fillRect b="-1309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FCAEC905-EE66-4289-AC67-BAB44A0B1C52}"/>
              </a:ext>
            </a:extLst>
          </p:cNvPr>
          <p:cNvSpPr txBox="1"/>
          <p:nvPr/>
        </p:nvSpPr>
        <p:spPr>
          <a:xfrm>
            <a:off x="567886" y="5349373"/>
            <a:ext cx="361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latin typeface="Cambria" panose="02040503050406030204" pitchFamily="18" charset="0"/>
                <a:ea typeface="Cambria" panose="02040503050406030204" pitchFamily="18" charset="0"/>
              </a:rPr>
              <a:t>Résultat: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DBCBBD-B6C3-434C-A61B-F5DC558211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8" t="2368" r="3769" b="10278"/>
          <a:stretch/>
        </p:blipFill>
        <p:spPr>
          <a:xfrm>
            <a:off x="337352" y="1139295"/>
            <a:ext cx="3250259" cy="1709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209671C-3A9D-419A-95CD-1C292805B43D}"/>
                  </a:ext>
                </a:extLst>
              </p:cNvPr>
              <p:cNvSpPr txBox="1"/>
              <p:nvPr/>
            </p:nvSpPr>
            <p:spPr>
              <a:xfrm>
                <a:off x="470517" y="3048117"/>
                <a:ext cx="2698812" cy="20148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CA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𝑅𝐶</m:t>
                      </m:r>
                      <m:f>
                        <m:f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209671C-3A9D-419A-95CD-1C292805B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17" y="3048117"/>
                <a:ext cx="2698812" cy="2014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6543569-1842-4A95-941E-F9587679FAD2}"/>
                  </a:ext>
                </a:extLst>
              </p:cNvPr>
              <p:cNvSpPr txBox="1"/>
              <p:nvPr/>
            </p:nvSpPr>
            <p:spPr>
              <a:xfrm>
                <a:off x="3672068" y="1103832"/>
                <a:ext cx="3545149" cy="3072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u="sng">
                    <a:latin typeface="Cambria" panose="02040503050406030204" pitchFamily="18" charset="0"/>
                    <a:ea typeface="Cambria" panose="02040503050406030204" pitchFamily="18" charset="0"/>
                  </a:rPr>
                  <a:t>Complémentaire</a:t>
                </a:r>
                <a:r>
                  <a:rPr lang="fr-CA"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𝑃𝑜𝑠𝑜𝑛𝑠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𝜏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𝑑𝐴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fr-CA" sz="1800" i="1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CA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CA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6543569-1842-4A95-941E-F9587679F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068" y="1103832"/>
                <a:ext cx="3545149" cy="3072380"/>
              </a:xfrm>
              <a:prstGeom prst="rect">
                <a:avLst/>
              </a:prstGeom>
              <a:blipFill>
                <a:blip r:embed="rId5"/>
                <a:stretch>
                  <a:fillRect l="-1375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0A7D95E2-3D70-44C0-8A07-21FA8CB9036B}"/>
                  </a:ext>
                </a:extLst>
              </p:cNvPr>
              <p:cNvSpPr txBox="1"/>
              <p:nvPr/>
            </p:nvSpPr>
            <p:spPr>
              <a:xfrm>
                <a:off x="3688302" y="3878714"/>
                <a:ext cx="1556880" cy="2159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CA" u="sng">
                    <a:latin typeface="Cambria" panose="02040503050406030204" pitchFamily="18" charset="0"/>
                    <a:ea typeface="Cambria" panose="02040503050406030204" pitchFamily="18" charset="0"/>
                  </a:rPr>
                  <a:t>Particulière</a:t>
                </a:r>
                <a:r>
                  <a:rPr lang="fr-CA"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=12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fr-CA" sz="180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0A7D95E2-3D70-44C0-8A07-21FA8CB90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302" y="3878714"/>
                <a:ext cx="1556880" cy="2159822"/>
              </a:xfrm>
              <a:prstGeom prst="rect">
                <a:avLst/>
              </a:prstGeom>
              <a:blipFill>
                <a:blip r:embed="rId6"/>
                <a:stretch>
                  <a:fillRect l="-3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3A9CFC17-7D03-4291-9E77-5A7302EA0483}"/>
                  </a:ext>
                </a:extLst>
              </p:cNvPr>
              <p:cNvSpPr txBox="1"/>
              <p:nvPr/>
            </p:nvSpPr>
            <p:spPr>
              <a:xfrm>
                <a:off x="6776251" y="1113572"/>
                <a:ext cx="5255209" cy="30718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200"/>
                  </a:spcAft>
                </a:pPr>
                <a:r>
                  <a:rPr lang="fr-CA" sz="1800" u="sng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Après 2 impulsions:</a:t>
                </a:r>
              </a:p>
              <a:p>
                <a:pPr>
                  <a:lnSpc>
                    <a:spcPct val="115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=300µ</m:t>
                      </m:r>
                      <m:r>
                        <m:rPr>
                          <m:sty m:val="p"/>
                        </m:rP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</m:t>
                      </m:r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300</m:t>
                          </m:r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𝑢𝑠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=2,5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fr-CA" sz="180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2,5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12</m:t>
                      </m:r>
                      <m:r>
                        <m:rPr>
                          <m:sty m:val="p"/>
                        </m:rP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·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300µ</m:t>
                              </m:r>
                              <m:r>
                                <m:rPr>
                                  <m:sty m:val="p"/>
                                </m:rP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num>
                            <m:den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+12</m:t>
                      </m:r>
                      <m:r>
                        <m:rPr>
                          <m:sty m:val="p"/>
                        </m:rP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=1,284</m:t>
                      </m:r>
                      <m:r>
                        <m:rPr>
                          <m:sty m:val="p"/>
                        </m:rP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ms</m:t>
                      </m:r>
                    </m:oMath>
                  </m:oMathPara>
                </a14:m>
                <a:endParaRPr lang="fr-CA" sz="180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fr-CA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=1,284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𝛺</m:t>
                      </m:r>
                    </m:oMath>
                  </m:oMathPara>
                </a14:m>
                <a:endParaRPr lang="fr-CA" sz="180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3A9CFC17-7D03-4291-9E77-5A7302EA0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251" y="1113572"/>
                <a:ext cx="5255209" cy="3071867"/>
              </a:xfrm>
              <a:prstGeom prst="rect">
                <a:avLst/>
              </a:prstGeom>
              <a:blipFill>
                <a:blip r:embed="rId7"/>
                <a:stretch>
                  <a:fillRect l="-1044" t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AFAE2BD7-E8D7-4A76-9B6D-CF130BA7B0D7}"/>
                  </a:ext>
                </a:extLst>
              </p:cNvPr>
              <p:cNvSpPr txBox="1"/>
              <p:nvPr/>
            </p:nvSpPr>
            <p:spPr>
              <a:xfrm>
                <a:off x="6776253" y="4023327"/>
                <a:ext cx="5255208" cy="163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200"/>
                  </a:spcAft>
                </a:pPr>
                <a:r>
                  <a:rPr lang="fr-CA" sz="1800" u="sng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Après 5 impulsions:</a:t>
                </a:r>
              </a:p>
              <a:p>
                <a:pPr>
                  <a:lnSpc>
                    <a:spcPct val="115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fr-CA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fr-C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CA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750</m:t>
                    </m:r>
                    <m:r>
                      <a:rPr lang="fr-C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µ</m:t>
                    </m:r>
                    <m:r>
                      <m:rPr>
                        <m:sty m:val="p"/>
                      </m:rPr>
                      <a:rPr lang="fr-C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fr-CA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             </m:t>
                        </m:r>
                        <m:r>
                          <a:rPr lang="fr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750</m:t>
                        </m:r>
                        <m:r>
                          <a:rPr lang="fr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𝑢𝑠</m:t>
                        </m:r>
                      </m:e>
                    </m:d>
                    <m:r>
                      <a:rPr lang="fr-CA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C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fr-CA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12</m:t>
                    </m:r>
                    <m:r>
                      <m:rPr>
                        <m:sty m:val="p"/>
                      </m:rPr>
                      <a:rPr lang="fr-CA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fr-CA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·</m:t>
                    </m:r>
                    <m:sSup>
                      <m:sSup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fr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b="0" i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750</m:t>
                            </m:r>
                            <m:r>
                              <a:rPr lang="fr-CA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µ</m:t>
                            </m:r>
                            <m:r>
                              <m:rPr>
                                <m:sty m:val="p"/>
                              </m:rPr>
                              <a:rPr lang="fr-CA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num>
                          <m:den>
                            <m:r>
                              <a:rPr lang="fr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  <m:r>
                      <a:rPr lang="fr-CA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+12</m:t>
                    </m:r>
                    <m:r>
                      <m:rPr>
                        <m:sty m:val="p"/>
                      </m:rPr>
                      <a:rPr lang="fr-CA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effectLst/>
                              <a:latin typeface="Cambria Math" panose="02040503050406030204" pitchFamily="18" charset="0"/>
                            </a:rPr>
                            <m:t>                                  </m:t>
                          </m:r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750</m:t>
                          </m:r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𝑢𝑠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5,31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fr-CA" sz="180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AFAE2BD7-E8D7-4A76-9B6D-CF130BA7B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253" y="4023327"/>
                <a:ext cx="5255208" cy="1631665"/>
              </a:xfrm>
              <a:prstGeom prst="rect">
                <a:avLst/>
              </a:prstGeom>
              <a:blipFill>
                <a:blip r:embed="rId8"/>
                <a:stretch>
                  <a:fillRect l="-1044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21D1CB40-5888-4303-BD10-18935F09359C}"/>
              </a:ext>
            </a:extLst>
          </p:cNvPr>
          <p:cNvSpPr txBox="1"/>
          <p:nvPr/>
        </p:nvSpPr>
        <p:spPr>
          <a:xfrm>
            <a:off x="11530445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A</a:t>
            </a:r>
            <a:endParaRPr lang="fr-F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113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9F7C-F741-4373-9293-8264A0AA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50071"/>
            <a:ext cx="9601200" cy="41942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Mise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en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équation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RC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décharge</a:t>
            </a:r>
            <a:endParaRPr lang="fr-CA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38A59-81FF-4A04-B5BE-26D71BF7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15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00C81-5C69-429E-8EA0-BFDD09C6D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64" y="1134762"/>
            <a:ext cx="2091271" cy="21851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E9D1FB-A192-443D-B5AA-971661B16FBE}"/>
              </a:ext>
            </a:extLst>
          </p:cNvPr>
          <p:cNvCxnSpPr/>
          <p:nvPr/>
        </p:nvCxnSpPr>
        <p:spPr>
          <a:xfrm>
            <a:off x="781235" y="1420427"/>
            <a:ext cx="905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E46C44D-0C38-44EC-B743-2914A8CD0547}"/>
                  </a:ext>
                </a:extLst>
              </p:cNvPr>
              <p:cNvSpPr txBox="1"/>
              <p:nvPr/>
            </p:nvSpPr>
            <p:spPr>
              <a:xfrm>
                <a:off x="6623758" y="1350181"/>
                <a:ext cx="1520301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CA" u="sng">
                    <a:latin typeface="Cambria" panose="02040503050406030204" pitchFamily="18" charset="0"/>
                    <a:ea typeface="Cambria" panose="02040503050406030204" pitchFamily="18" charset="0"/>
                  </a:rPr>
                  <a:t>Valeur R11:</a:t>
                </a:r>
              </a:p>
              <a:p>
                <a:endParaRPr lang="fr-CA" u="sng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fr-CA" i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fr-CA" i="0">
                          <a:latin typeface="Cambria Math" panose="02040503050406030204" pitchFamily="18" charset="0"/>
                        </a:rPr>
                        <m:t>ms</m:t>
                      </m:r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=200µ</m:t>
                      </m:r>
                      <m:r>
                        <m:rPr>
                          <m:sty m:val="p"/>
                        </m:rP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</m:t>
                      </m:r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𝑅𝐶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=200µ</m:t>
                      </m:r>
                      <m:r>
                        <m:rPr>
                          <m:sty m:val="p"/>
                        </m:rP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</m:t>
                      </m:r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=200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𝛺</m:t>
                      </m:r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E46C44D-0C38-44EC-B743-2914A8CD0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58" y="1350181"/>
                <a:ext cx="1520301" cy="1754326"/>
              </a:xfrm>
              <a:prstGeom prst="rect">
                <a:avLst/>
              </a:prstGeom>
              <a:blipFill>
                <a:blip r:embed="rId3"/>
                <a:stretch>
                  <a:fillRect l="-3614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719FCB2-DAD3-4031-A694-D0205A637928}"/>
                  </a:ext>
                </a:extLst>
              </p:cNvPr>
              <p:cNvSpPr txBox="1"/>
              <p:nvPr/>
            </p:nvSpPr>
            <p:spPr>
              <a:xfrm>
                <a:off x="2475964" y="1134762"/>
                <a:ext cx="2698812" cy="3249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fr-CA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CA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fr-CA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fr-CA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CA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fr-CA"/>
              </a:p>
              <a:p>
                <a:pPr>
                  <a:lnSpc>
                    <a:spcPct val="150000"/>
                  </a:lnSpc>
                </a:pPr>
                <a:r>
                  <a:rPr lang="fr-CA" sz="18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fr-C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C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𝑅𝐶</m:t>
                    </m:r>
                    <m:f>
                      <m:f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CA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CA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fr-CA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fr-C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fr-CA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fr-CA" i="1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fr-CA" i="1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CA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719FCB2-DAD3-4031-A694-D0205A637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964" y="1134762"/>
                <a:ext cx="2698812" cy="3249672"/>
              </a:xfrm>
              <a:prstGeom prst="rect">
                <a:avLst/>
              </a:prstGeom>
              <a:blipFill>
                <a:blip r:embed="rId4"/>
                <a:stretch>
                  <a:fillRect l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30094EBA-43D8-45AD-A8F8-0886CA76A86E}"/>
              </a:ext>
            </a:extLst>
          </p:cNvPr>
          <p:cNvSpPr txBox="1"/>
          <p:nvPr/>
        </p:nvSpPr>
        <p:spPr>
          <a:xfrm>
            <a:off x="11781559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Arial"/>
              </a:rPr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3FE30B-509C-4F28-97FD-CA72C62F7251}"/>
              </a:ext>
            </a:extLst>
          </p:cNvPr>
          <p:cNvSpPr/>
          <p:nvPr/>
        </p:nvSpPr>
        <p:spPr>
          <a:xfrm>
            <a:off x="2409117" y="3530624"/>
            <a:ext cx="2511136" cy="4935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40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3AF0-CCDB-4813-AD4B-7886ED46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571193"/>
            <a:ext cx="9601200" cy="1142385"/>
          </a:xfrm>
        </p:spPr>
        <p:txBody>
          <a:bodyPr/>
          <a:lstStyle/>
          <a:p>
            <a:r>
              <a:rPr lang="fr-CA">
                <a:latin typeface="Cambria" panose="02040503050406030204" pitchFamily="18" charset="0"/>
                <a:ea typeface="Cambria" panose="02040503050406030204" pitchFamily="18" charset="0"/>
              </a:rPr>
              <a:t>Simulation LTspice VS Mesures Réelles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A6250-EA62-482C-AD76-259CA79E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C307BB6-E1A4-4597-8240-5E4771894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17930"/>
            <a:ext cx="5046839" cy="30281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E426D3F8-BA97-486B-9103-1824FE053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71190"/>
            <a:ext cx="5046839" cy="30172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B664AE88-CCE5-486A-98A0-94EE982A07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032"/>
          <a:stretch/>
        </p:blipFill>
        <p:spPr>
          <a:xfrm>
            <a:off x="579928" y="3717930"/>
            <a:ext cx="5163924" cy="302939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C917CE-6DB7-47DA-A32B-930D0AF7D7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127"/>
          <a:stretch/>
        </p:blipFill>
        <p:spPr>
          <a:xfrm>
            <a:off x="579928" y="571191"/>
            <a:ext cx="5163924" cy="30172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ED453AB-4835-4876-A35B-3632EFB17ACD}"/>
              </a:ext>
            </a:extLst>
          </p:cNvPr>
          <p:cNvSpPr txBox="1"/>
          <p:nvPr/>
        </p:nvSpPr>
        <p:spPr>
          <a:xfrm>
            <a:off x="11781559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Arial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79923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594B-1CE9-4956-AE1F-386D2A4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Circuit de la problématique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C545-2D0A-4BA3-92B8-B17A7BB2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B9C01-6D0D-494D-8E4D-ED275D81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794A2F-CA85-4AC2-A0AB-DA1E6BCF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838325"/>
            <a:ext cx="10658475" cy="3524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179641A-6AF7-45BE-A1D7-E0965684B1A3}"/>
              </a:ext>
            </a:extLst>
          </p:cNvPr>
          <p:cNvSpPr txBox="1"/>
          <p:nvPr/>
        </p:nvSpPr>
        <p:spPr>
          <a:xfrm>
            <a:off x="11781559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A</a:t>
            </a:r>
            <a:endParaRPr lang="fr-F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975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636" y="589576"/>
            <a:ext cx="9601200" cy="1142385"/>
          </a:xfrm>
        </p:spPr>
        <p:txBody>
          <a:bodyPr/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Circuit RLC (charge)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7C951-3C42-4104-974B-291AB5F56D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5" t="2142" r="6640" b="4176"/>
          <a:stretch/>
        </p:blipFill>
        <p:spPr>
          <a:xfrm>
            <a:off x="1216132" y="1981201"/>
            <a:ext cx="3598464" cy="3809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B6169F-9EAD-4012-A3F5-FA2EAF53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3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625109-925D-44E5-8EB1-F0F5CFD581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33" r="4617" b="2792"/>
          <a:stretch/>
        </p:blipFill>
        <p:spPr>
          <a:xfrm>
            <a:off x="7066847" y="2022814"/>
            <a:ext cx="3598464" cy="37683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53D4795-B6EA-4D34-B527-948CD21DFB01}"/>
              </a:ext>
            </a:extLst>
          </p:cNvPr>
          <p:cNvSpPr txBox="1">
            <a:spLocks/>
          </p:cNvSpPr>
          <p:nvPr/>
        </p:nvSpPr>
        <p:spPr>
          <a:xfrm>
            <a:off x="6613285" y="631189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Circuit RLC (</a:t>
            </a:r>
            <a:r>
              <a:rPr lang="fr-CA">
                <a:latin typeface="Cambria" panose="02040503050406030204" pitchFamily="18" charset="0"/>
                <a:ea typeface="Cambria" panose="02040503050406030204" pitchFamily="18" charset="0"/>
              </a:rPr>
              <a:t>décharge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5068EA-2682-4740-972F-C190A7EA491A}"/>
              </a:ext>
            </a:extLst>
          </p:cNvPr>
          <p:cNvSpPr txBox="1"/>
          <p:nvPr/>
        </p:nvSpPr>
        <p:spPr>
          <a:xfrm>
            <a:off x="11781559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A</a:t>
            </a:r>
            <a:endParaRPr lang="fr-F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9F7C-F741-4373-9293-8264A0AA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50071"/>
            <a:ext cx="9601200" cy="41942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Mise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en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équation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RLC charge</a:t>
            </a:r>
            <a:endParaRPr lang="fr-CA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F7A9A-2FCE-4B4C-A966-CC8A42443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9752" y="889811"/>
                <a:ext cx="8775579" cy="204487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fr-CA" sz="1800" i="1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𝐶𝐿</m:t>
                          </m:r>
                        </m:den>
                      </m:f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∫∫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den>
                      </m:f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∫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fr-CA" sz="1800" i="1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0=</m:t>
                      </m:r>
                      <m:f>
                        <m:f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f>
                        <m:f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𝐿𝐶</m:t>
                          </m:r>
                        </m:den>
                      </m:f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F7A9A-2FCE-4B4C-A966-CC8A42443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9752" y="889811"/>
                <a:ext cx="8775579" cy="20448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38A59-81FF-4A04-B5BE-26D71BF7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4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4EDBEFE-83DB-4D32-814B-FF7D0E2C63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5" t="2142" r="6640" b="4176"/>
          <a:stretch/>
        </p:blipFill>
        <p:spPr>
          <a:xfrm>
            <a:off x="349518" y="1057471"/>
            <a:ext cx="1891763" cy="2002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Flèche : courbe vers le bas 9">
            <a:extLst>
              <a:ext uri="{FF2B5EF4-FFF2-40B4-BE49-F238E27FC236}">
                <a16:creationId xmlns:a16="http://schemas.microsoft.com/office/drawing/2014/main" id="{7EB10959-9148-4234-80A8-60955F91D355}"/>
              </a:ext>
            </a:extLst>
          </p:cNvPr>
          <p:cNvSpPr/>
          <p:nvPr/>
        </p:nvSpPr>
        <p:spPr>
          <a:xfrm rot="3339432">
            <a:off x="1003178" y="1777014"/>
            <a:ext cx="790112" cy="4083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18C3E28-949F-4721-94D3-18C4C3138679}"/>
                  </a:ext>
                </a:extLst>
              </p:cNvPr>
              <p:cNvSpPr txBox="1"/>
              <p:nvPr/>
            </p:nvSpPr>
            <p:spPr>
              <a:xfrm>
                <a:off x="2446950" y="3284744"/>
                <a:ext cx="3545149" cy="5012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u="sng">
                    <a:latin typeface="Cambria" panose="02040503050406030204" pitchFamily="18" charset="0"/>
                    <a:ea typeface="Cambria" panose="02040503050406030204" pitchFamily="18" charset="0"/>
                  </a:rPr>
                  <a:t>Complémentaire</a:t>
                </a:r>
                <a:r>
                  <a:rPr lang="fr-CA"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𝑃𝑜𝑠𝑜𝑛𝑠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0=</m:t>
                      </m:r>
                      <m:f>
                        <m:f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f>
                        <m:f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</m:num>
                        <m:den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𝐿𝐶</m:t>
                          </m:r>
                        </m:den>
                      </m:f>
                      <m:r>
                        <a:rPr lang="fr-CA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𝐴𝑠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𝐿𝐶</m:t>
                          </m:r>
                        </m:den>
                      </m:f>
                    </m:oMath>
                  </m:oMathPara>
                </a14:m>
                <a:endParaRPr lang="fr-CA" sz="1800" i="1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0=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m:rPr>
                          <m:sty m:val="p"/>
                        </m:rPr>
                        <a:rPr lang="fr-CA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𝐿𝐶</m:t>
                          </m:r>
                        </m:den>
                      </m:f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18C3E28-949F-4721-94D3-18C4C3138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50" y="3284744"/>
                <a:ext cx="3545149" cy="5012911"/>
              </a:xfrm>
              <a:prstGeom prst="rect">
                <a:avLst/>
              </a:prstGeom>
              <a:blipFill>
                <a:blip r:embed="rId4"/>
                <a:stretch>
                  <a:fillRect l="-1375" t="-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5E58B5B-EE30-4EF2-ABD7-4A07CF398CD0}"/>
                  </a:ext>
                </a:extLst>
              </p:cNvPr>
              <p:cNvSpPr txBox="1"/>
              <p:nvPr/>
            </p:nvSpPr>
            <p:spPr>
              <a:xfrm>
                <a:off x="5922154" y="2510105"/>
                <a:ext cx="5254414" cy="91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CA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±</m:t>
                          </m:r>
                          <m:rad>
                            <m:rad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fr-CA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fr-CA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±</m:t>
                          </m:r>
                          <m:rad>
                            <m:rad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fr-CA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num>
                                        <m:den>
                                          <m: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fr-CA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f>
                                <m:f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A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𝐿𝐶</m:t>
                                  </m:r>
                                </m:den>
                              </m:f>
                            </m:e>
                          </m:rad>
                        </m:num>
                        <m:den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5E58B5B-EE30-4EF2-ABD7-4A07CF398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154" y="2510105"/>
                <a:ext cx="5254414" cy="9149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31B934E-2F00-4DA1-816A-278734C89A9B}"/>
                  </a:ext>
                </a:extLst>
              </p:cNvPr>
              <p:cNvSpPr txBox="1"/>
              <p:nvPr/>
            </p:nvSpPr>
            <p:spPr>
              <a:xfrm>
                <a:off x="7053514" y="3570238"/>
                <a:ext cx="3278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fr-CA" i="0">
                        <a:latin typeface="Cambria Math" panose="02040503050406030204" pitchFamily="18" charset="0"/>
                      </a:rPr>
                      <m:t>=−1·</m:t>
                    </m:r>
                    <m:sSup>
                      <m:sSupPr>
                        <m:ctrlPr>
                          <a:rPr lang="fr-CA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i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CA" i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CA" i="0">
                        <a:latin typeface="Cambria Math" panose="02040503050406030204" pitchFamily="18" charset="0"/>
                      </a:rPr>
                      <m:t>±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CA" i="0">
                        <a:latin typeface="Cambria Math" panose="02040503050406030204" pitchFamily="18" charset="0"/>
                      </a:rPr>
                      <m:t>8516</m:t>
                    </m:r>
                  </m:oMath>
                </a14:m>
                <a:r>
                  <a:rPr lang="fr-CA">
                    <a:latin typeface="Cambria" panose="02040503050406030204" pitchFamily="18" charset="0"/>
                    <a:ea typeface="Cambria" panose="02040503050406030204" pitchFamily="18" charset="0"/>
                  </a:rPr>
                  <a:t>,4</a:t>
                </a: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31B934E-2F00-4DA1-816A-278734C89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514" y="3570238"/>
                <a:ext cx="3278080" cy="369332"/>
              </a:xfrm>
              <a:prstGeom prst="rect">
                <a:avLst/>
              </a:prstGeom>
              <a:blipFill>
                <a:blip r:embed="rId6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53B0A78-51CA-4D03-9943-4109AC2CA148}"/>
                  </a:ext>
                </a:extLst>
              </p:cNvPr>
              <p:cNvSpPr txBox="1"/>
              <p:nvPr/>
            </p:nvSpPr>
            <p:spPr>
              <a:xfrm>
                <a:off x="5870337" y="4008834"/>
                <a:ext cx="5254415" cy="4360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−1·</m:t>
                          </m:r>
                          <m:sSup>
                            <m:sSup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8,516·</m:t>
                          </m:r>
                          <m:sSup>
                            <m:sSup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fr-CA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−1·</m:t>
                          </m:r>
                          <m:sSup>
                            <m:sSup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8,516·</m:t>
                          </m:r>
                          <m:sSup>
                            <m:sSup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53B0A78-51CA-4D03-9943-4109AC2CA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337" y="4008834"/>
                <a:ext cx="5254415" cy="436081"/>
              </a:xfrm>
              <a:prstGeom prst="rect">
                <a:avLst/>
              </a:prstGeom>
              <a:blipFill>
                <a:blip r:embed="rId7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57F59A2-A83D-4156-A3DF-5590FE91BBB0}"/>
                  </a:ext>
                </a:extLst>
              </p:cNvPr>
              <p:cNvSpPr txBox="1"/>
              <p:nvPr/>
            </p:nvSpPr>
            <p:spPr>
              <a:xfrm>
                <a:off x="5692806" y="4596262"/>
                <a:ext cx="5999497" cy="397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−1000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fr-CA" i="0">
                          <a:latin typeface="Cambria Math" panose="02040503050406030204" pitchFamily="18" charset="0"/>
                        </a:rPr>
                        <m:t>·</m:t>
                      </m:r>
                      <m:r>
                        <m:rPr>
                          <m:sty m:val="p"/>
                        </m:rPr>
                        <a:rPr lang="fr-CA" i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fr-CA" i="0">
                          <a:latin typeface="Cambria Math" panose="02040503050406030204" pitchFamily="18" charset="0"/>
                        </a:rPr>
                        <m:t>8516,4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1000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fr-CA" i="0">
                          <a:latin typeface="Cambria Math" panose="02040503050406030204" pitchFamily="18" charset="0"/>
                        </a:rPr>
                        <m:t>·</m:t>
                      </m:r>
                      <m:r>
                        <m:rPr>
                          <m:sty m:val="p"/>
                        </m:rPr>
                        <a:rPr lang="fr-CA" i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CA" i="0">
                          <a:latin typeface="Cambria Math" panose="02040503050406030204" pitchFamily="18" charset="0"/>
                        </a:rPr>
                        <m:t>8516,4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57F59A2-A83D-4156-A3DF-5590FE91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806" y="4596262"/>
                <a:ext cx="5999497" cy="397416"/>
              </a:xfrm>
              <a:prstGeom prst="rect">
                <a:avLst/>
              </a:prstGeom>
              <a:blipFill>
                <a:blip r:embed="rId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10FC32E-4414-4FA8-B532-A14BCB4404BB}"/>
                  </a:ext>
                </a:extLst>
              </p:cNvPr>
              <p:cNvSpPr txBox="1"/>
              <p:nvPr/>
            </p:nvSpPr>
            <p:spPr>
              <a:xfrm>
                <a:off x="5595152" y="5734891"/>
                <a:ext cx="6500673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i="0">
                          <a:latin typeface="Cambria Math" panose="02040503050406030204" pitchFamily="18" charset="0"/>
                        </a:rPr>
                        <m:t>=12·</m:t>
                      </m:r>
                      <m:sSup>
                        <m:sSup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−1000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fr-CA" i="0">
                          <a:latin typeface="Cambria Math" panose="02040503050406030204" pitchFamily="18" charset="0"/>
                        </a:rPr>
                        <m:t>·</m:t>
                      </m:r>
                      <m:r>
                        <m:rPr>
                          <m:sty m:val="p"/>
                        </m:rPr>
                        <a:rPr lang="fr-CA" i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fr-CA" i="0">
                          <a:latin typeface="Cambria Math" panose="02040503050406030204" pitchFamily="18" charset="0"/>
                        </a:rPr>
                        <m:t>8516,4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0">
                          <a:latin typeface="Cambria Math" panose="02040503050406030204" pitchFamily="18" charset="0"/>
                        </a:rPr>
                        <m:t>−1,41·</m:t>
                      </m:r>
                      <m:sSup>
                        <m:sSup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−1000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fr-CA" i="0">
                          <a:latin typeface="Cambria Math" panose="02040503050406030204" pitchFamily="18" charset="0"/>
                        </a:rPr>
                        <m:t>·</m:t>
                      </m:r>
                      <m:r>
                        <m:rPr>
                          <m:sty m:val="p"/>
                        </m:rPr>
                        <a:rPr lang="fr-CA" i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CA" i="0">
                          <a:latin typeface="Cambria Math" panose="02040503050406030204" pitchFamily="18" charset="0"/>
                        </a:rPr>
                        <m:t>8516,4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10FC32E-4414-4FA8-B532-A14BCB440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152" y="5734891"/>
                <a:ext cx="65006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FCAEC905-EE66-4289-AC67-BAB44A0B1C52}"/>
              </a:ext>
            </a:extLst>
          </p:cNvPr>
          <p:cNvSpPr txBox="1"/>
          <p:nvPr/>
        </p:nvSpPr>
        <p:spPr>
          <a:xfrm>
            <a:off x="5526761" y="5384836"/>
            <a:ext cx="361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latin typeface="Cambria" panose="02040503050406030204" pitchFamily="18" charset="0"/>
                <a:ea typeface="Cambria" panose="02040503050406030204" pitchFamily="18" charset="0"/>
              </a:rPr>
              <a:t>Résultat: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755034-E8C9-4818-8801-F437F50ED113}"/>
              </a:ext>
            </a:extLst>
          </p:cNvPr>
          <p:cNvSpPr txBox="1"/>
          <p:nvPr/>
        </p:nvSpPr>
        <p:spPr>
          <a:xfrm>
            <a:off x="11781559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Arial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14520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3AF0-CCDB-4813-AD4B-7886ED46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017" y="-571193"/>
            <a:ext cx="9601200" cy="1142385"/>
          </a:xfrm>
        </p:spPr>
        <p:txBody>
          <a:bodyPr/>
          <a:lstStyle/>
          <a:p>
            <a:r>
              <a:rPr lang="fr-CA">
                <a:latin typeface="Cambria" panose="02040503050406030204" pitchFamily="18" charset="0"/>
                <a:ea typeface="Cambria" panose="02040503050406030204" pitchFamily="18" charset="0"/>
              </a:rPr>
              <a:t>Simulation LTspice VS Mesures Réelles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A6250-EA62-482C-AD76-259CA79E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5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58A9610-2D6D-4E59-A19F-3A63EB607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157" y="571192"/>
            <a:ext cx="4998036" cy="299882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7674D26B-864A-4C2D-848C-530BC40D7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157" y="3727542"/>
            <a:ext cx="4998036" cy="299882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D2BEC559-2D95-4A24-B741-2F1AC78D81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0"/>
          <a:stretch/>
        </p:blipFill>
        <p:spPr>
          <a:xfrm>
            <a:off x="607807" y="3732529"/>
            <a:ext cx="4998036" cy="299383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777BED-5E70-4713-8A9D-F9E5EBAC0D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r="23009"/>
          <a:stretch/>
        </p:blipFill>
        <p:spPr>
          <a:xfrm>
            <a:off x="607807" y="570560"/>
            <a:ext cx="4998036" cy="30000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94062FF-D001-4779-81CC-9E55D1D828E0}"/>
              </a:ext>
            </a:extLst>
          </p:cNvPr>
          <p:cNvSpPr txBox="1"/>
          <p:nvPr/>
        </p:nvSpPr>
        <p:spPr>
          <a:xfrm>
            <a:off x="11781559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A</a:t>
            </a:r>
            <a:endParaRPr lang="fr-F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930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DF9E-A3F8-449F-8F99-83D253E6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mbria" panose="02040503050406030204" pitchFamily="18" charset="0"/>
                <a:ea typeface="Cambria" panose="02040503050406030204" pitchFamily="18" charset="0"/>
              </a:rPr>
              <a:t>Circuit comparateur U1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8DE8-CEF7-4FB7-9849-F92CD8759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63447"/>
            <a:ext cx="5774702" cy="2439878"/>
          </a:xfrm>
        </p:spPr>
        <p:txBody>
          <a:bodyPr/>
          <a:lstStyle/>
          <a:p>
            <a:r>
              <a:rPr lang="fr-CA" u="sng">
                <a:latin typeface="Cambria" panose="02040503050406030204" pitchFamily="18" charset="0"/>
                <a:ea typeface="Cambria" panose="02040503050406030204" pitchFamily="18" charset="0"/>
              </a:rPr>
              <a:t>Calcul de la valeur de la référence</a:t>
            </a:r>
          </a:p>
          <a:p>
            <a:endParaRPr lang="fr-CA" u="sng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fr-CA" u="sng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D1907-CB6C-43C6-A2C3-389953F7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6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B3FB0A0C-EB03-488B-A8DD-82CE35528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5400" y="2491029"/>
                <a:ext cx="6871315" cy="30682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CA" altLang="fr-FR" sz="24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Valider R3, R4, R5 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CA" altLang="fr-FR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0" lang="fr-CA" altLang="fr-F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kumimoji="0" lang="fr-CA" altLang="fr-F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−=</m:t>
                    </m:r>
                    <m:f>
                      <m:fPr>
                        <m:ctrlPr>
                          <a:rPr kumimoji="0" lang="fr-CA" altLang="fr-FR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kumimoji="0" lang="fr-CA" altLang="fr-FR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  <m:r>
                          <a:rPr kumimoji="0" lang="fr-CA" altLang="fr-FR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num>
                      <m:den>
                        <m:r>
                          <a:rPr lang="fr-CA" altLang="fr-F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  <m:r>
                          <a:rPr lang="fr-CA" altLang="fr-F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4+</m:t>
                        </m:r>
                        <m:r>
                          <a:rPr lang="fr-CA" altLang="fr-F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  <m:r>
                          <a:rPr lang="fr-CA" altLang="fr-F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den>
                    </m:f>
                    <m:r>
                      <a:rPr kumimoji="0" lang="fr-CA" altLang="fr-F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⋅</m:t>
                    </m:r>
                    <m:r>
                      <a:rPr kumimoji="0" lang="fr-CA" altLang="fr-F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𝑉𝑠</m:t>
                    </m:r>
                    <m:r>
                      <a:rPr kumimoji="0" lang="fr-CA" altLang="fr-F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kumimoji="0" lang="fr-CA" altLang="fr-FR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kumimoji="0" lang="fr-CA" altLang="fr-FR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kumimoji="0" lang="fr-CA" altLang="fr-FR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num>
                      <m:den>
                        <m:r>
                          <a:rPr lang="fr-CA" altLang="fr-F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35</m:t>
                        </m:r>
                        <m:r>
                          <a:rPr lang="fr-CA" altLang="fr-F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  <m:r>
                          <a:rPr lang="fr-CA" altLang="fr-F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+1</m:t>
                        </m:r>
                        <m:r>
                          <a:rPr lang="fr-CA" altLang="fr-F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den>
                    </m:f>
                    <m:r>
                      <a:rPr kumimoji="0" lang="fr-CA" altLang="fr-F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⋅12</m:t>
                    </m:r>
                    <m:r>
                      <a:rPr kumimoji="0" lang="fr-CA" altLang="fr-F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kumimoji="0" lang="fr-CA" altLang="fr-F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=0,33</m:t>
                    </m:r>
                    <m:r>
                      <a:rPr kumimoji="0" lang="fr-CA" altLang="fr-F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kumimoji="0" lang="fr-CA" altLang="fr-FR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Segoe UI" panose="020B0502040204020203" pitchFamily="34" charset="0"/>
                  </a:rPr>
                  <a:t>→5  pulses</a:t>
                </a:r>
              </a:p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fr-CA" altLang="fr-FR" sz="16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  <m:r>
                      <a:rPr kumimoji="0" lang="fr-CA" altLang="fr-F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kumimoji="0" lang="fr-CA" altLang="fr-F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kumimoji="0" lang="fr-CA" altLang="fr-FR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kumimoji="0" lang="fr-CA" altLang="fr-FR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kumimoji="0" lang="fr-CA" altLang="fr-FR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num>
                      <m:den>
                        <m:r>
                          <a:rPr lang="fr-CA" altLang="fr-F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𝑅𝑒𝑞</m:t>
                        </m:r>
                        <m:r>
                          <a:rPr lang="fr-CA" altLang="fr-F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+1</m:t>
                        </m:r>
                        <m:r>
                          <a:rPr lang="fr-CA" altLang="fr-F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den>
                    </m:f>
                    <m:r>
                      <a:rPr kumimoji="0" lang="fr-CA" altLang="fr-F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⋅12</m:t>
                    </m:r>
                  </m:oMath>
                </a14:m>
                <a:r>
                  <a:rPr kumimoji="0" lang="fr-CA" altLang="fr-FR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Segoe UI" panose="020B0502040204020203" pitchFamily="34" charset="0"/>
                  </a:rPr>
                  <a:t>→2 pulses</a:t>
                </a:r>
                <a:endParaRPr lang="fr-CA" altLang="fr-FR" sz="1600">
                  <a:latin typeface="Cambria" panose="02040503050406030204" pitchFamily="18" charset="0"/>
                  <a:ea typeface="Cambria" panose="02040503050406030204" pitchFamily="18" charset="0"/>
                  <a:cs typeface="Segoe UI" panose="020B0502040204020203" pitchFamily="34" charset="0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fr-CA" altLang="fr-F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𝑅𝑒𝑞</m:t>
                      </m:r>
                      <m:r>
                        <a:rPr kumimoji="0" lang="fr-CA" altLang="fr-F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=3</m:t>
                      </m:r>
                      <m:r>
                        <a:rPr kumimoji="0" lang="fr-CA" altLang="fr-F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𝑘</m:t>
                      </m:r>
                    </m:oMath>
                  </m:oMathPara>
                </a14:m>
                <a:endParaRPr kumimoji="0" lang="fr-CA" altLang="fr-FR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Segoe UI" panose="020B0502040204020203" pitchFamily="34" charset="0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fr-CA" altLang="fr-FR" sz="16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kumimoji="0" lang="fr-CA" altLang="fr-FR" sz="16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fr-CA" altLang="fr-FR" sz="16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3</m:t>
                          </m:r>
                          <m:r>
                            <a:rPr lang="fr-CA" altLang="fr-FR" sz="16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den>
                      </m:f>
                      <m:r>
                        <a:rPr kumimoji="0" lang="fr-CA" altLang="fr-F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fr-CA" altLang="fr-FR" sz="16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kumimoji="0" lang="fr-CA" altLang="fr-FR" sz="16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fr-CA" altLang="fr-FR" sz="16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35</m:t>
                          </m:r>
                          <m:r>
                            <a:rPr lang="fr-CA" altLang="fr-FR" sz="16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den>
                      </m:f>
                      <m:r>
                        <a:rPr kumimoji="0" lang="fr-CA" altLang="fr-F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f>
                        <m:fPr>
                          <m:ctrlPr>
                            <a:rPr kumimoji="0" lang="fr-CA" altLang="fr-FR" sz="16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kumimoji="0" lang="fr-CA" altLang="fr-FR" sz="16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fr-CA" altLang="fr-FR" sz="16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𝑅</m:t>
                          </m:r>
                          <m:r>
                            <a:rPr lang="fr-CA" altLang="fr-FR" sz="16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fr-CA" altLang="fr-FR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kumimoji="0" lang="fr-CA" altLang="fr-FR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Segoe UI" panose="020B0502040204020203" pitchFamily="34" charset="0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fr-CA" altLang="fr-F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𝑅</m:t>
                      </m:r>
                      <m:r>
                        <a:rPr kumimoji="0" lang="fr-CA" altLang="fr-F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3=3,281</m:t>
                      </m:r>
                      <m:r>
                        <a:rPr kumimoji="0" lang="fr-CA" altLang="fr-F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kumimoji="0" lang="fr-CA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Ω</m:t>
                      </m:r>
                      <m:r>
                        <a:rPr kumimoji="0" lang="fr-CA" altLang="fr-F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kumimoji="0" lang="fr-CA" altLang="fr-FR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B3FB0A0C-EB03-488B-A8DD-82CE35528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2491029"/>
                <a:ext cx="6871315" cy="3068276"/>
              </a:xfrm>
              <a:prstGeom prst="rect">
                <a:avLst/>
              </a:prstGeom>
              <a:blipFill>
                <a:blip r:embed="rId2"/>
                <a:stretch>
                  <a:fillRect l="-2751" t="-258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2C38D80-028C-4D55-8954-AF66A7848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3447"/>
            <a:ext cx="5713765" cy="3058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A705C79-894C-44D0-A11F-4116E90D4DF0}"/>
              </a:ext>
            </a:extLst>
          </p:cNvPr>
          <p:cNvSpPr txBox="1"/>
          <p:nvPr/>
        </p:nvSpPr>
        <p:spPr>
          <a:xfrm>
            <a:off x="11781559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A</a:t>
            </a:r>
            <a:endParaRPr lang="fr-F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805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>
            <a:extLst>
              <a:ext uri="{FF2B5EF4-FFF2-40B4-BE49-F238E27FC236}">
                <a16:creationId xmlns:a16="http://schemas.microsoft.com/office/drawing/2014/main" id="{7A7BE008-84ED-4F40-AE84-FB93171E7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3" r="4617" b="2792"/>
          <a:stretch/>
        </p:blipFill>
        <p:spPr>
          <a:xfrm>
            <a:off x="331021" y="1057471"/>
            <a:ext cx="1928756" cy="2002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CC9F7C-F741-4373-9293-8264A0AA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50071"/>
            <a:ext cx="9601200" cy="419425"/>
          </a:xfrm>
        </p:spPr>
        <p:txBody>
          <a:bodyPr>
            <a:normAutofit fontScale="90000"/>
          </a:bodyPr>
          <a:lstStyle/>
          <a:p>
            <a:r>
              <a:rPr lang="en-US"/>
              <a:t>Mise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équation</a:t>
            </a:r>
            <a:r>
              <a:rPr lang="en-US"/>
              <a:t> RLC </a:t>
            </a:r>
            <a:r>
              <a:rPr lang="en-US" err="1"/>
              <a:t>décharge</a:t>
            </a:r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F7A9A-2FCE-4B4C-A966-CC8A42443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46950" y="1057471"/>
                <a:ext cx="3714153" cy="4733729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CA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CA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CA" sz="1800" i="1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CA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fr-CA">
                          <a:latin typeface="Cambria Math" panose="02040503050406030204" pitchFamily="18" charset="0"/>
                        </a:rPr>
                        <m:t>·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𝑑𝐼</m:t>
                          </m:r>
                          <m:d>
                            <m:d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𝐿𝐶</m:t>
                          </m:r>
                        </m:den>
                      </m:f>
                      <m:r>
                        <a:rPr lang="fr-CA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CA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F7A9A-2FCE-4B4C-A966-CC8A42443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6950" y="1057471"/>
                <a:ext cx="3714153" cy="473372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38A59-81FF-4A04-B5BE-26D71BF7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sp>
        <p:nvSpPr>
          <p:cNvPr id="10" name="Flèche : courbe vers le bas 9">
            <a:extLst>
              <a:ext uri="{FF2B5EF4-FFF2-40B4-BE49-F238E27FC236}">
                <a16:creationId xmlns:a16="http://schemas.microsoft.com/office/drawing/2014/main" id="{7EB10959-9148-4234-80A8-60955F91D355}"/>
              </a:ext>
            </a:extLst>
          </p:cNvPr>
          <p:cNvSpPr/>
          <p:nvPr/>
        </p:nvSpPr>
        <p:spPr>
          <a:xfrm rot="3495677" flipV="1">
            <a:off x="836339" y="1967630"/>
            <a:ext cx="790112" cy="4473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18C3E28-949F-4721-94D3-18C4C3138679}"/>
                  </a:ext>
                </a:extLst>
              </p:cNvPr>
              <p:cNvSpPr txBox="1"/>
              <p:nvPr/>
            </p:nvSpPr>
            <p:spPr>
              <a:xfrm>
                <a:off x="2446950" y="2560846"/>
                <a:ext cx="3545149" cy="4482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u="sng"/>
                  <a:t>Complémentaire</a:t>
                </a:r>
                <a:r>
                  <a:rPr lang="fr-CA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𝑃𝑜𝑠𝑜𝑛𝑠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fr-CA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0=</m:t>
                      </m:r>
                      <m:f>
                        <m:f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f>
                        <m:f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</m:num>
                        <m:den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𝐿𝐶</m:t>
                          </m:r>
                        </m:den>
                      </m:f>
                      <m:r>
                        <a:rPr lang="fr-CA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fr-CA" sz="1800" i="1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0=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m:rPr>
                          <m:sty m:val="p"/>
                        </m:rPr>
                        <a:rPr lang="fr-CA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𝐿𝐶</m:t>
                          </m:r>
                        </m:den>
                      </m:f>
                    </m:oMath>
                  </m:oMathPara>
                </a14:m>
                <a:endParaRPr lang="fr-CA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CA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±</m:t>
                          </m:r>
                          <m:rad>
                            <m:rad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fr-CA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num>
                                        <m:den>
                                          <m: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fr-CA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f>
                                <m:f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A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𝐿𝐶</m:t>
                                  </m:r>
                                </m:den>
                              </m:f>
                            </m:e>
                          </m:rad>
                        </m:num>
                        <m:den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CA"/>
              </a:p>
              <a:p>
                <a:endParaRPr lang="fr-CA"/>
              </a:p>
              <a:p>
                <a:endParaRPr lang="fr-CA"/>
              </a:p>
              <a:p>
                <a:endParaRPr lang="fr-CA"/>
              </a:p>
              <a:p>
                <a:endParaRPr lang="fr-CA"/>
              </a:p>
              <a:p>
                <a:endParaRPr lang="fr-CA"/>
              </a:p>
              <a:p>
                <a:endParaRPr lang="fr-CA"/>
              </a:p>
              <a:p>
                <a:endParaRPr lang="fr-CA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18C3E28-949F-4721-94D3-18C4C3138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50" y="2560846"/>
                <a:ext cx="3545149" cy="4482317"/>
              </a:xfrm>
              <a:prstGeom prst="rect">
                <a:avLst/>
              </a:prstGeom>
              <a:blipFill>
                <a:blip r:embed="rId4"/>
                <a:stretch>
                  <a:fillRect l="-1375" t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10FC32E-4414-4FA8-B532-A14BCB4404BB}"/>
                  </a:ext>
                </a:extLst>
              </p:cNvPr>
              <p:cNvSpPr txBox="1"/>
              <p:nvPr/>
            </p:nvSpPr>
            <p:spPr>
              <a:xfrm>
                <a:off x="5595152" y="5734891"/>
                <a:ext cx="6500673" cy="40716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fr-CA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12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fr-CA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5,002·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CA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fr-CA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10FC32E-4414-4FA8-B532-A14BCB440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152" y="5734891"/>
                <a:ext cx="6500673" cy="4071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FCAEC905-EE66-4289-AC67-BAB44A0B1C52}"/>
              </a:ext>
            </a:extLst>
          </p:cNvPr>
          <p:cNvSpPr txBox="1"/>
          <p:nvPr/>
        </p:nvSpPr>
        <p:spPr>
          <a:xfrm>
            <a:off x="5526761" y="5384836"/>
            <a:ext cx="361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/>
              <a:t>Résultat: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39FC17C-3E5A-4D2D-A5F6-52E7C1C2F521}"/>
                  </a:ext>
                </a:extLst>
              </p:cNvPr>
              <p:cNvSpPr txBox="1"/>
              <p:nvPr/>
            </p:nvSpPr>
            <p:spPr>
              <a:xfrm>
                <a:off x="2366887" y="5017994"/>
                <a:ext cx="1449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i="0">
                          <a:latin typeface="Cambria Math" panose="02040503050406030204" pitchFamily="18" charset="0"/>
                        </a:rPr>
                        <m:t>=−14,7</m:t>
                      </m:r>
                    </m:oMath>
                  </m:oMathPara>
                </a14:m>
                <a:endParaRPr lang="fr-CA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39FC17C-3E5A-4D2D-A5F6-52E7C1C2F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887" y="5017994"/>
                <a:ext cx="14492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C3E8922D-AE5B-4833-83B0-B0FE45F61E95}"/>
                  </a:ext>
                </a:extLst>
              </p:cNvPr>
              <p:cNvSpPr txBox="1"/>
              <p:nvPr/>
            </p:nvSpPr>
            <p:spPr>
              <a:xfrm>
                <a:off x="2366887" y="5461191"/>
                <a:ext cx="25944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CA" i="0">
                          <a:latin typeface="Cambria Math" panose="02040503050406030204" pitchFamily="18" charset="0"/>
                        </a:rPr>
                        <m:t>=−5,0019853·</m:t>
                      </m:r>
                      <m:sSup>
                        <m:sSup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fr-CA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C3E8922D-AE5B-4833-83B0-B0FE45F61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887" y="5461191"/>
                <a:ext cx="2594499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BE9C847-6249-4A0C-BA1E-CDA77D65379E}"/>
                  </a:ext>
                </a:extLst>
              </p:cNvPr>
              <p:cNvSpPr txBox="1"/>
              <p:nvPr/>
            </p:nvSpPr>
            <p:spPr>
              <a:xfrm>
                <a:off x="5964315" y="2560846"/>
                <a:ext cx="6227685" cy="2751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−14,7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fr-CA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−5.002∗</m:t>
                          </m:r>
                          <m:sSup>
                            <m:sSup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fr-CA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14,7·0</m:t>
                          </m:r>
                        </m:sup>
                      </m:sSup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5,002·</m:t>
                          </m:r>
                          <m:sSup>
                            <m:sSup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·0</m:t>
                          </m:r>
                        </m:sup>
                      </m:sSup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CA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fr-C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fr-C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C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fr-C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14,7</m:t>
                    </m:r>
                    <m:sSub>
                      <m:sSub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fr-CA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fr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CA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14,1</m:t>
                        </m:r>
                        <m:r>
                          <a:rPr lang="fr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fr-C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fr-C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5,002·</m:t>
                    </m:r>
                    <m:sSup>
                      <m:sSup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fr-CA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sSub>
                      <m:sSub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fr-CA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fr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CA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5,002·10·</m:t>
                        </m:r>
                        <m:r>
                          <a:rPr lang="fr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fr-CA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fr-CA"/>
              </a:p>
              <a:p>
                <a:endParaRPr lang="fr-CA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𝐿</m:t>
                      </m:r>
                      <m:f>
                        <m:f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𝑑𝐼</m:t>
                          </m:r>
                          <m:d>
                            <m:d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fr-CA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14,7</m:t>
                          </m:r>
                          <m:sSub>
                            <m:sSub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14,7</m:t>
                              </m:r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5,002·</m:t>
                          </m:r>
                          <m:sSup>
                            <m:sSup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5,002·</m:t>
                              </m:r>
                              <m:sSup>
                                <m:sSupPr>
                                  <m:ctrlPr>
                                    <a:rPr lang="fr-CA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CA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CA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=0,00003528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14.7</m:t>
                          </m:r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12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p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5,002·</m:t>
                          </m:r>
                          <m:sSup>
                            <m:sSup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fr-CA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BE9C847-6249-4A0C-BA1E-CDA77D653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315" y="2560846"/>
                <a:ext cx="6227685" cy="27517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8501EE4-E08D-40E1-8AFD-8599F04F0D11}"/>
              </a:ext>
            </a:extLst>
          </p:cNvPr>
          <p:cNvSpPr txBox="1"/>
          <p:nvPr/>
        </p:nvSpPr>
        <p:spPr>
          <a:xfrm>
            <a:off x="11781559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Arial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8818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3AF0-CCDB-4813-AD4B-7886ED46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225308"/>
            <a:ext cx="9601200" cy="1142385"/>
          </a:xfrm>
        </p:spPr>
        <p:txBody>
          <a:bodyPr/>
          <a:lstStyle/>
          <a:p>
            <a:r>
              <a:rPr lang="fr-CA">
                <a:latin typeface="Cambria" panose="02040503050406030204" pitchFamily="18" charset="0"/>
                <a:ea typeface="Cambria" panose="02040503050406030204" pitchFamily="18" charset="0"/>
              </a:rPr>
              <a:t>Simulation LTspice VS Mesures Réelles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A6250-EA62-482C-AD76-259CA79E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C3022FBE-B306-4964-A453-65A975750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3" t="463" r="32450" b="834"/>
          <a:stretch/>
        </p:blipFill>
        <p:spPr>
          <a:xfrm>
            <a:off x="310434" y="1335285"/>
            <a:ext cx="5586514" cy="37605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218CB63C-AEA0-4E9C-BE40-7609F9236A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867"/>
          <a:stretch/>
        </p:blipFill>
        <p:spPr>
          <a:xfrm>
            <a:off x="6295052" y="1335285"/>
            <a:ext cx="5586514" cy="37605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67E4092-459E-499F-817B-ECE0F5369CCE}"/>
              </a:ext>
            </a:extLst>
          </p:cNvPr>
          <p:cNvSpPr txBox="1"/>
          <p:nvPr/>
        </p:nvSpPr>
        <p:spPr>
          <a:xfrm>
            <a:off x="11781559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Arial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18216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F595-921B-472E-A204-17EA21F7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mbria" panose="02040503050406030204" pitchFamily="18" charset="0"/>
                <a:ea typeface="Cambria" panose="02040503050406030204" pitchFamily="18" charset="0"/>
              </a:rPr>
              <a:t>Circuit RC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82F99-7913-4E58-A98E-54AF88CE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291453-F291-4586-9FBA-244BAB501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257" y="2489593"/>
            <a:ext cx="5289388" cy="33380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4FF5D1-869C-4722-86C0-F8E470532849}"/>
              </a:ext>
            </a:extLst>
          </p:cNvPr>
          <p:cNvSpPr txBox="1"/>
          <p:nvPr/>
        </p:nvSpPr>
        <p:spPr>
          <a:xfrm>
            <a:off x="3684972" y="1841662"/>
            <a:ext cx="450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/>
              <a:t>Décharge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C9ACF-EF72-435F-9B5E-CF0217CA9D75}"/>
              </a:ext>
            </a:extLst>
          </p:cNvPr>
          <p:cNvSpPr txBox="1"/>
          <p:nvPr/>
        </p:nvSpPr>
        <p:spPr>
          <a:xfrm>
            <a:off x="7068610" y="1876543"/>
            <a:ext cx="450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/>
              <a:t>Charge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AB0E01E-590F-492A-AF6B-AEEC11FEA45C}"/>
              </a:ext>
            </a:extLst>
          </p:cNvPr>
          <p:cNvSpPr txBox="1"/>
          <p:nvPr/>
        </p:nvSpPr>
        <p:spPr>
          <a:xfrm>
            <a:off x="11781559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A</a:t>
            </a:r>
            <a:endParaRPr lang="fr-F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248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F70EEE7E1E1A4A81B9D9951ED137BE" ma:contentTypeVersion="7" ma:contentTypeDescription="Crée un document." ma:contentTypeScope="" ma:versionID="4d84e1ee35f8a3978442bac8750c475b">
  <xsd:schema xmlns:xsd="http://www.w3.org/2001/XMLSchema" xmlns:xs="http://www.w3.org/2001/XMLSchema" xmlns:p="http://schemas.microsoft.com/office/2006/metadata/properties" xmlns:ns3="f73a7068-e035-4bf2-9dbd-e0c2ac710ab1" xmlns:ns4="9ea63e7d-3aab-4ade-9683-5928f4d11e93" targetNamespace="http://schemas.microsoft.com/office/2006/metadata/properties" ma:root="true" ma:fieldsID="a7b0e0ded02b4564712cbeec65841ddb" ns3:_="" ns4:_="">
    <xsd:import namespace="f73a7068-e035-4bf2-9dbd-e0c2ac710ab1"/>
    <xsd:import namespace="9ea63e7d-3aab-4ade-9683-5928f4d11e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a7068-e035-4bf2-9dbd-e0c2ac710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a63e7d-3aab-4ade-9683-5928f4d11e9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C79FD4-8FFE-4D00-B578-C7C7E156DA24}">
  <ds:schemaRefs>
    <ds:schemaRef ds:uri="9ea63e7d-3aab-4ade-9683-5928f4d11e93"/>
    <ds:schemaRef ds:uri="f73a7068-e035-4bf2-9dbd-e0c2ac710ab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DCAD160-1740-4F4C-BE7D-6376F8EA32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3BD6F9-C46A-4BA6-BDA7-2CC89762A7ED}">
  <ds:schemaRefs>
    <ds:schemaRef ds:uri="http://schemas.microsoft.com/office/2006/metadata/properties"/>
    <ds:schemaRef ds:uri="http://purl.org/dc/elements/1.1/"/>
    <ds:schemaRef ds:uri="http://purl.org/dc/terms/"/>
    <ds:schemaRef ds:uri="9ea63e7d-3aab-4ade-9683-5928f4d11e93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f73a7068-e035-4bf2-9dbd-e0c2ac710ab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768</Words>
  <Application>Microsoft Office PowerPoint</Application>
  <PresentationFormat>Grand écran</PresentationFormat>
  <Paragraphs>184</Paragraphs>
  <Slides>16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</vt:lpstr>
      <vt:lpstr>Cambria Math</vt:lpstr>
      <vt:lpstr>Diamond Grid 16x9</vt:lpstr>
      <vt:lpstr>App6 – problématique  Télécommande infrarouge ROBUS </vt:lpstr>
      <vt:lpstr>Circuit de la problématique</vt:lpstr>
      <vt:lpstr>Circuit RLC (charge)</vt:lpstr>
      <vt:lpstr>Mise en équation RLC charge</vt:lpstr>
      <vt:lpstr>Simulation LTspice VS Mesures Réelles</vt:lpstr>
      <vt:lpstr>Circuit comparateur U1</vt:lpstr>
      <vt:lpstr>Mise en équation RLC décharge</vt:lpstr>
      <vt:lpstr>Simulation LTspice VS Mesures Réelles</vt:lpstr>
      <vt:lpstr>Circuit RC #1</vt:lpstr>
      <vt:lpstr>Mise en équation RC décharge</vt:lpstr>
      <vt:lpstr>Mise en équation RC charge</vt:lpstr>
      <vt:lpstr>Simulation LTspice VS Mesures Réelles</vt:lpstr>
      <vt:lpstr>Circuit RC #2</vt:lpstr>
      <vt:lpstr>Mise en équation RC charge</vt:lpstr>
      <vt:lpstr>Mise en équation RC décharge</vt:lpstr>
      <vt:lpstr>Simulation LTspice VS Mesures Réelles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App6 – problématique  Télécommande infrarouge ROBUS</dc:title>
  <dc:creator>Alexis Juteau</dc:creator>
  <cp:lastModifiedBy>Alexis Juteau</cp:lastModifiedBy>
  <cp:revision>2</cp:revision>
  <dcterms:created xsi:type="dcterms:W3CDTF">2021-11-30T01:52:43Z</dcterms:created>
  <dcterms:modified xsi:type="dcterms:W3CDTF">2024-07-23T02:00:14Z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0x0101004EF70EEE7E1E1A4A81B9D9951ED137BE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