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3"/>
  </p:notesMasterIdLst>
  <p:sldIdLst>
    <p:sldId id="261" r:id="rId2"/>
    <p:sldId id="262" r:id="rId3"/>
    <p:sldId id="263" r:id="rId4"/>
    <p:sldId id="264" r:id="rId5"/>
    <p:sldId id="266" r:id="rId6"/>
    <p:sldId id="267" r:id="rId7"/>
    <p:sldId id="268" r:id="rId8"/>
    <p:sldId id="269" r:id="rId9"/>
    <p:sldId id="270" r:id="rId10"/>
    <p:sldId id="271" r:id="rId11"/>
    <p:sldId id="273"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4" d="100"/>
          <a:sy n="94" d="100"/>
        </p:scale>
        <p:origin x="-464"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ja-JP" sz="1200" b="0" i="0" u="none" strike="noStrike" cap="none">
                <a:solidFill>
                  <a:schemeClr val="dk1"/>
                </a:solidFill>
                <a:latin typeface="Calibri"/>
                <a:ea typeface="Calibri"/>
                <a:cs typeface="Calibri"/>
                <a:sym typeface="Calibri"/>
              </a:rPr>
              <a:t>‹#›</a:t>
            </a:fld>
            <a:endParaRPr lang="ja-JP"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9241693"/>
      </p:ext>
    </p:extLst>
  </p:cSld>
  <p:clrMap bg1="lt1" tx1="dk1" bg2="dk2" tx2="lt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59" name="Shape 1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319" name="Shape 31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69" name="Shape 1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191" name="Shape 1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10" name="Shape 21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21" name="Shape 2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32" name="Shape 23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245" name="Shape 24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256" name="Shape 25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規範（論点）">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b="0" i="0" u="none" strike="noStrike" cap="none">
                <a:solidFill>
                  <a:srgbClr val="D8D8D8"/>
                </a:solidFill>
                <a:latin typeface="Times New Roman"/>
                <a:ea typeface="Times New Roman"/>
                <a:cs typeface="Times New Roman"/>
                <a:sym typeface="Times New Roman"/>
              </a:rPr>
              <a:t>‹#›</a:t>
            </a:fld>
            <a:endParaRPr lang="ja-JP" sz="6000" b="0" i="0" u="none" strike="noStrike" cap="none">
              <a:solidFill>
                <a:srgbClr val="D8D8D8"/>
              </a:solidFill>
              <a:latin typeface="Times New Roman"/>
              <a:ea typeface="Times New Roman"/>
              <a:cs typeface="Times New Roman"/>
              <a:sym typeface="Times New Roman"/>
            </a:endParaRPr>
          </a:p>
        </p:txBody>
      </p:sp>
      <p:sp>
        <p:nvSpPr>
          <p:cNvPr id="50" name="Shape 50"/>
          <p:cNvSpPr txBox="1">
            <a:spLocks noGrp="1"/>
          </p:cNvSpPr>
          <p:nvPr>
            <p:ph type="body" idx="1"/>
          </p:nvPr>
        </p:nvSpPr>
        <p:spPr>
          <a:xfrm>
            <a:off x="628650" y="1820175"/>
            <a:ext cx="7886700" cy="2027206"/>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628650" y="3976867"/>
            <a:ext cx="7886700" cy="2027206"/>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要件抽出">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b="0" i="0" u="none" strike="noStrike" cap="none">
                <a:solidFill>
                  <a:srgbClr val="D8D8D8"/>
                </a:solidFill>
                <a:latin typeface="Times New Roman"/>
                <a:ea typeface="Times New Roman"/>
                <a:cs typeface="Times New Roman"/>
                <a:sym typeface="Times New Roman"/>
              </a:rPr>
              <a:t>‹#›</a:t>
            </a:fld>
            <a:endParaRPr lang="ja-JP" sz="6000" b="0" i="0" u="none" strike="noStrike" cap="none">
              <a:solidFill>
                <a:srgbClr val="D8D8D8"/>
              </a:solidFill>
              <a:latin typeface="Times New Roman"/>
              <a:ea typeface="Times New Roman"/>
              <a:cs typeface="Times New Roman"/>
              <a:sym typeface="Times New Roman"/>
            </a:endParaRPr>
          </a:p>
        </p:txBody>
      </p:sp>
      <p:sp>
        <p:nvSpPr>
          <p:cNvPr id="57" name="Shape 57"/>
          <p:cNvSpPr txBox="1">
            <a:spLocks noGrp="1"/>
          </p:cNvSpPr>
          <p:nvPr>
            <p:ph type="body" idx="1"/>
          </p:nvPr>
        </p:nvSpPr>
        <p:spPr>
          <a:xfrm>
            <a:off x="628650" y="1820174"/>
            <a:ext cx="7886700" cy="141473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8650" y="3364392"/>
            <a:ext cx="7886700" cy="141473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3"/>
          </p:nvPr>
        </p:nvSpPr>
        <p:spPr>
          <a:xfrm>
            <a:off x="628650" y="4908610"/>
            <a:ext cx="7886700" cy="115045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その他（白紙）">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b="0" i="0" u="none" strike="noStrike" cap="none">
                <a:solidFill>
                  <a:srgbClr val="D8D8D8"/>
                </a:solidFill>
                <a:latin typeface="Times New Roman"/>
                <a:ea typeface="Times New Roman"/>
                <a:cs typeface="Times New Roman"/>
                <a:sym typeface="Times New Roman"/>
              </a:rPr>
              <a:t>‹#›</a:t>
            </a:fld>
            <a:endParaRPr lang="ja-JP" sz="6000" b="0" i="0" u="none" strike="noStrike" cap="none">
              <a:solidFill>
                <a:srgbClr val="D8D8D8"/>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あてはめ">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28650" y="1820174"/>
            <a:ext cx="7886700" cy="141473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
          </p:nvPr>
        </p:nvSpPr>
        <p:spPr>
          <a:xfrm>
            <a:off x="628650" y="3364392"/>
            <a:ext cx="7886700" cy="1414732"/>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body" idx="3"/>
          </p:nvPr>
        </p:nvSpPr>
        <p:spPr>
          <a:xfrm>
            <a:off x="628650" y="5076405"/>
            <a:ext cx="7886700" cy="982663"/>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3429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6858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a:solidFill>
                  <a:srgbClr val="D8D8D8"/>
                </a:solidFill>
                <a:latin typeface="Times New Roman"/>
                <a:ea typeface="Times New Roman"/>
                <a:cs typeface="Times New Roman"/>
                <a:sym typeface="Times New Roman"/>
              </a:rPr>
              <a:t>‹#›</a:t>
            </a:fld>
            <a:endParaRPr lang="ja-JP" sz="6000">
              <a:solidFill>
                <a:srgbClr val="D8D8D8"/>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その他（見出し付）">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984160" y="6320525"/>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a:solidFill>
                  <a:srgbClr val="D8D8D8"/>
                </a:solidFill>
                <a:latin typeface="Times New Roman"/>
                <a:ea typeface="Times New Roman"/>
                <a:cs typeface="Times New Roman"/>
                <a:sym typeface="Times New Roman"/>
              </a:rPr>
              <a:t>‹#›</a:t>
            </a:fld>
            <a:endParaRPr lang="ja-JP" sz="6000">
              <a:solidFill>
                <a:srgbClr val="D8D8D8"/>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6"/>
            <a:ext cx="7886700" cy="132556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1"/>
            <a:ext cx="3086099"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ja-JP" sz="6000" b="0" i="0" u="none" strike="noStrike" cap="none">
                <a:solidFill>
                  <a:srgbClr val="D8D8D8"/>
                </a:solidFill>
                <a:latin typeface="Times New Roman"/>
                <a:ea typeface="Times New Roman"/>
                <a:cs typeface="Times New Roman"/>
                <a:sym typeface="Times New Roman"/>
              </a:rPr>
              <a:t>‹#›</a:t>
            </a:fld>
            <a:endParaRPr lang="ja-JP" sz="6000" b="0" i="0" u="none" strike="noStrike" cap="none">
              <a:solidFill>
                <a:srgbClr val="D8D8D8"/>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aw.justia.com/cases/federal/appellate-courts/F2/595/1287/324597/%23fn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各論１　規範</a:t>
            </a:r>
          </a:p>
        </p:txBody>
      </p:sp>
      <p:sp>
        <p:nvSpPr>
          <p:cNvPr id="162" name="Shape 162"/>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b="0" i="0" u="none" strike="noStrike" cap="none">
                <a:solidFill>
                  <a:srgbClr val="888888"/>
                </a:solidFill>
                <a:latin typeface="Calibri"/>
                <a:ea typeface="Calibri"/>
                <a:cs typeface="Calibri"/>
                <a:sym typeface="Calibri"/>
              </a:rPr>
              <a:t>規制消極派</a:t>
            </a:r>
          </a:p>
        </p:txBody>
      </p:sp>
      <p:sp>
        <p:nvSpPr>
          <p:cNvPr id="163" name="Shape 163"/>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b="0" i="0" u="none" strike="noStrike" cap="none">
                <a:solidFill>
                  <a:srgbClr val="888888"/>
                </a:solidFill>
                <a:latin typeface="Calibri"/>
                <a:ea typeface="Calibri"/>
                <a:cs typeface="Calibri"/>
                <a:sym typeface="Calibri"/>
              </a:rPr>
              <a:t>競争法の域外適用</a:t>
            </a:r>
          </a:p>
        </p:txBody>
      </p:sp>
      <p:sp>
        <p:nvSpPr>
          <p:cNvPr id="164" name="Shape 164"/>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b="0" i="0" u="none" strike="noStrike" cap="none">
                <a:solidFill>
                  <a:srgbClr val="D8D8D8"/>
                </a:solidFill>
                <a:latin typeface="Times New Roman"/>
                <a:ea typeface="Times New Roman"/>
                <a:cs typeface="Times New Roman"/>
                <a:sym typeface="Times New Roman"/>
              </a:rPr>
              <a:t>1</a:t>
            </a:fld>
            <a:endParaRPr lang="ja-JP" sz="6000" b="0" i="0" u="none" strike="noStrike" cap="none">
              <a:solidFill>
                <a:srgbClr val="D8D8D8"/>
              </a:solidFill>
              <a:latin typeface="Times New Roman"/>
              <a:ea typeface="Times New Roman"/>
              <a:cs typeface="Times New Roman"/>
              <a:sym typeface="Times New Roman"/>
            </a:endParaRPr>
          </a:p>
        </p:txBody>
      </p:sp>
      <p:sp>
        <p:nvSpPr>
          <p:cNvPr id="165" name="Shape 165"/>
          <p:cNvSpPr txBox="1">
            <a:spLocks noGrp="1"/>
          </p:cNvSpPr>
          <p:nvPr>
            <p:ph type="body" idx="1"/>
          </p:nvPr>
        </p:nvSpPr>
        <p:spPr>
          <a:xfrm>
            <a:off x="628650" y="1820175"/>
            <a:ext cx="7886700" cy="202720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800" b="0" i="0" u="none" strike="noStrike" cap="none">
                <a:solidFill>
                  <a:schemeClr val="dk1"/>
                </a:solidFill>
                <a:latin typeface="Calibri"/>
                <a:ea typeface="Calibri"/>
                <a:cs typeface="Calibri"/>
                <a:sym typeface="Calibri"/>
              </a:rPr>
              <a:t>The Antitrust Guide, Supra, takes the position that:</a:t>
            </a:r>
          </a:p>
          <a:p>
            <a:pPr marL="0" marR="0" lvl="0" indent="0" algn="l" rtl="0">
              <a:lnSpc>
                <a:spcPct val="90000"/>
              </a:lnSpc>
              <a:spcBef>
                <a:spcPts val="1000"/>
              </a:spcBef>
              <a:buClr>
                <a:schemeClr val="dk1"/>
              </a:buClr>
              <a:buSzPct val="25000"/>
              <a:buFont typeface="Arial"/>
              <a:buNone/>
            </a:pPr>
            <a:r>
              <a:rPr lang="ja-JP" sz="1800" b="0" i="0" u="none" strike="noStrike" cap="none">
                <a:solidFill>
                  <a:schemeClr val="dk1"/>
                </a:solidFill>
                <a:latin typeface="Calibri"/>
                <a:ea typeface="Calibri"/>
                <a:cs typeface="Calibri"/>
                <a:sym typeface="Calibri"/>
              </a:rPr>
              <a:t>"(C)onsiderations of jurisdiction, enforcement policy, and comity often, but not always, lead to the same conclusion: the United States antitrust laws should be applied to an overseas transaction when there is a substantial and foreseeable effect on the United States commerce; and, consistent with these ends, it should avoid unnecessary interference with the sovereign interests of foreign nations."</a:t>
            </a:r>
          </a:p>
        </p:txBody>
      </p:sp>
      <p:sp>
        <p:nvSpPr>
          <p:cNvPr id="166" name="Shape 166"/>
          <p:cNvSpPr txBox="1">
            <a:spLocks noGrp="1"/>
          </p:cNvSpPr>
          <p:nvPr>
            <p:ph type="body" idx="2"/>
          </p:nvPr>
        </p:nvSpPr>
        <p:spPr>
          <a:xfrm>
            <a:off x="628650" y="3976867"/>
            <a:ext cx="7886700" cy="2027206"/>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800" b="0" i="0" u="none" strike="noStrike" cap="none">
                <a:solidFill>
                  <a:schemeClr val="dk1"/>
                </a:solidFill>
                <a:latin typeface="Calibri"/>
                <a:ea typeface="Calibri"/>
                <a:cs typeface="Calibri"/>
                <a:sym typeface="Calibri"/>
              </a:rPr>
              <a:t>上記反トラスト指針は、以下の立場を採る：</a:t>
            </a:r>
          </a:p>
          <a:p>
            <a:pPr marL="0" marR="0" lvl="0" indent="0" algn="l" rtl="0">
              <a:lnSpc>
                <a:spcPct val="90000"/>
              </a:lnSpc>
              <a:spcBef>
                <a:spcPts val="1000"/>
              </a:spcBef>
              <a:buClr>
                <a:schemeClr val="dk1"/>
              </a:buClr>
              <a:buSzPct val="25000"/>
              <a:buFont typeface="Arial"/>
              <a:buNone/>
            </a:pPr>
            <a:r>
              <a:rPr lang="ja-JP" sz="1800" b="0" i="0" u="none" strike="noStrike" cap="none">
                <a:solidFill>
                  <a:schemeClr val="dk1"/>
                </a:solidFill>
                <a:latin typeface="Calibri"/>
                <a:ea typeface="Calibri"/>
                <a:cs typeface="Calibri"/>
                <a:sym typeface="Calibri"/>
              </a:rPr>
              <a:t>管轄権、執行の政策、そして礼譲についての判断は常にではないが大抵、同じ結論を導く：米国反トラスト法は、実質的かつ予見可能な効果を米国商業にもたらすとき、海外の商取引に適用されるべきである。そして、それらの結果に一貫し、他国家の主権への不必要な干渉を避けるべきであ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あてはめ結果</a:t>
            </a:r>
          </a:p>
        </p:txBody>
      </p:sp>
      <p:sp>
        <p:nvSpPr>
          <p:cNvPr id="269" name="Shape 269"/>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70" name="Shape 270"/>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71" name="Shape 271"/>
          <p:cNvSpPr txBox="1">
            <a:spLocks noGrp="1"/>
          </p:cNvSpPr>
          <p:nvPr>
            <p:ph type="sldNum" idx="12"/>
          </p:nvPr>
        </p:nvSpPr>
        <p:spPr>
          <a:xfrm>
            <a:off x="6984160" y="6320525"/>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10</a:t>
            </a:fld>
            <a:endParaRPr lang="ja-JP" sz="6000">
              <a:solidFill>
                <a:srgbClr val="D8D8D8"/>
              </a:solidFill>
              <a:latin typeface="Times New Roman"/>
              <a:ea typeface="Times New Roman"/>
              <a:cs typeface="Times New Roman"/>
              <a:sym typeface="Times New Roman"/>
            </a:endParaRPr>
          </a:p>
        </p:txBody>
      </p:sp>
      <p:grpSp>
        <p:nvGrpSpPr>
          <p:cNvPr id="272" name="Shape 272"/>
          <p:cNvGrpSpPr/>
          <p:nvPr/>
        </p:nvGrpSpPr>
        <p:grpSpPr>
          <a:xfrm>
            <a:off x="247293" y="2942106"/>
            <a:ext cx="8636619" cy="799801"/>
            <a:chOff x="2595" y="1654219"/>
            <a:chExt cx="8636619" cy="799801"/>
          </a:xfrm>
        </p:grpSpPr>
        <p:sp>
          <p:nvSpPr>
            <p:cNvPr id="273" name="Shape 273"/>
            <p:cNvSpPr/>
            <p:nvPr/>
          </p:nvSpPr>
          <p:spPr>
            <a:xfrm>
              <a:off x="2594"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4" name="Shape 274"/>
            <p:cNvSpPr txBox="1"/>
            <p:nvPr/>
          </p:nvSpPr>
          <p:spPr>
            <a:xfrm>
              <a:off x="2594"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要件①</a:t>
              </a:r>
            </a:p>
          </p:txBody>
        </p:sp>
        <p:sp>
          <p:nvSpPr>
            <p:cNvPr id="275" name="Shape 275"/>
            <p:cNvSpPr/>
            <p:nvPr/>
          </p:nvSpPr>
          <p:spPr>
            <a:xfrm>
              <a:off x="2594"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6" name="Shape 276"/>
            <p:cNvSpPr txBox="1"/>
            <p:nvPr/>
          </p:nvSpPr>
          <p:spPr>
            <a:xfrm>
              <a:off x="2594" y="1971021"/>
              <a:ext cx="853500" cy="483000"/>
            </a:xfrm>
            <a:prstGeom prst="rect">
              <a:avLst/>
            </a:prstGeom>
            <a:noFill/>
            <a:ln>
              <a:noFill/>
            </a:ln>
          </p:spPr>
          <p:txBody>
            <a:bodyPr wrap="square" lIns="58650" tIns="58650" rIns="78225" bIns="88000" anchor="t" anchorCtr="0">
              <a:noAutofit/>
            </a:bodyPr>
            <a:lstStyle/>
            <a:p>
              <a:pPr marL="57150" marR="0" lvl="1" indent="-57150" algn="l" rtl="0">
                <a:lnSpc>
                  <a:spcPct val="90000"/>
                </a:lnSpc>
                <a:spcBef>
                  <a:spcPts val="0"/>
                </a:spcBef>
                <a:spcAft>
                  <a:spcPts val="0"/>
                </a:spcAft>
                <a:buClr>
                  <a:schemeClr val="dk1"/>
                </a:buClr>
                <a:buSzPct val="100000"/>
                <a:buFont typeface="Calibri"/>
                <a:buNone/>
              </a:pPr>
              <a:r>
                <a:rPr lang="ja-JP" sz="1100">
                  <a:solidFill>
                    <a:schemeClr val="dk1"/>
                  </a:solidFill>
                  <a:latin typeface="Calibri"/>
                  <a:ea typeface="Calibri"/>
                  <a:cs typeface="Calibri"/>
                  <a:sym typeface="Calibri"/>
                </a:rPr>
                <a:t>×</a:t>
              </a:r>
            </a:p>
          </p:txBody>
        </p:sp>
        <p:sp>
          <p:nvSpPr>
            <p:cNvPr id="277" name="Shape 277"/>
            <p:cNvSpPr/>
            <p:nvPr/>
          </p:nvSpPr>
          <p:spPr>
            <a:xfrm>
              <a:off x="975484"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8" name="Shape 278"/>
            <p:cNvSpPr txBox="1"/>
            <p:nvPr/>
          </p:nvSpPr>
          <p:spPr>
            <a:xfrm>
              <a:off x="975484"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要件②</a:t>
              </a:r>
            </a:p>
          </p:txBody>
        </p:sp>
        <p:sp>
          <p:nvSpPr>
            <p:cNvPr id="279" name="Shape 279"/>
            <p:cNvSpPr/>
            <p:nvPr/>
          </p:nvSpPr>
          <p:spPr>
            <a:xfrm>
              <a:off x="975484"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0" name="Shape 280"/>
            <p:cNvSpPr txBox="1"/>
            <p:nvPr/>
          </p:nvSpPr>
          <p:spPr>
            <a:xfrm>
              <a:off x="975484"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b="0" i="0" u="none" strike="noStrike" cap="none">
                  <a:solidFill>
                    <a:schemeClr val="dk1"/>
                  </a:solidFill>
                  <a:latin typeface="Calibri"/>
                  <a:ea typeface="Calibri"/>
                  <a:cs typeface="Calibri"/>
                  <a:sym typeface="Calibri"/>
                </a:rPr>
                <a:t>〇</a:t>
              </a:r>
            </a:p>
          </p:txBody>
        </p:sp>
        <p:sp>
          <p:nvSpPr>
            <p:cNvPr id="281" name="Shape 281"/>
            <p:cNvSpPr/>
            <p:nvPr/>
          </p:nvSpPr>
          <p:spPr>
            <a:xfrm>
              <a:off x="1948375"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2" name="Shape 282"/>
            <p:cNvSpPr txBox="1"/>
            <p:nvPr/>
          </p:nvSpPr>
          <p:spPr>
            <a:xfrm>
              <a:off x="1948375"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要件③</a:t>
              </a:r>
            </a:p>
          </p:txBody>
        </p:sp>
        <p:sp>
          <p:nvSpPr>
            <p:cNvPr id="283" name="Shape 283"/>
            <p:cNvSpPr/>
            <p:nvPr/>
          </p:nvSpPr>
          <p:spPr>
            <a:xfrm>
              <a:off x="1948375"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921265"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5" name="Shape 285"/>
            <p:cNvSpPr txBox="1"/>
            <p:nvPr/>
          </p:nvSpPr>
          <p:spPr>
            <a:xfrm>
              <a:off x="2921265"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要件④</a:t>
              </a:r>
            </a:p>
          </p:txBody>
        </p:sp>
        <p:sp>
          <p:nvSpPr>
            <p:cNvPr id="286" name="Shape 286"/>
            <p:cNvSpPr/>
            <p:nvPr/>
          </p:nvSpPr>
          <p:spPr>
            <a:xfrm>
              <a:off x="2921265"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7" name="Shape 287"/>
            <p:cNvSpPr txBox="1"/>
            <p:nvPr/>
          </p:nvSpPr>
          <p:spPr>
            <a:xfrm>
              <a:off x="2921265"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b="0" i="0" u="none" strike="noStrike" cap="none">
                  <a:solidFill>
                    <a:schemeClr val="dk1"/>
                  </a:solidFill>
                  <a:latin typeface="Calibri"/>
                  <a:ea typeface="Calibri"/>
                  <a:cs typeface="Calibri"/>
                  <a:sym typeface="Calibri"/>
                </a:rPr>
                <a:t>吟味なし</a:t>
              </a:r>
            </a:p>
          </p:txBody>
        </p:sp>
        <p:sp>
          <p:nvSpPr>
            <p:cNvPr id="288" name="Shape 288"/>
            <p:cNvSpPr/>
            <p:nvPr/>
          </p:nvSpPr>
          <p:spPr>
            <a:xfrm>
              <a:off x="3894155"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89" name="Shape 289"/>
            <p:cNvSpPr txBox="1"/>
            <p:nvPr/>
          </p:nvSpPr>
          <p:spPr>
            <a:xfrm>
              <a:off x="3894155"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要件⑤</a:t>
              </a:r>
            </a:p>
          </p:txBody>
        </p:sp>
        <p:sp>
          <p:nvSpPr>
            <p:cNvPr id="290" name="Shape 290"/>
            <p:cNvSpPr/>
            <p:nvPr/>
          </p:nvSpPr>
          <p:spPr>
            <a:xfrm>
              <a:off x="3894155"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1" name="Shape 291"/>
            <p:cNvSpPr txBox="1"/>
            <p:nvPr/>
          </p:nvSpPr>
          <p:spPr>
            <a:xfrm>
              <a:off x="3894155"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a:solidFill>
                    <a:schemeClr val="dk1"/>
                  </a:solidFill>
                  <a:latin typeface="Calibri"/>
                  <a:ea typeface="Calibri"/>
                  <a:cs typeface="Calibri"/>
                  <a:sym typeface="Calibri"/>
                </a:rPr>
                <a:t>〇</a:t>
              </a:r>
            </a:p>
          </p:txBody>
        </p:sp>
        <p:sp>
          <p:nvSpPr>
            <p:cNvPr id="292" name="Shape 292"/>
            <p:cNvSpPr/>
            <p:nvPr/>
          </p:nvSpPr>
          <p:spPr>
            <a:xfrm>
              <a:off x="4867044"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3" name="Shape 293"/>
            <p:cNvSpPr txBox="1"/>
            <p:nvPr/>
          </p:nvSpPr>
          <p:spPr>
            <a:xfrm>
              <a:off x="4867044"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要件⑥</a:t>
              </a:r>
            </a:p>
          </p:txBody>
        </p:sp>
        <p:sp>
          <p:nvSpPr>
            <p:cNvPr id="294" name="Shape 294"/>
            <p:cNvSpPr/>
            <p:nvPr/>
          </p:nvSpPr>
          <p:spPr>
            <a:xfrm>
              <a:off x="4867044"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5" name="Shape 295"/>
            <p:cNvSpPr txBox="1"/>
            <p:nvPr/>
          </p:nvSpPr>
          <p:spPr>
            <a:xfrm>
              <a:off x="4867044"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b="0" i="0" u="none" strike="noStrike" cap="none">
                  <a:solidFill>
                    <a:schemeClr val="dk1"/>
                  </a:solidFill>
                  <a:latin typeface="Calibri"/>
                  <a:ea typeface="Calibri"/>
                  <a:cs typeface="Calibri"/>
                  <a:sym typeface="Calibri"/>
                </a:rPr>
                <a:t>吟味なし</a:t>
              </a:r>
            </a:p>
          </p:txBody>
        </p:sp>
        <p:sp>
          <p:nvSpPr>
            <p:cNvPr id="296" name="Shape 296"/>
            <p:cNvSpPr/>
            <p:nvPr/>
          </p:nvSpPr>
          <p:spPr>
            <a:xfrm>
              <a:off x="5839935"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7" name="Shape 297"/>
            <p:cNvSpPr txBox="1"/>
            <p:nvPr/>
          </p:nvSpPr>
          <p:spPr>
            <a:xfrm>
              <a:off x="5839935"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要件⑦</a:t>
              </a:r>
            </a:p>
          </p:txBody>
        </p:sp>
        <p:sp>
          <p:nvSpPr>
            <p:cNvPr id="298" name="Shape 298"/>
            <p:cNvSpPr/>
            <p:nvPr/>
          </p:nvSpPr>
          <p:spPr>
            <a:xfrm>
              <a:off x="5839935"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9" name="Shape 299"/>
            <p:cNvSpPr txBox="1"/>
            <p:nvPr/>
          </p:nvSpPr>
          <p:spPr>
            <a:xfrm>
              <a:off x="5839935"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a:solidFill>
                    <a:schemeClr val="dk1"/>
                  </a:solidFill>
                  <a:latin typeface="Calibri"/>
                  <a:ea typeface="Calibri"/>
                  <a:cs typeface="Calibri"/>
                  <a:sym typeface="Calibri"/>
                </a:rPr>
                <a:t>吟味なし</a:t>
              </a:r>
            </a:p>
          </p:txBody>
        </p:sp>
        <p:sp>
          <p:nvSpPr>
            <p:cNvPr id="300" name="Shape 300"/>
            <p:cNvSpPr/>
            <p:nvPr/>
          </p:nvSpPr>
          <p:spPr>
            <a:xfrm>
              <a:off x="6812825"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1" name="Shape 301"/>
            <p:cNvSpPr txBox="1"/>
            <p:nvPr/>
          </p:nvSpPr>
          <p:spPr>
            <a:xfrm>
              <a:off x="6812825"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要件⑧</a:t>
              </a:r>
            </a:p>
          </p:txBody>
        </p:sp>
        <p:sp>
          <p:nvSpPr>
            <p:cNvPr id="302" name="Shape 302"/>
            <p:cNvSpPr/>
            <p:nvPr/>
          </p:nvSpPr>
          <p:spPr>
            <a:xfrm>
              <a:off x="6812825"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3" name="Shape 303"/>
            <p:cNvSpPr txBox="1"/>
            <p:nvPr/>
          </p:nvSpPr>
          <p:spPr>
            <a:xfrm>
              <a:off x="6812825"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b="0" i="0" u="none" strike="noStrike" cap="none">
                  <a:solidFill>
                    <a:schemeClr val="dk1"/>
                  </a:solidFill>
                  <a:latin typeface="Calibri"/>
                  <a:ea typeface="Calibri"/>
                  <a:cs typeface="Calibri"/>
                  <a:sym typeface="Calibri"/>
                </a:rPr>
                <a:t>吟味なし</a:t>
              </a:r>
            </a:p>
          </p:txBody>
        </p:sp>
        <p:sp>
          <p:nvSpPr>
            <p:cNvPr id="304" name="Shape 304"/>
            <p:cNvSpPr/>
            <p:nvPr/>
          </p:nvSpPr>
          <p:spPr>
            <a:xfrm>
              <a:off x="7785714" y="1654219"/>
              <a:ext cx="853500" cy="316800"/>
            </a:xfrm>
            <a:prstGeom prst="rect">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5" name="Shape 305"/>
            <p:cNvSpPr txBox="1"/>
            <p:nvPr/>
          </p:nvSpPr>
          <p:spPr>
            <a:xfrm>
              <a:off x="7785714" y="1654219"/>
              <a:ext cx="853500" cy="316800"/>
            </a:xfrm>
            <a:prstGeom prst="rect">
              <a:avLst/>
            </a:prstGeom>
            <a:noFill/>
            <a:ln>
              <a:noFill/>
            </a:ln>
          </p:spPr>
          <p:txBody>
            <a:bodyPr wrap="square" lIns="78225" tIns="44700" rIns="78225" bIns="44700" anchor="ctr" anchorCtr="0">
              <a:noAutofit/>
            </a:bodyPr>
            <a:lstStyle/>
            <a:p>
              <a:pPr marL="0" marR="0" lvl="0" indent="0" algn="ctr" rtl="0">
                <a:lnSpc>
                  <a:spcPct val="90000"/>
                </a:lnSpc>
                <a:spcBef>
                  <a:spcPts val="0"/>
                </a:spcBef>
                <a:spcAft>
                  <a:spcPts val="0"/>
                </a:spcAft>
                <a:buSzPct val="25000"/>
                <a:buNone/>
              </a:pPr>
              <a:r>
                <a:rPr lang="ja-JP" sz="1100">
                  <a:solidFill>
                    <a:schemeClr val="lt1"/>
                  </a:solidFill>
                  <a:latin typeface="Calibri"/>
                  <a:ea typeface="Calibri"/>
                  <a:cs typeface="Calibri"/>
                  <a:sym typeface="Calibri"/>
                </a:rPr>
                <a:t>要件⑨</a:t>
              </a:r>
            </a:p>
          </p:txBody>
        </p:sp>
        <p:sp>
          <p:nvSpPr>
            <p:cNvPr id="306" name="Shape 306"/>
            <p:cNvSpPr/>
            <p:nvPr/>
          </p:nvSpPr>
          <p:spPr>
            <a:xfrm>
              <a:off x="7785714" y="1971021"/>
              <a:ext cx="853500" cy="483000"/>
            </a:xfrm>
            <a:prstGeom prst="rect">
              <a:avLst/>
            </a:prstGeom>
            <a:solidFill>
              <a:srgbClr val="CFDEEF">
                <a:alpha val="89803"/>
              </a:srgbClr>
            </a:solidFill>
            <a:ln w="12700" cap="flat" cmpd="sng">
              <a:solidFill>
                <a:srgbClr val="CFDEEF">
                  <a:alpha val="89803"/>
                </a:srgbClr>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7" name="Shape 307"/>
            <p:cNvSpPr txBox="1"/>
            <p:nvPr/>
          </p:nvSpPr>
          <p:spPr>
            <a:xfrm>
              <a:off x="7785714"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b="0" i="0" u="none" strike="noStrike" cap="none">
                  <a:solidFill>
                    <a:schemeClr val="dk1"/>
                  </a:solidFill>
                  <a:latin typeface="Calibri"/>
                  <a:ea typeface="Calibri"/>
                  <a:cs typeface="Calibri"/>
                  <a:sym typeface="Calibri"/>
                </a:rPr>
                <a:t>吟味なし</a:t>
              </a:r>
            </a:p>
          </p:txBody>
        </p:sp>
        <p:sp>
          <p:nvSpPr>
            <p:cNvPr id="308" name="Shape 308"/>
            <p:cNvSpPr txBox="1"/>
            <p:nvPr/>
          </p:nvSpPr>
          <p:spPr>
            <a:xfrm>
              <a:off x="1948375" y="1971021"/>
              <a:ext cx="853500" cy="483000"/>
            </a:xfrm>
            <a:prstGeom prst="rect">
              <a:avLst/>
            </a:prstGeom>
            <a:noFill/>
            <a:ln>
              <a:noFill/>
            </a:ln>
          </p:spPr>
          <p:txBody>
            <a:bodyPr wrap="square" lIns="58650" tIns="58650" rIns="78225" bIns="88000" anchor="t" anchorCtr="0">
              <a:noAutofit/>
            </a:bodyPr>
            <a:lstStyle/>
            <a:p>
              <a:pPr marL="0" marR="0" lvl="0" indent="0" algn="l" rtl="0">
                <a:lnSpc>
                  <a:spcPct val="90000"/>
                </a:lnSpc>
                <a:spcBef>
                  <a:spcPts val="0"/>
                </a:spcBef>
                <a:spcAft>
                  <a:spcPts val="0"/>
                </a:spcAft>
                <a:buNone/>
              </a:pPr>
              <a:r>
                <a:rPr lang="ja-JP" sz="1100">
                  <a:solidFill>
                    <a:schemeClr val="dk1"/>
                  </a:solidFill>
                  <a:latin typeface="Calibri"/>
                  <a:ea typeface="Calibri"/>
                  <a:cs typeface="Calibri"/>
                  <a:sym typeface="Calibri"/>
                </a:rPr>
                <a: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322" name="Shape 322"/>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323" name="Shape 323"/>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11</a:t>
            </a:fld>
            <a:endParaRPr lang="ja-JP" sz="6000">
              <a:solidFill>
                <a:srgbClr val="D8D8D8"/>
              </a:solidFill>
              <a:latin typeface="Times New Roman"/>
              <a:ea typeface="Times New Roman"/>
              <a:cs typeface="Times New Roman"/>
              <a:sym typeface="Times New Roman"/>
            </a:endParaRPr>
          </a:p>
        </p:txBody>
      </p:sp>
      <p:grpSp>
        <p:nvGrpSpPr>
          <p:cNvPr id="324" name="Shape 324"/>
          <p:cNvGrpSpPr/>
          <p:nvPr/>
        </p:nvGrpSpPr>
        <p:grpSpPr>
          <a:xfrm>
            <a:off x="904526" y="1398175"/>
            <a:ext cx="7466378" cy="4686726"/>
            <a:chOff x="0" y="1178"/>
            <a:chExt cx="6095997" cy="4061640"/>
          </a:xfrm>
        </p:grpSpPr>
        <p:sp>
          <p:nvSpPr>
            <p:cNvPr id="325" name="Shape 325"/>
            <p:cNvSpPr/>
            <p:nvPr/>
          </p:nvSpPr>
          <p:spPr>
            <a:xfrm rot="5400000">
              <a:off x="-222645" y="223825"/>
              <a:ext cx="1484312" cy="1039018"/>
            </a:xfrm>
            <a:prstGeom prst="chevron">
              <a:avLst>
                <a:gd name="adj" fmla="val 50000"/>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txBox="1"/>
            <p:nvPr/>
          </p:nvSpPr>
          <p:spPr>
            <a:xfrm>
              <a:off x="0" y="520687"/>
              <a:ext cx="1039018" cy="445293"/>
            </a:xfrm>
            <a:prstGeom prst="rect">
              <a:avLst/>
            </a:prstGeom>
            <a:noFill/>
            <a:ln>
              <a:noFill/>
            </a:ln>
          </p:spPr>
          <p:txBody>
            <a:bodyPr wrap="square" lIns="8875" tIns="8875" rIns="8875" bIns="8875" anchor="ctr" anchorCtr="0">
              <a:noAutofit/>
            </a:bodyPr>
            <a:lstStyle/>
            <a:p>
              <a:pPr marL="0" marR="0" lvl="0" indent="0" algn="ctr" rtl="0">
                <a:lnSpc>
                  <a:spcPct val="90000"/>
                </a:lnSpc>
                <a:spcBef>
                  <a:spcPts val="0"/>
                </a:spcBef>
                <a:spcAft>
                  <a:spcPts val="0"/>
                </a:spcAft>
                <a:buSzPct val="25000"/>
                <a:buNone/>
              </a:pPr>
              <a:r>
                <a:rPr lang="ja-JP" sz="1400">
                  <a:solidFill>
                    <a:schemeClr val="lt1"/>
                  </a:solidFill>
                  <a:latin typeface="Calibri"/>
                  <a:ea typeface="Calibri"/>
                  <a:cs typeface="Calibri"/>
                  <a:sym typeface="Calibri"/>
                </a:rPr>
                <a:t>論拠</a:t>
              </a:r>
              <a:r>
                <a:rPr lang="ja-JP">
                  <a:solidFill>
                    <a:schemeClr val="lt1"/>
                  </a:solidFill>
                  <a:latin typeface="Calibri"/>
                  <a:ea typeface="Calibri"/>
                  <a:cs typeface="Calibri"/>
                  <a:sym typeface="Calibri"/>
                </a:rPr>
                <a:t>2不当</a:t>
              </a:r>
              <a:r>
                <a:rPr lang="ja-JP" sz="1400">
                  <a:solidFill>
                    <a:schemeClr val="lt1"/>
                  </a:solidFill>
                  <a:latin typeface="Calibri"/>
                  <a:ea typeface="Calibri"/>
                  <a:cs typeface="Calibri"/>
                  <a:sym typeface="Calibri"/>
                </a:rPr>
                <a:t>性</a:t>
              </a:r>
            </a:p>
          </p:txBody>
        </p:sp>
        <p:sp>
          <p:nvSpPr>
            <p:cNvPr id="327" name="Shape 327"/>
            <p:cNvSpPr/>
            <p:nvPr/>
          </p:nvSpPr>
          <p:spPr>
            <a:xfrm rot="5400000">
              <a:off x="3085106" y="-2044909"/>
              <a:ext cx="964803" cy="5056981"/>
            </a:xfrm>
            <a:prstGeom prst="round2SameRect">
              <a:avLst>
                <a:gd name="adj1" fmla="val 16667"/>
                <a:gd name="adj2" fmla="val 0"/>
              </a:avLst>
            </a:prstGeom>
            <a:solidFill>
              <a:schemeClr val="lt1">
                <a:alpha val="89803"/>
              </a:schemeClr>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txBox="1"/>
            <p:nvPr/>
          </p:nvSpPr>
          <p:spPr>
            <a:xfrm>
              <a:off x="1039017" y="48277"/>
              <a:ext cx="5010000" cy="870600"/>
            </a:xfrm>
            <a:prstGeom prst="rect">
              <a:avLst/>
            </a:prstGeom>
            <a:noFill/>
            <a:ln>
              <a:noFill/>
            </a:ln>
          </p:spPr>
          <p:txBody>
            <a:bodyPr wrap="square" lIns="376925" tIns="33650" rIns="33650" bIns="33650" anchor="ctr" anchorCtr="0">
              <a:noAutofit/>
            </a:bodyPr>
            <a:lstStyle/>
            <a:p>
              <a:pPr marL="0" marR="0" lvl="0" indent="0" algn="l" rtl="0">
                <a:lnSpc>
                  <a:spcPct val="90000"/>
                </a:lnSpc>
                <a:spcBef>
                  <a:spcPts val="0"/>
                </a:spcBef>
                <a:spcAft>
                  <a:spcPts val="0"/>
                </a:spcAft>
                <a:buNone/>
              </a:pPr>
              <a:r>
                <a:rPr lang="ja-JP" sz="2400">
                  <a:solidFill>
                    <a:schemeClr val="dk1"/>
                  </a:solidFill>
                  <a:latin typeface="Calibri"/>
                  <a:ea typeface="Calibri"/>
                  <a:cs typeface="Calibri"/>
                  <a:sym typeface="Calibri"/>
                </a:rPr>
                <a:t>法の抵触の有無のみで域外適用可否を判断。米国特有の厳罰が世界中で認められてしまう危険性あり</a:t>
              </a:r>
            </a:p>
          </p:txBody>
        </p:sp>
        <p:sp>
          <p:nvSpPr>
            <p:cNvPr id="329" name="Shape 329"/>
            <p:cNvSpPr/>
            <p:nvPr/>
          </p:nvSpPr>
          <p:spPr>
            <a:xfrm rot="5400000">
              <a:off x="-222645" y="1512489"/>
              <a:ext cx="1484312" cy="1039018"/>
            </a:xfrm>
            <a:prstGeom prst="chevron">
              <a:avLst>
                <a:gd name="adj" fmla="val 50000"/>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0" name="Shape 330"/>
            <p:cNvSpPr txBox="1"/>
            <p:nvPr/>
          </p:nvSpPr>
          <p:spPr>
            <a:xfrm>
              <a:off x="0" y="1809351"/>
              <a:ext cx="1039018" cy="445293"/>
            </a:xfrm>
            <a:prstGeom prst="rect">
              <a:avLst/>
            </a:prstGeom>
            <a:noFill/>
            <a:ln>
              <a:noFill/>
            </a:ln>
          </p:spPr>
          <p:txBody>
            <a:bodyPr wrap="square" lIns="8875" tIns="8875" rIns="8875" bIns="8875" anchor="ctr" anchorCtr="0">
              <a:noAutofit/>
            </a:bodyPr>
            <a:lstStyle/>
            <a:p>
              <a:pPr marL="0" marR="0" lvl="0" indent="0" algn="ctr" rtl="0">
                <a:lnSpc>
                  <a:spcPct val="90000"/>
                </a:lnSpc>
                <a:spcBef>
                  <a:spcPts val="0"/>
                </a:spcBef>
                <a:spcAft>
                  <a:spcPts val="0"/>
                </a:spcAft>
                <a:buNone/>
              </a:pPr>
              <a:r>
                <a:rPr lang="ja-JP">
                  <a:solidFill>
                    <a:schemeClr val="lt1"/>
                  </a:solidFill>
                  <a:latin typeface="Calibri"/>
                  <a:ea typeface="Calibri"/>
                  <a:cs typeface="Calibri"/>
                  <a:sym typeface="Calibri"/>
                </a:rPr>
                <a:t>論拠1正当性</a:t>
              </a:r>
            </a:p>
          </p:txBody>
        </p:sp>
        <p:sp>
          <p:nvSpPr>
            <p:cNvPr id="331" name="Shape 331"/>
            <p:cNvSpPr/>
            <p:nvPr/>
          </p:nvSpPr>
          <p:spPr>
            <a:xfrm rot="5400000">
              <a:off x="3085106" y="-756244"/>
              <a:ext cx="964803" cy="5056981"/>
            </a:xfrm>
            <a:prstGeom prst="round2SameRect">
              <a:avLst>
                <a:gd name="adj1" fmla="val 16667"/>
                <a:gd name="adj2" fmla="val 0"/>
              </a:avLst>
            </a:prstGeom>
            <a:solidFill>
              <a:schemeClr val="lt1">
                <a:alpha val="89803"/>
              </a:schemeClr>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2" name="Shape 332"/>
            <p:cNvSpPr txBox="1"/>
            <p:nvPr/>
          </p:nvSpPr>
          <p:spPr>
            <a:xfrm>
              <a:off x="1039017" y="1336941"/>
              <a:ext cx="5009882" cy="870606"/>
            </a:xfrm>
            <a:prstGeom prst="rect">
              <a:avLst/>
            </a:prstGeom>
            <a:noFill/>
            <a:ln>
              <a:noFill/>
            </a:ln>
          </p:spPr>
          <p:txBody>
            <a:bodyPr wrap="square" lIns="376925" tIns="33650" rIns="33650" bIns="33650" anchor="ctr" anchorCtr="0">
              <a:noAutofit/>
            </a:bodyPr>
            <a:lstStyle/>
            <a:p>
              <a:pPr marL="0" marR="0" lvl="0" indent="0" algn="l" rtl="0">
                <a:lnSpc>
                  <a:spcPct val="90000"/>
                </a:lnSpc>
                <a:spcBef>
                  <a:spcPts val="0"/>
                </a:spcBef>
                <a:spcAft>
                  <a:spcPts val="0"/>
                </a:spcAft>
                <a:buNone/>
              </a:pPr>
              <a:r>
                <a:rPr lang="ja-JP" sz="2400">
                  <a:solidFill>
                    <a:schemeClr val="dk1"/>
                  </a:solidFill>
                  <a:latin typeface="Calibri"/>
                  <a:ea typeface="Calibri"/>
                  <a:cs typeface="Calibri"/>
                  <a:sym typeface="Calibri"/>
                </a:rPr>
                <a:t>国際礼譲を充分に考慮することで、他国の事業者に不当な影響を与えない判断ができる</a:t>
              </a:r>
            </a:p>
          </p:txBody>
        </p:sp>
        <p:sp>
          <p:nvSpPr>
            <p:cNvPr id="333" name="Shape 333"/>
            <p:cNvSpPr/>
            <p:nvPr/>
          </p:nvSpPr>
          <p:spPr>
            <a:xfrm rot="5400000">
              <a:off x="-222645" y="2801154"/>
              <a:ext cx="1484312" cy="1039018"/>
            </a:xfrm>
            <a:prstGeom prst="chevron">
              <a:avLst>
                <a:gd name="adj" fmla="val 50000"/>
              </a:avLst>
            </a:prstGeom>
            <a:solidFill>
              <a:srgbClr val="599BD5"/>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4" name="Shape 334"/>
            <p:cNvSpPr txBox="1"/>
            <p:nvPr/>
          </p:nvSpPr>
          <p:spPr>
            <a:xfrm>
              <a:off x="0" y="3098016"/>
              <a:ext cx="1039018" cy="445293"/>
            </a:xfrm>
            <a:prstGeom prst="rect">
              <a:avLst/>
            </a:prstGeom>
            <a:noFill/>
            <a:ln>
              <a:noFill/>
            </a:ln>
          </p:spPr>
          <p:txBody>
            <a:bodyPr wrap="square" lIns="8875" tIns="8875" rIns="8875" bIns="8875" anchor="ctr" anchorCtr="0">
              <a:noAutofit/>
            </a:bodyPr>
            <a:lstStyle/>
            <a:p>
              <a:pPr marL="0" marR="0" lvl="0" indent="0" algn="ctr" rtl="0">
                <a:lnSpc>
                  <a:spcPct val="90000"/>
                </a:lnSpc>
                <a:spcBef>
                  <a:spcPts val="0"/>
                </a:spcBef>
                <a:spcAft>
                  <a:spcPts val="0"/>
                </a:spcAft>
                <a:buSzPct val="25000"/>
                <a:buNone/>
              </a:pPr>
              <a:r>
                <a:rPr lang="ja-JP" sz="1400">
                  <a:solidFill>
                    <a:schemeClr val="lt1"/>
                  </a:solidFill>
                  <a:latin typeface="Calibri"/>
                  <a:ea typeface="Calibri"/>
                  <a:cs typeface="Calibri"/>
                  <a:sym typeface="Calibri"/>
                </a:rPr>
                <a:t>あるべき姿</a:t>
              </a:r>
            </a:p>
          </p:txBody>
        </p:sp>
        <p:sp>
          <p:nvSpPr>
            <p:cNvPr id="335" name="Shape 335"/>
            <p:cNvSpPr/>
            <p:nvPr/>
          </p:nvSpPr>
          <p:spPr>
            <a:xfrm rot="5400000">
              <a:off x="3085106" y="532417"/>
              <a:ext cx="964803" cy="5056981"/>
            </a:xfrm>
            <a:prstGeom prst="round2SameRect">
              <a:avLst>
                <a:gd name="adj1" fmla="val 16667"/>
                <a:gd name="adj2" fmla="val 0"/>
              </a:avLst>
            </a:prstGeom>
            <a:solidFill>
              <a:schemeClr val="lt1">
                <a:alpha val="89803"/>
              </a:schemeClr>
            </a:solidFill>
            <a:ln w="12700" cap="flat" cmpd="sng">
              <a:solidFill>
                <a:srgbClr val="599BD5"/>
              </a:solidFill>
              <a:prstDash val="solid"/>
              <a:miter lim="800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6" name="Shape 336"/>
            <p:cNvSpPr txBox="1"/>
            <p:nvPr/>
          </p:nvSpPr>
          <p:spPr>
            <a:xfrm>
              <a:off x="1039017" y="2625605"/>
              <a:ext cx="5009882" cy="870606"/>
            </a:xfrm>
            <a:prstGeom prst="rect">
              <a:avLst/>
            </a:prstGeom>
            <a:noFill/>
            <a:ln>
              <a:noFill/>
            </a:ln>
          </p:spPr>
          <p:txBody>
            <a:bodyPr wrap="square" lIns="376925" tIns="33650" rIns="33650" bIns="33650" anchor="ctr" anchorCtr="0">
              <a:noAutofit/>
            </a:bodyPr>
            <a:lstStyle/>
            <a:p>
              <a:pPr marL="0" marR="0" lvl="0" indent="0" algn="l" rtl="0">
                <a:lnSpc>
                  <a:spcPct val="90000"/>
                </a:lnSpc>
                <a:spcBef>
                  <a:spcPts val="0"/>
                </a:spcBef>
                <a:spcAft>
                  <a:spcPts val="0"/>
                </a:spcAft>
                <a:buNone/>
              </a:pPr>
              <a:r>
                <a:rPr lang="ja-JP" sz="2400">
                  <a:solidFill>
                    <a:schemeClr val="dk1"/>
                  </a:solidFill>
                  <a:latin typeface="Calibri"/>
                  <a:ea typeface="Calibri"/>
                  <a:cs typeface="Calibri"/>
                  <a:sym typeface="Calibri"/>
                </a:rPr>
                <a:t>各国企業のグローバルな事業活動の推進</a:t>
              </a:r>
            </a:p>
            <a:p>
              <a:pPr lvl="0" rtl="0">
                <a:lnSpc>
                  <a:spcPct val="90000"/>
                </a:lnSpc>
                <a:spcBef>
                  <a:spcPts val="0"/>
                </a:spcBef>
                <a:buClr>
                  <a:schemeClr val="dk1"/>
                </a:buClr>
                <a:buSzPct val="45833"/>
                <a:buFont typeface="Arial"/>
                <a:buNone/>
              </a:pPr>
              <a:r>
                <a:rPr lang="ja-JP" sz="2400">
                  <a:solidFill>
                    <a:schemeClr val="dk1"/>
                  </a:solidFill>
                  <a:latin typeface="Calibri"/>
                  <a:ea typeface="Calibri"/>
                  <a:cs typeface="Calibri"/>
                  <a:sym typeface="Calibri"/>
                </a:rPr>
                <a:t>ひいては円滑な外交関係の実現</a:t>
              </a:r>
            </a:p>
          </p:txBody>
        </p:sp>
      </p:grpSp>
      <p:sp>
        <p:nvSpPr>
          <p:cNvPr id="337" name="Shape 337"/>
          <p:cNvSpPr txBox="1">
            <a:spLocks noGrp="1"/>
          </p:cNvSpPr>
          <p:nvPr>
            <p:ph type="title" idx="4294967295"/>
          </p:nvPr>
        </p:nvSpPr>
        <p:spPr>
          <a:xfrm>
            <a:off x="628650" y="365125"/>
            <a:ext cx="7886700" cy="13257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a:t>フリー概要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要件抽出１、２</a:t>
            </a:r>
          </a:p>
        </p:txBody>
      </p:sp>
      <p:sp>
        <p:nvSpPr>
          <p:cNvPr id="172" name="Shape 172"/>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b="0" i="0" u="none" strike="noStrike" cap="none">
                <a:solidFill>
                  <a:srgbClr val="888888"/>
                </a:solidFill>
                <a:latin typeface="Calibri"/>
                <a:ea typeface="Calibri"/>
                <a:cs typeface="Calibri"/>
                <a:sym typeface="Calibri"/>
              </a:rPr>
              <a:t>規制消極派</a:t>
            </a:r>
          </a:p>
        </p:txBody>
      </p:sp>
      <p:sp>
        <p:nvSpPr>
          <p:cNvPr id="173" name="Shape 173"/>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b="0" i="0" u="none" strike="noStrike" cap="none">
                <a:solidFill>
                  <a:srgbClr val="888888"/>
                </a:solidFill>
                <a:latin typeface="Calibri"/>
                <a:ea typeface="Calibri"/>
                <a:cs typeface="Calibri"/>
                <a:sym typeface="Calibri"/>
              </a:rPr>
              <a:t>競争法の域外適用</a:t>
            </a:r>
          </a:p>
        </p:txBody>
      </p:sp>
      <p:sp>
        <p:nvSpPr>
          <p:cNvPr id="174" name="Shape 174"/>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b="0" i="0" u="none" strike="noStrike" cap="none">
                <a:solidFill>
                  <a:srgbClr val="D8D8D8"/>
                </a:solidFill>
                <a:latin typeface="Times New Roman"/>
                <a:ea typeface="Times New Roman"/>
                <a:cs typeface="Times New Roman"/>
                <a:sym typeface="Times New Roman"/>
              </a:rPr>
              <a:t>2</a:t>
            </a:fld>
            <a:endParaRPr lang="ja-JP" sz="6000" b="0" i="0" u="none" strike="noStrike" cap="none">
              <a:solidFill>
                <a:srgbClr val="D8D8D8"/>
              </a:solidFill>
              <a:latin typeface="Times New Roman"/>
              <a:ea typeface="Times New Roman"/>
              <a:cs typeface="Times New Roman"/>
              <a:sym typeface="Times New Roman"/>
            </a:endParaRPr>
          </a:p>
        </p:txBody>
      </p:sp>
      <p:sp>
        <p:nvSpPr>
          <p:cNvPr id="175" name="Shape 175"/>
          <p:cNvSpPr txBox="1">
            <a:spLocks noGrp="1"/>
          </p:cNvSpPr>
          <p:nvPr>
            <p:ph type="body" idx="1"/>
          </p:nvPr>
        </p:nvSpPr>
        <p:spPr>
          <a:xfrm>
            <a:off x="628650" y="1820174"/>
            <a:ext cx="7886700" cy="1414732"/>
          </a:xfrm>
          <a:prstGeom prst="rect">
            <a:avLst/>
          </a:prstGeom>
          <a:noFill/>
          <a:ln>
            <a:noFill/>
          </a:ln>
        </p:spPr>
        <p:txBody>
          <a:bodyPr wrap="square"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ja-JP" sz="1540" b="0" i="0" u="none" strike="noStrike" cap="none">
                <a:solidFill>
                  <a:schemeClr val="dk1"/>
                </a:solidFill>
                <a:latin typeface="Calibri"/>
                <a:ea typeface="Calibri"/>
                <a:cs typeface="Calibri"/>
                <a:sym typeface="Calibri"/>
              </a:rPr>
              <a:t>In Timberlane Lumber Co. v. Bank of America, supra at 614-15, the Court of Appeals for the Ninth Circuit adopted a balancing process in determining whether extraterritorial jurisdiction should be exercised, an approach with which we find ourselves in substantial agreement. The factors we believe should be considered include:</a:t>
            </a:r>
          </a:p>
          <a:p>
            <a:pPr marL="0" marR="0" lvl="0" indent="0" algn="l" rtl="0">
              <a:lnSpc>
                <a:spcPct val="70000"/>
              </a:lnSpc>
              <a:spcBef>
                <a:spcPts val="1000"/>
              </a:spcBef>
              <a:spcAft>
                <a:spcPts val="0"/>
              </a:spcAft>
              <a:buClr>
                <a:schemeClr val="dk1"/>
              </a:buClr>
              <a:buSzPct val="25000"/>
              <a:buFont typeface="Arial"/>
              <a:buNone/>
            </a:pPr>
            <a:r>
              <a:rPr lang="ja-JP" sz="1540" b="0" i="0" u="none" strike="noStrike" cap="none">
                <a:solidFill>
                  <a:schemeClr val="dk1"/>
                </a:solidFill>
                <a:latin typeface="Calibri"/>
                <a:ea typeface="Calibri"/>
                <a:cs typeface="Calibri"/>
                <a:sym typeface="Calibri"/>
              </a:rPr>
              <a:t>1. Degree of conflict with foreign law or policy;</a:t>
            </a:r>
          </a:p>
          <a:p>
            <a:pPr marL="0" marR="0" lvl="0" indent="0" algn="l" rtl="0">
              <a:lnSpc>
                <a:spcPct val="70000"/>
              </a:lnSpc>
              <a:spcBef>
                <a:spcPts val="1000"/>
              </a:spcBef>
              <a:buClr>
                <a:schemeClr val="dk1"/>
              </a:buClr>
              <a:buSzPct val="25000"/>
              <a:buFont typeface="Arial"/>
              <a:buNone/>
            </a:pPr>
            <a:r>
              <a:rPr lang="ja-JP" sz="1540" b="0" i="0" u="none" strike="noStrike" cap="none">
                <a:solidFill>
                  <a:schemeClr val="dk1"/>
                </a:solidFill>
                <a:latin typeface="Calibri"/>
                <a:ea typeface="Calibri"/>
                <a:cs typeface="Calibri"/>
                <a:sym typeface="Calibri"/>
              </a:rPr>
              <a:t>2. Nationality of the parties;</a:t>
            </a:r>
          </a:p>
        </p:txBody>
      </p:sp>
      <p:sp>
        <p:nvSpPr>
          <p:cNvPr id="176" name="Shape 176"/>
          <p:cNvSpPr txBox="1">
            <a:spLocks noGrp="1"/>
          </p:cNvSpPr>
          <p:nvPr>
            <p:ph type="body" idx="2"/>
          </p:nvPr>
        </p:nvSpPr>
        <p:spPr>
          <a:xfrm>
            <a:off x="628650" y="3611649"/>
            <a:ext cx="7886700" cy="1078500"/>
          </a:xfrm>
          <a:prstGeom prst="rect">
            <a:avLst/>
          </a:prstGeom>
          <a:noFill/>
          <a:ln>
            <a:noFill/>
          </a:ln>
        </p:spPr>
        <p:txBody>
          <a:bodyPr wrap="square"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ティンバーレインランバー社対バンクオブアメリカ、上記614－15、第9巡回控訴裁判所は域外管轄権が行使されるべきかの決定において、調和プロセスを採用しており、我々もこのアプローチに実質的に合意する。考慮するべきと我々が考える要素は、以下を含む：</a:t>
            </a:r>
          </a:p>
          <a:p>
            <a:pPr marL="0" marR="0" lvl="0" indent="0" algn="l" rtl="0">
              <a:lnSpc>
                <a:spcPct val="8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１．外国の法律または政策との抵触の程度</a:t>
            </a:r>
          </a:p>
          <a:p>
            <a:pPr marL="0" marR="0" lvl="0" indent="0" algn="l" rtl="0">
              <a:lnSpc>
                <a:spcPct val="80000"/>
              </a:lnSpc>
              <a:spcBef>
                <a:spcPts val="1000"/>
              </a:spcBef>
              <a:buClr>
                <a:schemeClr val="dk1"/>
              </a:buClr>
              <a:buSzPct val="25000"/>
              <a:buFont typeface="Arial"/>
              <a:buNone/>
            </a:pPr>
            <a:r>
              <a:rPr lang="ja-JP" sz="1400" b="0" i="0" u="none" strike="noStrike" cap="none">
                <a:solidFill>
                  <a:schemeClr val="dk1"/>
                </a:solidFill>
                <a:latin typeface="Calibri"/>
                <a:ea typeface="Calibri"/>
                <a:cs typeface="Calibri"/>
                <a:sym typeface="Calibri"/>
              </a:rPr>
              <a:t>２．当事者の国籍</a:t>
            </a:r>
          </a:p>
        </p:txBody>
      </p:sp>
      <p:sp>
        <p:nvSpPr>
          <p:cNvPr id="177" name="Shape 177"/>
          <p:cNvSpPr txBox="1">
            <a:spLocks noGrp="1"/>
          </p:cNvSpPr>
          <p:nvPr>
            <p:ph type="body" idx="3"/>
          </p:nvPr>
        </p:nvSpPr>
        <p:spPr>
          <a:xfrm>
            <a:off x="634700" y="5190010"/>
            <a:ext cx="7886700" cy="11505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600" b="0" i="0" u="none" strike="noStrike" cap="none">
                <a:solidFill>
                  <a:schemeClr val="dk1"/>
                </a:solidFill>
                <a:latin typeface="Calibri"/>
                <a:ea typeface="Calibri"/>
                <a:cs typeface="Calibri"/>
                <a:sym typeface="Calibri"/>
              </a:rPr>
              <a:t>①外国の法律または政策と抵触していること</a:t>
            </a:r>
          </a:p>
          <a:p>
            <a:pPr marL="0" marR="0" lvl="0" indent="0" algn="l" rtl="0">
              <a:lnSpc>
                <a:spcPct val="90000"/>
              </a:lnSpc>
              <a:spcBef>
                <a:spcPts val="1000"/>
              </a:spcBef>
              <a:buClr>
                <a:schemeClr val="dk1"/>
              </a:buClr>
              <a:buSzPct val="25000"/>
              <a:buFont typeface="Arial"/>
              <a:buNone/>
            </a:pPr>
            <a:r>
              <a:rPr lang="ja-JP" sz="1600" b="0" i="0" u="none" strike="noStrike" cap="none">
                <a:solidFill>
                  <a:schemeClr val="dk1"/>
                </a:solidFill>
                <a:latin typeface="Calibri"/>
                <a:ea typeface="Calibri"/>
                <a:cs typeface="Calibri"/>
                <a:sym typeface="Calibri"/>
              </a:rPr>
              <a:t>②当事者が外国籍であること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要件抽出３～６</a:t>
            </a:r>
          </a:p>
        </p:txBody>
      </p:sp>
      <p:sp>
        <p:nvSpPr>
          <p:cNvPr id="183" name="Shape 183"/>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b="0" i="0" u="none" strike="noStrike" cap="none">
                <a:solidFill>
                  <a:srgbClr val="888888"/>
                </a:solidFill>
                <a:latin typeface="Calibri"/>
                <a:ea typeface="Calibri"/>
                <a:cs typeface="Calibri"/>
                <a:sym typeface="Calibri"/>
              </a:rPr>
              <a:t>規制消極派</a:t>
            </a:r>
          </a:p>
        </p:txBody>
      </p:sp>
      <p:sp>
        <p:nvSpPr>
          <p:cNvPr id="184" name="Shape 184"/>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b="0" i="0" u="none" strike="noStrike" cap="none">
                <a:solidFill>
                  <a:srgbClr val="888888"/>
                </a:solidFill>
                <a:latin typeface="Calibri"/>
                <a:ea typeface="Calibri"/>
                <a:cs typeface="Calibri"/>
                <a:sym typeface="Calibri"/>
              </a:rPr>
              <a:t>競争法の域外適用</a:t>
            </a:r>
          </a:p>
        </p:txBody>
      </p:sp>
      <p:sp>
        <p:nvSpPr>
          <p:cNvPr id="185" name="Shape 185"/>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b="0" i="0" u="none" strike="noStrike" cap="none">
                <a:solidFill>
                  <a:srgbClr val="D8D8D8"/>
                </a:solidFill>
                <a:latin typeface="Times New Roman"/>
                <a:ea typeface="Times New Roman"/>
                <a:cs typeface="Times New Roman"/>
                <a:sym typeface="Times New Roman"/>
              </a:rPr>
              <a:t>3</a:t>
            </a:fld>
            <a:endParaRPr lang="ja-JP" sz="6000" b="0" i="0" u="none" strike="noStrike" cap="none">
              <a:solidFill>
                <a:srgbClr val="D8D8D8"/>
              </a:solidFill>
              <a:latin typeface="Times New Roman"/>
              <a:ea typeface="Times New Roman"/>
              <a:cs typeface="Times New Roman"/>
              <a:sym typeface="Times New Roman"/>
            </a:endParaRPr>
          </a:p>
        </p:txBody>
      </p:sp>
      <p:sp>
        <p:nvSpPr>
          <p:cNvPr id="186" name="Shape 186"/>
          <p:cNvSpPr txBox="1">
            <a:spLocks noGrp="1"/>
          </p:cNvSpPr>
          <p:nvPr>
            <p:ph type="body" idx="1"/>
          </p:nvPr>
        </p:nvSpPr>
        <p:spPr>
          <a:xfrm>
            <a:off x="704850" y="1820174"/>
            <a:ext cx="7886700" cy="1414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3. Relative importance of the alleged violation of conduct here compared to that abroad;</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4. Availability of a remedy abroad and the pendency of litigation there;</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5. Existence of intent to harm or affect American commerce and its foreseeability;</a:t>
            </a:r>
          </a:p>
          <a:p>
            <a:pPr marL="0" marR="0" lvl="0" indent="0" algn="l" rtl="0">
              <a:lnSpc>
                <a:spcPct val="90000"/>
              </a:lnSpc>
              <a:spcBef>
                <a:spcPts val="1000"/>
              </a:spcBef>
              <a:spcAft>
                <a:spcPts val="0"/>
              </a:spcAft>
              <a:buClr>
                <a:schemeClr val="dk1"/>
              </a:buClr>
              <a:buSzPct val="25000"/>
              <a:buFont typeface="Arial"/>
              <a:buNone/>
            </a:pPr>
            <a:r>
              <a:rPr lang="ja-JP" sz="1400" b="1" i="0" u="none" strike="noStrike" cap="none">
                <a:solidFill>
                  <a:schemeClr val="dk1"/>
                </a:solidFill>
              </a:rPr>
              <a:t>6. Possible effect upon foreign relations if the court exercises jurisdiction and grants relief;</a:t>
            </a:r>
            <a:r>
              <a:rPr lang="ja-JP" sz="1400" b="1" i="0" u="sng" strike="noStrike" cap="none" baseline="30000">
                <a:solidFill>
                  <a:schemeClr val="hlink"/>
                </a:solidFill>
                <a:latin typeface="Calibri"/>
                <a:ea typeface="Calibri"/>
                <a:cs typeface="Calibri"/>
                <a:sym typeface="Calibri"/>
                <a:hlinkClick r:id="rId3"/>
              </a:rPr>
              <a:t>7</a:t>
            </a:r>
            <a:r>
              <a:rPr lang="ja-JP" sz="1400" b="0" i="0" u="none" strike="noStrike" cap="none">
                <a:solidFill>
                  <a:schemeClr val="dk1"/>
                </a:solidFill>
                <a:latin typeface="Calibri"/>
                <a:ea typeface="Calibri"/>
                <a:cs typeface="Calibri"/>
                <a:sym typeface="Calibri"/>
              </a:rPr>
              <a:t> </a:t>
            </a:r>
          </a:p>
          <a:p>
            <a:pPr marL="0" marR="0" lvl="0" indent="0" algn="l" rtl="0">
              <a:lnSpc>
                <a:spcPct val="90000"/>
              </a:lnSpc>
              <a:spcBef>
                <a:spcPts val="1000"/>
              </a:spcBef>
              <a:buClr>
                <a:schemeClr val="dk1"/>
              </a:buClr>
              <a:buSzPct val="25000"/>
              <a:buFont typeface="Arial"/>
              <a:buNone/>
            </a:pPr>
            <a:endParaRPr sz="14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body" idx="2"/>
          </p:nvPr>
        </p:nvSpPr>
        <p:spPr>
          <a:xfrm>
            <a:off x="628650" y="3364392"/>
            <a:ext cx="7886700" cy="1414732"/>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３．違法容疑行為の米国における重要性と外国における重要性の比較</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４．外国における救済策の有無と訴訟係属の有無</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５．米国の通商を害しまたはそれに影響を与える意図の有無およびその予見可能性</a:t>
            </a:r>
          </a:p>
          <a:p>
            <a:pPr marL="0" marR="0" lvl="0" indent="0" algn="l" rtl="0">
              <a:lnSpc>
                <a:spcPct val="90000"/>
              </a:lnSpc>
              <a:spcBef>
                <a:spcPts val="1000"/>
              </a:spcBef>
              <a:buClr>
                <a:schemeClr val="dk1"/>
              </a:buClr>
              <a:buSzPct val="25000"/>
              <a:buFont typeface="Arial"/>
              <a:buNone/>
            </a:pPr>
            <a:r>
              <a:rPr lang="ja-JP" sz="1400" b="1" i="0" u="none" strike="noStrike" cap="none">
                <a:solidFill>
                  <a:schemeClr val="dk1"/>
                </a:solidFill>
              </a:rPr>
              <a:t>６．米国の裁判所が管轄権を行使し救済を認めた場合に、それが外交関係に与える影響</a:t>
            </a:r>
          </a:p>
        </p:txBody>
      </p:sp>
      <p:sp>
        <p:nvSpPr>
          <p:cNvPr id="188" name="Shape 188"/>
          <p:cNvSpPr txBox="1">
            <a:spLocks noGrp="1"/>
          </p:cNvSpPr>
          <p:nvPr>
            <p:ph type="body" idx="3"/>
          </p:nvPr>
        </p:nvSpPr>
        <p:spPr>
          <a:xfrm>
            <a:off x="628650" y="4908610"/>
            <a:ext cx="7886700" cy="144774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800" b="0" i="0" u="none" strike="noStrike" cap="none">
                <a:solidFill>
                  <a:schemeClr val="dk1"/>
                </a:solidFill>
                <a:latin typeface="Calibri"/>
                <a:ea typeface="Calibri"/>
                <a:cs typeface="Calibri"/>
                <a:sym typeface="Calibri"/>
              </a:rPr>
              <a:t>③違法容疑行為が外国よりも米国において重要であること</a:t>
            </a:r>
          </a:p>
          <a:p>
            <a:pPr marL="0" marR="0" lvl="0" indent="0" algn="l" rtl="0">
              <a:lnSpc>
                <a:spcPct val="90000"/>
              </a:lnSpc>
              <a:spcBef>
                <a:spcPts val="1000"/>
              </a:spcBef>
              <a:spcAft>
                <a:spcPts val="0"/>
              </a:spcAft>
              <a:buClr>
                <a:schemeClr val="dk1"/>
              </a:buClr>
              <a:buSzPct val="25000"/>
              <a:buFont typeface="Arial"/>
              <a:buNone/>
            </a:pPr>
            <a:r>
              <a:rPr lang="ja-JP" sz="1800" b="0" i="0" u="none" strike="noStrike" cap="none">
                <a:solidFill>
                  <a:schemeClr val="dk1"/>
                </a:solidFill>
                <a:latin typeface="Calibri"/>
                <a:ea typeface="Calibri"/>
                <a:cs typeface="Calibri"/>
                <a:sym typeface="Calibri"/>
              </a:rPr>
              <a:t>④外国において救済策および訴訟係属がないこと</a:t>
            </a:r>
          </a:p>
          <a:p>
            <a:pPr marL="0" marR="0" lvl="0" indent="0" algn="l" rtl="0">
              <a:lnSpc>
                <a:spcPct val="90000"/>
              </a:lnSpc>
              <a:spcBef>
                <a:spcPts val="1000"/>
              </a:spcBef>
              <a:spcAft>
                <a:spcPts val="0"/>
              </a:spcAft>
              <a:buClr>
                <a:schemeClr val="dk1"/>
              </a:buClr>
              <a:buSzPct val="25000"/>
              <a:buFont typeface="Arial"/>
              <a:buNone/>
            </a:pPr>
            <a:r>
              <a:rPr lang="ja-JP" sz="1800" b="0" i="0" u="none" strike="noStrike" cap="none">
                <a:solidFill>
                  <a:schemeClr val="dk1"/>
                </a:solidFill>
                <a:latin typeface="Calibri"/>
                <a:ea typeface="Calibri"/>
                <a:cs typeface="Calibri"/>
                <a:sym typeface="Calibri"/>
              </a:rPr>
              <a:t>⑤米国の通商を害しまたはそれに影響を与える意図があるもしくは予見可能性があること</a:t>
            </a:r>
          </a:p>
          <a:p>
            <a:pPr marL="0" marR="0" lvl="0" indent="0" algn="l" rtl="0">
              <a:lnSpc>
                <a:spcPct val="90000"/>
              </a:lnSpc>
              <a:spcBef>
                <a:spcPts val="1000"/>
              </a:spcBef>
              <a:buClr>
                <a:schemeClr val="dk1"/>
              </a:buClr>
              <a:buSzPct val="25000"/>
              <a:buFont typeface="Arial"/>
              <a:buNone/>
            </a:pPr>
            <a:r>
              <a:rPr lang="ja-JP" sz="1800" b="1" i="0" u="none" strike="noStrike" cap="none">
                <a:solidFill>
                  <a:schemeClr val="dk1"/>
                </a:solidFill>
              </a:rPr>
              <a:t>⑥米国の裁判所が管轄権を行使した場合に、外交関係に影響を与えること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要件抽出７～</a:t>
            </a:r>
            <a:r>
              <a:rPr lang="ja-JP"/>
              <a:t>９</a:t>
            </a:r>
          </a:p>
        </p:txBody>
      </p:sp>
      <p:sp>
        <p:nvSpPr>
          <p:cNvPr id="194" name="Shape 194"/>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b="0" i="0" u="none" strike="noStrike" cap="none">
                <a:solidFill>
                  <a:srgbClr val="888888"/>
                </a:solidFill>
                <a:latin typeface="Calibri"/>
                <a:ea typeface="Calibri"/>
                <a:cs typeface="Calibri"/>
                <a:sym typeface="Calibri"/>
              </a:rPr>
              <a:t>規制消極派</a:t>
            </a:r>
          </a:p>
        </p:txBody>
      </p:sp>
      <p:sp>
        <p:nvSpPr>
          <p:cNvPr id="195" name="Shape 195"/>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b="0" i="0" u="none" strike="noStrike" cap="none">
                <a:solidFill>
                  <a:srgbClr val="888888"/>
                </a:solidFill>
                <a:latin typeface="Calibri"/>
                <a:ea typeface="Calibri"/>
                <a:cs typeface="Calibri"/>
                <a:sym typeface="Calibri"/>
              </a:rPr>
              <a:t>競争法の域外適用</a:t>
            </a:r>
          </a:p>
        </p:txBody>
      </p:sp>
      <p:sp>
        <p:nvSpPr>
          <p:cNvPr id="196" name="Shape 196"/>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b="0" i="0" u="none" strike="noStrike" cap="none">
                <a:solidFill>
                  <a:srgbClr val="D8D8D8"/>
                </a:solidFill>
                <a:latin typeface="Times New Roman"/>
                <a:ea typeface="Times New Roman"/>
                <a:cs typeface="Times New Roman"/>
                <a:sym typeface="Times New Roman"/>
              </a:rPr>
              <a:t>4</a:t>
            </a:fld>
            <a:endParaRPr lang="ja-JP" sz="6000" b="0" i="0" u="none" strike="noStrike" cap="none">
              <a:solidFill>
                <a:srgbClr val="D8D8D8"/>
              </a:solidFill>
              <a:latin typeface="Times New Roman"/>
              <a:ea typeface="Times New Roman"/>
              <a:cs typeface="Times New Roman"/>
              <a:sym typeface="Times New Roman"/>
            </a:endParaRPr>
          </a:p>
        </p:txBody>
      </p:sp>
      <p:sp>
        <p:nvSpPr>
          <p:cNvPr id="197" name="Shape 197"/>
          <p:cNvSpPr txBox="1">
            <a:spLocks noGrp="1"/>
          </p:cNvSpPr>
          <p:nvPr>
            <p:ph type="body" idx="1"/>
          </p:nvPr>
        </p:nvSpPr>
        <p:spPr>
          <a:xfrm>
            <a:off x="628650" y="1820174"/>
            <a:ext cx="7886700" cy="1414732"/>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7. If relief is granted, whether a party will be placed in the position of being forced to perform an act illegal in either country or be under conflicting requirements by both countries;</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8. Whether the court can make its order effective;</a:t>
            </a:r>
          </a:p>
          <a:p>
            <a:pPr marL="0" marR="0" lvl="0" indent="0" algn="l" rtl="0">
              <a:lnSpc>
                <a:spcPct val="90000"/>
              </a:lnSpc>
              <a:spcBef>
                <a:spcPts val="1000"/>
              </a:spcBef>
              <a:spcAft>
                <a:spcPts val="0"/>
              </a:spcAft>
              <a:buClr>
                <a:schemeClr val="dk1"/>
              </a:buClr>
              <a:buSzPct val="25000"/>
              <a:buFont typeface="Arial"/>
              <a:buNone/>
            </a:pPr>
            <a:r>
              <a:rPr lang="ja-JP" sz="1400" b="0" i="0" u="none" strike="noStrike" cap="none">
                <a:solidFill>
                  <a:schemeClr val="dk1"/>
                </a:solidFill>
                <a:latin typeface="Calibri"/>
                <a:ea typeface="Calibri"/>
                <a:cs typeface="Calibri"/>
                <a:sym typeface="Calibri"/>
              </a:rPr>
              <a:t>9. Whether an order for relief would be acceptable in this country if made by the foreign nation under similar circumstances;</a:t>
            </a:r>
          </a:p>
        </p:txBody>
      </p:sp>
      <p:sp>
        <p:nvSpPr>
          <p:cNvPr id="198" name="Shape 198"/>
          <p:cNvSpPr txBox="1">
            <a:spLocks noGrp="1"/>
          </p:cNvSpPr>
          <p:nvPr>
            <p:ph type="body" idx="2"/>
          </p:nvPr>
        </p:nvSpPr>
        <p:spPr>
          <a:xfrm>
            <a:off x="628650" y="3577124"/>
            <a:ext cx="7886700" cy="1202100"/>
          </a:xfrm>
          <a:prstGeom prst="rect">
            <a:avLst/>
          </a:prstGeom>
          <a:noFill/>
          <a:ln>
            <a:noFill/>
          </a:ln>
        </p:spPr>
        <p:txBody>
          <a:bodyPr wrap="square"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ja-JP" sz="1360" b="0" i="0" u="none" strike="noStrike" cap="none">
                <a:solidFill>
                  <a:schemeClr val="dk1"/>
                </a:solidFill>
                <a:latin typeface="Calibri"/>
                <a:ea typeface="Calibri"/>
                <a:cs typeface="Calibri"/>
                <a:sym typeface="Calibri"/>
              </a:rPr>
              <a:t>７．救済が許可された場合、当事者が他国で違法行為を強制される立場に立たされないか、あるいは米国と外国で矛盾した要求を強制されないか</a:t>
            </a:r>
          </a:p>
          <a:p>
            <a:pPr marL="0" marR="0" lvl="0" indent="0" algn="l" rtl="0">
              <a:lnSpc>
                <a:spcPct val="70000"/>
              </a:lnSpc>
              <a:spcBef>
                <a:spcPts val="1000"/>
              </a:spcBef>
              <a:spcAft>
                <a:spcPts val="0"/>
              </a:spcAft>
              <a:buClr>
                <a:schemeClr val="dk1"/>
              </a:buClr>
              <a:buSzPct val="25000"/>
              <a:buFont typeface="Arial"/>
              <a:buNone/>
            </a:pPr>
            <a:r>
              <a:rPr lang="ja-JP" sz="1360" b="0" i="0" u="none" strike="noStrike" cap="none">
                <a:solidFill>
                  <a:schemeClr val="dk1"/>
                </a:solidFill>
                <a:latin typeface="Calibri"/>
                <a:ea typeface="Calibri"/>
                <a:cs typeface="Calibri"/>
                <a:sym typeface="Calibri"/>
              </a:rPr>
              <a:t>８．米国の裁判所の命令を執行できるか</a:t>
            </a:r>
          </a:p>
          <a:p>
            <a:pPr marL="0" marR="0" lvl="0" indent="0" algn="l" rtl="0">
              <a:lnSpc>
                <a:spcPct val="70000"/>
              </a:lnSpc>
              <a:spcBef>
                <a:spcPts val="1000"/>
              </a:spcBef>
              <a:spcAft>
                <a:spcPts val="0"/>
              </a:spcAft>
              <a:buClr>
                <a:schemeClr val="dk1"/>
              </a:buClr>
              <a:buSzPct val="25000"/>
              <a:buFont typeface="Arial"/>
              <a:buNone/>
            </a:pPr>
            <a:r>
              <a:rPr lang="ja-JP" sz="1360" b="0" i="0" u="none" strike="noStrike" cap="none">
                <a:solidFill>
                  <a:schemeClr val="dk1"/>
                </a:solidFill>
                <a:latin typeface="Calibri"/>
                <a:ea typeface="Calibri"/>
                <a:cs typeface="Calibri"/>
                <a:sym typeface="Calibri"/>
              </a:rPr>
              <a:t>９．救済命令が同様の状況の下で外国において発出された場合、米国においてそれは受け入れられるか</a:t>
            </a:r>
          </a:p>
        </p:txBody>
      </p:sp>
      <p:sp>
        <p:nvSpPr>
          <p:cNvPr id="199" name="Shape 199"/>
          <p:cNvSpPr txBox="1">
            <a:spLocks noGrp="1"/>
          </p:cNvSpPr>
          <p:nvPr>
            <p:ph type="body" idx="3"/>
          </p:nvPr>
        </p:nvSpPr>
        <p:spPr>
          <a:xfrm>
            <a:off x="628650" y="4908610"/>
            <a:ext cx="7886700" cy="1812865"/>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ja-JP" sz="1600" b="0" i="0" u="none" strike="noStrike" cap="none">
                <a:solidFill>
                  <a:schemeClr val="dk1"/>
                </a:solidFill>
                <a:latin typeface="Calibri"/>
                <a:ea typeface="Calibri"/>
                <a:cs typeface="Calibri"/>
                <a:sym typeface="Calibri"/>
              </a:rPr>
              <a:t>⑦救済が許可された場合、当事者が他国で違法行為を強制される立場に立たされること、あるいは米国と外国で矛盾した要求を強制されること</a:t>
            </a:r>
          </a:p>
          <a:p>
            <a:pPr marL="0" marR="0" lvl="0" indent="0" algn="l" rtl="0">
              <a:lnSpc>
                <a:spcPct val="90000"/>
              </a:lnSpc>
              <a:spcBef>
                <a:spcPts val="1000"/>
              </a:spcBef>
              <a:spcAft>
                <a:spcPts val="0"/>
              </a:spcAft>
              <a:buClr>
                <a:schemeClr val="dk1"/>
              </a:buClr>
              <a:buSzPct val="25000"/>
              <a:buFont typeface="Arial"/>
              <a:buNone/>
            </a:pPr>
            <a:r>
              <a:rPr lang="ja-JP" sz="1600" b="0" i="0" u="none" strike="noStrike" cap="none">
                <a:solidFill>
                  <a:schemeClr val="dk1"/>
                </a:solidFill>
                <a:latin typeface="Calibri"/>
                <a:ea typeface="Calibri"/>
                <a:cs typeface="Calibri"/>
                <a:sym typeface="Calibri"/>
              </a:rPr>
              <a:t>⑧米国の裁判所の命令を執行できること</a:t>
            </a:r>
          </a:p>
          <a:p>
            <a:pPr marL="0" marR="0" lvl="0" indent="0" algn="l" rtl="0">
              <a:lnSpc>
                <a:spcPct val="90000"/>
              </a:lnSpc>
              <a:spcBef>
                <a:spcPts val="1000"/>
              </a:spcBef>
              <a:spcAft>
                <a:spcPts val="0"/>
              </a:spcAft>
              <a:buClr>
                <a:schemeClr val="dk1"/>
              </a:buClr>
              <a:buSzPct val="25000"/>
              <a:buFont typeface="Arial"/>
              <a:buNone/>
            </a:pPr>
            <a:r>
              <a:rPr lang="ja-JP" sz="1600" b="0" i="0" u="none" strike="noStrike" cap="none">
                <a:solidFill>
                  <a:schemeClr val="dk1"/>
                </a:solidFill>
                <a:latin typeface="Calibri"/>
                <a:ea typeface="Calibri"/>
                <a:cs typeface="Calibri"/>
                <a:sym typeface="Calibri"/>
              </a:rPr>
              <a:t>⑨救済命令が同様の状況の下で外国において発出された場合、米国においてそれが受け入れられること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あてはめ１</a:t>
            </a:r>
          </a:p>
        </p:txBody>
      </p:sp>
      <p:sp>
        <p:nvSpPr>
          <p:cNvPr id="213" name="Shape 213"/>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14" name="Shape 214"/>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15" name="Shape 215"/>
          <p:cNvSpPr txBox="1">
            <a:spLocks noGrp="1"/>
          </p:cNvSpPr>
          <p:nvPr>
            <p:ph type="body" idx="1"/>
          </p:nvPr>
        </p:nvSpPr>
        <p:spPr>
          <a:xfrm>
            <a:off x="628650" y="1820174"/>
            <a:ext cx="7886700" cy="1414732"/>
          </a:xfrm>
          <a:prstGeom prst="rect">
            <a:avLst/>
          </a:prstGeom>
          <a:noFill/>
          <a:ln>
            <a:noFill/>
          </a:ln>
        </p:spPr>
        <p:txBody>
          <a:bodyPr wrap="square" lIns="91425" tIns="45700" rIns="91425" bIns="45700" anchor="t" anchorCtr="0">
            <a:noAutofit/>
          </a:bodyPr>
          <a:lstStyle/>
          <a:p>
            <a:pPr lvl="0" rtl="0">
              <a:spcBef>
                <a:spcPts val="0"/>
              </a:spcBef>
              <a:buClr>
                <a:schemeClr val="dk1"/>
              </a:buClr>
              <a:buSzPct val="55000"/>
              <a:buFont typeface="Arial"/>
              <a:buNone/>
            </a:pPr>
            <a:r>
              <a:rPr lang="ja-JP" sz="2000"/>
              <a:t>Since the London reinsurers do not argue that British law requires them to act in some fashion prohibited by the law of the United States, or claim that their compliance with the laws of both countries is otherwise impossible, we see no conflict with British law. </a:t>
            </a:r>
          </a:p>
        </p:txBody>
      </p:sp>
      <p:sp>
        <p:nvSpPr>
          <p:cNvPr id="216" name="Shape 216"/>
          <p:cNvSpPr txBox="1">
            <a:spLocks noGrp="1"/>
          </p:cNvSpPr>
          <p:nvPr>
            <p:ph type="body" idx="2"/>
          </p:nvPr>
        </p:nvSpPr>
        <p:spPr>
          <a:xfrm>
            <a:off x="628650" y="3364392"/>
            <a:ext cx="7886700" cy="1414732"/>
          </a:xfrm>
          <a:prstGeom prst="rect">
            <a:avLst/>
          </a:prstGeom>
          <a:noFill/>
          <a:ln>
            <a:noFill/>
          </a:ln>
        </p:spPr>
        <p:txBody>
          <a:bodyPr wrap="square" lIns="91425" tIns="45700" rIns="91425" bIns="45700" anchor="t" anchorCtr="0">
            <a:noAutofit/>
          </a:bodyPr>
          <a:lstStyle/>
          <a:p>
            <a:pPr lvl="0" rtl="0">
              <a:spcBef>
                <a:spcPts val="0"/>
              </a:spcBef>
              <a:buClr>
                <a:schemeClr val="dk1"/>
              </a:buClr>
              <a:buSzPct val="61111"/>
              <a:buFont typeface="Arial"/>
              <a:buNone/>
            </a:pPr>
            <a:r>
              <a:rPr lang="ja-JP" sz="1800">
                <a:latin typeface="Arial"/>
                <a:ea typeface="Arial"/>
                <a:cs typeface="Arial"/>
                <a:sym typeface="Arial"/>
              </a:rPr>
              <a:t>ロンドンの再保険企業は、英国法が彼らに米国法によって禁じられている行為を行うことを求めているとは主張していない。また両国の法令遵守はその他の点では可能であると主張している。したがって、</a:t>
            </a:r>
            <a:r>
              <a:rPr lang="ja-JP" sz="1800" b="1">
                <a:latin typeface="Arial"/>
                <a:ea typeface="Arial"/>
                <a:cs typeface="Arial"/>
                <a:sym typeface="Arial"/>
              </a:rPr>
              <a:t>米国法と英国法の間で法の抵触はない</a:t>
            </a:r>
            <a:r>
              <a:rPr lang="ja-JP" sz="1800">
                <a:latin typeface="Arial"/>
                <a:ea typeface="Arial"/>
                <a:cs typeface="Arial"/>
                <a:sym typeface="Arial"/>
              </a:rPr>
              <a:t>とみられる。</a:t>
            </a:r>
          </a:p>
          <a:p>
            <a:pPr lvl="0" rtl="0">
              <a:spcBef>
                <a:spcPts val="0"/>
              </a:spcBef>
              <a:buClr>
                <a:schemeClr val="dk1"/>
              </a:buClr>
              <a:buSzPct val="61111"/>
              <a:buFont typeface="Arial"/>
              <a:buNone/>
            </a:pPr>
            <a:r>
              <a:rPr lang="ja-JP" sz="1800">
                <a:latin typeface="Arial"/>
                <a:ea typeface="Arial"/>
                <a:cs typeface="Arial"/>
                <a:sym typeface="Arial"/>
              </a:rPr>
              <a:t>ー＞当事者が他国で違法行為を強制される立場に立たされていない。さらに、米国と外国で矛盾していない</a:t>
            </a:r>
          </a:p>
        </p:txBody>
      </p:sp>
      <p:sp>
        <p:nvSpPr>
          <p:cNvPr id="217" name="Shape 217"/>
          <p:cNvSpPr txBox="1">
            <a:spLocks noGrp="1"/>
          </p:cNvSpPr>
          <p:nvPr>
            <p:ph type="body" idx="3"/>
          </p:nvPr>
        </p:nvSpPr>
        <p:spPr>
          <a:xfrm>
            <a:off x="628650" y="5076405"/>
            <a:ext cx="7886700" cy="982663"/>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endParaRPr sz="28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5</a:t>
            </a:fld>
            <a:endParaRPr lang="ja-JP" sz="6000">
              <a:solidFill>
                <a:srgbClr val="D8D8D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あてはめ２</a:t>
            </a:r>
          </a:p>
        </p:txBody>
      </p:sp>
      <p:sp>
        <p:nvSpPr>
          <p:cNvPr id="224" name="Shape 224"/>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25" name="Shape 225"/>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26" name="Shape 226"/>
          <p:cNvSpPr txBox="1">
            <a:spLocks noGrp="1"/>
          </p:cNvSpPr>
          <p:nvPr>
            <p:ph type="body" idx="1"/>
          </p:nvPr>
        </p:nvSpPr>
        <p:spPr>
          <a:xfrm>
            <a:off x="628650" y="1820174"/>
            <a:ext cx="7886700" cy="1414732"/>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1600" b="0" i="0" u="none" strike="noStrike" cap="none">
                <a:solidFill>
                  <a:schemeClr val="dk1"/>
                </a:solidFill>
                <a:latin typeface="Calibri"/>
                <a:ea typeface="Calibri"/>
                <a:cs typeface="Calibri"/>
                <a:sym typeface="Calibri"/>
              </a:rPr>
              <a:t>Nineteen States and many private plaintiffs filed complaints alleging that the defendants-four domestic primary insurers, domestic companies who sell reinsurance to insurers, two domestic trade associations, a domestic reinsurance broker, and reinsurers based in London-violated the Sherman Act by engaging in various conspiracies aimed at forcing certain other primary insurers to change the terms of their standard domestic commercial general liability insurance policies to conform with the policies the defendant insurers wanted to sell.</a:t>
            </a:r>
          </a:p>
        </p:txBody>
      </p:sp>
      <p:sp>
        <p:nvSpPr>
          <p:cNvPr id="227" name="Shape 227"/>
          <p:cNvSpPr txBox="1">
            <a:spLocks noGrp="1"/>
          </p:cNvSpPr>
          <p:nvPr>
            <p:ph type="body" idx="2"/>
          </p:nvPr>
        </p:nvSpPr>
        <p:spPr>
          <a:xfrm>
            <a:off x="628650" y="3364392"/>
            <a:ext cx="7886700" cy="1414732"/>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1400" b="0" i="0" u="none" strike="noStrike" cap="none">
                <a:solidFill>
                  <a:schemeClr val="dk1"/>
                </a:solidFill>
                <a:latin typeface="Calibri"/>
                <a:ea typeface="Calibri"/>
                <a:cs typeface="Calibri"/>
                <a:sym typeface="Calibri"/>
              </a:rPr>
              <a:t>19の州および多数の民間の原告が国内の主要な4保険業者、保険業者に再保険販売する国内会社、2国内事業者団体、国内の再保険ブローカー、およびロンドンの再保険業者が、被告保険業者の売りたい方針を守るため、他のいくつかの主要な保険業者に彼らの商業総合保険契約の期間を強制的に変えさせる様々な陰謀に関与することで反トラスト法に違反したと主張する訴えを提起した。</a:t>
            </a:r>
          </a:p>
        </p:txBody>
      </p:sp>
      <p:sp>
        <p:nvSpPr>
          <p:cNvPr id="228" name="Shape 228"/>
          <p:cNvSpPr txBox="1">
            <a:spLocks noGrp="1"/>
          </p:cNvSpPr>
          <p:nvPr>
            <p:ph type="body" idx="3"/>
          </p:nvPr>
        </p:nvSpPr>
        <p:spPr>
          <a:xfrm>
            <a:off x="628650" y="5076405"/>
            <a:ext cx="7886700" cy="982663"/>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米国籍および英国籍</a:t>
            </a:r>
          </a:p>
        </p:txBody>
      </p:sp>
      <p:sp>
        <p:nvSpPr>
          <p:cNvPr id="229" name="Shape 229"/>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6</a:t>
            </a:fld>
            <a:endParaRPr lang="ja-JP" sz="6000">
              <a:solidFill>
                <a:srgbClr val="D8D8D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28650" y="365126"/>
            <a:ext cx="7886700" cy="1325562"/>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a:t>
            </a:r>
            <a:r>
              <a:rPr lang="ja-JP"/>
              <a:t>５</a:t>
            </a:r>
          </a:p>
        </p:txBody>
      </p:sp>
      <p:sp>
        <p:nvSpPr>
          <p:cNvPr id="235" name="Shape 235"/>
          <p:cNvSpPr txBox="1">
            <a:spLocks noGrp="1"/>
          </p:cNvSpPr>
          <p:nvPr>
            <p:ph type="dt" idx="10"/>
          </p:nvPr>
        </p:nvSpPr>
        <p:spPr>
          <a:xfrm>
            <a:off x="628650" y="6356351"/>
            <a:ext cx="2057400" cy="365125"/>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36" name="Shape 236"/>
          <p:cNvSpPr txBox="1">
            <a:spLocks noGrp="1"/>
          </p:cNvSpPr>
          <p:nvPr>
            <p:ph type="ftr" idx="11"/>
          </p:nvPr>
        </p:nvSpPr>
        <p:spPr>
          <a:xfrm>
            <a:off x="3028950" y="6356351"/>
            <a:ext cx="3086099" cy="365125"/>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37" name="Shape 237"/>
          <p:cNvSpPr txBox="1">
            <a:spLocks noGrp="1"/>
          </p:cNvSpPr>
          <p:nvPr>
            <p:ph type="body" idx="1"/>
          </p:nvPr>
        </p:nvSpPr>
        <p:spPr>
          <a:xfrm>
            <a:off x="628650" y="1820174"/>
            <a:ext cx="7886700" cy="1414800"/>
          </a:xfrm>
          <a:prstGeom prst="rect">
            <a:avLst/>
          </a:prstGeom>
          <a:noFill/>
          <a:ln>
            <a:noFill/>
          </a:ln>
        </p:spPr>
        <p:txBody>
          <a:bodyPr wrap="square" lIns="91425" tIns="45700" rIns="91425" bIns="45700" anchor="t" anchorCtr="0">
            <a:noAutofit/>
          </a:bodyPr>
          <a:lstStyle/>
          <a:p>
            <a:pPr lvl="0" rtl="0">
              <a:spcBef>
                <a:spcPts val="0"/>
              </a:spcBef>
              <a:buClr>
                <a:schemeClr val="dk1"/>
              </a:buClr>
              <a:buSzPct val="55000"/>
              <a:buFont typeface="Arial"/>
              <a:buNone/>
            </a:pPr>
            <a:r>
              <a:rPr lang="ja-JP" sz="2000"/>
              <a:t>that the London reinsurers engaged in unlawful conspiracies to affect the market for insurance in the United States </a:t>
            </a:r>
          </a:p>
          <a:p>
            <a:pPr lvl="0" rtl="0">
              <a:spcBef>
                <a:spcPts val="0"/>
              </a:spcBef>
              <a:buClr>
                <a:schemeClr val="dk1"/>
              </a:buClr>
              <a:buSzPct val="55000"/>
              <a:buFont typeface="Arial"/>
              <a:buNone/>
            </a:pPr>
            <a:r>
              <a:rPr lang="ja-JP" sz="2000"/>
              <a:t>and that their conduct in fact produced substantial effect</a:t>
            </a:r>
          </a:p>
        </p:txBody>
      </p:sp>
      <p:sp>
        <p:nvSpPr>
          <p:cNvPr id="238" name="Shape 238"/>
          <p:cNvSpPr txBox="1">
            <a:spLocks noGrp="1"/>
          </p:cNvSpPr>
          <p:nvPr>
            <p:ph type="body" idx="2"/>
          </p:nvPr>
        </p:nvSpPr>
        <p:spPr>
          <a:xfrm>
            <a:off x="628650" y="3364392"/>
            <a:ext cx="7886700" cy="1414732"/>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 </a:t>
            </a:r>
          </a:p>
        </p:txBody>
      </p:sp>
      <p:sp>
        <p:nvSpPr>
          <p:cNvPr id="239" name="Shape 239"/>
          <p:cNvSpPr txBox="1">
            <a:spLocks noGrp="1"/>
          </p:cNvSpPr>
          <p:nvPr>
            <p:ph type="body" idx="3"/>
          </p:nvPr>
        </p:nvSpPr>
        <p:spPr>
          <a:xfrm>
            <a:off x="628650" y="5076405"/>
            <a:ext cx="7886700" cy="982663"/>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 </a:t>
            </a:r>
          </a:p>
        </p:txBody>
      </p:sp>
      <p:sp>
        <p:nvSpPr>
          <p:cNvPr id="240" name="Shape 240"/>
          <p:cNvSpPr txBox="1">
            <a:spLocks noGrp="1"/>
          </p:cNvSpPr>
          <p:nvPr>
            <p:ph type="sldNum" idx="12"/>
          </p:nvPr>
        </p:nvSpPr>
        <p:spPr>
          <a:xfrm>
            <a:off x="6984160" y="6311898"/>
            <a:ext cx="2057400"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7</a:t>
            </a:fld>
            <a:endParaRPr lang="ja-JP" sz="6000">
              <a:solidFill>
                <a:srgbClr val="D8D8D8"/>
              </a:solidFill>
              <a:latin typeface="Times New Roman"/>
              <a:ea typeface="Times New Roman"/>
              <a:cs typeface="Times New Roman"/>
              <a:sym typeface="Times New Roman"/>
            </a:endParaRPr>
          </a:p>
        </p:txBody>
      </p:sp>
      <p:sp>
        <p:nvSpPr>
          <p:cNvPr id="241" name="Shape 241"/>
          <p:cNvSpPr txBox="1">
            <a:spLocks noGrp="1"/>
          </p:cNvSpPr>
          <p:nvPr>
            <p:ph type="body" idx="2"/>
          </p:nvPr>
        </p:nvSpPr>
        <p:spPr>
          <a:xfrm>
            <a:off x="628650" y="3364392"/>
            <a:ext cx="7886700" cy="1414800"/>
          </a:xfrm>
          <a:prstGeom prst="rect">
            <a:avLst/>
          </a:prstGeom>
          <a:noFill/>
          <a:ln>
            <a:noFill/>
          </a:ln>
        </p:spPr>
        <p:txBody>
          <a:bodyPr wrap="square" lIns="91425" tIns="45700" rIns="91425" bIns="45700" anchor="t" anchorCtr="0">
            <a:noAutofit/>
          </a:bodyPr>
          <a:lstStyle/>
          <a:p>
            <a:pPr lvl="0" rtl="0">
              <a:spcBef>
                <a:spcPts val="0"/>
              </a:spcBef>
              <a:buClr>
                <a:schemeClr val="dk1"/>
              </a:buClr>
              <a:buSzPct val="55000"/>
              <a:buFont typeface="Arial"/>
              <a:buNone/>
            </a:pPr>
            <a:r>
              <a:rPr lang="ja-JP" sz="2000"/>
              <a:t>ロンドンの再保険会社がアメリカ内の保険為市場に影響を与えようと違法な行為にengageしている</a:t>
            </a:r>
          </a:p>
          <a:p>
            <a:pPr lvl="0" rtl="0">
              <a:spcBef>
                <a:spcPts val="0"/>
              </a:spcBef>
              <a:buClr>
                <a:schemeClr val="dk1"/>
              </a:buClr>
              <a:buSzPct val="55000"/>
              <a:buFont typeface="Arial"/>
              <a:buNone/>
            </a:pPr>
            <a:r>
              <a:rPr lang="ja-JP" sz="2000"/>
              <a:t>実際には彼らの行為が重要な影響を生み出している</a:t>
            </a:r>
          </a:p>
        </p:txBody>
      </p:sp>
      <p:sp>
        <p:nvSpPr>
          <p:cNvPr id="242" name="Shape 242"/>
          <p:cNvSpPr txBox="1">
            <a:spLocks noGrp="1"/>
          </p:cNvSpPr>
          <p:nvPr>
            <p:ph type="body" idx="3"/>
          </p:nvPr>
        </p:nvSpPr>
        <p:spPr>
          <a:xfrm>
            <a:off x="628650" y="5076405"/>
            <a:ext cx="7886700" cy="982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628650" y="365125"/>
            <a:ext cx="7886700" cy="13257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あてはめ３</a:t>
            </a:r>
          </a:p>
        </p:txBody>
      </p:sp>
      <p:sp>
        <p:nvSpPr>
          <p:cNvPr id="248" name="Shape 248"/>
          <p:cNvSpPr txBox="1">
            <a:spLocks noGrp="1"/>
          </p:cNvSpPr>
          <p:nvPr>
            <p:ph type="dt" idx="10"/>
          </p:nvPr>
        </p:nvSpPr>
        <p:spPr>
          <a:xfrm>
            <a:off x="628650" y="6356351"/>
            <a:ext cx="2057400" cy="365099"/>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49" name="Shape 249"/>
          <p:cNvSpPr txBox="1">
            <a:spLocks noGrp="1"/>
          </p:cNvSpPr>
          <p:nvPr>
            <p:ph type="ftr" idx="11"/>
          </p:nvPr>
        </p:nvSpPr>
        <p:spPr>
          <a:xfrm>
            <a:off x="3028950" y="6356351"/>
            <a:ext cx="3086100" cy="365099"/>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50" name="Shape 250"/>
          <p:cNvSpPr txBox="1">
            <a:spLocks noGrp="1"/>
          </p:cNvSpPr>
          <p:nvPr>
            <p:ph type="body" idx="1"/>
          </p:nvPr>
        </p:nvSpPr>
        <p:spPr>
          <a:xfrm>
            <a:off x="628650" y="1820174"/>
            <a:ext cx="7886700" cy="1414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a:t>検討中</a:t>
            </a:r>
            <a:br>
              <a:rPr lang="ja-JP"/>
            </a:br>
            <a:endParaRPr lang="ja-JP"/>
          </a:p>
        </p:txBody>
      </p:sp>
      <p:sp>
        <p:nvSpPr>
          <p:cNvPr id="251" name="Shape 251"/>
          <p:cNvSpPr txBox="1">
            <a:spLocks noGrp="1"/>
          </p:cNvSpPr>
          <p:nvPr>
            <p:ph type="body" idx="2"/>
          </p:nvPr>
        </p:nvSpPr>
        <p:spPr>
          <a:xfrm>
            <a:off x="628650" y="3364392"/>
            <a:ext cx="7886700" cy="1414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 </a:t>
            </a:r>
          </a:p>
        </p:txBody>
      </p:sp>
      <p:sp>
        <p:nvSpPr>
          <p:cNvPr id="252" name="Shape 252"/>
          <p:cNvSpPr txBox="1">
            <a:spLocks noGrp="1"/>
          </p:cNvSpPr>
          <p:nvPr>
            <p:ph type="body" idx="3"/>
          </p:nvPr>
        </p:nvSpPr>
        <p:spPr>
          <a:xfrm>
            <a:off x="628650" y="5076405"/>
            <a:ext cx="7886700" cy="982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 </a:t>
            </a:r>
          </a:p>
        </p:txBody>
      </p:sp>
      <p:sp>
        <p:nvSpPr>
          <p:cNvPr id="253" name="Shape 253"/>
          <p:cNvSpPr txBox="1">
            <a:spLocks noGrp="1"/>
          </p:cNvSpPr>
          <p:nvPr>
            <p:ph type="sldNum" idx="12"/>
          </p:nvPr>
        </p:nvSpPr>
        <p:spPr>
          <a:xfrm>
            <a:off x="6984160" y="6311898"/>
            <a:ext cx="20574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8</a:t>
            </a:fld>
            <a:endParaRPr lang="ja-JP" sz="6000">
              <a:solidFill>
                <a:srgbClr val="D8D8D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628650" y="365125"/>
            <a:ext cx="7886700" cy="1325700"/>
          </a:xfrm>
          <a:prstGeom prst="rect">
            <a:avLst/>
          </a:prstGeom>
          <a:noFill/>
          <a:ln>
            <a:noFill/>
          </a:ln>
        </p:spPr>
        <p:txBody>
          <a:bodyPr wrap="square"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ja-JP" sz="4400" b="0" i="0" u="none" strike="noStrike" cap="none">
                <a:solidFill>
                  <a:schemeClr val="dk1"/>
                </a:solidFill>
                <a:latin typeface="Calibri"/>
                <a:ea typeface="Calibri"/>
                <a:cs typeface="Calibri"/>
                <a:sym typeface="Calibri"/>
              </a:rPr>
              <a:t>あてはめ</a:t>
            </a:r>
            <a:r>
              <a:rPr lang="ja-JP"/>
              <a:t>４、６</a:t>
            </a:r>
            <a:r>
              <a:rPr lang="ja-JP" sz="4400" b="0" i="0" u="none" strike="noStrike" cap="none">
                <a:solidFill>
                  <a:schemeClr val="dk1"/>
                </a:solidFill>
                <a:latin typeface="Calibri"/>
                <a:ea typeface="Calibri"/>
                <a:cs typeface="Calibri"/>
                <a:sym typeface="Calibri"/>
              </a:rPr>
              <a:t>～</a:t>
            </a:r>
            <a:r>
              <a:rPr lang="ja-JP"/>
              <a:t>９</a:t>
            </a:r>
          </a:p>
        </p:txBody>
      </p:sp>
      <p:sp>
        <p:nvSpPr>
          <p:cNvPr id="259" name="Shape 259"/>
          <p:cNvSpPr txBox="1">
            <a:spLocks noGrp="1"/>
          </p:cNvSpPr>
          <p:nvPr>
            <p:ph type="dt" idx="10"/>
          </p:nvPr>
        </p:nvSpPr>
        <p:spPr>
          <a:xfrm>
            <a:off x="628650" y="6356351"/>
            <a:ext cx="2057400" cy="365099"/>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ja-JP" sz="1200">
                <a:solidFill>
                  <a:srgbClr val="888888"/>
                </a:solidFill>
                <a:latin typeface="Calibri"/>
                <a:ea typeface="Calibri"/>
                <a:cs typeface="Calibri"/>
                <a:sym typeface="Calibri"/>
              </a:rPr>
              <a:t>規制消極派</a:t>
            </a:r>
          </a:p>
        </p:txBody>
      </p:sp>
      <p:sp>
        <p:nvSpPr>
          <p:cNvPr id="260" name="Shape 260"/>
          <p:cNvSpPr txBox="1">
            <a:spLocks noGrp="1"/>
          </p:cNvSpPr>
          <p:nvPr>
            <p:ph type="ftr" idx="11"/>
          </p:nvPr>
        </p:nvSpPr>
        <p:spPr>
          <a:xfrm>
            <a:off x="3028950" y="6356351"/>
            <a:ext cx="3086100" cy="365099"/>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ja-JP" sz="1200">
                <a:solidFill>
                  <a:srgbClr val="888888"/>
                </a:solidFill>
                <a:latin typeface="Calibri"/>
                <a:ea typeface="Calibri"/>
                <a:cs typeface="Calibri"/>
                <a:sym typeface="Calibri"/>
              </a:rPr>
              <a:t>競争法の域外適用</a:t>
            </a:r>
          </a:p>
        </p:txBody>
      </p:sp>
      <p:sp>
        <p:nvSpPr>
          <p:cNvPr id="261" name="Shape 261"/>
          <p:cNvSpPr txBox="1">
            <a:spLocks noGrp="1"/>
          </p:cNvSpPr>
          <p:nvPr>
            <p:ph type="body" idx="2"/>
          </p:nvPr>
        </p:nvSpPr>
        <p:spPr>
          <a:xfrm>
            <a:off x="715275" y="1690817"/>
            <a:ext cx="7886700" cy="1414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a:t>吟味なし</a:t>
            </a:r>
            <a:r>
              <a:rPr lang="ja-JP" sz="2800" b="0" i="0" u="none" strike="noStrike" cap="none">
                <a:solidFill>
                  <a:schemeClr val="dk1"/>
                </a:solidFill>
                <a:latin typeface="Calibri"/>
                <a:ea typeface="Calibri"/>
                <a:cs typeface="Calibri"/>
                <a:sym typeface="Calibri"/>
              </a:rPr>
              <a:t> </a:t>
            </a:r>
          </a:p>
        </p:txBody>
      </p:sp>
      <p:sp>
        <p:nvSpPr>
          <p:cNvPr id="262" name="Shape 262"/>
          <p:cNvSpPr txBox="1">
            <a:spLocks noGrp="1"/>
          </p:cNvSpPr>
          <p:nvPr>
            <p:ph type="body" idx="3"/>
          </p:nvPr>
        </p:nvSpPr>
        <p:spPr>
          <a:xfrm>
            <a:off x="628650" y="5076405"/>
            <a:ext cx="7886700" cy="982800"/>
          </a:xfrm>
          <a:prstGeom prst="rect">
            <a:avLst/>
          </a:prstGeom>
          <a:noFill/>
          <a:ln>
            <a:noFill/>
          </a:ln>
        </p:spPr>
        <p:txBody>
          <a:bodyPr wrap="square"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ja-JP" sz="2800" b="0" i="0" u="none" strike="noStrike" cap="none">
                <a:solidFill>
                  <a:schemeClr val="dk1"/>
                </a:solidFill>
                <a:latin typeface="Calibri"/>
                <a:ea typeface="Calibri"/>
                <a:cs typeface="Calibri"/>
                <a:sym typeface="Calibri"/>
              </a:rPr>
              <a:t> </a:t>
            </a:r>
          </a:p>
        </p:txBody>
      </p:sp>
      <p:sp>
        <p:nvSpPr>
          <p:cNvPr id="263" name="Shape 263"/>
          <p:cNvSpPr txBox="1">
            <a:spLocks noGrp="1"/>
          </p:cNvSpPr>
          <p:nvPr>
            <p:ph type="sldNum" idx="12"/>
          </p:nvPr>
        </p:nvSpPr>
        <p:spPr>
          <a:xfrm>
            <a:off x="6984160" y="6311898"/>
            <a:ext cx="2057400" cy="3651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altLang="ja-JP" sz="6000">
                <a:solidFill>
                  <a:srgbClr val="D8D8D8"/>
                </a:solidFill>
                <a:latin typeface="Times New Roman"/>
                <a:ea typeface="Times New Roman"/>
                <a:cs typeface="Times New Roman"/>
                <a:sym typeface="Times New Roman"/>
              </a:rPr>
              <a:t>9</a:t>
            </a:fld>
            <a:endParaRPr lang="ja-JP" sz="6000">
              <a:solidFill>
                <a:srgbClr val="D8D8D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Macintosh PowerPoint</Application>
  <PresentationFormat>画面に合わせる (4:3)</PresentationFormat>
  <Paragraphs>119</Paragraphs>
  <Slides>11</Slides>
  <Notes>11</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Theme</vt:lpstr>
      <vt:lpstr>各論１　規範</vt:lpstr>
      <vt:lpstr>要件抽出１、２</vt:lpstr>
      <vt:lpstr>要件抽出３～６</vt:lpstr>
      <vt:lpstr>要件抽出７～９</vt:lpstr>
      <vt:lpstr>あてはめ１</vt:lpstr>
      <vt:lpstr>あてはめ２</vt:lpstr>
      <vt:lpstr>あてはめ５</vt:lpstr>
      <vt:lpstr>あてはめ３</vt:lpstr>
      <vt:lpstr>あてはめ４、６～９</vt:lpstr>
      <vt:lpstr>あてはめ結果</vt:lpstr>
      <vt:lpstr>フリー概要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各論１　規範</dc:title>
  <cp:lastModifiedBy>齋藤 優香子</cp:lastModifiedBy>
  <cp:revision>2</cp:revision>
  <dcterms:modified xsi:type="dcterms:W3CDTF">2017-09-08T11:59:48Z</dcterms:modified>
</cp:coreProperties>
</file>