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22"/>
  </p:notesMasterIdLst>
  <p:handoutMasterIdLst>
    <p:handoutMasterId r:id="rId23"/>
  </p:handoutMasterIdLst>
  <p:sldIdLst>
    <p:sldId id="962" r:id="rId3"/>
    <p:sldId id="1144" r:id="rId4"/>
    <p:sldId id="1151" r:id="rId5"/>
    <p:sldId id="1145" r:id="rId6"/>
    <p:sldId id="1146" r:id="rId7"/>
    <p:sldId id="1149" r:id="rId8"/>
    <p:sldId id="1152" r:id="rId9"/>
    <p:sldId id="1148" r:id="rId10"/>
    <p:sldId id="1153" r:id="rId11"/>
    <p:sldId id="1147" r:id="rId12"/>
    <p:sldId id="1156" r:id="rId13"/>
    <p:sldId id="1157" r:id="rId14"/>
    <p:sldId id="1158" r:id="rId15"/>
    <p:sldId id="1159" r:id="rId16"/>
    <p:sldId id="1161" r:id="rId17"/>
    <p:sldId id="1162" r:id="rId18"/>
    <p:sldId id="963" r:id="rId19"/>
    <p:sldId id="1154" r:id="rId20"/>
    <p:sldId id="1163" r:id="rId21"/>
  </p:sldIdLst>
  <p:sldSz cx="9144000" cy="6858000" type="screen4x3"/>
  <p:notesSz cx="7104063" cy="10234613"/>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5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FF91"/>
    <a:srgbClr val="FFB979"/>
    <a:srgbClr val="8B733B"/>
    <a:srgbClr val="EFC405"/>
    <a:srgbClr val="463C0A"/>
    <a:srgbClr val="663300"/>
    <a:srgbClr val="3F80CD"/>
    <a:srgbClr val="FF9900"/>
    <a:srgbClr val="E5F6FF"/>
    <a:srgbClr val="FDF33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88" autoAdjust="0"/>
    <p:restoredTop sz="94551" autoAdjust="0"/>
  </p:normalViewPr>
  <p:slideViewPr>
    <p:cSldViewPr snapToGrid="0" snapToObjects="1">
      <p:cViewPr varScale="1">
        <p:scale>
          <a:sx n="101" d="100"/>
          <a:sy n="101" d="100"/>
        </p:scale>
        <p:origin x="1168" y="200"/>
      </p:cViewPr>
      <p:guideLst>
        <p:guide orient="horz" pos="2183"/>
        <p:guide pos="2857"/>
      </p:guideLst>
    </p:cSldViewPr>
  </p:slideViewPr>
  <p:outlineViewPr>
    <p:cViewPr>
      <p:scale>
        <a:sx n="33" d="100"/>
        <a:sy n="33" d="100"/>
      </p:scale>
      <p:origin x="0" y="72816"/>
    </p:cViewPr>
  </p:outlineViewPr>
  <p:notesTextViewPr>
    <p:cViewPr>
      <p:scale>
        <a:sx n="100" d="100"/>
        <a:sy n="100" d="100"/>
      </p:scale>
      <p:origin x="0" y="0"/>
    </p:cViewPr>
  </p:notesTextViewPr>
  <p:sorterViewPr>
    <p:cViewPr>
      <p:scale>
        <a:sx n="100" d="100"/>
        <a:sy n="100" d="100"/>
      </p:scale>
      <p:origin x="0" y="-15427"/>
    </p:cViewPr>
  </p:sorterViewPr>
  <p:notesViewPr>
    <p:cSldViewPr snapToGrid="0" snapToObjects="1">
      <p:cViewPr varScale="1">
        <p:scale>
          <a:sx n="62" d="100"/>
          <a:sy n="62" d="100"/>
        </p:scale>
        <p:origin x="299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8427" cy="511730"/>
          </a:xfrm>
          <a:prstGeom prst="rect">
            <a:avLst/>
          </a:prstGeom>
        </p:spPr>
        <p:txBody>
          <a:bodyPr vert="horz" lIns="94348" tIns="47174" rIns="94348" bIns="47174"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4023992" y="0"/>
            <a:ext cx="3078427" cy="511730"/>
          </a:xfrm>
          <a:prstGeom prst="rect">
            <a:avLst/>
          </a:prstGeom>
        </p:spPr>
        <p:txBody>
          <a:bodyPr vert="horz" lIns="94348" tIns="47174" rIns="94348" bIns="47174" rtlCol="0"/>
          <a:lstStyle>
            <a:lvl1pPr algn="r">
              <a:defRPr sz="1200"/>
            </a:lvl1pPr>
          </a:lstStyle>
          <a:p>
            <a:fld id="{CC2C7532-236D-8B49-BE52-02199C609A9A}" type="datetimeFigureOut">
              <a:rPr kumimoji="1" lang="ja-JP" altLang="en-US" smtClean="0"/>
              <a:pPr/>
              <a:t>2017/3/15</a:t>
            </a:fld>
            <a:endParaRPr kumimoji="1" lang="ja-JP" altLang="en-US"/>
          </a:p>
        </p:txBody>
      </p:sp>
      <p:sp>
        <p:nvSpPr>
          <p:cNvPr id="4" name="フッター プレースホルダー 3"/>
          <p:cNvSpPr>
            <a:spLocks noGrp="1"/>
          </p:cNvSpPr>
          <p:nvPr>
            <p:ph type="ftr" sz="quarter" idx="2"/>
          </p:nvPr>
        </p:nvSpPr>
        <p:spPr>
          <a:xfrm>
            <a:off x="0" y="9721107"/>
            <a:ext cx="3078427" cy="511730"/>
          </a:xfrm>
          <a:prstGeom prst="rect">
            <a:avLst/>
          </a:prstGeom>
        </p:spPr>
        <p:txBody>
          <a:bodyPr vert="horz" lIns="94348" tIns="47174" rIns="94348" bIns="47174"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4023992" y="9721107"/>
            <a:ext cx="3078427" cy="511730"/>
          </a:xfrm>
          <a:prstGeom prst="rect">
            <a:avLst/>
          </a:prstGeom>
        </p:spPr>
        <p:txBody>
          <a:bodyPr vert="horz" lIns="94348" tIns="47174" rIns="94348" bIns="47174" rtlCol="0" anchor="b"/>
          <a:lstStyle>
            <a:lvl1pPr algn="r">
              <a:defRPr sz="1200"/>
            </a:lvl1pPr>
          </a:lstStyle>
          <a:p>
            <a:fld id="{2E68F9E6-5D8E-CC47-B770-83F957D1F295}" type="slidenum">
              <a:rPr kumimoji="1" lang="ja-JP" altLang="en-US" smtClean="0"/>
              <a:pPr/>
              <a:t>‹#›</a:t>
            </a:fld>
            <a:endParaRPr kumimoji="1" lang="ja-JP" altLang="en-US"/>
          </a:p>
        </p:txBody>
      </p:sp>
    </p:spTree>
    <p:extLst>
      <p:ext uri="{BB962C8B-B14F-4D97-AF65-F5344CB8AC3E}">
        <p14:creationId xmlns:p14="http://schemas.microsoft.com/office/powerpoint/2010/main" val="6520126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8427" cy="511730"/>
          </a:xfrm>
          <a:prstGeom prst="rect">
            <a:avLst/>
          </a:prstGeom>
        </p:spPr>
        <p:txBody>
          <a:bodyPr vert="horz" lIns="94348" tIns="47174" rIns="94348" bIns="47174" rtlCol="0"/>
          <a:lstStyle>
            <a:lvl1pPr algn="l">
              <a:defRPr sz="1200"/>
            </a:lvl1pPr>
          </a:lstStyle>
          <a:p>
            <a:endParaRPr kumimoji="1" lang="ja-JP" altLang="en-US"/>
          </a:p>
        </p:txBody>
      </p:sp>
      <p:sp>
        <p:nvSpPr>
          <p:cNvPr id="3" name="日付プレースホルダー 2"/>
          <p:cNvSpPr>
            <a:spLocks noGrp="1"/>
          </p:cNvSpPr>
          <p:nvPr>
            <p:ph type="dt" idx="1"/>
          </p:nvPr>
        </p:nvSpPr>
        <p:spPr>
          <a:xfrm>
            <a:off x="4023992" y="0"/>
            <a:ext cx="3078427" cy="511730"/>
          </a:xfrm>
          <a:prstGeom prst="rect">
            <a:avLst/>
          </a:prstGeom>
        </p:spPr>
        <p:txBody>
          <a:bodyPr vert="horz" lIns="94348" tIns="47174" rIns="94348" bIns="47174" rtlCol="0"/>
          <a:lstStyle>
            <a:lvl1pPr algn="r">
              <a:defRPr sz="1200"/>
            </a:lvl1pPr>
          </a:lstStyle>
          <a:p>
            <a:fld id="{6CA7E980-0A02-C44B-9365-19CB0AE41D3E}" type="datetimeFigureOut">
              <a:rPr kumimoji="1" lang="ja-JP" altLang="en-US" smtClean="0"/>
              <a:pPr/>
              <a:t>2017/3/15</a:t>
            </a:fld>
            <a:endParaRPr kumimoji="1" lang="ja-JP" altLang="en-US"/>
          </a:p>
        </p:txBody>
      </p:sp>
      <p:sp>
        <p:nvSpPr>
          <p:cNvPr id="4" name="スライド イメージ プレースホルダー 3"/>
          <p:cNvSpPr>
            <a:spLocks noGrp="1" noRot="1" noChangeAspect="1"/>
          </p:cNvSpPr>
          <p:nvPr>
            <p:ph type="sldImg" idx="2"/>
          </p:nvPr>
        </p:nvSpPr>
        <p:spPr>
          <a:xfrm>
            <a:off x="993775" y="768350"/>
            <a:ext cx="5116513" cy="3836988"/>
          </a:xfrm>
          <a:prstGeom prst="rect">
            <a:avLst/>
          </a:prstGeom>
          <a:noFill/>
          <a:ln w="12700">
            <a:solidFill>
              <a:prstClr val="black"/>
            </a:solidFill>
          </a:ln>
        </p:spPr>
        <p:txBody>
          <a:bodyPr vert="horz" lIns="94348" tIns="47174" rIns="94348" bIns="47174" rtlCol="0" anchor="ctr"/>
          <a:lstStyle/>
          <a:p>
            <a:endParaRPr lang="ja-JP" altLang="en-US"/>
          </a:p>
        </p:txBody>
      </p:sp>
      <p:sp>
        <p:nvSpPr>
          <p:cNvPr id="5" name="ノート プレースホルダー 4"/>
          <p:cNvSpPr>
            <a:spLocks noGrp="1"/>
          </p:cNvSpPr>
          <p:nvPr>
            <p:ph type="body" sz="quarter" idx="3"/>
          </p:nvPr>
        </p:nvSpPr>
        <p:spPr>
          <a:xfrm>
            <a:off x="710407" y="4861442"/>
            <a:ext cx="5683250" cy="4605576"/>
          </a:xfrm>
          <a:prstGeom prst="rect">
            <a:avLst/>
          </a:prstGeom>
        </p:spPr>
        <p:txBody>
          <a:bodyPr vert="horz" lIns="94348" tIns="47174" rIns="94348" bIns="4717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7"/>
            <a:ext cx="3078427" cy="511730"/>
          </a:xfrm>
          <a:prstGeom prst="rect">
            <a:avLst/>
          </a:prstGeom>
        </p:spPr>
        <p:txBody>
          <a:bodyPr vert="horz" lIns="94348" tIns="47174" rIns="94348" bIns="4717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023992" y="9721107"/>
            <a:ext cx="3078427" cy="511730"/>
          </a:xfrm>
          <a:prstGeom prst="rect">
            <a:avLst/>
          </a:prstGeom>
        </p:spPr>
        <p:txBody>
          <a:bodyPr vert="horz" lIns="94348" tIns="47174" rIns="94348" bIns="47174" rtlCol="0" anchor="b"/>
          <a:lstStyle>
            <a:lvl1pPr algn="r">
              <a:defRPr sz="1200"/>
            </a:lvl1pPr>
          </a:lstStyle>
          <a:p>
            <a:fld id="{8420B18B-42BA-674B-98AC-E5883576F6EA}" type="slidenum">
              <a:rPr kumimoji="1" lang="ja-JP" altLang="en-US" smtClean="0"/>
              <a:pPr/>
              <a:t>‹#›</a:t>
            </a:fld>
            <a:endParaRPr kumimoji="1" lang="ja-JP" altLang="en-US"/>
          </a:p>
        </p:txBody>
      </p:sp>
    </p:spTree>
    <p:extLst>
      <p:ext uri="{BB962C8B-B14F-4D97-AF65-F5344CB8AC3E}">
        <p14:creationId xmlns:p14="http://schemas.microsoft.com/office/powerpoint/2010/main" val="94733770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他社に販売するライセンスを譲渡した場合はどうなるの？笑</a:t>
            </a:r>
            <a:endParaRPr kumimoji="1" lang="ja-JP" altLang="en-US" dirty="0"/>
          </a:p>
        </p:txBody>
      </p:sp>
      <p:sp>
        <p:nvSpPr>
          <p:cNvPr id="4" name="スライド番号プレースホルダー 3"/>
          <p:cNvSpPr>
            <a:spLocks noGrp="1"/>
          </p:cNvSpPr>
          <p:nvPr>
            <p:ph type="sldNum" sz="quarter" idx="10"/>
          </p:nvPr>
        </p:nvSpPr>
        <p:spPr/>
        <p:txBody>
          <a:bodyPr/>
          <a:lstStyle/>
          <a:p>
            <a:fld id="{8420B18B-42BA-674B-98AC-E5883576F6EA}" type="slidenum">
              <a:rPr kumimoji="1" lang="ja-JP" altLang="en-US" smtClean="0"/>
              <a:pPr/>
              <a:t>4</a:t>
            </a:fld>
            <a:endParaRPr kumimoji="1" lang="ja-JP" altLang="en-US"/>
          </a:p>
        </p:txBody>
      </p:sp>
    </p:spTree>
    <p:extLst>
      <p:ext uri="{BB962C8B-B14F-4D97-AF65-F5344CB8AC3E}">
        <p14:creationId xmlns:p14="http://schemas.microsoft.com/office/powerpoint/2010/main" val="1153746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7"/>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B342D1C-1217-4E46-B590-9EB45EA8528A}" type="datetime1">
              <a:rPr kumimoji="1" lang="ja-JP" altLang="en-US" smtClean="0"/>
              <a:pPr/>
              <a:t>2017/3/15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4AF231-A605-5743-A288-EDC6BA10A0C2}" type="slidenum">
              <a:rPr kumimoji="1" lang="ja-JP" altLang="en-US" smtClean="0"/>
              <a:pPr/>
              <a:t>‹#›</a:t>
            </a:fld>
            <a:endParaRPr kumimoji="1" lang="ja-JP" altLang="en-US" dirty="0"/>
          </a:p>
        </p:txBody>
      </p:sp>
    </p:spTree>
    <p:extLst>
      <p:ext uri="{BB962C8B-B14F-4D97-AF65-F5344CB8AC3E}">
        <p14:creationId xmlns:p14="http://schemas.microsoft.com/office/powerpoint/2010/main" val="172611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0BA9D93-FBA5-41AD-825E-8C9287B556BE}" type="datetime1">
              <a:rPr kumimoji="1" lang="ja-JP" altLang="en-US" smtClean="0"/>
              <a:pPr/>
              <a:t>2017/3/15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4AF231-A605-5743-A288-EDC6BA10A0C2}" type="slidenum">
              <a:rPr kumimoji="1" lang="ja-JP" altLang="en-US" smtClean="0"/>
              <a:pPr/>
              <a:t>‹#›</a:t>
            </a:fld>
            <a:endParaRPr kumimoji="1" lang="ja-JP" altLang="en-US"/>
          </a:p>
        </p:txBody>
      </p:sp>
    </p:spTree>
    <p:extLst>
      <p:ext uri="{BB962C8B-B14F-4D97-AF65-F5344CB8AC3E}">
        <p14:creationId xmlns:p14="http://schemas.microsoft.com/office/powerpoint/2010/main" val="3397064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40"/>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40"/>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89E7096-01DA-4E66-88FF-154692B6932A}" type="datetime1">
              <a:rPr kumimoji="1" lang="ja-JP" altLang="en-US" smtClean="0"/>
              <a:pPr/>
              <a:t>2017/3/15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4AF231-A605-5743-A288-EDC6BA10A0C2}" type="slidenum">
              <a:rPr kumimoji="1" lang="ja-JP" altLang="en-US" smtClean="0"/>
              <a:pPr/>
              <a:t>‹#›</a:t>
            </a:fld>
            <a:endParaRPr kumimoji="1" lang="ja-JP" altLang="en-US"/>
          </a:p>
        </p:txBody>
      </p:sp>
    </p:spTree>
    <p:extLst>
      <p:ext uri="{BB962C8B-B14F-4D97-AF65-F5344CB8AC3E}">
        <p14:creationId xmlns:p14="http://schemas.microsoft.com/office/powerpoint/2010/main" val="1404669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表紙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416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5265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かさ増し想定">
    <p:spTree>
      <p:nvGrpSpPr>
        <p:cNvPr id="1" name=""/>
        <p:cNvGrpSpPr/>
        <p:nvPr/>
      </p:nvGrpSpPr>
      <p:grpSpPr>
        <a:xfrm>
          <a:off x="0" y="0"/>
          <a:ext cx="0" cy="0"/>
          <a:chOff x="0" y="0"/>
          <a:chExt cx="0" cy="0"/>
        </a:xfrm>
      </p:grpSpPr>
      <p:sp>
        <p:nvSpPr>
          <p:cNvPr id="13" name="コンテンツ プレースホルダ 2"/>
          <p:cNvSpPr>
            <a:spLocks noGrp="1"/>
          </p:cNvSpPr>
          <p:nvPr>
            <p:ph idx="1" hasCustomPrompt="1"/>
          </p:nvPr>
        </p:nvSpPr>
        <p:spPr>
          <a:xfrm>
            <a:off x="-2" y="800410"/>
            <a:ext cx="9144002" cy="718285"/>
          </a:xfrm>
          <a:prstGeom prst="rect">
            <a:avLst/>
          </a:prstGeom>
        </p:spPr>
        <p:txBody>
          <a:bodyPr/>
          <a:lstStyle>
            <a:lvl1pPr marL="0" indent="0" algn="ctr" defTabSz="946071" rtl="0" eaLnBrk="1" latinLnBrk="0" hangingPunct="1">
              <a:lnSpc>
                <a:spcPct val="160000"/>
              </a:lnSpc>
              <a:buNone/>
              <a:defRPr kumimoji="1" lang="ja-JP" altLang="en-US" sz="1179" kern="1200" cap="all" spc="544" dirty="0" smtClean="0">
                <a:solidFill>
                  <a:srgbClr val="A28B2A">
                    <a:alpha val="89804"/>
                  </a:srgbClr>
                </a:solidFill>
                <a:latin typeface="AXIS Std B" panose="020B0700000000000000" pitchFamily="34" charset="-128"/>
                <a:ea typeface="AXIS Std B" panose="020B0700000000000000" pitchFamily="34" charset="-128"/>
                <a:cs typeface="+mn-cs"/>
              </a:defRPr>
            </a:lvl1pPr>
          </a:lstStyle>
          <a:p>
            <a:pPr lvl="0"/>
            <a:r>
              <a:rPr lang="ja-JP" altLang="en-US" dirty="0"/>
              <a:t>マスタ テキストの書式設定</a:t>
            </a:r>
          </a:p>
        </p:txBody>
      </p:sp>
      <p:sp>
        <p:nvSpPr>
          <p:cNvPr id="7" name="正方形/長方形 6"/>
          <p:cNvSpPr/>
          <p:nvPr userDrawn="1"/>
        </p:nvSpPr>
        <p:spPr>
          <a:xfrm>
            <a:off x="739680" y="6559731"/>
            <a:ext cx="8376131" cy="204030"/>
          </a:xfrm>
          <a:prstGeom prst="rect">
            <a:avLst/>
          </a:prstGeom>
        </p:spPr>
        <p:txBody>
          <a:bodyPr wrap="square">
            <a:spAutoFit/>
          </a:bodyPr>
          <a:lstStyle/>
          <a:p>
            <a:pPr algn="r"/>
            <a:r>
              <a:rPr lang="en-US" altLang="ja-JP" sz="726" b="0" spc="91" dirty="0">
                <a:solidFill>
                  <a:schemeClr val="tx1">
                    <a:lumMod val="50000"/>
                    <a:lumOff val="50000"/>
                    <a:alpha val="60000"/>
                  </a:schemeClr>
                </a:solidFill>
                <a:latin typeface="AXIS Std L" panose="020B0400000000000000" pitchFamily="34" charset="-128"/>
                <a:ea typeface="AXIS Std L" panose="020B0400000000000000" pitchFamily="34" charset="-128"/>
              </a:rPr>
              <a:t>Copyright (c)</a:t>
            </a:r>
            <a:r>
              <a:rPr lang="ja-JP" altLang="en-US" sz="726" b="0" spc="91" baseline="0" dirty="0">
                <a:solidFill>
                  <a:schemeClr val="tx1">
                    <a:lumMod val="50000"/>
                    <a:lumOff val="50000"/>
                    <a:alpha val="60000"/>
                  </a:schemeClr>
                </a:solidFill>
                <a:latin typeface="AXIS Std L" panose="020B0400000000000000" pitchFamily="34" charset="-128"/>
                <a:ea typeface="AXIS Std L" panose="020B0400000000000000" pitchFamily="34" charset="-128"/>
              </a:rPr>
              <a:t> </a:t>
            </a:r>
            <a:r>
              <a:rPr lang="en-US" altLang="ja-JP" sz="726" b="0" spc="91" dirty="0">
                <a:solidFill>
                  <a:schemeClr val="tx1">
                    <a:lumMod val="50000"/>
                    <a:lumOff val="50000"/>
                    <a:alpha val="60000"/>
                  </a:schemeClr>
                </a:solidFill>
                <a:latin typeface="AXIS Std L" panose="020B0400000000000000" pitchFamily="34" charset="-128"/>
                <a:ea typeface="AXIS Std L" panose="020B0400000000000000" pitchFamily="34" charset="-128"/>
              </a:rPr>
              <a:t>2014 YUKI MINEI. All rights reserved.</a:t>
            </a:r>
          </a:p>
        </p:txBody>
      </p:sp>
      <p:sp>
        <p:nvSpPr>
          <p:cNvPr id="9" name="スライド番号プレースホルダー 5"/>
          <p:cNvSpPr>
            <a:spLocks noGrp="1"/>
          </p:cNvSpPr>
          <p:nvPr>
            <p:ph type="sldNum" sz="quarter" idx="12"/>
          </p:nvPr>
        </p:nvSpPr>
        <p:spPr>
          <a:xfrm>
            <a:off x="70494" y="6504083"/>
            <a:ext cx="2346077" cy="331235"/>
          </a:xfrm>
          <a:prstGeom prst="rect">
            <a:avLst/>
          </a:prstGeom>
        </p:spPr>
        <p:txBody>
          <a:bodyPr/>
          <a:lstStyle>
            <a:lvl1pPr>
              <a:defRPr sz="1179">
                <a:solidFill>
                  <a:srgbClr val="C0C0C0"/>
                </a:solidFill>
                <a:latin typeface="DIN Mittelschrift Std" panose="00000500000000000000" pitchFamily="50" charset="0"/>
              </a:defRPr>
            </a:lvl1pPr>
          </a:lstStyle>
          <a:p>
            <a:fld id="{ABE913B1-AB60-453D-8B12-004B866CA435}" type="slidenum">
              <a:rPr lang="ja-JP" altLang="en-US" smtClean="0"/>
              <a:pPr/>
              <a:t>‹#›</a:t>
            </a:fld>
            <a:endParaRPr lang="ja-JP" altLang="en-US" dirty="0"/>
          </a:p>
        </p:txBody>
      </p:sp>
      <p:sp>
        <p:nvSpPr>
          <p:cNvPr id="10" name="タイトル 13"/>
          <p:cNvSpPr>
            <a:spLocks noGrp="1"/>
          </p:cNvSpPr>
          <p:nvPr>
            <p:ph type="title"/>
          </p:nvPr>
        </p:nvSpPr>
        <p:spPr>
          <a:xfrm>
            <a:off x="-2" y="1174359"/>
            <a:ext cx="9144002" cy="457270"/>
          </a:xfrm>
          <a:prstGeom prst="rect">
            <a:avLst/>
          </a:prstGeom>
        </p:spPr>
        <p:txBody>
          <a:bodyPr/>
          <a:lstStyle>
            <a:lvl1pPr marL="0" algn="ctr" defTabSz="946071" rtl="0" eaLnBrk="1" latinLnBrk="0" hangingPunct="1">
              <a:lnSpc>
                <a:spcPct val="120000"/>
              </a:lnSpc>
              <a:defRPr kumimoji="1" lang="ja-JP" altLang="en-US" sz="1905" kern="1200" cap="all" spc="1089" dirty="0">
                <a:solidFill>
                  <a:srgbClr val="594B31">
                    <a:alpha val="95000"/>
                  </a:srgbClr>
                </a:solidFill>
                <a:latin typeface="AXIS Std B" panose="020B0700000000000000" pitchFamily="34" charset="-128"/>
                <a:ea typeface="AXIS Std B" panose="020B0700000000000000" pitchFamily="34" charset="-128"/>
                <a:cs typeface="+mn-cs"/>
              </a:defRPr>
            </a:lvl1pPr>
          </a:lstStyle>
          <a:p>
            <a:r>
              <a:rPr kumimoji="1" lang="ja-JP" altLang="en-US" dirty="0"/>
              <a:t>マスター タイトルの書式設定</a:t>
            </a:r>
          </a:p>
        </p:txBody>
      </p:sp>
      <p:cxnSp>
        <p:nvCxnSpPr>
          <p:cNvPr id="3" name="直線コネクタ 2"/>
          <p:cNvCxnSpPr/>
          <p:nvPr userDrawn="1"/>
        </p:nvCxnSpPr>
        <p:spPr>
          <a:xfrm>
            <a:off x="3853394" y="1861215"/>
            <a:ext cx="1241228" cy="0"/>
          </a:xfrm>
          <a:prstGeom prst="line">
            <a:avLst/>
          </a:prstGeom>
          <a:ln>
            <a:solidFill>
              <a:srgbClr val="BAA030">
                <a:alpha val="6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878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情報量多めの場合">
    <p:spTree>
      <p:nvGrpSpPr>
        <p:cNvPr id="1" name=""/>
        <p:cNvGrpSpPr/>
        <p:nvPr/>
      </p:nvGrpSpPr>
      <p:grpSpPr>
        <a:xfrm>
          <a:off x="0" y="0"/>
          <a:ext cx="0" cy="0"/>
          <a:chOff x="0" y="0"/>
          <a:chExt cx="0" cy="0"/>
        </a:xfrm>
      </p:grpSpPr>
      <p:sp>
        <p:nvSpPr>
          <p:cNvPr id="13" name="コンテンツ プレースホルダ 2"/>
          <p:cNvSpPr>
            <a:spLocks noGrp="1"/>
          </p:cNvSpPr>
          <p:nvPr>
            <p:ph idx="1" hasCustomPrompt="1"/>
          </p:nvPr>
        </p:nvSpPr>
        <p:spPr>
          <a:xfrm>
            <a:off x="679475" y="366863"/>
            <a:ext cx="7446424" cy="718285"/>
          </a:xfrm>
          <a:prstGeom prst="rect">
            <a:avLst/>
          </a:prstGeom>
        </p:spPr>
        <p:txBody>
          <a:bodyPr/>
          <a:lstStyle>
            <a:lvl1pPr marL="0" indent="0" algn="l" defTabSz="946071" rtl="0" eaLnBrk="1" latinLnBrk="0" hangingPunct="1">
              <a:lnSpc>
                <a:spcPct val="160000"/>
              </a:lnSpc>
              <a:buNone/>
              <a:defRPr kumimoji="1" lang="ja-JP" altLang="en-US" sz="1179" kern="1200" cap="all" spc="544" dirty="0" smtClean="0">
                <a:solidFill>
                  <a:srgbClr val="A28B2A">
                    <a:alpha val="89804"/>
                  </a:srgbClr>
                </a:solidFill>
                <a:latin typeface="AXIS Std B" panose="020B0700000000000000" pitchFamily="34" charset="-128"/>
                <a:ea typeface="AXIS Std B" panose="020B0700000000000000" pitchFamily="34" charset="-128"/>
                <a:cs typeface="+mn-cs"/>
              </a:defRPr>
            </a:lvl1pPr>
          </a:lstStyle>
          <a:p>
            <a:pPr lvl="0"/>
            <a:r>
              <a:rPr lang="ja-JP" altLang="en-US" dirty="0"/>
              <a:t>マスタ テキストの書式設定</a:t>
            </a:r>
          </a:p>
        </p:txBody>
      </p:sp>
      <p:sp>
        <p:nvSpPr>
          <p:cNvPr id="7" name="正方形/長方形 6"/>
          <p:cNvSpPr/>
          <p:nvPr userDrawn="1"/>
        </p:nvSpPr>
        <p:spPr>
          <a:xfrm>
            <a:off x="739680" y="6559731"/>
            <a:ext cx="8376131" cy="204030"/>
          </a:xfrm>
          <a:prstGeom prst="rect">
            <a:avLst/>
          </a:prstGeom>
        </p:spPr>
        <p:txBody>
          <a:bodyPr wrap="square">
            <a:spAutoFit/>
          </a:bodyPr>
          <a:lstStyle/>
          <a:p>
            <a:pPr algn="r"/>
            <a:r>
              <a:rPr lang="en-US" altLang="ja-JP" sz="726" b="0" spc="91" dirty="0">
                <a:solidFill>
                  <a:schemeClr val="tx1">
                    <a:lumMod val="50000"/>
                    <a:lumOff val="50000"/>
                    <a:alpha val="60000"/>
                  </a:schemeClr>
                </a:solidFill>
                <a:latin typeface="AXIS Std L" panose="020B0400000000000000" pitchFamily="34" charset="-128"/>
                <a:ea typeface="AXIS Std L" panose="020B0400000000000000" pitchFamily="34" charset="-128"/>
              </a:rPr>
              <a:t>Copyright (c)</a:t>
            </a:r>
            <a:r>
              <a:rPr lang="ja-JP" altLang="en-US" sz="726" b="0" spc="91" baseline="0" dirty="0">
                <a:solidFill>
                  <a:schemeClr val="tx1">
                    <a:lumMod val="50000"/>
                    <a:lumOff val="50000"/>
                    <a:alpha val="60000"/>
                  </a:schemeClr>
                </a:solidFill>
                <a:latin typeface="AXIS Std L" panose="020B0400000000000000" pitchFamily="34" charset="-128"/>
                <a:ea typeface="AXIS Std L" panose="020B0400000000000000" pitchFamily="34" charset="-128"/>
              </a:rPr>
              <a:t> </a:t>
            </a:r>
            <a:r>
              <a:rPr lang="en-US" altLang="ja-JP" sz="726" b="0" spc="91" dirty="0">
                <a:solidFill>
                  <a:schemeClr val="tx1">
                    <a:lumMod val="50000"/>
                    <a:lumOff val="50000"/>
                    <a:alpha val="60000"/>
                  </a:schemeClr>
                </a:solidFill>
                <a:latin typeface="AXIS Std L" panose="020B0400000000000000" pitchFamily="34" charset="-128"/>
                <a:ea typeface="AXIS Std L" panose="020B0400000000000000" pitchFamily="34" charset="-128"/>
              </a:rPr>
              <a:t>2014 YUKI MINEI. All rights reserved.</a:t>
            </a:r>
          </a:p>
        </p:txBody>
      </p:sp>
      <p:sp>
        <p:nvSpPr>
          <p:cNvPr id="9" name="スライド番号プレースホルダー 5"/>
          <p:cNvSpPr>
            <a:spLocks noGrp="1"/>
          </p:cNvSpPr>
          <p:nvPr>
            <p:ph type="sldNum" sz="quarter" idx="12"/>
          </p:nvPr>
        </p:nvSpPr>
        <p:spPr>
          <a:xfrm>
            <a:off x="70494" y="6504083"/>
            <a:ext cx="2346077" cy="331235"/>
          </a:xfrm>
          <a:prstGeom prst="rect">
            <a:avLst/>
          </a:prstGeom>
        </p:spPr>
        <p:txBody>
          <a:bodyPr/>
          <a:lstStyle>
            <a:lvl1pPr>
              <a:defRPr sz="1179">
                <a:solidFill>
                  <a:srgbClr val="C0C0C0"/>
                </a:solidFill>
                <a:latin typeface="DIN Mittelschrift Std" panose="00000500000000000000" pitchFamily="50" charset="0"/>
              </a:defRPr>
            </a:lvl1pPr>
          </a:lstStyle>
          <a:p>
            <a:fld id="{ABE913B1-AB60-453D-8B12-004B866CA435}" type="slidenum">
              <a:rPr lang="ja-JP" altLang="en-US" smtClean="0"/>
              <a:pPr/>
              <a:t>‹#›</a:t>
            </a:fld>
            <a:endParaRPr lang="ja-JP" altLang="en-US" dirty="0"/>
          </a:p>
        </p:txBody>
      </p:sp>
      <p:sp>
        <p:nvSpPr>
          <p:cNvPr id="10" name="タイトル 13"/>
          <p:cNvSpPr>
            <a:spLocks noGrp="1"/>
          </p:cNvSpPr>
          <p:nvPr>
            <p:ph type="title"/>
          </p:nvPr>
        </p:nvSpPr>
        <p:spPr>
          <a:xfrm>
            <a:off x="652334" y="646250"/>
            <a:ext cx="7446424" cy="457270"/>
          </a:xfrm>
          <a:prstGeom prst="rect">
            <a:avLst/>
          </a:prstGeom>
        </p:spPr>
        <p:txBody>
          <a:bodyPr/>
          <a:lstStyle>
            <a:lvl1pPr marL="0" algn="l" defTabSz="946071" rtl="0" eaLnBrk="1" latinLnBrk="0" hangingPunct="1">
              <a:lnSpc>
                <a:spcPct val="120000"/>
              </a:lnSpc>
              <a:defRPr kumimoji="1" lang="ja-JP" altLang="en-US" sz="1905" kern="1200" cap="all" spc="1089" dirty="0">
                <a:solidFill>
                  <a:srgbClr val="594B31">
                    <a:alpha val="95000"/>
                  </a:srgbClr>
                </a:solidFill>
                <a:latin typeface="AXIS Std B" panose="020B0700000000000000" pitchFamily="34" charset="-128"/>
                <a:ea typeface="AXIS Std B" panose="020B0700000000000000" pitchFamily="34" charset="-128"/>
                <a:cs typeface="+mn-cs"/>
              </a:defRPr>
            </a:lvl1pPr>
          </a:lstStyle>
          <a:p>
            <a:r>
              <a:rPr kumimoji="1" lang="ja-JP" altLang="en-US" dirty="0"/>
              <a:t>マスター タイトルの書式設定</a:t>
            </a:r>
          </a:p>
        </p:txBody>
      </p:sp>
      <p:cxnSp>
        <p:nvCxnSpPr>
          <p:cNvPr id="3" name="直線コネクタ 2"/>
          <p:cNvCxnSpPr/>
          <p:nvPr userDrawn="1"/>
        </p:nvCxnSpPr>
        <p:spPr>
          <a:xfrm rot="5400000">
            <a:off x="-880" y="750658"/>
            <a:ext cx="783805" cy="0"/>
          </a:xfrm>
          <a:prstGeom prst="line">
            <a:avLst/>
          </a:prstGeom>
          <a:ln>
            <a:solidFill>
              <a:srgbClr val="BAA030">
                <a:alpha val="6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019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情報量多めの場合">
    <p:spTree>
      <p:nvGrpSpPr>
        <p:cNvPr id="1" name=""/>
        <p:cNvGrpSpPr/>
        <p:nvPr/>
      </p:nvGrpSpPr>
      <p:grpSpPr>
        <a:xfrm>
          <a:off x="0" y="0"/>
          <a:ext cx="0" cy="0"/>
          <a:chOff x="0" y="0"/>
          <a:chExt cx="0" cy="0"/>
        </a:xfrm>
      </p:grpSpPr>
      <p:sp>
        <p:nvSpPr>
          <p:cNvPr id="13" name="コンテンツ プレースホルダ 2"/>
          <p:cNvSpPr>
            <a:spLocks noGrp="1"/>
          </p:cNvSpPr>
          <p:nvPr>
            <p:ph idx="1" hasCustomPrompt="1"/>
          </p:nvPr>
        </p:nvSpPr>
        <p:spPr>
          <a:xfrm>
            <a:off x="914588" y="432429"/>
            <a:ext cx="7446424" cy="718285"/>
          </a:xfrm>
          <a:prstGeom prst="rect">
            <a:avLst/>
          </a:prstGeom>
        </p:spPr>
        <p:txBody>
          <a:bodyPr/>
          <a:lstStyle>
            <a:lvl1pPr marL="0" indent="0" algn="ctr" defTabSz="946071" rtl="0" eaLnBrk="1" latinLnBrk="0" hangingPunct="1">
              <a:lnSpc>
                <a:spcPct val="160000"/>
              </a:lnSpc>
              <a:buNone/>
              <a:defRPr kumimoji="1" lang="ja-JP" altLang="en-US" sz="1179" kern="1200" cap="all" spc="544" dirty="0" smtClean="0">
                <a:solidFill>
                  <a:srgbClr val="A28B2A">
                    <a:alpha val="89804"/>
                  </a:srgbClr>
                </a:solidFill>
                <a:latin typeface="AXIS Std B" panose="020B0700000000000000" pitchFamily="34" charset="-128"/>
                <a:ea typeface="AXIS Std B" panose="020B0700000000000000" pitchFamily="34" charset="-128"/>
                <a:cs typeface="+mn-cs"/>
              </a:defRPr>
            </a:lvl1pPr>
          </a:lstStyle>
          <a:p>
            <a:pPr lvl="0"/>
            <a:r>
              <a:rPr lang="ja-JP" altLang="en-US" dirty="0"/>
              <a:t>マスタ テキストの書式設定</a:t>
            </a:r>
          </a:p>
        </p:txBody>
      </p:sp>
      <p:sp>
        <p:nvSpPr>
          <p:cNvPr id="7" name="正方形/長方形 6"/>
          <p:cNvSpPr/>
          <p:nvPr userDrawn="1"/>
        </p:nvSpPr>
        <p:spPr>
          <a:xfrm>
            <a:off x="739680" y="6559731"/>
            <a:ext cx="8376131" cy="204030"/>
          </a:xfrm>
          <a:prstGeom prst="rect">
            <a:avLst/>
          </a:prstGeom>
        </p:spPr>
        <p:txBody>
          <a:bodyPr wrap="square">
            <a:spAutoFit/>
          </a:bodyPr>
          <a:lstStyle/>
          <a:p>
            <a:pPr algn="r"/>
            <a:r>
              <a:rPr lang="en-US" altLang="ja-JP" sz="726" b="0" spc="91" dirty="0">
                <a:solidFill>
                  <a:schemeClr val="tx1">
                    <a:lumMod val="50000"/>
                    <a:lumOff val="50000"/>
                    <a:alpha val="60000"/>
                  </a:schemeClr>
                </a:solidFill>
                <a:latin typeface="AXIS Std L" panose="020B0400000000000000" pitchFamily="34" charset="-128"/>
                <a:ea typeface="AXIS Std L" panose="020B0400000000000000" pitchFamily="34" charset="-128"/>
              </a:rPr>
              <a:t>Copyright (c)</a:t>
            </a:r>
            <a:r>
              <a:rPr lang="ja-JP" altLang="en-US" sz="726" b="0" spc="91" baseline="0" dirty="0">
                <a:solidFill>
                  <a:schemeClr val="tx1">
                    <a:lumMod val="50000"/>
                    <a:lumOff val="50000"/>
                    <a:alpha val="60000"/>
                  </a:schemeClr>
                </a:solidFill>
                <a:latin typeface="AXIS Std L" panose="020B0400000000000000" pitchFamily="34" charset="-128"/>
                <a:ea typeface="AXIS Std L" panose="020B0400000000000000" pitchFamily="34" charset="-128"/>
              </a:rPr>
              <a:t> </a:t>
            </a:r>
            <a:r>
              <a:rPr lang="en-US" altLang="ja-JP" sz="726" b="0" spc="91" dirty="0">
                <a:solidFill>
                  <a:schemeClr val="tx1">
                    <a:lumMod val="50000"/>
                    <a:lumOff val="50000"/>
                    <a:alpha val="60000"/>
                  </a:schemeClr>
                </a:solidFill>
                <a:latin typeface="AXIS Std L" panose="020B0400000000000000" pitchFamily="34" charset="-128"/>
                <a:ea typeface="AXIS Std L" panose="020B0400000000000000" pitchFamily="34" charset="-128"/>
              </a:rPr>
              <a:t>2014 YUKI MINEI. All rights reserved.</a:t>
            </a:r>
          </a:p>
        </p:txBody>
      </p:sp>
      <p:sp>
        <p:nvSpPr>
          <p:cNvPr id="9" name="スライド番号プレースホルダー 5"/>
          <p:cNvSpPr>
            <a:spLocks noGrp="1"/>
          </p:cNvSpPr>
          <p:nvPr>
            <p:ph type="sldNum" sz="quarter" idx="12"/>
          </p:nvPr>
        </p:nvSpPr>
        <p:spPr>
          <a:xfrm>
            <a:off x="70494" y="6504083"/>
            <a:ext cx="2346077" cy="331235"/>
          </a:xfrm>
          <a:prstGeom prst="rect">
            <a:avLst/>
          </a:prstGeom>
        </p:spPr>
        <p:txBody>
          <a:bodyPr/>
          <a:lstStyle>
            <a:lvl1pPr>
              <a:defRPr sz="1179">
                <a:solidFill>
                  <a:srgbClr val="C0C0C0"/>
                </a:solidFill>
                <a:latin typeface="DIN Mittelschrift Std" panose="00000500000000000000" pitchFamily="50" charset="0"/>
              </a:defRPr>
            </a:lvl1pPr>
          </a:lstStyle>
          <a:p>
            <a:fld id="{ABE913B1-AB60-453D-8B12-004B866CA435}" type="slidenum">
              <a:rPr lang="ja-JP" altLang="en-US" smtClean="0"/>
              <a:pPr/>
              <a:t>‹#›</a:t>
            </a:fld>
            <a:endParaRPr lang="ja-JP" altLang="en-US" dirty="0"/>
          </a:p>
        </p:txBody>
      </p:sp>
      <p:sp>
        <p:nvSpPr>
          <p:cNvPr id="10" name="タイトル 13"/>
          <p:cNvSpPr>
            <a:spLocks noGrp="1"/>
          </p:cNvSpPr>
          <p:nvPr>
            <p:ph type="title"/>
          </p:nvPr>
        </p:nvSpPr>
        <p:spPr>
          <a:xfrm>
            <a:off x="914588" y="750701"/>
            <a:ext cx="7446424" cy="457270"/>
          </a:xfrm>
          <a:prstGeom prst="rect">
            <a:avLst/>
          </a:prstGeom>
        </p:spPr>
        <p:txBody>
          <a:bodyPr/>
          <a:lstStyle>
            <a:lvl1pPr marL="0" algn="ctr" defTabSz="946071" rtl="0" eaLnBrk="1" latinLnBrk="0" hangingPunct="1">
              <a:lnSpc>
                <a:spcPct val="120000"/>
              </a:lnSpc>
              <a:defRPr kumimoji="1" lang="ja-JP" altLang="en-US" sz="1905" kern="1200" cap="all" spc="726" baseline="0" dirty="0">
                <a:solidFill>
                  <a:srgbClr val="594B31">
                    <a:alpha val="95000"/>
                  </a:srgbClr>
                </a:solidFill>
                <a:latin typeface="AXIS Std B" panose="020B0700000000000000" pitchFamily="34" charset="-128"/>
                <a:ea typeface="AXIS Std B" panose="020B0700000000000000" pitchFamily="34" charset="-128"/>
                <a:cs typeface="+mn-cs"/>
              </a:defRPr>
            </a:lvl1pPr>
          </a:lstStyle>
          <a:p>
            <a:r>
              <a:rPr kumimoji="1" lang="ja-JP" altLang="en-US" dirty="0"/>
              <a:t>マスター タイトルの書式設定</a:t>
            </a:r>
          </a:p>
        </p:txBody>
      </p:sp>
      <p:cxnSp>
        <p:nvCxnSpPr>
          <p:cNvPr id="8" name="直線コネクタ 7"/>
          <p:cNvCxnSpPr/>
          <p:nvPr userDrawn="1"/>
        </p:nvCxnSpPr>
        <p:spPr>
          <a:xfrm>
            <a:off x="3951386" y="1469269"/>
            <a:ext cx="1241228" cy="0"/>
          </a:xfrm>
          <a:prstGeom prst="line">
            <a:avLst/>
          </a:prstGeom>
          <a:ln>
            <a:solidFill>
              <a:srgbClr val="BAA030">
                <a:alpha val="6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4729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ベーシックビジネスレイアウト">
    <p:spTree>
      <p:nvGrpSpPr>
        <p:cNvPr id="1" name=""/>
        <p:cNvGrpSpPr/>
        <p:nvPr/>
      </p:nvGrpSpPr>
      <p:grpSpPr>
        <a:xfrm>
          <a:off x="0" y="0"/>
          <a:ext cx="0" cy="0"/>
          <a:chOff x="0" y="0"/>
          <a:chExt cx="0" cy="0"/>
        </a:xfrm>
      </p:grpSpPr>
      <p:sp>
        <p:nvSpPr>
          <p:cNvPr id="12" name="正方形/長方形 11"/>
          <p:cNvSpPr/>
          <p:nvPr userDrawn="1"/>
        </p:nvSpPr>
        <p:spPr>
          <a:xfrm>
            <a:off x="456350" y="1852321"/>
            <a:ext cx="8097396" cy="727462"/>
          </a:xfrm>
          <a:prstGeom prst="rect">
            <a:avLst/>
          </a:prstGeom>
          <a:solidFill>
            <a:srgbClr val="FCFBF6"/>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633" dirty="0"/>
              <a:t>￥</a:t>
            </a:r>
          </a:p>
        </p:txBody>
      </p:sp>
      <p:sp>
        <p:nvSpPr>
          <p:cNvPr id="13" name="コンテンツ プレースホルダ 2"/>
          <p:cNvSpPr>
            <a:spLocks noGrp="1"/>
          </p:cNvSpPr>
          <p:nvPr>
            <p:ph idx="1" hasCustomPrompt="1"/>
          </p:nvPr>
        </p:nvSpPr>
        <p:spPr>
          <a:xfrm>
            <a:off x="914588" y="432429"/>
            <a:ext cx="7446424" cy="718285"/>
          </a:xfrm>
          <a:prstGeom prst="rect">
            <a:avLst/>
          </a:prstGeom>
        </p:spPr>
        <p:txBody>
          <a:bodyPr/>
          <a:lstStyle>
            <a:lvl1pPr marL="0" indent="0" algn="ctr" defTabSz="946071" rtl="0" eaLnBrk="1" latinLnBrk="0" hangingPunct="1">
              <a:lnSpc>
                <a:spcPct val="160000"/>
              </a:lnSpc>
              <a:buNone/>
              <a:defRPr kumimoji="1" lang="ja-JP" altLang="en-US" sz="1179" kern="1200" cap="all" spc="544" dirty="0" smtClean="0">
                <a:solidFill>
                  <a:srgbClr val="A28B2A">
                    <a:alpha val="89804"/>
                  </a:srgbClr>
                </a:solidFill>
                <a:latin typeface="AXIS Std B" panose="020B0700000000000000" pitchFamily="34" charset="-128"/>
                <a:ea typeface="AXIS Std B" panose="020B0700000000000000" pitchFamily="34" charset="-128"/>
                <a:cs typeface="+mn-cs"/>
              </a:defRPr>
            </a:lvl1pPr>
          </a:lstStyle>
          <a:p>
            <a:pPr lvl="0"/>
            <a:r>
              <a:rPr lang="ja-JP" altLang="en-US" dirty="0"/>
              <a:t>マスタ テキストの書式設定</a:t>
            </a:r>
          </a:p>
        </p:txBody>
      </p:sp>
      <p:sp>
        <p:nvSpPr>
          <p:cNvPr id="7" name="正方形/長方形 6"/>
          <p:cNvSpPr/>
          <p:nvPr userDrawn="1"/>
        </p:nvSpPr>
        <p:spPr>
          <a:xfrm>
            <a:off x="739680" y="6559731"/>
            <a:ext cx="8376131" cy="204030"/>
          </a:xfrm>
          <a:prstGeom prst="rect">
            <a:avLst/>
          </a:prstGeom>
        </p:spPr>
        <p:txBody>
          <a:bodyPr wrap="square">
            <a:spAutoFit/>
          </a:bodyPr>
          <a:lstStyle/>
          <a:p>
            <a:pPr algn="r"/>
            <a:r>
              <a:rPr lang="en-US" altLang="ja-JP" sz="726" b="0" spc="91" dirty="0">
                <a:solidFill>
                  <a:schemeClr val="tx1">
                    <a:lumMod val="50000"/>
                    <a:lumOff val="50000"/>
                    <a:alpha val="60000"/>
                  </a:schemeClr>
                </a:solidFill>
                <a:latin typeface="AXIS Std L" panose="020B0400000000000000" pitchFamily="34" charset="-128"/>
                <a:ea typeface="AXIS Std L" panose="020B0400000000000000" pitchFamily="34" charset="-128"/>
              </a:rPr>
              <a:t>Copyright (c)</a:t>
            </a:r>
            <a:r>
              <a:rPr lang="ja-JP" altLang="en-US" sz="726" b="0" spc="91" baseline="0" dirty="0">
                <a:solidFill>
                  <a:schemeClr val="tx1">
                    <a:lumMod val="50000"/>
                    <a:lumOff val="50000"/>
                    <a:alpha val="60000"/>
                  </a:schemeClr>
                </a:solidFill>
                <a:latin typeface="AXIS Std L" panose="020B0400000000000000" pitchFamily="34" charset="-128"/>
                <a:ea typeface="AXIS Std L" panose="020B0400000000000000" pitchFamily="34" charset="-128"/>
              </a:rPr>
              <a:t> </a:t>
            </a:r>
            <a:r>
              <a:rPr lang="en-US" altLang="ja-JP" sz="726" b="0" spc="91" dirty="0">
                <a:solidFill>
                  <a:schemeClr val="tx1">
                    <a:lumMod val="50000"/>
                    <a:lumOff val="50000"/>
                    <a:alpha val="60000"/>
                  </a:schemeClr>
                </a:solidFill>
                <a:latin typeface="AXIS Std L" panose="020B0400000000000000" pitchFamily="34" charset="-128"/>
                <a:ea typeface="AXIS Std L" panose="020B0400000000000000" pitchFamily="34" charset="-128"/>
              </a:rPr>
              <a:t>2014 YUKI MINEI. All rights reserved.</a:t>
            </a:r>
          </a:p>
        </p:txBody>
      </p:sp>
      <p:sp>
        <p:nvSpPr>
          <p:cNvPr id="9" name="スライド番号プレースホルダー 5"/>
          <p:cNvSpPr>
            <a:spLocks noGrp="1"/>
          </p:cNvSpPr>
          <p:nvPr>
            <p:ph type="sldNum" sz="quarter" idx="12"/>
          </p:nvPr>
        </p:nvSpPr>
        <p:spPr>
          <a:xfrm>
            <a:off x="70494" y="6504083"/>
            <a:ext cx="2346077" cy="331235"/>
          </a:xfrm>
          <a:prstGeom prst="rect">
            <a:avLst/>
          </a:prstGeom>
        </p:spPr>
        <p:txBody>
          <a:bodyPr/>
          <a:lstStyle>
            <a:lvl1pPr>
              <a:defRPr sz="1179">
                <a:solidFill>
                  <a:srgbClr val="C0C0C0"/>
                </a:solidFill>
                <a:latin typeface="DIN Mittelschrift Std" panose="00000500000000000000" pitchFamily="50" charset="0"/>
              </a:defRPr>
            </a:lvl1pPr>
          </a:lstStyle>
          <a:p>
            <a:fld id="{ABE913B1-AB60-453D-8B12-004B866CA435}" type="slidenum">
              <a:rPr lang="ja-JP" altLang="en-US" smtClean="0"/>
              <a:pPr/>
              <a:t>‹#›</a:t>
            </a:fld>
            <a:endParaRPr lang="ja-JP" altLang="en-US" dirty="0"/>
          </a:p>
        </p:txBody>
      </p:sp>
      <p:sp>
        <p:nvSpPr>
          <p:cNvPr id="10" name="タイトル 13"/>
          <p:cNvSpPr>
            <a:spLocks noGrp="1"/>
          </p:cNvSpPr>
          <p:nvPr>
            <p:ph type="title"/>
          </p:nvPr>
        </p:nvSpPr>
        <p:spPr>
          <a:xfrm>
            <a:off x="914588" y="750701"/>
            <a:ext cx="7446424" cy="457270"/>
          </a:xfrm>
          <a:prstGeom prst="rect">
            <a:avLst/>
          </a:prstGeom>
        </p:spPr>
        <p:txBody>
          <a:bodyPr/>
          <a:lstStyle>
            <a:lvl1pPr marL="0" algn="ctr" defTabSz="946071" rtl="0" eaLnBrk="1" latinLnBrk="0" hangingPunct="1">
              <a:lnSpc>
                <a:spcPct val="120000"/>
              </a:lnSpc>
              <a:defRPr kumimoji="1" lang="ja-JP" altLang="en-US" sz="1905" kern="1200" cap="all" spc="726" baseline="0" dirty="0">
                <a:solidFill>
                  <a:srgbClr val="594B31">
                    <a:alpha val="95000"/>
                  </a:srgbClr>
                </a:solidFill>
                <a:latin typeface="AXIS Std B" panose="020B0700000000000000" pitchFamily="34" charset="-128"/>
                <a:ea typeface="AXIS Std B" panose="020B0700000000000000" pitchFamily="34" charset="-128"/>
                <a:cs typeface="+mn-cs"/>
              </a:defRPr>
            </a:lvl1pPr>
          </a:lstStyle>
          <a:p>
            <a:r>
              <a:rPr kumimoji="1" lang="ja-JP" altLang="en-US" dirty="0"/>
              <a:t>マスター タイトルの書式設定</a:t>
            </a:r>
          </a:p>
        </p:txBody>
      </p:sp>
      <p:cxnSp>
        <p:nvCxnSpPr>
          <p:cNvPr id="8" name="直線コネクタ 7"/>
          <p:cNvCxnSpPr/>
          <p:nvPr userDrawn="1"/>
        </p:nvCxnSpPr>
        <p:spPr>
          <a:xfrm>
            <a:off x="3951386" y="1469269"/>
            <a:ext cx="1241228" cy="0"/>
          </a:xfrm>
          <a:prstGeom prst="line">
            <a:avLst/>
          </a:prstGeom>
          <a:ln>
            <a:solidFill>
              <a:srgbClr val="BAA030">
                <a:alpha val="60000"/>
              </a:srgbClr>
            </a:solidFill>
          </a:ln>
        </p:spPr>
        <p:style>
          <a:lnRef idx="1">
            <a:schemeClr val="accent1"/>
          </a:lnRef>
          <a:fillRef idx="0">
            <a:schemeClr val="accent1"/>
          </a:fillRef>
          <a:effectRef idx="0">
            <a:schemeClr val="accent1"/>
          </a:effectRef>
          <a:fontRef idx="minor">
            <a:schemeClr val="tx1"/>
          </a:fontRef>
        </p:style>
      </p:cxnSp>
      <p:sp>
        <p:nvSpPr>
          <p:cNvPr id="11" name="コンテンツ プレースホルダ 2"/>
          <p:cNvSpPr>
            <a:spLocks noGrp="1"/>
          </p:cNvSpPr>
          <p:nvPr>
            <p:ph idx="13" hasCustomPrompt="1"/>
          </p:nvPr>
        </p:nvSpPr>
        <p:spPr>
          <a:xfrm>
            <a:off x="914586" y="2039447"/>
            <a:ext cx="7446424" cy="353212"/>
          </a:xfrm>
          <a:prstGeom prst="rect">
            <a:avLst/>
          </a:prstGeom>
        </p:spPr>
        <p:txBody>
          <a:bodyPr/>
          <a:lstStyle>
            <a:lvl1pPr marL="0" indent="0" algn="ctr" defTabSz="946071" rtl="0" eaLnBrk="1" latinLnBrk="0" hangingPunct="1">
              <a:lnSpc>
                <a:spcPct val="160000"/>
              </a:lnSpc>
              <a:buNone/>
              <a:defRPr kumimoji="1" lang="ja-JP" altLang="en-US" sz="1179" kern="1200" cap="all" spc="363" baseline="0" dirty="0" smtClean="0">
                <a:solidFill>
                  <a:srgbClr val="A28B2A">
                    <a:alpha val="89804"/>
                  </a:srgbClr>
                </a:solidFill>
                <a:latin typeface="AXIS Std B" panose="020B0700000000000000" pitchFamily="34" charset="-128"/>
                <a:ea typeface="AXIS Std B" panose="020B0700000000000000" pitchFamily="34" charset="-128"/>
                <a:cs typeface="+mn-cs"/>
              </a:defRPr>
            </a:lvl1pPr>
          </a:lstStyle>
          <a:p>
            <a:pPr lvl="0"/>
            <a:r>
              <a:rPr lang="ja-JP" altLang="en-US" dirty="0"/>
              <a:t>マスタ テキストの書式設定</a:t>
            </a:r>
          </a:p>
        </p:txBody>
      </p:sp>
    </p:spTree>
    <p:extLst>
      <p:ext uri="{BB962C8B-B14F-4D97-AF65-F5344CB8AC3E}">
        <p14:creationId xmlns:p14="http://schemas.microsoft.com/office/powerpoint/2010/main" val="7325033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タイトル 13"/>
          <p:cNvSpPr>
            <a:spLocks noGrp="1"/>
          </p:cNvSpPr>
          <p:nvPr>
            <p:ph type="title"/>
          </p:nvPr>
        </p:nvSpPr>
        <p:spPr>
          <a:xfrm>
            <a:off x="83671" y="94720"/>
            <a:ext cx="7886784" cy="319578"/>
          </a:xfrm>
          <a:prstGeom prst="rect">
            <a:avLst/>
          </a:prstGeom>
        </p:spPr>
        <p:txBody>
          <a:bodyPr/>
          <a:lstStyle>
            <a:lvl1pPr algn="l">
              <a:defRPr sz="1179">
                <a:solidFill>
                  <a:schemeClr val="tx1">
                    <a:lumMod val="50000"/>
                    <a:lumOff val="50000"/>
                  </a:schemeClr>
                </a:solidFill>
                <a:latin typeface="AXIS Std M" panose="020B0600000000000000" pitchFamily="34" charset="-128"/>
                <a:ea typeface="AXIS Std M" panose="020B0600000000000000" pitchFamily="34" charset="-128"/>
              </a:defRPr>
            </a:lvl1pPr>
          </a:lstStyle>
          <a:p>
            <a:r>
              <a:rPr kumimoji="1" lang="ja-JP" altLang="en-US" dirty="0"/>
              <a:t>マスター タイトルの書式設定</a:t>
            </a:r>
          </a:p>
        </p:txBody>
      </p:sp>
      <p:sp>
        <p:nvSpPr>
          <p:cNvPr id="4" name="スライド番号プレースホルダー 5"/>
          <p:cNvSpPr>
            <a:spLocks noGrp="1"/>
          </p:cNvSpPr>
          <p:nvPr>
            <p:ph type="sldNum" sz="quarter" idx="12"/>
          </p:nvPr>
        </p:nvSpPr>
        <p:spPr>
          <a:xfrm>
            <a:off x="70494" y="6512724"/>
            <a:ext cx="2346077" cy="331235"/>
          </a:xfrm>
          <a:prstGeom prst="rect">
            <a:avLst/>
          </a:prstGeom>
        </p:spPr>
        <p:txBody>
          <a:bodyPr/>
          <a:lstStyle>
            <a:lvl1pPr>
              <a:defRPr sz="1179">
                <a:solidFill>
                  <a:srgbClr val="C0C0C0"/>
                </a:solidFill>
                <a:latin typeface="DIN Mittelschrift Std" panose="00000500000000000000" pitchFamily="50" charset="0"/>
              </a:defRPr>
            </a:lvl1pPr>
          </a:lstStyle>
          <a:p>
            <a:fld id="{ABE913B1-AB60-453D-8B12-004B866CA435}" type="slidenum">
              <a:rPr lang="ja-JP" altLang="en-US" smtClean="0"/>
              <a:pPr/>
              <a:t>‹#›</a:t>
            </a:fld>
            <a:endParaRPr lang="ja-JP" altLang="en-US"/>
          </a:p>
        </p:txBody>
      </p:sp>
    </p:spTree>
    <p:extLst>
      <p:ext uri="{BB962C8B-B14F-4D97-AF65-F5344CB8AC3E}">
        <p14:creationId xmlns:p14="http://schemas.microsoft.com/office/powerpoint/2010/main" val="12584356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参考資料／引用コンテンツ">
    <p:spTree>
      <p:nvGrpSpPr>
        <p:cNvPr id="1" name=""/>
        <p:cNvGrpSpPr/>
        <p:nvPr/>
      </p:nvGrpSpPr>
      <p:grpSpPr>
        <a:xfrm>
          <a:off x="0" y="0"/>
          <a:ext cx="0" cy="0"/>
          <a:chOff x="0" y="0"/>
          <a:chExt cx="0" cy="0"/>
        </a:xfrm>
      </p:grpSpPr>
      <p:sp>
        <p:nvSpPr>
          <p:cNvPr id="4" name="正方形/長方形 3"/>
          <p:cNvSpPr/>
          <p:nvPr userDrawn="1"/>
        </p:nvSpPr>
        <p:spPr>
          <a:xfrm flipH="1" flipV="1">
            <a:off x="7958600" y="3820863"/>
            <a:ext cx="1341201" cy="3344442"/>
          </a:xfrm>
          <a:prstGeom prst="rect">
            <a:avLst/>
          </a:prstGeom>
        </p:spPr>
        <p:txBody>
          <a:bodyPr wrap="none">
            <a:spAutoFit/>
          </a:bodyPr>
          <a:lstStyle/>
          <a:p>
            <a:r>
              <a:rPr lang="en-US" altLang="ja-JP" sz="21133" spc="181" dirty="0">
                <a:solidFill>
                  <a:schemeClr val="tx1">
                    <a:alpha val="10000"/>
                  </a:schemeClr>
                </a:solidFill>
                <a:latin typeface="DIN Mittelschrift Std" pitchFamily="50" charset="0"/>
                <a:ea typeface="小塚ゴシック Pro B" pitchFamily="34" charset="-128"/>
              </a:rPr>
              <a:t>”</a:t>
            </a:r>
          </a:p>
        </p:txBody>
      </p:sp>
      <p:sp>
        <p:nvSpPr>
          <p:cNvPr id="7" name="正方形/長方形 6"/>
          <p:cNvSpPr/>
          <p:nvPr userDrawn="1"/>
        </p:nvSpPr>
        <p:spPr>
          <a:xfrm>
            <a:off x="179359" y="83979"/>
            <a:ext cx="1341201" cy="3344442"/>
          </a:xfrm>
          <a:prstGeom prst="rect">
            <a:avLst/>
          </a:prstGeom>
        </p:spPr>
        <p:txBody>
          <a:bodyPr wrap="none">
            <a:spAutoFit/>
          </a:bodyPr>
          <a:lstStyle/>
          <a:p>
            <a:r>
              <a:rPr lang="en-US" altLang="ja-JP" sz="21133" spc="181" dirty="0">
                <a:solidFill>
                  <a:schemeClr val="tx1">
                    <a:alpha val="10000"/>
                  </a:schemeClr>
                </a:solidFill>
                <a:latin typeface="DIN Mittelschrift Std" pitchFamily="50" charset="0"/>
                <a:ea typeface="小塚ゴシック Pro B" pitchFamily="34" charset="-128"/>
              </a:rPr>
              <a:t>”</a:t>
            </a:r>
          </a:p>
        </p:txBody>
      </p:sp>
      <p:cxnSp>
        <p:nvCxnSpPr>
          <p:cNvPr id="8" name="直線コネクタ 7"/>
          <p:cNvCxnSpPr/>
          <p:nvPr userDrawn="1"/>
        </p:nvCxnSpPr>
        <p:spPr>
          <a:xfrm>
            <a:off x="108343" y="433350"/>
            <a:ext cx="8927316"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1" name="スライド番号プレースホルダー 5"/>
          <p:cNvSpPr>
            <a:spLocks noGrp="1"/>
          </p:cNvSpPr>
          <p:nvPr>
            <p:ph type="sldNum" sz="quarter" idx="12"/>
          </p:nvPr>
        </p:nvSpPr>
        <p:spPr>
          <a:xfrm>
            <a:off x="70494" y="6512724"/>
            <a:ext cx="2346077" cy="331235"/>
          </a:xfrm>
          <a:prstGeom prst="rect">
            <a:avLst/>
          </a:prstGeom>
        </p:spPr>
        <p:txBody>
          <a:bodyPr/>
          <a:lstStyle>
            <a:lvl1pPr>
              <a:defRPr sz="1179">
                <a:solidFill>
                  <a:srgbClr val="C0C0C0"/>
                </a:solidFill>
                <a:latin typeface="DIN Mittelschrift Std" panose="00000500000000000000" pitchFamily="50" charset="0"/>
              </a:defRPr>
            </a:lvl1pPr>
          </a:lstStyle>
          <a:p>
            <a:fld id="{ABE913B1-AB60-453D-8B12-004B866CA435}" type="slidenum">
              <a:rPr lang="ja-JP" altLang="en-US" smtClean="0"/>
              <a:pPr/>
              <a:t>‹#›</a:t>
            </a:fld>
            <a:endParaRPr lang="ja-JP" altLang="en-US"/>
          </a:p>
        </p:txBody>
      </p:sp>
      <p:sp>
        <p:nvSpPr>
          <p:cNvPr id="13" name="正方形/長方形 12"/>
          <p:cNvSpPr/>
          <p:nvPr userDrawn="1"/>
        </p:nvSpPr>
        <p:spPr>
          <a:xfrm>
            <a:off x="6711195" y="92621"/>
            <a:ext cx="2393558" cy="276988"/>
          </a:xfrm>
          <a:prstGeom prst="rect">
            <a:avLst/>
          </a:prstGeom>
        </p:spPr>
        <p:txBody>
          <a:bodyPr wrap="square" lIns="94605" tIns="47302" rIns="94605" bIns="47302">
            <a:spAutoFit/>
          </a:bodyPr>
          <a:lstStyle/>
          <a:p>
            <a:pPr algn="r"/>
            <a:r>
              <a:rPr lang="en-US" altLang="ja-JP" sz="1179" dirty="0">
                <a:solidFill>
                  <a:schemeClr val="tx1">
                    <a:lumMod val="50000"/>
                    <a:lumOff val="50000"/>
                  </a:schemeClr>
                </a:solidFill>
                <a:latin typeface="DIN" panose="02000504040000020003" pitchFamily="2" charset="0"/>
                <a:ea typeface="AXIS Std M" panose="020B0600000000000000" pitchFamily="34" charset="-128"/>
              </a:rPr>
              <a:t>Appendix</a:t>
            </a:r>
          </a:p>
        </p:txBody>
      </p:sp>
      <p:sp>
        <p:nvSpPr>
          <p:cNvPr id="14" name="タイトル 13"/>
          <p:cNvSpPr>
            <a:spLocks noGrp="1"/>
          </p:cNvSpPr>
          <p:nvPr>
            <p:ph type="title"/>
          </p:nvPr>
        </p:nvSpPr>
        <p:spPr>
          <a:xfrm>
            <a:off x="83671" y="94720"/>
            <a:ext cx="7886784" cy="319578"/>
          </a:xfrm>
          <a:prstGeom prst="rect">
            <a:avLst/>
          </a:prstGeom>
        </p:spPr>
        <p:txBody>
          <a:bodyPr/>
          <a:lstStyle>
            <a:lvl1pPr algn="l">
              <a:defRPr sz="1179">
                <a:solidFill>
                  <a:schemeClr val="tx1">
                    <a:lumMod val="50000"/>
                    <a:lumOff val="50000"/>
                  </a:schemeClr>
                </a:solidFill>
                <a:latin typeface="AXIS Std M" panose="020B0600000000000000" pitchFamily="34" charset="-128"/>
                <a:ea typeface="AXIS Std M" panose="020B0600000000000000" pitchFamily="34" charset="-128"/>
              </a:defRPr>
            </a:lvl1pPr>
          </a:lstStyle>
          <a:p>
            <a:r>
              <a:rPr kumimoji="1" lang="ja-JP" altLang="en-US" dirty="0"/>
              <a:t>マスター タイトルの書式設定</a:t>
            </a:r>
          </a:p>
        </p:txBody>
      </p:sp>
    </p:spTree>
    <p:extLst>
      <p:ext uri="{BB962C8B-B14F-4D97-AF65-F5344CB8AC3E}">
        <p14:creationId xmlns:p14="http://schemas.microsoft.com/office/powerpoint/2010/main" val="2704812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0" y="15073"/>
            <a:ext cx="10111415" cy="1143000"/>
          </a:xfrm>
        </p:spPr>
        <p:txBody>
          <a:bodyPr/>
          <a:lstStyle/>
          <a:p>
            <a:r>
              <a:rPr kumimoji="1" lang="ja-JP" altLang="en-US" dirty="0"/>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2823F66-5175-417F-ADC2-354B88D269E8}" type="datetime1">
              <a:rPr kumimoji="1" lang="ja-JP" altLang="en-US" smtClean="0"/>
              <a:pPr/>
              <a:t>2017/3/15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4AF231-A605-5743-A288-EDC6BA10A0C2}" type="slidenum">
              <a:rPr kumimoji="1" lang="ja-JP" altLang="en-US" smtClean="0"/>
              <a:pPr/>
              <a:t>‹#›</a:t>
            </a:fld>
            <a:endParaRPr kumimoji="1" lang="ja-JP" altLang="en-US" dirty="0"/>
          </a:p>
        </p:txBody>
      </p:sp>
    </p:spTree>
    <p:extLst>
      <p:ext uri="{BB962C8B-B14F-4D97-AF65-F5344CB8AC3E}">
        <p14:creationId xmlns:p14="http://schemas.microsoft.com/office/powerpoint/2010/main" val="2004883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場面転換_大見出し">
    <p:bg>
      <p:bgPr>
        <a:solidFill>
          <a:srgbClr val="13222F"/>
        </a:solidFill>
        <a:effectLst/>
      </p:bgPr>
    </p:bg>
    <p:spTree>
      <p:nvGrpSpPr>
        <p:cNvPr id="1" name=""/>
        <p:cNvGrpSpPr/>
        <p:nvPr/>
      </p:nvGrpSpPr>
      <p:grpSpPr>
        <a:xfrm>
          <a:off x="0" y="0"/>
          <a:ext cx="0" cy="0"/>
          <a:chOff x="0" y="0"/>
          <a:chExt cx="0" cy="0"/>
        </a:xfrm>
      </p:grpSpPr>
      <p:sp>
        <p:nvSpPr>
          <p:cNvPr id="6" name="正方形/長方形 5"/>
          <p:cNvSpPr/>
          <p:nvPr userDrawn="1"/>
        </p:nvSpPr>
        <p:spPr>
          <a:xfrm>
            <a:off x="0" y="6573517"/>
            <a:ext cx="9095936" cy="217880"/>
          </a:xfrm>
          <a:prstGeom prst="rect">
            <a:avLst/>
          </a:prstGeom>
        </p:spPr>
        <p:txBody>
          <a:bodyPr wrap="square">
            <a:spAutoFit/>
          </a:bodyPr>
          <a:lstStyle/>
          <a:p>
            <a:pPr algn="ctr"/>
            <a:r>
              <a:rPr lang="en-US" altLang="ja-JP" sz="816" b="0" dirty="0">
                <a:solidFill>
                  <a:srgbClr val="FFFFFF">
                    <a:alpha val="20000"/>
                  </a:srgbClr>
                </a:solidFill>
                <a:latin typeface="DIN" panose="02000504040000020003" pitchFamily="2" charset="0"/>
                <a:ea typeface="小塚ゴシック Pro B" pitchFamily="34" charset="-128"/>
              </a:rPr>
              <a:t>Copyright (c) 2014 YUKI MINEI. All rights reserved.</a:t>
            </a:r>
          </a:p>
        </p:txBody>
      </p:sp>
      <p:sp>
        <p:nvSpPr>
          <p:cNvPr id="3" name="スライド番号プレースホルダー 5"/>
          <p:cNvSpPr>
            <a:spLocks noGrp="1"/>
          </p:cNvSpPr>
          <p:nvPr>
            <p:ph type="sldNum" sz="quarter" idx="12"/>
          </p:nvPr>
        </p:nvSpPr>
        <p:spPr>
          <a:xfrm>
            <a:off x="70494" y="6512724"/>
            <a:ext cx="2346077" cy="331235"/>
          </a:xfrm>
          <a:prstGeom prst="rect">
            <a:avLst/>
          </a:prstGeom>
        </p:spPr>
        <p:txBody>
          <a:bodyPr/>
          <a:lstStyle>
            <a:lvl1pPr>
              <a:defRPr sz="1179">
                <a:solidFill>
                  <a:schemeClr val="bg1">
                    <a:alpha val="40000"/>
                  </a:schemeClr>
                </a:solidFill>
                <a:latin typeface="DIN Mittelschrift Std" panose="00000500000000000000" pitchFamily="50" charset="0"/>
              </a:defRPr>
            </a:lvl1pPr>
          </a:lstStyle>
          <a:p>
            <a:fld id="{ABE913B1-AB60-453D-8B12-004B866CA435}" type="slidenum">
              <a:rPr lang="ja-JP" altLang="en-US" smtClean="0"/>
              <a:pPr/>
              <a:t>‹#›</a:t>
            </a:fld>
            <a:endParaRPr lang="ja-JP" altLang="en-US"/>
          </a:p>
        </p:txBody>
      </p:sp>
    </p:spTree>
    <p:extLst>
      <p:ext uri="{BB962C8B-B14F-4D97-AF65-F5344CB8AC3E}">
        <p14:creationId xmlns:p14="http://schemas.microsoft.com/office/powerpoint/2010/main" val="18681871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場面転換_小見出し">
    <p:bg>
      <p:bgPr>
        <a:solidFill>
          <a:srgbClr val="0F3A55"/>
        </a:solidFill>
        <a:effectLst/>
      </p:bgPr>
    </p:bg>
    <p:spTree>
      <p:nvGrpSpPr>
        <p:cNvPr id="1" name=""/>
        <p:cNvGrpSpPr/>
        <p:nvPr/>
      </p:nvGrpSpPr>
      <p:grpSpPr>
        <a:xfrm>
          <a:off x="0" y="0"/>
          <a:ext cx="0" cy="0"/>
          <a:chOff x="0" y="0"/>
          <a:chExt cx="0" cy="0"/>
        </a:xfrm>
      </p:grpSpPr>
      <p:sp>
        <p:nvSpPr>
          <p:cNvPr id="5" name="正方形/長方形 4"/>
          <p:cNvSpPr/>
          <p:nvPr userDrawn="1"/>
        </p:nvSpPr>
        <p:spPr>
          <a:xfrm>
            <a:off x="719805" y="6573517"/>
            <a:ext cx="8376131" cy="217880"/>
          </a:xfrm>
          <a:prstGeom prst="rect">
            <a:avLst/>
          </a:prstGeom>
        </p:spPr>
        <p:txBody>
          <a:bodyPr wrap="square">
            <a:spAutoFit/>
          </a:bodyPr>
          <a:lstStyle/>
          <a:p>
            <a:pPr algn="r"/>
            <a:r>
              <a:rPr lang="en-US" altLang="ja-JP" sz="816" b="0" dirty="0">
                <a:solidFill>
                  <a:srgbClr val="FFFFFF">
                    <a:alpha val="20000"/>
                  </a:srgbClr>
                </a:solidFill>
                <a:latin typeface="DIN" panose="02000504040000020003" pitchFamily="2" charset="0"/>
                <a:ea typeface="小塚ゴシック Pro B" pitchFamily="34" charset="-128"/>
              </a:rPr>
              <a:t>Copyright (c) 2014 YUKI MINEI. All rights reserved.</a:t>
            </a:r>
          </a:p>
        </p:txBody>
      </p:sp>
      <p:sp>
        <p:nvSpPr>
          <p:cNvPr id="3" name="スライド番号プレースホルダー 5"/>
          <p:cNvSpPr>
            <a:spLocks noGrp="1"/>
          </p:cNvSpPr>
          <p:nvPr>
            <p:ph type="sldNum" sz="quarter" idx="12"/>
          </p:nvPr>
        </p:nvSpPr>
        <p:spPr>
          <a:xfrm>
            <a:off x="70494" y="6512724"/>
            <a:ext cx="2346077" cy="331235"/>
          </a:xfrm>
          <a:prstGeom prst="rect">
            <a:avLst/>
          </a:prstGeom>
        </p:spPr>
        <p:txBody>
          <a:bodyPr/>
          <a:lstStyle>
            <a:lvl1pPr>
              <a:defRPr sz="1179">
                <a:solidFill>
                  <a:schemeClr val="bg1">
                    <a:alpha val="40000"/>
                  </a:schemeClr>
                </a:solidFill>
                <a:latin typeface="DIN Mittelschrift Std" panose="00000500000000000000" pitchFamily="50" charset="0"/>
              </a:defRPr>
            </a:lvl1pPr>
          </a:lstStyle>
          <a:p>
            <a:fld id="{ABE913B1-AB60-453D-8B12-004B866CA435}" type="slidenum">
              <a:rPr lang="ja-JP" altLang="en-US" smtClean="0"/>
              <a:pPr/>
              <a:t>‹#›</a:t>
            </a:fld>
            <a:endParaRPr lang="ja-JP" altLang="en-US"/>
          </a:p>
        </p:txBody>
      </p:sp>
    </p:spTree>
    <p:extLst>
      <p:ext uri="{BB962C8B-B14F-4D97-AF65-F5344CB8AC3E}">
        <p14:creationId xmlns:p14="http://schemas.microsoft.com/office/powerpoint/2010/main" val="334301711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場面転換_問題">
    <p:bg>
      <p:bgPr>
        <a:solidFill>
          <a:srgbClr val="C3555F"/>
        </a:solidFill>
        <a:effectLst/>
      </p:bgPr>
    </p:bg>
    <p:spTree>
      <p:nvGrpSpPr>
        <p:cNvPr id="1" name=""/>
        <p:cNvGrpSpPr/>
        <p:nvPr/>
      </p:nvGrpSpPr>
      <p:grpSpPr>
        <a:xfrm>
          <a:off x="0" y="0"/>
          <a:ext cx="0" cy="0"/>
          <a:chOff x="0" y="0"/>
          <a:chExt cx="0" cy="0"/>
        </a:xfrm>
      </p:grpSpPr>
      <p:sp>
        <p:nvSpPr>
          <p:cNvPr id="9" name="正方形/長方形 8"/>
          <p:cNvSpPr/>
          <p:nvPr userDrawn="1"/>
        </p:nvSpPr>
        <p:spPr>
          <a:xfrm>
            <a:off x="0" y="6573517"/>
            <a:ext cx="9095936" cy="217880"/>
          </a:xfrm>
          <a:prstGeom prst="rect">
            <a:avLst/>
          </a:prstGeom>
        </p:spPr>
        <p:txBody>
          <a:bodyPr wrap="square">
            <a:spAutoFit/>
          </a:bodyPr>
          <a:lstStyle/>
          <a:p>
            <a:pPr algn="ctr"/>
            <a:r>
              <a:rPr lang="en-US" altLang="ja-JP" sz="816" b="0" dirty="0">
                <a:solidFill>
                  <a:srgbClr val="FFFFFF">
                    <a:alpha val="20000"/>
                  </a:srgbClr>
                </a:solidFill>
                <a:latin typeface="DIN" panose="02000504040000020003" pitchFamily="2" charset="0"/>
                <a:ea typeface="小塚ゴシック Pro B" pitchFamily="34" charset="-128"/>
              </a:rPr>
              <a:t>Copyright (c) 2014 YUKI MINEI All rights reserved.</a:t>
            </a:r>
          </a:p>
        </p:txBody>
      </p:sp>
      <p:sp>
        <p:nvSpPr>
          <p:cNvPr id="5" name="スライド番号プレースホルダー 5"/>
          <p:cNvSpPr>
            <a:spLocks noGrp="1"/>
          </p:cNvSpPr>
          <p:nvPr>
            <p:ph type="sldNum" sz="quarter" idx="12"/>
          </p:nvPr>
        </p:nvSpPr>
        <p:spPr>
          <a:xfrm>
            <a:off x="70494" y="6512724"/>
            <a:ext cx="2346077" cy="331235"/>
          </a:xfrm>
          <a:prstGeom prst="rect">
            <a:avLst/>
          </a:prstGeom>
        </p:spPr>
        <p:txBody>
          <a:bodyPr/>
          <a:lstStyle>
            <a:lvl1pPr>
              <a:defRPr sz="1179">
                <a:solidFill>
                  <a:schemeClr val="bg1">
                    <a:alpha val="40000"/>
                  </a:schemeClr>
                </a:solidFill>
                <a:latin typeface="DIN Mittelschrift Std" panose="00000500000000000000" pitchFamily="50" charset="0"/>
              </a:defRPr>
            </a:lvl1pPr>
          </a:lstStyle>
          <a:p>
            <a:fld id="{ABE913B1-AB60-453D-8B12-004B866CA435}" type="slidenum">
              <a:rPr lang="ja-JP" altLang="en-US" smtClean="0"/>
              <a:pPr/>
              <a:t>‹#›</a:t>
            </a:fld>
            <a:endParaRPr lang="ja-JP" altLang="en-US"/>
          </a:p>
        </p:txBody>
      </p:sp>
    </p:spTree>
    <p:extLst>
      <p:ext uri="{BB962C8B-B14F-4D97-AF65-F5344CB8AC3E}">
        <p14:creationId xmlns:p14="http://schemas.microsoft.com/office/powerpoint/2010/main" val="149010464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場面転換_問題">
    <p:bg>
      <p:bgPr>
        <a:solidFill>
          <a:srgbClr val="791F23"/>
        </a:solidFill>
        <a:effectLst/>
      </p:bgPr>
    </p:bg>
    <p:spTree>
      <p:nvGrpSpPr>
        <p:cNvPr id="1" name=""/>
        <p:cNvGrpSpPr/>
        <p:nvPr/>
      </p:nvGrpSpPr>
      <p:grpSpPr>
        <a:xfrm>
          <a:off x="0" y="0"/>
          <a:ext cx="0" cy="0"/>
          <a:chOff x="0" y="0"/>
          <a:chExt cx="0" cy="0"/>
        </a:xfrm>
      </p:grpSpPr>
      <p:sp>
        <p:nvSpPr>
          <p:cNvPr id="9" name="正方形/長方形 8"/>
          <p:cNvSpPr/>
          <p:nvPr userDrawn="1"/>
        </p:nvSpPr>
        <p:spPr>
          <a:xfrm>
            <a:off x="0" y="6573517"/>
            <a:ext cx="9095936" cy="217880"/>
          </a:xfrm>
          <a:prstGeom prst="rect">
            <a:avLst/>
          </a:prstGeom>
        </p:spPr>
        <p:txBody>
          <a:bodyPr wrap="square">
            <a:spAutoFit/>
          </a:bodyPr>
          <a:lstStyle/>
          <a:p>
            <a:pPr algn="ctr"/>
            <a:r>
              <a:rPr lang="en-US" altLang="ja-JP" sz="816" b="0" dirty="0">
                <a:solidFill>
                  <a:srgbClr val="FFFFFF">
                    <a:alpha val="20000"/>
                  </a:srgbClr>
                </a:solidFill>
                <a:latin typeface="DIN" panose="02000504040000020003" pitchFamily="2" charset="0"/>
                <a:ea typeface="小塚ゴシック Pro B" pitchFamily="34" charset="-128"/>
              </a:rPr>
              <a:t>Copyright (c) 2014 YUKI MINEI All rights reserved.</a:t>
            </a:r>
          </a:p>
        </p:txBody>
      </p:sp>
      <p:sp>
        <p:nvSpPr>
          <p:cNvPr id="5" name="スライド番号プレースホルダー 5"/>
          <p:cNvSpPr>
            <a:spLocks noGrp="1"/>
          </p:cNvSpPr>
          <p:nvPr>
            <p:ph type="sldNum" sz="quarter" idx="12"/>
          </p:nvPr>
        </p:nvSpPr>
        <p:spPr>
          <a:xfrm>
            <a:off x="70494" y="6512724"/>
            <a:ext cx="2346077" cy="331235"/>
          </a:xfrm>
          <a:prstGeom prst="rect">
            <a:avLst/>
          </a:prstGeom>
        </p:spPr>
        <p:txBody>
          <a:bodyPr/>
          <a:lstStyle>
            <a:lvl1pPr>
              <a:defRPr sz="1179">
                <a:solidFill>
                  <a:schemeClr val="bg1">
                    <a:alpha val="40000"/>
                  </a:schemeClr>
                </a:solidFill>
                <a:latin typeface="DIN Mittelschrift Std" panose="00000500000000000000" pitchFamily="50" charset="0"/>
              </a:defRPr>
            </a:lvl1pPr>
          </a:lstStyle>
          <a:p>
            <a:fld id="{ABE913B1-AB60-453D-8B12-004B866CA435}" type="slidenum">
              <a:rPr lang="ja-JP" altLang="en-US" smtClean="0"/>
              <a:pPr/>
              <a:t>‹#›</a:t>
            </a:fld>
            <a:endParaRPr lang="ja-JP" altLang="en-US"/>
          </a:p>
        </p:txBody>
      </p:sp>
      <p:sp>
        <p:nvSpPr>
          <p:cNvPr id="6" name="正方形/長方形 5"/>
          <p:cNvSpPr/>
          <p:nvPr userDrawn="1"/>
        </p:nvSpPr>
        <p:spPr>
          <a:xfrm>
            <a:off x="744982" y="499236"/>
            <a:ext cx="643894" cy="1697516"/>
          </a:xfrm>
          <a:prstGeom prst="rect">
            <a:avLst/>
          </a:prstGeom>
        </p:spPr>
        <p:txBody>
          <a:bodyPr wrap="none">
            <a:spAutoFit/>
          </a:bodyPr>
          <a:lstStyle/>
          <a:p>
            <a:r>
              <a:rPr lang="en-US" altLang="ja-JP" sz="10431" spc="181" dirty="0">
                <a:solidFill>
                  <a:srgbClr val="FFFFFF">
                    <a:alpha val="20000"/>
                  </a:srgbClr>
                </a:solidFill>
                <a:latin typeface="DIN Mittelschrift Std" pitchFamily="50" charset="0"/>
                <a:ea typeface="小塚ゴシック Pro B" pitchFamily="34" charset="-128"/>
              </a:rPr>
              <a:t>!</a:t>
            </a:r>
          </a:p>
        </p:txBody>
      </p:sp>
    </p:spTree>
    <p:extLst>
      <p:ext uri="{BB962C8B-B14F-4D97-AF65-F5344CB8AC3E}">
        <p14:creationId xmlns:p14="http://schemas.microsoft.com/office/powerpoint/2010/main" val="3262355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場面転換_問題">
    <p:bg>
      <p:bgPr>
        <a:solidFill>
          <a:srgbClr val="791F23"/>
        </a:solidFill>
        <a:effectLst/>
      </p:bgPr>
    </p:bg>
    <p:spTree>
      <p:nvGrpSpPr>
        <p:cNvPr id="1" name=""/>
        <p:cNvGrpSpPr/>
        <p:nvPr/>
      </p:nvGrpSpPr>
      <p:grpSpPr>
        <a:xfrm>
          <a:off x="0" y="0"/>
          <a:ext cx="0" cy="0"/>
          <a:chOff x="0" y="0"/>
          <a:chExt cx="0" cy="0"/>
        </a:xfrm>
      </p:grpSpPr>
      <p:sp>
        <p:nvSpPr>
          <p:cNvPr id="9" name="正方形/長方形 8"/>
          <p:cNvSpPr/>
          <p:nvPr userDrawn="1"/>
        </p:nvSpPr>
        <p:spPr>
          <a:xfrm>
            <a:off x="0" y="6573517"/>
            <a:ext cx="9095936" cy="217880"/>
          </a:xfrm>
          <a:prstGeom prst="rect">
            <a:avLst/>
          </a:prstGeom>
        </p:spPr>
        <p:txBody>
          <a:bodyPr wrap="square">
            <a:spAutoFit/>
          </a:bodyPr>
          <a:lstStyle/>
          <a:p>
            <a:pPr algn="ctr"/>
            <a:r>
              <a:rPr lang="en-US" altLang="ja-JP" sz="816" b="0" dirty="0">
                <a:solidFill>
                  <a:srgbClr val="FFFFFF">
                    <a:alpha val="20000"/>
                  </a:srgbClr>
                </a:solidFill>
                <a:latin typeface="DIN" panose="02000504040000020003" pitchFamily="2" charset="0"/>
                <a:ea typeface="小塚ゴシック Pro B" pitchFamily="34" charset="-128"/>
              </a:rPr>
              <a:t>Copyright (c) 2014 YUKI MINEI All rights reserved.</a:t>
            </a:r>
          </a:p>
        </p:txBody>
      </p:sp>
      <p:sp>
        <p:nvSpPr>
          <p:cNvPr id="5" name="スライド番号プレースホルダー 5"/>
          <p:cNvSpPr>
            <a:spLocks noGrp="1"/>
          </p:cNvSpPr>
          <p:nvPr>
            <p:ph type="sldNum" sz="quarter" idx="12"/>
          </p:nvPr>
        </p:nvSpPr>
        <p:spPr>
          <a:xfrm>
            <a:off x="70494" y="6512724"/>
            <a:ext cx="2346077" cy="331235"/>
          </a:xfrm>
          <a:prstGeom prst="rect">
            <a:avLst/>
          </a:prstGeom>
        </p:spPr>
        <p:txBody>
          <a:bodyPr/>
          <a:lstStyle>
            <a:lvl1pPr>
              <a:defRPr sz="1179">
                <a:solidFill>
                  <a:schemeClr val="bg1">
                    <a:alpha val="40000"/>
                  </a:schemeClr>
                </a:solidFill>
                <a:latin typeface="DIN Mittelschrift Std" panose="00000500000000000000" pitchFamily="50" charset="0"/>
              </a:defRPr>
            </a:lvl1pPr>
          </a:lstStyle>
          <a:p>
            <a:fld id="{ABE913B1-AB60-453D-8B12-004B866CA435}" type="slidenum">
              <a:rPr lang="ja-JP" altLang="en-US" smtClean="0"/>
              <a:pPr/>
              <a:t>‹#›</a:t>
            </a:fld>
            <a:endParaRPr lang="ja-JP" altLang="en-US"/>
          </a:p>
        </p:txBody>
      </p:sp>
      <p:sp>
        <p:nvSpPr>
          <p:cNvPr id="6" name="正方形/長方形 5"/>
          <p:cNvSpPr/>
          <p:nvPr userDrawn="1"/>
        </p:nvSpPr>
        <p:spPr>
          <a:xfrm>
            <a:off x="521678" y="489404"/>
            <a:ext cx="1022972" cy="566950"/>
          </a:xfrm>
          <a:prstGeom prst="rect">
            <a:avLst/>
          </a:prstGeom>
          <a:solidFill>
            <a:srgbClr val="791F23"/>
          </a:solidFill>
        </p:spPr>
        <p:txBody>
          <a:bodyPr wrap="none">
            <a:spAutoFit/>
          </a:bodyPr>
          <a:lstStyle/>
          <a:p>
            <a:r>
              <a:rPr lang="ja-JP" altLang="en-US" sz="3084" spc="181" dirty="0">
                <a:solidFill>
                  <a:schemeClr val="bg1">
                    <a:alpha val="60000"/>
                  </a:schemeClr>
                </a:solidFill>
                <a:latin typeface="DIN Mittelschrift Std" pitchFamily="50" charset="0"/>
                <a:ea typeface="小塚ゴシック Pro B" pitchFamily="34" charset="-128"/>
              </a:rPr>
              <a:t>演習</a:t>
            </a:r>
            <a:endParaRPr lang="en-US" altLang="ja-JP" sz="3084" spc="181" dirty="0">
              <a:solidFill>
                <a:schemeClr val="bg1">
                  <a:alpha val="60000"/>
                </a:schemeClr>
              </a:solidFill>
              <a:latin typeface="DIN Mittelschrift Std" pitchFamily="50" charset="0"/>
              <a:ea typeface="小塚ゴシック Pro B" pitchFamily="34" charset="-128"/>
            </a:endParaRPr>
          </a:p>
        </p:txBody>
      </p:sp>
    </p:spTree>
    <p:extLst>
      <p:ext uri="{BB962C8B-B14F-4D97-AF65-F5344CB8AC3E}">
        <p14:creationId xmlns:p14="http://schemas.microsoft.com/office/powerpoint/2010/main" val="213699092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場面転換_解決／コンセプト提示">
    <p:bg>
      <p:bgPr>
        <a:solidFill>
          <a:srgbClr val="00A0DC"/>
        </a:solidFill>
        <a:effectLst/>
      </p:bgPr>
    </p:bg>
    <p:spTree>
      <p:nvGrpSpPr>
        <p:cNvPr id="1" name=""/>
        <p:cNvGrpSpPr/>
        <p:nvPr/>
      </p:nvGrpSpPr>
      <p:grpSpPr>
        <a:xfrm>
          <a:off x="0" y="0"/>
          <a:ext cx="0" cy="0"/>
          <a:chOff x="0" y="0"/>
          <a:chExt cx="0" cy="0"/>
        </a:xfrm>
      </p:grpSpPr>
      <p:sp>
        <p:nvSpPr>
          <p:cNvPr id="3" name="正方形/長方形 2"/>
          <p:cNvSpPr/>
          <p:nvPr userDrawn="1"/>
        </p:nvSpPr>
        <p:spPr>
          <a:xfrm>
            <a:off x="719805" y="6573517"/>
            <a:ext cx="8376131" cy="217880"/>
          </a:xfrm>
          <a:prstGeom prst="rect">
            <a:avLst/>
          </a:prstGeom>
        </p:spPr>
        <p:txBody>
          <a:bodyPr wrap="square">
            <a:spAutoFit/>
          </a:bodyPr>
          <a:lstStyle/>
          <a:p>
            <a:pPr algn="r"/>
            <a:r>
              <a:rPr lang="en-US" altLang="ja-JP" sz="816" b="0" dirty="0">
                <a:solidFill>
                  <a:srgbClr val="FFFFFF">
                    <a:alpha val="60000"/>
                  </a:srgbClr>
                </a:solidFill>
                <a:latin typeface="DIN" panose="02000504040000020003" pitchFamily="2" charset="0"/>
                <a:ea typeface="小塚ゴシック Pro B" pitchFamily="34" charset="-128"/>
              </a:rPr>
              <a:t>Copyright (c) 2014 YUKI MINEI. All rights reserved.</a:t>
            </a:r>
          </a:p>
        </p:txBody>
      </p:sp>
      <p:sp>
        <p:nvSpPr>
          <p:cNvPr id="4" name="スライド番号プレースホルダー 5"/>
          <p:cNvSpPr>
            <a:spLocks noGrp="1"/>
          </p:cNvSpPr>
          <p:nvPr>
            <p:ph type="sldNum" sz="quarter" idx="12"/>
          </p:nvPr>
        </p:nvSpPr>
        <p:spPr>
          <a:xfrm>
            <a:off x="70494" y="6512724"/>
            <a:ext cx="2346077" cy="331235"/>
          </a:xfrm>
          <a:prstGeom prst="rect">
            <a:avLst/>
          </a:prstGeom>
        </p:spPr>
        <p:txBody>
          <a:bodyPr/>
          <a:lstStyle>
            <a:lvl1pPr>
              <a:defRPr sz="1179">
                <a:solidFill>
                  <a:schemeClr val="bg1">
                    <a:alpha val="40000"/>
                  </a:schemeClr>
                </a:solidFill>
                <a:latin typeface="DIN Mittelschrift Std" panose="00000500000000000000" pitchFamily="50" charset="0"/>
              </a:defRPr>
            </a:lvl1pPr>
          </a:lstStyle>
          <a:p>
            <a:fld id="{ABE913B1-AB60-453D-8B12-004B866CA435}" type="slidenum">
              <a:rPr lang="ja-JP" altLang="en-US" smtClean="0"/>
              <a:pPr/>
              <a:t>‹#›</a:t>
            </a:fld>
            <a:endParaRPr lang="ja-JP" altLang="en-US"/>
          </a:p>
        </p:txBody>
      </p:sp>
    </p:spTree>
    <p:extLst>
      <p:ext uri="{BB962C8B-B14F-4D97-AF65-F5344CB8AC3E}">
        <p14:creationId xmlns:p14="http://schemas.microsoft.com/office/powerpoint/2010/main" val="244411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2"/>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6DA80669-E2EA-4535-8847-953E95FD0FB8}" type="datetime1">
              <a:rPr kumimoji="1" lang="ja-JP" altLang="en-US" smtClean="0"/>
              <a:pPr/>
              <a:t>2017/3/15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4AF231-A605-5743-A288-EDC6BA10A0C2}" type="slidenum">
              <a:rPr kumimoji="1" lang="ja-JP" altLang="en-US" smtClean="0"/>
              <a:pPr/>
              <a:t>‹#›</a:t>
            </a:fld>
            <a:endParaRPr kumimoji="1" lang="ja-JP" altLang="en-US" dirty="0"/>
          </a:p>
        </p:txBody>
      </p:sp>
      <p:sp>
        <p:nvSpPr>
          <p:cNvPr id="7" name="正方形/長方形 6"/>
          <p:cNvSpPr/>
          <p:nvPr userDrawn="1"/>
        </p:nvSpPr>
        <p:spPr>
          <a:xfrm>
            <a:off x="2286000" y="2690336"/>
            <a:ext cx="4572000" cy="1477328"/>
          </a:xfrm>
          <a:prstGeom prst="rect">
            <a:avLst/>
          </a:prstGeom>
        </p:spPr>
        <p:txBody>
          <a:bodyPr>
            <a:spAutoFit/>
          </a:bodyPr>
          <a:lstStyle/>
          <a:p>
            <a:r>
              <a:rPr lang="en-US" altLang="ja-JP" sz="1800" dirty="0"/>
              <a:t>However we agree with the Philippines that under Thai law, imported cigarettes are subject to additional administrative requirements in the following three aspects</a:t>
            </a:r>
            <a:r>
              <a:rPr lang="en-US" altLang="ja-JP" sz="1800" dirty="0">
                <a:sym typeface="Wingdings" panose="05000000000000000000" pitchFamily="2" charset="2"/>
              </a:rPr>
              <a:t>(</a:t>
            </a:r>
            <a:r>
              <a:rPr lang="ja-JP" altLang="en-US" sz="1800" dirty="0">
                <a:sym typeface="Wingdings" panose="05000000000000000000" pitchFamily="2" charset="2"/>
              </a:rPr>
              <a:t>略</a:t>
            </a:r>
            <a:r>
              <a:rPr lang="en-US" altLang="ja-JP" sz="1800" dirty="0">
                <a:sym typeface="Wingdings" panose="05000000000000000000" pitchFamily="2" charset="2"/>
              </a:rPr>
              <a:t>)</a:t>
            </a:r>
          </a:p>
        </p:txBody>
      </p:sp>
    </p:spTree>
    <p:extLst>
      <p:ext uri="{BB962C8B-B14F-4D97-AF65-F5344CB8AC3E}">
        <p14:creationId xmlns:p14="http://schemas.microsoft.com/office/powerpoint/2010/main" val="173091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C139B6F-43B8-43DF-8B22-ABE28BBB895C}" type="datetime1">
              <a:rPr kumimoji="1" lang="ja-JP" altLang="en-US" smtClean="0"/>
              <a:pPr/>
              <a:t>2017/3/15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4AF231-A605-5743-A288-EDC6BA10A0C2}" type="slidenum">
              <a:rPr kumimoji="1" lang="ja-JP" altLang="en-US" smtClean="0"/>
              <a:pPr/>
              <a:t>‹#›</a:t>
            </a:fld>
            <a:endParaRPr kumimoji="1" lang="ja-JP" altLang="en-US"/>
          </a:p>
        </p:txBody>
      </p:sp>
    </p:spTree>
    <p:extLst>
      <p:ext uri="{BB962C8B-B14F-4D97-AF65-F5344CB8AC3E}">
        <p14:creationId xmlns:p14="http://schemas.microsoft.com/office/powerpoint/2010/main" val="303774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BE61F38-8D85-4962-97F4-A19AD5C66C78}" type="datetime1">
              <a:rPr kumimoji="1" lang="ja-JP" altLang="en-US" smtClean="0"/>
              <a:pPr/>
              <a:t>2017/3/15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B4AF231-A605-5743-A288-EDC6BA10A0C2}" type="slidenum">
              <a:rPr kumimoji="1" lang="ja-JP" altLang="en-US" smtClean="0"/>
              <a:pPr/>
              <a:t>‹#›</a:t>
            </a:fld>
            <a:endParaRPr kumimoji="1" lang="ja-JP" altLang="en-US"/>
          </a:p>
        </p:txBody>
      </p:sp>
    </p:spTree>
    <p:extLst>
      <p:ext uri="{BB962C8B-B14F-4D97-AF65-F5344CB8AC3E}">
        <p14:creationId xmlns:p14="http://schemas.microsoft.com/office/powerpoint/2010/main" val="2399644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9583D28C-F934-48BB-BBC7-183E27C37035}" type="datetime1">
              <a:rPr kumimoji="1" lang="ja-JP" altLang="en-US" smtClean="0"/>
              <a:pPr/>
              <a:t>2017/3/15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B4AF231-A605-5743-A288-EDC6BA10A0C2}" type="slidenum">
              <a:rPr kumimoji="1" lang="ja-JP" altLang="en-US" smtClean="0"/>
              <a:pPr/>
              <a:t>‹#›</a:t>
            </a:fld>
            <a:endParaRPr kumimoji="1" lang="ja-JP" altLang="en-US"/>
          </a:p>
        </p:txBody>
      </p:sp>
    </p:spTree>
    <p:extLst>
      <p:ext uri="{BB962C8B-B14F-4D97-AF65-F5344CB8AC3E}">
        <p14:creationId xmlns:p14="http://schemas.microsoft.com/office/powerpoint/2010/main" val="386460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875D5D0-BB29-48F9-B933-156674837567}" type="datetime1">
              <a:rPr kumimoji="1" lang="ja-JP" altLang="en-US" smtClean="0"/>
              <a:pPr/>
              <a:t>2017/3/15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B4AF231-A605-5743-A288-EDC6BA10A0C2}" type="slidenum">
              <a:rPr kumimoji="1" lang="ja-JP" altLang="en-US" smtClean="0"/>
              <a:pPr/>
              <a:t>‹#›</a:t>
            </a:fld>
            <a:endParaRPr kumimoji="1" lang="ja-JP" altLang="en-US" dirty="0"/>
          </a:p>
        </p:txBody>
      </p:sp>
    </p:spTree>
    <p:extLst>
      <p:ext uri="{BB962C8B-B14F-4D97-AF65-F5344CB8AC3E}">
        <p14:creationId xmlns:p14="http://schemas.microsoft.com/office/powerpoint/2010/main" val="2933236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BC77A3A-695F-4E32-A42B-24F68081FB1C}" type="datetime1">
              <a:rPr kumimoji="1" lang="ja-JP" altLang="en-US" smtClean="0"/>
              <a:pPr/>
              <a:t>2017/3/15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4AF231-A605-5743-A288-EDC6BA10A0C2}" type="slidenum">
              <a:rPr kumimoji="1" lang="ja-JP" altLang="en-US" smtClean="0"/>
              <a:pPr/>
              <a:t>‹#›</a:t>
            </a:fld>
            <a:endParaRPr kumimoji="1" lang="ja-JP" altLang="en-US"/>
          </a:p>
        </p:txBody>
      </p:sp>
    </p:spTree>
    <p:extLst>
      <p:ext uri="{BB962C8B-B14F-4D97-AF65-F5344CB8AC3E}">
        <p14:creationId xmlns:p14="http://schemas.microsoft.com/office/powerpoint/2010/main" val="3159453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E2277C08-6C38-4760-B34A-00CC917EE5D4}" type="datetime1">
              <a:rPr kumimoji="1" lang="ja-JP" altLang="en-US" smtClean="0"/>
              <a:pPr/>
              <a:t>2017/3/15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4AF231-A605-5743-A288-EDC6BA10A0C2}" type="slidenum">
              <a:rPr kumimoji="1" lang="ja-JP" altLang="en-US" smtClean="0"/>
              <a:pPr/>
              <a:t>‹#›</a:t>
            </a:fld>
            <a:endParaRPr kumimoji="1" lang="ja-JP" altLang="en-US"/>
          </a:p>
        </p:txBody>
      </p:sp>
    </p:spTree>
    <p:extLst>
      <p:ext uri="{BB962C8B-B14F-4D97-AF65-F5344CB8AC3E}">
        <p14:creationId xmlns:p14="http://schemas.microsoft.com/office/powerpoint/2010/main" val="34082934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7" name="正方形/長方形 6"/>
          <p:cNvSpPr/>
          <p:nvPr userDrawn="1"/>
        </p:nvSpPr>
        <p:spPr>
          <a:xfrm>
            <a:off x="0" y="0"/>
            <a:ext cx="9144000" cy="92258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 name="タイトル プレースホルダー 1"/>
          <p:cNvSpPr>
            <a:spLocks noGrp="1"/>
          </p:cNvSpPr>
          <p:nvPr>
            <p:ph type="title"/>
          </p:nvPr>
        </p:nvSpPr>
        <p:spPr>
          <a:xfrm>
            <a:off x="157691" y="-103460"/>
            <a:ext cx="10111415" cy="1143000"/>
          </a:xfrm>
          <a:prstGeom prst="rect">
            <a:avLst/>
          </a:prstGeom>
        </p:spPr>
        <p:txBody>
          <a:bodyPr vert="horz" lIns="91440" tIns="45720" rIns="91440" bIns="45720" rtlCol="0" anchor="ctr">
            <a:no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52AE7B-E618-435B-8DA9-9D146DEFE024}" type="datetime1">
              <a:rPr kumimoji="1" lang="ja-JP" altLang="en-US" smtClean="0"/>
              <a:pPr/>
              <a:t>2017/3/15</a:t>
            </a:fld>
            <a:endParaRPr kumimoji="1" lang="ja-JP" altLang="en-US"/>
          </a:p>
        </p:txBody>
      </p:sp>
      <p:sp>
        <p:nvSpPr>
          <p:cNvPr id="5" name="フッター プレースホルダー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902577" y="320406"/>
            <a:ext cx="2133600" cy="365125"/>
          </a:xfrm>
          <a:prstGeom prst="rect">
            <a:avLst/>
          </a:prstGeom>
        </p:spPr>
        <p:txBody>
          <a:bodyPr vert="horz" lIns="91440" tIns="45720" rIns="91440" bIns="45720" rtlCol="0" anchor="ctr"/>
          <a:lstStyle>
            <a:lvl1pPr algn="r">
              <a:defRPr sz="5400" b="1">
                <a:solidFill>
                  <a:srgbClr val="FFFFFF"/>
                </a:solidFill>
              </a:defRPr>
            </a:lvl1pPr>
          </a:lstStyle>
          <a:p>
            <a:fld id="{5B4AF231-A605-5743-A288-EDC6BA10A0C2}" type="slidenum">
              <a:rPr lang="ja-JP" altLang="en-US" smtClean="0"/>
              <a:pPr/>
              <a:t>‹#›</a:t>
            </a:fld>
            <a:endParaRPr lang="ja-JP" altLang="en-US" dirty="0"/>
          </a:p>
        </p:txBody>
      </p:sp>
    </p:spTree>
    <p:extLst>
      <p:ext uri="{BB962C8B-B14F-4D97-AF65-F5344CB8AC3E}">
        <p14:creationId xmlns:p14="http://schemas.microsoft.com/office/powerpoint/2010/main" val="35158081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457200" rtl="0" eaLnBrk="1" latinLnBrk="0" hangingPunct="1">
        <a:spcBef>
          <a:spcPct val="0"/>
        </a:spcBef>
        <a:buNone/>
        <a:defRPr kumimoji="1" sz="54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rgbClr val="595959"/>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rgbClr val="595959"/>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rgbClr val="595959"/>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rgbClr val="595959"/>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rgbClr val="595959"/>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87903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hdr="0" ftr="0" dt="0"/>
  <p:txStyles>
    <p:titleStyle>
      <a:lvl1pPr algn="ctr" defTabSz="946071" rtl="0" eaLnBrk="1" latinLnBrk="0" hangingPunct="1">
        <a:spcBef>
          <a:spcPct val="0"/>
        </a:spcBef>
        <a:buNone/>
        <a:defRPr kumimoji="1" sz="4535" kern="1200">
          <a:solidFill>
            <a:schemeClr val="tx1"/>
          </a:solidFill>
          <a:latin typeface="+mj-lt"/>
          <a:ea typeface="+mj-ea"/>
          <a:cs typeface="+mj-cs"/>
        </a:defRPr>
      </a:lvl1pPr>
    </p:titleStyle>
    <p:bodyStyle>
      <a:lvl1pPr marL="354777" indent="-354777" algn="l" defTabSz="946071" rtl="0" eaLnBrk="1" latinLnBrk="0" hangingPunct="1">
        <a:spcBef>
          <a:spcPct val="20000"/>
        </a:spcBef>
        <a:buFont typeface="Arial" pitchFamily="34" charset="0"/>
        <a:buChar char="•"/>
        <a:defRPr kumimoji="1" sz="3356" kern="1200">
          <a:solidFill>
            <a:schemeClr val="tx1"/>
          </a:solidFill>
          <a:latin typeface="+mn-lt"/>
          <a:ea typeface="+mn-ea"/>
          <a:cs typeface="+mn-cs"/>
        </a:defRPr>
      </a:lvl1pPr>
      <a:lvl2pPr marL="768683" indent="-295647" algn="l" defTabSz="946071" rtl="0" eaLnBrk="1" latinLnBrk="0" hangingPunct="1">
        <a:spcBef>
          <a:spcPct val="20000"/>
        </a:spcBef>
        <a:buFont typeface="Arial" pitchFamily="34" charset="0"/>
        <a:buChar char="–"/>
        <a:defRPr kumimoji="1" sz="2902" kern="1200">
          <a:solidFill>
            <a:schemeClr val="tx1"/>
          </a:solidFill>
          <a:latin typeface="+mn-lt"/>
          <a:ea typeface="+mn-ea"/>
          <a:cs typeface="+mn-cs"/>
        </a:defRPr>
      </a:lvl2pPr>
      <a:lvl3pPr marL="1182589" indent="-236518" algn="l" defTabSz="946071" rtl="0" eaLnBrk="1" latinLnBrk="0" hangingPunct="1">
        <a:spcBef>
          <a:spcPct val="20000"/>
        </a:spcBef>
        <a:buFont typeface="Arial" pitchFamily="34" charset="0"/>
        <a:buChar char="•"/>
        <a:defRPr kumimoji="1" sz="2449" kern="1200">
          <a:solidFill>
            <a:schemeClr val="tx1"/>
          </a:solidFill>
          <a:latin typeface="+mn-lt"/>
          <a:ea typeface="+mn-ea"/>
          <a:cs typeface="+mn-cs"/>
        </a:defRPr>
      </a:lvl3pPr>
      <a:lvl4pPr marL="1655625" indent="-236518" algn="l" defTabSz="946071" rtl="0" eaLnBrk="1" latinLnBrk="0" hangingPunct="1">
        <a:spcBef>
          <a:spcPct val="20000"/>
        </a:spcBef>
        <a:buFont typeface="Arial" pitchFamily="34" charset="0"/>
        <a:buChar char="–"/>
        <a:defRPr kumimoji="1" sz="2087" kern="1200">
          <a:solidFill>
            <a:schemeClr val="tx1"/>
          </a:solidFill>
          <a:latin typeface="+mn-lt"/>
          <a:ea typeface="+mn-ea"/>
          <a:cs typeface="+mn-cs"/>
        </a:defRPr>
      </a:lvl4pPr>
      <a:lvl5pPr marL="2128660" indent="-236518" algn="l" defTabSz="946071" rtl="0" eaLnBrk="1" latinLnBrk="0" hangingPunct="1">
        <a:spcBef>
          <a:spcPct val="20000"/>
        </a:spcBef>
        <a:buFont typeface="Arial" pitchFamily="34" charset="0"/>
        <a:buChar char="»"/>
        <a:defRPr kumimoji="1" sz="2087" kern="1200">
          <a:solidFill>
            <a:schemeClr val="tx1"/>
          </a:solidFill>
          <a:latin typeface="+mn-lt"/>
          <a:ea typeface="+mn-ea"/>
          <a:cs typeface="+mn-cs"/>
        </a:defRPr>
      </a:lvl5pPr>
      <a:lvl6pPr marL="2601695" indent="-236518" algn="l" defTabSz="946071" rtl="0" eaLnBrk="1" latinLnBrk="0" hangingPunct="1">
        <a:spcBef>
          <a:spcPct val="20000"/>
        </a:spcBef>
        <a:buFont typeface="Arial" pitchFamily="34" charset="0"/>
        <a:buChar char="•"/>
        <a:defRPr kumimoji="1" sz="2087" kern="1200">
          <a:solidFill>
            <a:schemeClr val="tx1"/>
          </a:solidFill>
          <a:latin typeface="+mn-lt"/>
          <a:ea typeface="+mn-ea"/>
          <a:cs typeface="+mn-cs"/>
        </a:defRPr>
      </a:lvl6pPr>
      <a:lvl7pPr marL="3074731" indent="-236518" algn="l" defTabSz="946071" rtl="0" eaLnBrk="1" latinLnBrk="0" hangingPunct="1">
        <a:spcBef>
          <a:spcPct val="20000"/>
        </a:spcBef>
        <a:buFont typeface="Arial" pitchFamily="34" charset="0"/>
        <a:buChar char="•"/>
        <a:defRPr kumimoji="1" sz="2087" kern="1200">
          <a:solidFill>
            <a:schemeClr val="tx1"/>
          </a:solidFill>
          <a:latin typeface="+mn-lt"/>
          <a:ea typeface="+mn-ea"/>
          <a:cs typeface="+mn-cs"/>
        </a:defRPr>
      </a:lvl7pPr>
      <a:lvl8pPr marL="3547767" indent="-236518" algn="l" defTabSz="946071" rtl="0" eaLnBrk="1" latinLnBrk="0" hangingPunct="1">
        <a:spcBef>
          <a:spcPct val="20000"/>
        </a:spcBef>
        <a:buFont typeface="Arial" pitchFamily="34" charset="0"/>
        <a:buChar char="•"/>
        <a:defRPr kumimoji="1" sz="2087" kern="1200">
          <a:solidFill>
            <a:schemeClr val="tx1"/>
          </a:solidFill>
          <a:latin typeface="+mn-lt"/>
          <a:ea typeface="+mn-ea"/>
          <a:cs typeface="+mn-cs"/>
        </a:defRPr>
      </a:lvl8pPr>
      <a:lvl9pPr marL="4020802" indent="-236518" algn="l" defTabSz="946071" rtl="0" eaLnBrk="1" latinLnBrk="0" hangingPunct="1">
        <a:spcBef>
          <a:spcPct val="20000"/>
        </a:spcBef>
        <a:buFont typeface="Arial" pitchFamily="34" charset="0"/>
        <a:buChar char="•"/>
        <a:defRPr kumimoji="1" sz="2087" kern="1200">
          <a:solidFill>
            <a:schemeClr val="tx1"/>
          </a:solidFill>
          <a:latin typeface="+mn-lt"/>
          <a:ea typeface="+mn-ea"/>
          <a:cs typeface="+mn-cs"/>
        </a:defRPr>
      </a:lvl9pPr>
    </p:bodyStyle>
    <p:otherStyle>
      <a:defPPr>
        <a:defRPr lang="ja-JP"/>
      </a:defPPr>
      <a:lvl1pPr marL="0" algn="l" defTabSz="946071" rtl="0" eaLnBrk="1" latinLnBrk="0" hangingPunct="1">
        <a:defRPr kumimoji="1" sz="1905" kern="1200">
          <a:solidFill>
            <a:schemeClr val="tx1"/>
          </a:solidFill>
          <a:latin typeface="+mn-lt"/>
          <a:ea typeface="+mn-ea"/>
          <a:cs typeface="+mn-cs"/>
        </a:defRPr>
      </a:lvl1pPr>
      <a:lvl2pPr marL="473036" algn="l" defTabSz="946071" rtl="0" eaLnBrk="1" latinLnBrk="0" hangingPunct="1">
        <a:defRPr kumimoji="1" sz="1905" kern="1200">
          <a:solidFill>
            <a:schemeClr val="tx1"/>
          </a:solidFill>
          <a:latin typeface="+mn-lt"/>
          <a:ea typeface="+mn-ea"/>
          <a:cs typeface="+mn-cs"/>
        </a:defRPr>
      </a:lvl2pPr>
      <a:lvl3pPr marL="946071" algn="l" defTabSz="946071" rtl="0" eaLnBrk="1" latinLnBrk="0" hangingPunct="1">
        <a:defRPr kumimoji="1" sz="1905" kern="1200">
          <a:solidFill>
            <a:schemeClr val="tx1"/>
          </a:solidFill>
          <a:latin typeface="+mn-lt"/>
          <a:ea typeface="+mn-ea"/>
          <a:cs typeface="+mn-cs"/>
        </a:defRPr>
      </a:lvl3pPr>
      <a:lvl4pPr marL="1419107" algn="l" defTabSz="946071" rtl="0" eaLnBrk="1" latinLnBrk="0" hangingPunct="1">
        <a:defRPr kumimoji="1" sz="1905" kern="1200">
          <a:solidFill>
            <a:schemeClr val="tx1"/>
          </a:solidFill>
          <a:latin typeface="+mn-lt"/>
          <a:ea typeface="+mn-ea"/>
          <a:cs typeface="+mn-cs"/>
        </a:defRPr>
      </a:lvl4pPr>
      <a:lvl5pPr marL="1892143" algn="l" defTabSz="946071" rtl="0" eaLnBrk="1" latinLnBrk="0" hangingPunct="1">
        <a:defRPr kumimoji="1" sz="1905" kern="1200">
          <a:solidFill>
            <a:schemeClr val="tx1"/>
          </a:solidFill>
          <a:latin typeface="+mn-lt"/>
          <a:ea typeface="+mn-ea"/>
          <a:cs typeface="+mn-cs"/>
        </a:defRPr>
      </a:lvl5pPr>
      <a:lvl6pPr marL="2365177" algn="l" defTabSz="946071" rtl="0" eaLnBrk="1" latinLnBrk="0" hangingPunct="1">
        <a:defRPr kumimoji="1" sz="1905" kern="1200">
          <a:solidFill>
            <a:schemeClr val="tx1"/>
          </a:solidFill>
          <a:latin typeface="+mn-lt"/>
          <a:ea typeface="+mn-ea"/>
          <a:cs typeface="+mn-cs"/>
        </a:defRPr>
      </a:lvl6pPr>
      <a:lvl7pPr marL="2838213" algn="l" defTabSz="946071" rtl="0" eaLnBrk="1" latinLnBrk="0" hangingPunct="1">
        <a:defRPr kumimoji="1" sz="1905" kern="1200">
          <a:solidFill>
            <a:schemeClr val="tx1"/>
          </a:solidFill>
          <a:latin typeface="+mn-lt"/>
          <a:ea typeface="+mn-ea"/>
          <a:cs typeface="+mn-cs"/>
        </a:defRPr>
      </a:lvl7pPr>
      <a:lvl8pPr marL="3311249" algn="l" defTabSz="946071" rtl="0" eaLnBrk="1" latinLnBrk="0" hangingPunct="1">
        <a:defRPr kumimoji="1" sz="1905" kern="1200">
          <a:solidFill>
            <a:schemeClr val="tx1"/>
          </a:solidFill>
          <a:latin typeface="+mn-lt"/>
          <a:ea typeface="+mn-ea"/>
          <a:cs typeface="+mn-cs"/>
        </a:defRPr>
      </a:lvl8pPr>
      <a:lvl9pPr marL="3784285" algn="l" defTabSz="946071" rtl="0" eaLnBrk="1" latinLnBrk="0" hangingPunct="1">
        <a:defRPr kumimoji="1"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5" name="正方形/長方形 4"/>
          <p:cNvSpPr/>
          <p:nvPr/>
        </p:nvSpPr>
        <p:spPr>
          <a:xfrm>
            <a:off x="17488" y="3059238"/>
            <a:ext cx="9142958" cy="733086"/>
          </a:xfrm>
          <a:prstGeom prst="rect">
            <a:avLst/>
          </a:prstGeom>
        </p:spPr>
        <p:txBody>
          <a:bodyPr vert="horz" wrap="square">
            <a:spAutoFit/>
          </a:bodyPr>
          <a:lstStyle/>
          <a:p>
            <a:pPr algn="ctr" defTabSz="829544">
              <a:lnSpc>
                <a:spcPct val="160000"/>
              </a:lnSpc>
            </a:pPr>
            <a:r>
              <a:rPr kumimoji="0" lang="ja-JP" altLang="en-US" sz="2907" b="1" kern="0" cap="all" spc="1026" dirty="0">
                <a:solidFill>
                  <a:prstClr val="white">
                    <a:alpha val="95000"/>
                  </a:prstClr>
                </a:solidFill>
                <a:latin typeface="AXIS Std R" panose="020B0500000000000000" pitchFamily="34" charset="-128"/>
                <a:ea typeface="AXIS Std R" panose="020B0500000000000000" pitchFamily="34" charset="-128"/>
              </a:rPr>
              <a:t>反論１</a:t>
            </a:r>
            <a:endParaRPr kumimoji="0" lang="en-US" altLang="ja-JP" sz="2907" b="1" kern="0" cap="all" spc="1026" dirty="0">
              <a:solidFill>
                <a:prstClr val="white">
                  <a:alpha val="95000"/>
                </a:prstClr>
              </a:solidFill>
              <a:latin typeface="AXIS Std R" panose="020B0500000000000000" pitchFamily="34" charset="-128"/>
              <a:ea typeface="AXIS Std R" panose="020B0500000000000000" pitchFamily="34" charset="-128"/>
            </a:endParaRPr>
          </a:p>
        </p:txBody>
      </p:sp>
      <p:sp>
        <p:nvSpPr>
          <p:cNvPr id="6" name="正方形/長方形 5"/>
          <p:cNvSpPr/>
          <p:nvPr/>
        </p:nvSpPr>
        <p:spPr>
          <a:xfrm>
            <a:off x="4242013" y="1795815"/>
            <a:ext cx="693908" cy="1263423"/>
          </a:xfrm>
          <a:prstGeom prst="rect">
            <a:avLst/>
          </a:prstGeom>
        </p:spPr>
        <p:txBody>
          <a:bodyPr wrap="none">
            <a:spAutoFit/>
          </a:bodyPr>
          <a:lstStyle/>
          <a:p>
            <a:pPr defTabSz="829544"/>
            <a:r>
              <a:rPr kumimoji="0" lang="en-US" altLang="ja-JP" sz="7610" kern="0" spc="171" smtClean="0">
                <a:solidFill>
                  <a:srgbClr val="FFFFFF">
                    <a:alpha val="10000"/>
                  </a:srgbClr>
                </a:solidFill>
                <a:latin typeface="DIN Mittelschrift Std" pitchFamily="50" charset="0"/>
                <a:ea typeface="小塚ゴシック Pro B" pitchFamily="34" charset="-128"/>
              </a:rPr>
              <a:t>7</a:t>
            </a:r>
            <a:endParaRPr kumimoji="0" lang="en-US" altLang="ja-JP" sz="7610" kern="0" spc="171" dirty="0">
              <a:solidFill>
                <a:srgbClr val="FFFFFF">
                  <a:alpha val="10000"/>
                </a:srgbClr>
              </a:solidFill>
              <a:latin typeface="DIN Mittelschrift Std" pitchFamily="50" charset="0"/>
              <a:ea typeface="小塚ゴシック Pro B" pitchFamily="34" charset="-128"/>
            </a:endParaRPr>
          </a:p>
        </p:txBody>
      </p:sp>
    </p:spTree>
    <p:extLst>
      <p:ext uri="{BB962C8B-B14F-4D97-AF65-F5344CB8AC3E}">
        <p14:creationId xmlns:p14="http://schemas.microsoft.com/office/powerpoint/2010/main" val="27755605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現代はリージン判決により、合理の原則。</a:t>
            </a:r>
            <a:endParaRPr kumimoji="1" lang="en-US" altLang="ja-JP" dirty="0" smtClean="0"/>
          </a:p>
          <a:p>
            <a:pPr marL="0" indent="0">
              <a:buNone/>
            </a:pPr>
            <a:r>
              <a:rPr lang="en-US" altLang="ja-JP" dirty="0" smtClean="0"/>
              <a:t>→</a:t>
            </a:r>
            <a:r>
              <a:rPr lang="ja-JP" altLang="en-US" dirty="0" smtClean="0"/>
              <a:t>知的財産権を保護しつつ、競争も促進できる法律の運用がされている。</a:t>
            </a:r>
            <a:endParaRPr lang="en-US" altLang="ja-JP" dirty="0" smtClean="0"/>
          </a:p>
          <a:p>
            <a:pPr marL="0" indent="0">
              <a:buNone/>
            </a:pPr>
            <a:endParaRPr kumimoji="1" lang="en-US" altLang="ja-JP" dirty="0"/>
          </a:p>
          <a:p>
            <a:pPr marL="0" indent="0">
              <a:buNone/>
            </a:pPr>
            <a:r>
              <a:rPr kumimoji="1" lang="ja-JP" altLang="en-US" dirty="0" smtClean="0"/>
              <a:t>この時代はどのような時代だったのか？</a:t>
            </a:r>
            <a:endParaRPr kumimoji="1" lang="en-US" altLang="ja-JP" dirty="0" smtClean="0"/>
          </a:p>
          <a:p>
            <a:pPr marL="0" indent="0">
              <a:buNone/>
            </a:pPr>
            <a:r>
              <a:rPr lang="ja-JP" altLang="ja-JP" dirty="0" smtClean="0"/>
              <a:t>1</a:t>
            </a:r>
            <a:r>
              <a:rPr lang="en-US" altLang="ja-JP" dirty="0" smtClean="0"/>
              <a:t>926</a:t>
            </a:r>
            <a:r>
              <a:rPr lang="ja-JP" altLang="en-US" dirty="0" smtClean="0"/>
              <a:t>年</a:t>
            </a:r>
            <a:endParaRPr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5B4AF231-A605-5743-A288-EDC6BA10A0C2}" type="slidenum">
              <a:rPr kumimoji="1" lang="ja-JP" altLang="en-US" smtClean="0"/>
              <a:pPr/>
              <a:t>10</a:t>
            </a:fld>
            <a:endParaRPr kumimoji="1" lang="ja-JP" altLang="en-US" dirty="0"/>
          </a:p>
        </p:txBody>
      </p:sp>
    </p:spTree>
    <p:extLst>
      <p:ext uri="{BB962C8B-B14F-4D97-AF65-F5344CB8AC3E}">
        <p14:creationId xmlns:p14="http://schemas.microsoft.com/office/powerpoint/2010/main" val="829920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要件</a:t>
            </a:r>
            <a:r>
              <a:rPr kumimoji="1" lang="en-US" altLang="ja-JP" dirty="0" smtClean="0"/>
              <a:t>②</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特許権者の独占に対して金銭的報酬を確保するために、通常かつ合理的に採用された、販売条件である場合に限り、彼は販売方法、価格制限をすることが可能である、と</a:t>
            </a:r>
            <a:r>
              <a:rPr lang="ja-JP" altLang="en-US" dirty="0"/>
              <a:t>私たち</a:t>
            </a:r>
            <a:r>
              <a:rPr lang="ja-JP" altLang="en-US" dirty="0" smtClean="0"/>
              <a:t>は考える。</a:t>
            </a:r>
            <a:endParaRPr kumimoji="1" lang="ja-JP" altLang="en-US" dirty="0"/>
          </a:p>
        </p:txBody>
      </p:sp>
      <p:sp>
        <p:nvSpPr>
          <p:cNvPr id="4" name="スライド番号プレースホルダー 3"/>
          <p:cNvSpPr>
            <a:spLocks noGrp="1"/>
          </p:cNvSpPr>
          <p:nvPr>
            <p:ph type="sldNum" sz="quarter" idx="12"/>
          </p:nvPr>
        </p:nvSpPr>
        <p:spPr/>
        <p:txBody>
          <a:bodyPr/>
          <a:lstStyle/>
          <a:p>
            <a:fld id="{5B4AF231-A605-5743-A288-EDC6BA10A0C2}" type="slidenum">
              <a:rPr kumimoji="1" lang="ja-JP" altLang="en-US" smtClean="0"/>
              <a:pPr/>
              <a:t>11</a:t>
            </a:fld>
            <a:endParaRPr kumimoji="1" lang="ja-JP" altLang="en-US" dirty="0"/>
          </a:p>
        </p:txBody>
      </p:sp>
    </p:spTree>
    <p:extLst>
      <p:ext uri="{BB962C8B-B14F-4D97-AF65-F5344CB8AC3E}">
        <p14:creationId xmlns:p14="http://schemas.microsoft.com/office/powerpoint/2010/main" val="1407515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反論１ 要件①</a:t>
            </a:r>
            <a:endParaRPr kumimoji="1" lang="ja-JP" altLang="en-US" dirty="0"/>
          </a:p>
        </p:txBody>
      </p:sp>
      <p:sp>
        <p:nvSpPr>
          <p:cNvPr id="4" name="スライド番号プレースホルダー 3"/>
          <p:cNvSpPr>
            <a:spLocks noGrp="1"/>
          </p:cNvSpPr>
          <p:nvPr>
            <p:ph type="sldNum" sz="quarter" idx="12"/>
          </p:nvPr>
        </p:nvSpPr>
        <p:spPr/>
        <p:txBody>
          <a:bodyPr/>
          <a:lstStyle/>
          <a:p>
            <a:fld id="{5B4AF231-A605-5743-A288-EDC6BA10A0C2}" type="slidenum">
              <a:rPr kumimoji="1" lang="ja-JP" altLang="en-US" smtClean="0"/>
              <a:pPr/>
              <a:t>12</a:t>
            </a:fld>
            <a:endParaRPr kumimoji="1" lang="ja-JP" altLang="en-US" dirty="0"/>
          </a:p>
        </p:txBody>
      </p:sp>
      <p:sp>
        <p:nvSpPr>
          <p:cNvPr id="5" name="正方形/長方形 4"/>
          <p:cNvSpPr/>
          <p:nvPr/>
        </p:nvSpPr>
        <p:spPr>
          <a:xfrm>
            <a:off x="448067" y="1047089"/>
            <a:ext cx="8208507" cy="1795529"/>
          </a:xfrm>
          <a:prstGeom prst="rect">
            <a:avLst/>
          </a:prstGeom>
          <a:noFill/>
          <a:ln w="444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solidFill>
                <a:prstClr val="white"/>
              </a:solidFill>
              <a:latin typeface="News Gothic MT"/>
            </a:endParaRPr>
          </a:p>
        </p:txBody>
      </p:sp>
      <p:sp>
        <p:nvSpPr>
          <p:cNvPr id="6" name="正方形/長方形 5"/>
          <p:cNvSpPr/>
          <p:nvPr/>
        </p:nvSpPr>
        <p:spPr>
          <a:xfrm>
            <a:off x="448067" y="3113592"/>
            <a:ext cx="8221626" cy="1158073"/>
          </a:xfrm>
          <a:prstGeom prst="rect">
            <a:avLst/>
          </a:prstGeom>
          <a:noFill/>
          <a:ln w="444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solidFill>
                <a:prstClr val="white"/>
              </a:solidFill>
              <a:latin typeface="News Gothic MT"/>
            </a:endParaRPr>
          </a:p>
        </p:txBody>
      </p:sp>
      <p:sp>
        <p:nvSpPr>
          <p:cNvPr id="7" name="テキスト ボックス 6"/>
          <p:cNvSpPr txBox="1"/>
          <p:nvPr/>
        </p:nvSpPr>
        <p:spPr>
          <a:xfrm>
            <a:off x="470263" y="3225735"/>
            <a:ext cx="7939314" cy="369332"/>
          </a:xfrm>
          <a:prstGeom prst="rect">
            <a:avLst/>
          </a:prstGeom>
          <a:noFill/>
        </p:spPr>
        <p:txBody>
          <a:bodyPr wrap="square" rtlCol="0">
            <a:spAutoFit/>
          </a:bodyPr>
          <a:lstStyle/>
          <a:p>
            <a:r>
              <a:rPr lang="ja-JP" altLang="en-US" b="1" u="sng" dirty="0">
                <a:solidFill>
                  <a:srgbClr val="FF6600"/>
                </a:solidFill>
              </a:rPr>
              <a:t>日本語訳／要旨</a:t>
            </a:r>
          </a:p>
        </p:txBody>
      </p:sp>
      <p:sp>
        <p:nvSpPr>
          <p:cNvPr id="8" name="テキスト ボックス 7"/>
          <p:cNvSpPr txBox="1"/>
          <p:nvPr/>
        </p:nvSpPr>
        <p:spPr>
          <a:xfrm>
            <a:off x="470263" y="1134863"/>
            <a:ext cx="7939314" cy="369332"/>
          </a:xfrm>
          <a:prstGeom prst="rect">
            <a:avLst/>
          </a:prstGeom>
          <a:noFill/>
        </p:spPr>
        <p:txBody>
          <a:bodyPr wrap="square" rtlCol="0">
            <a:spAutoFit/>
          </a:bodyPr>
          <a:lstStyle/>
          <a:p>
            <a:r>
              <a:rPr lang="ja-JP" altLang="en-US" b="1" u="sng" dirty="0">
                <a:solidFill>
                  <a:srgbClr val="FF6600"/>
                </a:solidFill>
              </a:rPr>
              <a:t>引用箇所</a:t>
            </a:r>
            <a:endParaRPr lang="en-US" altLang="ja-JP" b="1" u="sng" dirty="0">
              <a:solidFill>
                <a:srgbClr val="FF6600"/>
              </a:solidFill>
            </a:endParaRPr>
          </a:p>
        </p:txBody>
      </p:sp>
      <p:sp>
        <p:nvSpPr>
          <p:cNvPr id="9" name="右矢印 8"/>
          <p:cNvSpPr/>
          <p:nvPr/>
        </p:nvSpPr>
        <p:spPr>
          <a:xfrm>
            <a:off x="293212" y="4516072"/>
            <a:ext cx="685800" cy="483656"/>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dirty="0">
              <a:solidFill>
                <a:prstClr val="white"/>
              </a:solidFill>
              <a:latin typeface="News Gothic MT"/>
            </a:endParaRPr>
          </a:p>
        </p:txBody>
      </p:sp>
      <p:sp>
        <p:nvSpPr>
          <p:cNvPr id="10" name="テキスト ボックス 9"/>
          <p:cNvSpPr txBox="1"/>
          <p:nvPr/>
        </p:nvSpPr>
        <p:spPr>
          <a:xfrm>
            <a:off x="293212" y="5649960"/>
            <a:ext cx="8584088" cy="707886"/>
          </a:xfrm>
          <a:prstGeom prst="rect">
            <a:avLst/>
          </a:prstGeom>
          <a:noFill/>
        </p:spPr>
        <p:txBody>
          <a:bodyPr wrap="square" rtlCol="0">
            <a:spAutoFit/>
          </a:bodyPr>
          <a:lstStyle/>
          <a:p>
            <a:r>
              <a:rPr lang="ja-JP" altLang="en-US" sz="2000" b="1" dirty="0"/>
              <a:t>自社の製品を守るためという目的に</a:t>
            </a:r>
            <a:r>
              <a:rPr lang="ja-JP" altLang="en-US" sz="2000" b="1" dirty="0" smtClean="0"/>
              <a:t>ついて述べられて</a:t>
            </a:r>
            <a:r>
              <a:rPr lang="ja-JP" altLang="en-US" sz="2000" b="1" dirty="0"/>
              <a:t>いるわけでは</a:t>
            </a:r>
            <a:r>
              <a:rPr lang="ja-JP" altLang="en-US" sz="2000" b="1" dirty="0" smtClean="0"/>
              <a:t>ない</a:t>
            </a:r>
            <a:endParaRPr lang="en-US" altLang="ja-JP" sz="2000" b="1" dirty="0" smtClean="0"/>
          </a:p>
          <a:p>
            <a:r>
              <a:rPr lang="ja-JP" altLang="en-US" sz="2000" b="1" dirty="0" smtClean="0">
                <a:solidFill>
                  <a:prstClr val="black"/>
                </a:solidFill>
              </a:rPr>
              <a:t>→ 補足は上記抽出箇所で述べられているものを詳述するわけではない</a:t>
            </a:r>
            <a:endParaRPr lang="ja-JP" altLang="en-US" sz="2000" b="1" dirty="0">
              <a:solidFill>
                <a:prstClr val="black"/>
              </a:solidFill>
            </a:endParaRPr>
          </a:p>
        </p:txBody>
      </p:sp>
      <p:sp>
        <p:nvSpPr>
          <p:cNvPr id="11" name="正方形/長方形 10"/>
          <p:cNvSpPr/>
          <p:nvPr/>
        </p:nvSpPr>
        <p:spPr>
          <a:xfrm>
            <a:off x="686912" y="1474113"/>
            <a:ext cx="7731798" cy="1323439"/>
          </a:xfrm>
          <a:prstGeom prst="rect">
            <a:avLst/>
          </a:prstGeom>
        </p:spPr>
        <p:txBody>
          <a:bodyPr wrap="square">
            <a:spAutoFit/>
          </a:bodyPr>
          <a:lstStyle/>
          <a:p>
            <a:pPr lvl="0"/>
            <a:r>
              <a:rPr lang="en-US" altLang="ja-JP" sz="1600" dirty="0">
                <a:solidFill>
                  <a:prstClr val="black"/>
                </a:solidFill>
              </a:rPr>
              <a:t>If the patentee goes further and licenses the selling of the articles, may he limit the selling by limiting the method of sale and the price? </a:t>
            </a:r>
            <a:r>
              <a:rPr lang="en-US" altLang="ja-JP" sz="1600" b="1" dirty="0">
                <a:solidFill>
                  <a:prstClr val="black"/>
                </a:solidFill>
              </a:rPr>
              <a:t>We think he may do so provided the conditions of sale are </a:t>
            </a:r>
            <a:r>
              <a:rPr lang="en-US" altLang="ja-JP" sz="1600" b="1" dirty="0">
                <a:solidFill>
                  <a:srgbClr val="FF0000"/>
                </a:solidFill>
              </a:rPr>
              <a:t>normally and reasonably </a:t>
            </a:r>
            <a:r>
              <a:rPr lang="en-US" altLang="ja-JP" sz="1600" b="1" dirty="0">
                <a:solidFill>
                  <a:prstClr val="black"/>
                </a:solidFill>
              </a:rPr>
              <a:t>adapted </a:t>
            </a:r>
            <a:r>
              <a:rPr lang="en-US" altLang="ja-JP" sz="1600" b="1" dirty="0">
                <a:solidFill>
                  <a:srgbClr val="FF0000"/>
                </a:solidFill>
              </a:rPr>
              <a:t>to secure pecuniary reward for the patentee's monopoly</a:t>
            </a:r>
            <a:r>
              <a:rPr lang="en-US" altLang="ja-JP" sz="1600" b="1" dirty="0">
                <a:solidFill>
                  <a:prstClr val="black"/>
                </a:solidFill>
              </a:rPr>
              <a:t>.</a:t>
            </a:r>
            <a:r>
              <a:rPr lang="en-US" altLang="ja-JP" sz="1600" u="sng" dirty="0">
                <a:solidFill>
                  <a:prstClr val="black"/>
                </a:solidFill>
              </a:rPr>
              <a:t> </a:t>
            </a:r>
            <a:endParaRPr lang="en-US" altLang="ja-JP" sz="1600" b="1" dirty="0">
              <a:solidFill>
                <a:srgbClr val="FF6600"/>
              </a:solidFill>
            </a:endParaRPr>
          </a:p>
        </p:txBody>
      </p:sp>
      <p:sp>
        <p:nvSpPr>
          <p:cNvPr id="12" name="正方形/長方形 11"/>
          <p:cNvSpPr/>
          <p:nvPr/>
        </p:nvSpPr>
        <p:spPr>
          <a:xfrm>
            <a:off x="578097" y="3540521"/>
            <a:ext cx="7948446" cy="584775"/>
          </a:xfrm>
          <a:prstGeom prst="rect">
            <a:avLst/>
          </a:prstGeom>
        </p:spPr>
        <p:txBody>
          <a:bodyPr wrap="square">
            <a:spAutoFit/>
          </a:bodyPr>
          <a:lstStyle/>
          <a:p>
            <a:r>
              <a:rPr lang="ja-JP" altLang="en-US" sz="1600" dirty="0" smtClean="0"/>
              <a:t>特許権者</a:t>
            </a:r>
            <a:r>
              <a:rPr lang="ja-JP" altLang="en-US" sz="1600" dirty="0"/>
              <a:t>の独占に対する</a:t>
            </a:r>
            <a:r>
              <a:rPr lang="ja-JP" altLang="en-US" sz="1600" u="sng" dirty="0"/>
              <a:t>金銭的報酬を確保するために通常かつ合理的に</a:t>
            </a:r>
            <a:r>
              <a:rPr lang="ja-JP" altLang="en-US" sz="1600" dirty="0"/>
              <a:t>採用された販売条件である場合に限り、認められる</a:t>
            </a:r>
            <a:r>
              <a:rPr lang="ja-JP" altLang="en-US" sz="1600" dirty="0" smtClean="0"/>
              <a:t>。</a:t>
            </a:r>
            <a:endParaRPr lang="ja-JP" altLang="en-US" sz="1600" dirty="0"/>
          </a:p>
        </p:txBody>
      </p:sp>
      <p:sp>
        <p:nvSpPr>
          <p:cNvPr id="13" name="三角形 12"/>
          <p:cNvSpPr/>
          <p:nvPr/>
        </p:nvSpPr>
        <p:spPr>
          <a:xfrm rot="10800000">
            <a:off x="2172969" y="5138944"/>
            <a:ext cx="4533900" cy="259759"/>
          </a:xfrm>
          <a:prstGeom prst="triangl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p>
        </p:txBody>
      </p:sp>
      <p:sp>
        <p:nvSpPr>
          <p:cNvPr id="15" name="テキスト ボックス 14"/>
          <p:cNvSpPr txBox="1"/>
          <p:nvPr/>
        </p:nvSpPr>
        <p:spPr>
          <a:xfrm>
            <a:off x="979012" y="4545928"/>
            <a:ext cx="8584088" cy="400110"/>
          </a:xfrm>
          <a:prstGeom prst="rect">
            <a:avLst/>
          </a:prstGeom>
          <a:noFill/>
        </p:spPr>
        <p:txBody>
          <a:bodyPr wrap="square" rtlCol="0">
            <a:spAutoFit/>
          </a:bodyPr>
          <a:lstStyle/>
          <a:p>
            <a:r>
              <a:rPr lang="ja-JP" altLang="en-US" sz="2000" b="1" dirty="0"/>
              <a:t>「金銭的報酬を合理的に確保できる条件だったかどうか」が問題</a:t>
            </a:r>
            <a:endParaRPr lang="ja-JP" altLang="en-US" sz="2000" b="1" dirty="0">
              <a:solidFill>
                <a:prstClr val="black"/>
              </a:solidFill>
            </a:endParaRPr>
          </a:p>
        </p:txBody>
      </p:sp>
    </p:spTree>
    <p:extLst>
      <p:ext uri="{BB962C8B-B14F-4D97-AF65-F5344CB8AC3E}">
        <p14:creationId xmlns:p14="http://schemas.microsoft.com/office/powerpoint/2010/main" val="490791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反論１ 要件①補足</a:t>
            </a:r>
            <a:endParaRPr kumimoji="1" lang="ja-JP" altLang="en-US" dirty="0"/>
          </a:p>
        </p:txBody>
      </p:sp>
      <p:sp>
        <p:nvSpPr>
          <p:cNvPr id="4" name="スライド番号プレースホルダー 3"/>
          <p:cNvSpPr>
            <a:spLocks noGrp="1"/>
          </p:cNvSpPr>
          <p:nvPr>
            <p:ph type="sldNum" sz="quarter" idx="12"/>
          </p:nvPr>
        </p:nvSpPr>
        <p:spPr/>
        <p:txBody>
          <a:bodyPr/>
          <a:lstStyle/>
          <a:p>
            <a:fld id="{5B4AF231-A605-5743-A288-EDC6BA10A0C2}" type="slidenum">
              <a:rPr kumimoji="1" lang="ja-JP" altLang="en-US" smtClean="0"/>
              <a:pPr/>
              <a:t>13</a:t>
            </a:fld>
            <a:endParaRPr kumimoji="1" lang="ja-JP" altLang="en-US" dirty="0"/>
          </a:p>
        </p:txBody>
      </p:sp>
      <p:sp>
        <p:nvSpPr>
          <p:cNvPr id="5" name="正方形/長方形 4"/>
          <p:cNvSpPr/>
          <p:nvPr/>
        </p:nvSpPr>
        <p:spPr>
          <a:xfrm>
            <a:off x="448067" y="1047090"/>
            <a:ext cx="8208507" cy="1528414"/>
          </a:xfrm>
          <a:prstGeom prst="rect">
            <a:avLst/>
          </a:prstGeom>
          <a:noFill/>
          <a:ln w="444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solidFill>
                <a:prstClr val="white"/>
              </a:solidFill>
              <a:latin typeface="News Gothic MT"/>
            </a:endParaRPr>
          </a:p>
        </p:txBody>
      </p:sp>
      <p:sp>
        <p:nvSpPr>
          <p:cNvPr id="6" name="正方形/長方形 5"/>
          <p:cNvSpPr/>
          <p:nvPr/>
        </p:nvSpPr>
        <p:spPr>
          <a:xfrm>
            <a:off x="448067" y="2756778"/>
            <a:ext cx="8221626" cy="1508038"/>
          </a:xfrm>
          <a:prstGeom prst="rect">
            <a:avLst/>
          </a:prstGeom>
          <a:noFill/>
          <a:ln w="444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solidFill>
                <a:prstClr val="white"/>
              </a:solidFill>
              <a:latin typeface="News Gothic MT"/>
            </a:endParaRPr>
          </a:p>
        </p:txBody>
      </p:sp>
      <p:sp>
        <p:nvSpPr>
          <p:cNvPr id="7" name="テキスト ボックス 6"/>
          <p:cNvSpPr txBox="1"/>
          <p:nvPr/>
        </p:nvSpPr>
        <p:spPr>
          <a:xfrm>
            <a:off x="470263" y="2868921"/>
            <a:ext cx="7939314" cy="369332"/>
          </a:xfrm>
          <a:prstGeom prst="rect">
            <a:avLst/>
          </a:prstGeom>
          <a:noFill/>
        </p:spPr>
        <p:txBody>
          <a:bodyPr wrap="square" rtlCol="0">
            <a:spAutoFit/>
          </a:bodyPr>
          <a:lstStyle/>
          <a:p>
            <a:r>
              <a:rPr lang="ja-JP" altLang="en-US" b="1" u="sng" dirty="0">
                <a:solidFill>
                  <a:srgbClr val="FF6600"/>
                </a:solidFill>
              </a:rPr>
              <a:t>日本語訳／要旨</a:t>
            </a:r>
          </a:p>
        </p:txBody>
      </p:sp>
      <p:sp>
        <p:nvSpPr>
          <p:cNvPr id="8" name="テキスト ボックス 7"/>
          <p:cNvSpPr txBox="1"/>
          <p:nvPr/>
        </p:nvSpPr>
        <p:spPr>
          <a:xfrm>
            <a:off x="470263" y="1134863"/>
            <a:ext cx="7939314" cy="369332"/>
          </a:xfrm>
          <a:prstGeom prst="rect">
            <a:avLst/>
          </a:prstGeom>
          <a:noFill/>
        </p:spPr>
        <p:txBody>
          <a:bodyPr wrap="square" rtlCol="0">
            <a:spAutoFit/>
          </a:bodyPr>
          <a:lstStyle/>
          <a:p>
            <a:r>
              <a:rPr lang="ja-JP" altLang="en-US" b="1" u="sng" dirty="0">
                <a:solidFill>
                  <a:srgbClr val="FF6600"/>
                </a:solidFill>
              </a:rPr>
              <a:t>引用箇所</a:t>
            </a:r>
            <a:endParaRPr lang="en-US" altLang="ja-JP" b="1" u="sng" dirty="0">
              <a:solidFill>
                <a:srgbClr val="FF6600"/>
              </a:solidFill>
            </a:endParaRPr>
          </a:p>
        </p:txBody>
      </p:sp>
      <p:sp>
        <p:nvSpPr>
          <p:cNvPr id="9" name="右矢印 8"/>
          <p:cNvSpPr/>
          <p:nvPr/>
        </p:nvSpPr>
        <p:spPr>
          <a:xfrm>
            <a:off x="293212" y="4516072"/>
            <a:ext cx="685800" cy="483656"/>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dirty="0">
              <a:solidFill>
                <a:prstClr val="white"/>
              </a:solidFill>
              <a:latin typeface="News Gothic MT"/>
            </a:endParaRPr>
          </a:p>
        </p:txBody>
      </p:sp>
      <p:sp>
        <p:nvSpPr>
          <p:cNvPr id="11" name="正方形/長方形 10"/>
          <p:cNvSpPr/>
          <p:nvPr/>
        </p:nvSpPr>
        <p:spPr>
          <a:xfrm>
            <a:off x="686912" y="1474113"/>
            <a:ext cx="7731798" cy="830997"/>
          </a:xfrm>
          <a:prstGeom prst="rect">
            <a:avLst/>
          </a:prstGeom>
        </p:spPr>
        <p:txBody>
          <a:bodyPr wrap="square">
            <a:spAutoFit/>
          </a:bodyPr>
          <a:lstStyle/>
          <a:p>
            <a:r>
              <a:rPr lang="en-US" altLang="ja-JP" sz="1600" dirty="0" smtClean="0">
                <a:ea typeface="MS PGothic" charset="-128"/>
                <a:cs typeface="MS PGothic" charset="-128"/>
              </a:rPr>
              <a:t>It </a:t>
            </a:r>
            <a:r>
              <a:rPr lang="en-US" altLang="ja-JP" sz="1600" dirty="0">
                <a:ea typeface="MS PGothic" charset="-128"/>
                <a:cs typeface="MS PGothic" charset="-128"/>
              </a:rPr>
              <a:t>would seem entirely reasonable that he should say to the licensee, "Yes, you may make and sell articles under my patent, but not so as to destroy the profit that I wish to obtain by making them and selling them myself." </a:t>
            </a:r>
            <a:endParaRPr lang="en-US" altLang="ja-JP" sz="1600" u="sng" dirty="0">
              <a:ea typeface="MS PGothic" charset="-128"/>
              <a:cs typeface="MS PGothic" charset="-128"/>
            </a:endParaRPr>
          </a:p>
        </p:txBody>
      </p:sp>
      <p:sp>
        <p:nvSpPr>
          <p:cNvPr id="12" name="正方形/長方形 11"/>
          <p:cNvSpPr/>
          <p:nvPr/>
        </p:nvSpPr>
        <p:spPr>
          <a:xfrm>
            <a:off x="578097" y="3171442"/>
            <a:ext cx="7948446" cy="830997"/>
          </a:xfrm>
          <a:prstGeom prst="rect">
            <a:avLst/>
          </a:prstGeom>
        </p:spPr>
        <p:txBody>
          <a:bodyPr wrap="square">
            <a:spAutoFit/>
          </a:bodyPr>
          <a:lstStyle/>
          <a:p>
            <a:r>
              <a:rPr lang="ja-JP" altLang="en-US" sz="1600" dirty="0" smtClean="0"/>
              <a:t>特許権者</a:t>
            </a:r>
            <a:r>
              <a:rPr lang="ja-JP" altLang="en-US" sz="1600" dirty="0"/>
              <a:t>がライセンシーに、「俺の特許の下に製品を作ったり売ったりするのはいいが、</a:t>
            </a:r>
            <a:r>
              <a:rPr lang="ja-JP" altLang="en-US" sz="1600" b="1" u="sng" dirty="0"/>
              <a:t>俺も製造販売で利益を得たいから俺の利益を破壊しない限度にしろ</a:t>
            </a:r>
            <a:r>
              <a:rPr lang="ja-JP" altLang="en-US" sz="1600" dirty="0"/>
              <a:t>」というのは完全に合理的である。</a:t>
            </a:r>
            <a:endParaRPr lang="en-US" altLang="ja-JP" sz="1600" dirty="0"/>
          </a:p>
        </p:txBody>
      </p:sp>
      <p:sp>
        <p:nvSpPr>
          <p:cNvPr id="15" name="テキスト ボックス 14"/>
          <p:cNvSpPr txBox="1"/>
          <p:nvPr/>
        </p:nvSpPr>
        <p:spPr>
          <a:xfrm>
            <a:off x="979012" y="4545928"/>
            <a:ext cx="8584088" cy="400110"/>
          </a:xfrm>
          <a:prstGeom prst="rect">
            <a:avLst/>
          </a:prstGeom>
          <a:noFill/>
        </p:spPr>
        <p:txBody>
          <a:bodyPr wrap="square" rtlCol="0">
            <a:spAutoFit/>
          </a:bodyPr>
          <a:lstStyle/>
          <a:p>
            <a:r>
              <a:rPr lang="ja-JP" altLang="en-US" sz="2000" b="1" dirty="0"/>
              <a:t>「俺の利益を破壊しない限度にしろ」という部分が</a:t>
            </a:r>
            <a:r>
              <a:rPr lang="ja-JP" altLang="en-US" sz="2000" b="1" dirty="0" smtClean="0"/>
              <a:t>欠如している</a:t>
            </a:r>
            <a:endParaRPr lang="ja-JP" altLang="en-US" sz="2000" b="1" dirty="0">
              <a:solidFill>
                <a:prstClr val="black"/>
              </a:solidFill>
            </a:endParaRPr>
          </a:p>
        </p:txBody>
      </p:sp>
      <p:sp>
        <p:nvSpPr>
          <p:cNvPr id="16" name="三角形 15"/>
          <p:cNvSpPr/>
          <p:nvPr/>
        </p:nvSpPr>
        <p:spPr>
          <a:xfrm rot="10800000">
            <a:off x="2172969" y="5138944"/>
            <a:ext cx="4533900" cy="259759"/>
          </a:xfrm>
          <a:prstGeom prst="triangl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p>
        </p:txBody>
      </p:sp>
      <p:sp>
        <p:nvSpPr>
          <p:cNvPr id="17" name="テキスト ボックス 16"/>
          <p:cNvSpPr txBox="1"/>
          <p:nvPr/>
        </p:nvSpPr>
        <p:spPr>
          <a:xfrm>
            <a:off x="3531712" y="5663466"/>
            <a:ext cx="8584088" cy="400110"/>
          </a:xfrm>
          <a:prstGeom prst="rect">
            <a:avLst/>
          </a:prstGeom>
          <a:noFill/>
        </p:spPr>
        <p:txBody>
          <a:bodyPr wrap="square" rtlCol="0">
            <a:spAutoFit/>
          </a:bodyPr>
          <a:lstStyle/>
          <a:p>
            <a:r>
              <a:rPr lang="ja-JP" altLang="en-US" sz="2000" b="1" smtClean="0">
                <a:solidFill>
                  <a:prstClr val="black"/>
                </a:solidFill>
              </a:rPr>
              <a:t>次スライド参照</a:t>
            </a:r>
            <a:endParaRPr lang="ja-JP" altLang="en-US" sz="2000" b="1" dirty="0">
              <a:solidFill>
                <a:prstClr val="black"/>
              </a:solidFill>
            </a:endParaRPr>
          </a:p>
        </p:txBody>
      </p:sp>
    </p:spTree>
    <p:extLst>
      <p:ext uri="{BB962C8B-B14F-4D97-AF65-F5344CB8AC3E}">
        <p14:creationId xmlns:p14="http://schemas.microsoft.com/office/powerpoint/2010/main" val="2123927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反論１ 要件①補足</a:t>
            </a:r>
            <a:endParaRPr kumimoji="1" lang="ja-JP" altLang="en-US" dirty="0"/>
          </a:p>
        </p:txBody>
      </p:sp>
      <p:sp>
        <p:nvSpPr>
          <p:cNvPr id="4" name="スライド番号プレースホルダー 3"/>
          <p:cNvSpPr>
            <a:spLocks noGrp="1"/>
          </p:cNvSpPr>
          <p:nvPr>
            <p:ph type="sldNum" sz="quarter" idx="12"/>
          </p:nvPr>
        </p:nvSpPr>
        <p:spPr/>
        <p:txBody>
          <a:bodyPr/>
          <a:lstStyle/>
          <a:p>
            <a:fld id="{5B4AF231-A605-5743-A288-EDC6BA10A0C2}" type="slidenum">
              <a:rPr kumimoji="1" lang="ja-JP" altLang="en-US" smtClean="0"/>
              <a:pPr/>
              <a:t>14</a:t>
            </a:fld>
            <a:endParaRPr kumimoji="1" lang="ja-JP" altLang="en-US" dirty="0"/>
          </a:p>
        </p:txBody>
      </p:sp>
      <p:sp>
        <p:nvSpPr>
          <p:cNvPr id="5" name="正方形/長方形 4"/>
          <p:cNvSpPr/>
          <p:nvPr/>
        </p:nvSpPr>
        <p:spPr>
          <a:xfrm>
            <a:off x="448067" y="1047090"/>
            <a:ext cx="8208507" cy="1528414"/>
          </a:xfrm>
          <a:prstGeom prst="rect">
            <a:avLst/>
          </a:prstGeom>
          <a:noFill/>
          <a:ln w="444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solidFill>
                <a:prstClr val="white"/>
              </a:solidFill>
              <a:latin typeface="News Gothic MT"/>
            </a:endParaRPr>
          </a:p>
        </p:txBody>
      </p:sp>
      <p:sp>
        <p:nvSpPr>
          <p:cNvPr id="6" name="正方形/長方形 5"/>
          <p:cNvSpPr/>
          <p:nvPr/>
        </p:nvSpPr>
        <p:spPr>
          <a:xfrm>
            <a:off x="448067" y="2756778"/>
            <a:ext cx="8221626" cy="1508038"/>
          </a:xfrm>
          <a:prstGeom prst="rect">
            <a:avLst/>
          </a:prstGeom>
          <a:noFill/>
          <a:ln w="444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solidFill>
                <a:prstClr val="white"/>
              </a:solidFill>
              <a:latin typeface="News Gothic MT"/>
            </a:endParaRPr>
          </a:p>
        </p:txBody>
      </p:sp>
      <p:sp>
        <p:nvSpPr>
          <p:cNvPr id="7" name="テキスト ボックス 6"/>
          <p:cNvSpPr txBox="1"/>
          <p:nvPr/>
        </p:nvSpPr>
        <p:spPr>
          <a:xfrm>
            <a:off x="470263" y="2868921"/>
            <a:ext cx="7939314" cy="369332"/>
          </a:xfrm>
          <a:prstGeom prst="rect">
            <a:avLst/>
          </a:prstGeom>
          <a:noFill/>
        </p:spPr>
        <p:txBody>
          <a:bodyPr wrap="square" rtlCol="0">
            <a:spAutoFit/>
          </a:bodyPr>
          <a:lstStyle/>
          <a:p>
            <a:r>
              <a:rPr lang="ja-JP" altLang="en-US" b="1" u="sng" dirty="0">
                <a:solidFill>
                  <a:srgbClr val="FF6600"/>
                </a:solidFill>
              </a:rPr>
              <a:t>日本語訳／要旨</a:t>
            </a:r>
          </a:p>
        </p:txBody>
      </p:sp>
      <p:sp>
        <p:nvSpPr>
          <p:cNvPr id="8" name="テキスト ボックス 7"/>
          <p:cNvSpPr txBox="1"/>
          <p:nvPr/>
        </p:nvSpPr>
        <p:spPr>
          <a:xfrm>
            <a:off x="470263" y="1134863"/>
            <a:ext cx="7939314" cy="369332"/>
          </a:xfrm>
          <a:prstGeom prst="rect">
            <a:avLst/>
          </a:prstGeom>
          <a:noFill/>
        </p:spPr>
        <p:txBody>
          <a:bodyPr wrap="square" rtlCol="0">
            <a:spAutoFit/>
          </a:bodyPr>
          <a:lstStyle/>
          <a:p>
            <a:r>
              <a:rPr lang="ja-JP" altLang="en-US" b="1" u="sng" dirty="0">
                <a:solidFill>
                  <a:srgbClr val="FF6600"/>
                </a:solidFill>
              </a:rPr>
              <a:t>引用箇所</a:t>
            </a:r>
            <a:endParaRPr lang="en-US" altLang="ja-JP" b="1" u="sng" dirty="0">
              <a:solidFill>
                <a:srgbClr val="FF6600"/>
              </a:solidFill>
            </a:endParaRPr>
          </a:p>
        </p:txBody>
      </p:sp>
      <p:sp>
        <p:nvSpPr>
          <p:cNvPr id="9" name="右矢印 8"/>
          <p:cNvSpPr/>
          <p:nvPr/>
        </p:nvSpPr>
        <p:spPr>
          <a:xfrm>
            <a:off x="293212" y="4516072"/>
            <a:ext cx="685800" cy="483656"/>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dirty="0">
              <a:solidFill>
                <a:prstClr val="white"/>
              </a:solidFill>
              <a:latin typeface="News Gothic MT"/>
            </a:endParaRPr>
          </a:p>
        </p:txBody>
      </p:sp>
      <p:sp>
        <p:nvSpPr>
          <p:cNvPr id="11" name="正方形/長方形 10"/>
          <p:cNvSpPr/>
          <p:nvPr/>
        </p:nvSpPr>
        <p:spPr>
          <a:xfrm>
            <a:off x="686912" y="1474113"/>
            <a:ext cx="7731798" cy="1077218"/>
          </a:xfrm>
          <a:prstGeom prst="rect">
            <a:avLst/>
          </a:prstGeom>
        </p:spPr>
        <p:txBody>
          <a:bodyPr wrap="square">
            <a:spAutoFit/>
          </a:bodyPr>
          <a:lstStyle/>
          <a:p>
            <a:pPr lvl="0"/>
            <a:r>
              <a:rPr lang="en-US" altLang="ja-JP" sz="1600" dirty="0"/>
              <a:t>the patentee may grant a license to make, use, and vend articles under the specifications of his patent for any royalty, or upon any condition the performance of which is reasonably within the reward which the patentee by the grant of the patent is entitled to secure.</a:t>
            </a:r>
            <a:endParaRPr lang="en-US" altLang="ja-JP" sz="1600" b="1" dirty="0">
              <a:solidFill>
                <a:srgbClr val="FF6600"/>
              </a:solidFill>
            </a:endParaRPr>
          </a:p>
        </p:txBody>
      </p:sp>
      <p:sp>
        <p:nvSpPr>
          <p:cNvPr id="12" name="正方形/長方形 11"/>
          <p:cNvSpPr/>
          <p:nvPr/>
        </p:nvSpPr>
        <p:spPr>
          <a:xfrm>
            <a:off x="578097" y="3171442"/>
            <a:ext cx="7948446" cy="830997"/>
          </a:xfrm>
          <a:prstGeom prst="rect">
            <a:avLst/>
          </a:prstGeom>
        </p:spPr>
        <p:txBody>
          <a:bodyPr wrap="square">
            <a:spAutoFit/>
          </a:bodyPr>
          <a:lstStyle/>
          <a:p>
            <a:r>
              <a:rPr lang="ja-JP" altLang="en-US" sz="1600" dirty="0"/>
              <a:t>特許権者は、</a:t>
            </a:r>
            <a:r>
              <a:rPr lang="ja-JP" altLang="en-US" sz="1600" u="sng" dirty="0"/>
              <a:t>特許権者が特許によって権利を与えられた報奨の範囲内であると合理的に認められる限度において、</a:t>
            </a:r>
            <a:r>
              <a:rPr lang="ja-JP" altLang="en-US" sz="1600" dirty="0"/>
              <a:t>いかなる条件を付してでも、特許権の明細に基づいて製品を製造、使用、販売させるためにライセンスを許可することができる。</a:t>
            </a:r>
            <a:endParaRPr lang="ja-JP" altLang="en-US" sz="1600" dirty="0"/>
          </a:p>
        </p:txBody>
      </p:sp>
      <p:sp>
        <p:nvSpPr>
          <p:cNvPr id="15" name="テキスト ボックス 14"/>
          <p:cNvSpPr txBox="1"/>
          <p:nvPr/>
        </p:nvSpPr>
        <p:spPr>
          <a:xfrm>
            <a:off x="979012" y="4545928"/>
            <a:ext cx="8584088" cy="400110"/>
          </a:xfrm>
          <a:prstGeom prst="rect">
            <a:avLst/>
          </a:prstGeom>
          <a:noFill/>
        </p:spPr>
        <p:txBody>
          <a:bodyPr wrap="square" rtlCol="0">
            <a:spAutoFit/>
          </a:bodyPr>
          <a:lstStyle/>
          <a:p>
            <a:r>
              <a:rPr lang="ja-JP" altLang="en-US" sz="2000" b="1" dirty="0"/>
              <a:t>「合理的に認められる</a:t>
            </a:r>
            <a:r>
              <a:rPr lang="ja-JP" altLang="en-US" sz="2000" b="1" dirty="0" smtClean="0"/>
              <a:t>限度において」を要件とすべき</a:t>
            </a:r>
            <a:endParaRPr lang="ja-JP" altLang="en-US" sz="2000" b="1" dirty="0">
              <a:solidFill>
                <a:prstClr val="black"/>
              </a:solidFill>
            </a:endParaRPr>
          </a:p>
        </p:txBody>
      </p:sp>
    </p:spTree>
    <p:extLst>
      <p:ext uri="{BB962C8B-B14F-4D97-AF65-F5344CB8AC3E}">
        <p14:creationId xmlns:p14="http://schemas.microsoft.com/office/powerpoint/2010/main" val="1575141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反論１ 要件②</a:t>
            </a:r>
            <a:endParaRPr kumimoji="1" lang="ja-JP" altLang="en-US" dirty="0"/>
          </a:p>
        </p:txBody>
      </p:sp>
      <p:sp>
        <p:nvSpPr>
          <p:cNvPr id="4" name="スライド番号プレースホルダー 3"/>
          <p:cNvSpPr>
            <a:spLocks noGrp="1"/>
          </p:cNvSpPr>
          <p:nvPr>
            <p:ph type="sldNum" sz="quarter" idx="12"/>
          </p:nvPr>
        </p:nvSpPr>
        <p:spPr/>
        <p:txBody>
          <a:bodyPr/>
          <a:lstStyle/>
          <a:p>
            <a:fld id="{5B4AF231-A605-5743-A288-EDC6BA10A0C2}" type="slidenum">
              <a:rPr kumimoji="1" lang="ja-JP" altLang="en-US" smtClean="0"/>
              <a:pPr/>
              <a:t>15</a:t>
            </a:fld>
            <a:endParaRPr kumimoji="1" lang="ja-JP" altLang="en-US" dirty="0"/>
          </a:p>
        </p:txBody>
      </p:sp>
      <p:sp>
        <p:nvSpPr>
          <p:cNvPr id="5" name="正方形/長方形 4"/>
          <p:cNvSpPr/>
          <p:nvPr/>
        </p:nvSpPr>
        <p:spPr>
          <a:xfrm>
            <a:off x="448067" y="1047089"/>
            <a:ext cx="8208507" cy="1795529"/>
          </a:xfrm>
          <a:prstGeom prst="rect">
            <a:avLst/>
          </a:prstGeom>
          <a:noFill/>
          <a:ln w="444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solidFill>
                <a:prstClr val="white"/>
              </a:solidFill>
              <a:latin typeface="News Gothic MT"/>
            </a:endParaRPr>
          </a:p>
        </p:txBody>
      </p:sp>
      <p:sp>
        <p:nvSpPr>
          <p:cNvPr id="6" name="正方形/長方形 5"/>
          <p:cNvSpPr/>
          <p:nvPr/>
        </p:nvSpPr>
        <p:spPr>
          <a:xfrm>
            <a:off x="448067" y="3113592"/>
            <a:ext cx="8221626" cy="1158073"/>
          </a:xfrm>
          <a:prstGeom prst="rect">
            <a:avLst/>
          </a:prstGeom>
          <a:noFill/>
          <a:ln w="444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solidFill>
                <a:prstClr val="white"/>
              </a:solidFill>
              <a:latin typeface="News Gothic MT"/>
            </a:endParaRPr>
          </a:p>
        </p:txBody>
      </p:sp>
      <p:sp>
        <p:nvSpPr>
          <p:cNvPr id="7" name="テキスト ボックス 6"/>
          <p:cNvSpPr txBox="1"/>
          <p:nvPr/>
        </p:nvSpPr>
        <p:spPr>
          <a:xfrm>
            <a:off x="470263" y="3225735"/>
            <a:ext cx="7939314" cy="369332"/>
          </a:xfrm>
          <a:prstGeom prst="rect">
            <a:avLst/>
          </a:prstGeom>
          <a:noFill/>
        </p:spPr>
        <p:txBody>
          <a:bodyPr wrap="square" rtlCol="0">
            <a:spAutoFit/>
          </a:bodyPr>
          <a:lstStyle/>
          <a:p>
            <a:r>
              <a:rPr lang="ja-JP" altLang="en-US" b="1" u="sng" dirty="0">
                <a:solidFill>
                  <a:srgbClr val="FF6600"/>
                </a:solidFill>
              </a:rPr>
              <a:t>日本語訳／要旨</a:t>
            </a:r>
          </a:p>
        </p:txBody>
      </p:sp>
      <p:sp>
        <p:nvSpPr>
          <p:cNvPr id="8" name="テキスト ボックス 7"/>
          <p:cNvSpPr txBox="1"/>
          <p:nvPr/>
        </p:nvSpPr>
        <p:spPr>
          <a:xfrm>
            <a:off x="470263" y="1134863"/>
            <a:ext cx="7939314" cy="369332"/>
          </a:xfrm>
          <a:prstGeom prst="rect">
            <a:avLst/>
          </a:prstGeom>
          <a:noFill/>
        </p:spPr>
        <p:txBody>
          <a:bodyPr wrap="square" rtlCol="0">
            <a:spAutoFit/>
          </a:bodyPr>
          <a:lstStyle/>
          <a:p>
            <a:r>
              <a:rPr lang="ja-JP" altLang="en-US" b="1" u="sng" dirty="0">
                <a:solidFill>
                  <a:srgbClr val="FF6600"/>
                </a:solidFill>
              </a:rPr>
              <a:t>引用箇所</a:t>
            </a:r>
            <a:endParaRPr lang="en-US" altLang="ja-JP" b="1" u="sng" dirty="0">
              <a:solidFill>
                <a:srgbClr val="FF6600"/>
              </a:solidFill>
            </a:endParaRPr>
          </a:p>
        </p:txBody>
      </p:sp>
      <p:sp>
        <p:nvSpPr>
          <p:cNvPr id="11" name="正方形/長方形 10"/>
          <p:cNvSpPr/>
          <p:nvPr/>
        </p:nvSpPr>
        <p:spPr>
          <a:xfrm>
            <a:off x="686912" y="1474113"/>
            <a:ext cx="7731798" cy="1323439"/>
          </a:xfrm>
          <a:prstGeom prst="rect">
            <a:avLst/>
          </a:prstGeom>
        </p:spPr>
        <p:txBody>
          <a:bodyPr wrap="square">
            <a:spAutoFit/>
          </a:bodyPr>
          <a:lstStyle/>
          <a:p>
            <a:pPr lvl="0"/>
            <a:r>
              <a:rPr lang="en-US" altLang="ja-JP" sz="1600" dirty="0">
                <a:solidFill>
                  <a:prstClr val="black"/>
                </a:solidFill>
              </a:rPr>
              <a:t>If the patentee goes further and licenses the selling of the articles, may he limit the selling by limiting the method of sale and the price? </a:t>
            </a:r>
            <a:r>
              <a:rPr lang="en-US" altLang="ja-JP" sz="1600" b="1" dirty="0">
                <a:solidFill>
                  <a:prstClr val="black"/>
                </a:solidFill>
              </a:rPr>
              <a:t>We think he may do so provided the conditions of sale are </a:t>
            </a:r>
            <a:r>
              <a:rPr lang="en-US" altLang="ja-JP" sz="1600" b="1" dirty="0">
                <a:solidFill>
                  <a:srgbClr val="FF0000"/>
                </a:solidFill>
              </a:rPr>
              <a:t>normally and reasonably </a:t>
            </a:r>
            <a:r>
              <a:rPr lang="en-US" altLang="ja-JP" sz="1600" b="1" dirty="0">
                <a:solidFill>
                  <a:prstClr val="black"/>
                </a:solidFill>
              </a:rPr>
              <a:t>adapted </a:t>
            </a:r>
            <a:r>
              <a:rPr lang="en-US" altLang="ja-JP" sz="1600" b="1" dirty="0">
                <a:solidFill>
                  <a:srgbClr val="FF0000"/>
                </a:solidFill>
              </a:rPr>
              <a:t>to secure pecuniary reward for the patentee's monopoly</a:t>
            </a:r>
            <a:r>
              <a:rPr lang="en-US" altLang="ja-JP" sz="1600" b="1" dirty="0">
                <a:solidFill>
                  <a:prstClr val="black"/>
                </a:solidFill>
              </a:rPr>
              <a:t>.</a:t>
            </a:r>
            <a:r>
              <a:rPr lang="en-US" altLang="ja-JP" sz="1600" u="sng" dirty="0">
                <a:solidFill>
                  <a:prstClr val="black"/>
                </a:solidFill>
              </a:rPr>
              <a:t> </a:t>
            </a:r>
            <a:endParaRPr lang="en-US" altLang="ja-JP" sz="1600" b="1" dirty="0">
              <a:solidFill>
                <a:srgbClr val="FF6600"/>
              </a:solidFill>
            </a:endParaRPr>
          </a:p>
        </p:txBody>
      </p:sp>
      <p:sp>
        <p:nvSpPr>
          <p:cNvPr id="12" name="正方形/長方形 11"/>
          <p:cNvSpPr/>
          <p:nvPr/>
        </p:nvSpPr>
        <p:spPr>
          <a:xfrm>
            <a:off x="578097" y="3540521"/>
            <a:ext cx="7948446" cy="584775"/>
          </a:xfrm>
          <a:prstGeom prst="rect">
            <a:avLst/>
          </a:prstGeom>
        </p:spPr>
        <p:txBody>
          <a:bodyPr wrap="square">
            <a:spAutoFit/>
          </a:bodyPr>
          <a:lstStyle/>
          <a:p>
            <a:r>
              <a:rPr lang="ja-JP" altLang="en-US" sz="1600" u="sng" dirty="0" smtClean="0"/>
              <a:t>特許権者</a:t>
            </a:r>
            <a:r>
              <a:rPr lang="ja-JP" altLang="en-US" sz="1600" u="sng" dirty="0"/>
              <a:t>の独占に対する</a:t>
            </a:r>
            <a:r>
              <a:rPr lang="ja-JP" altLang="en-US" sz="1600" dirty="0"/>
              <a:t>金銭的報酬を確保するために通常かつ合理的に採用された販売条件である場合に限り、認められる</a:t>
            </a:r>
            <a:r>
              <a:rPr lang="ja-JP" altLang="en-US" sz="1600" dirty="0" smtClean="0"/>
              <a:t>。</a:t>
            </a:r>
            <a:endParaRPr lang="ja-JP" altLang="en-US" sz="1600" dirty="0"/>
          </a:p>
        </p:txBody>
      </p:sp>
      <p:sp>
        <p:nvSpPr>
          <p:cNvPr id="15" name="テキスト ボックス 14"/>
          <p:cNvSpPr txBox="1"/>
          <p:nvPr/>
        </p:nvSpPr>
        <p:spPr>
          <a:xfrm>
            <a:off x="448067" y="4914228"/>
            <a:ext cx="8349264" cy="1631216"/>
          </a:xfrm>
          <a:prstGeom prst="rect">
            <a:avLst/>
          </a:prstGeom>
          <a:noFill/>
        </p:spPr>
        <p:txBody>
          <a:bodyPr wrap="square" rtlCol="0">
            <a:spAutoFit/>
          </a:bodyPr>
          <a:lstStyle/>
          <a:p>
            <a:pPr marL="342900" indent="-342900">
              <a:buFont typeface="Arial" charset="0"/>
              <a:buChar char="•"/>
            </a:pPr>
            <a:r>
              <a:rPr lang="ja-JP" altLang="en-US" sz="2000" b="1" dirty="0" smtClean="0"/>
              <a:t>「</a:t>
            </a:r>
            <a:r>
              <a:rPr lang="ja-JP" altLang="en-US" sz="2000" b="1" dirty="0"/>
              <a:t>特許権者の独占」と述べられているだけで</a:t>
            </a:r>
            <a:r>
              <a:rPr lang="ja-JP" altLang="en-US" sz="2000" b="1" dirty="0" smtClean="0"/>
              <a:t>、「</a:t>
            </a:r>
            <a:r>
              <a:rPr lang="ja-JP" altLang="en-US" sz="2000" b="1" u="sng" dirty="0"/>
              <a:t>特許品に対する利益の確保」</a:t>
            </a:r>
            <a:r>
              <a:rPr lang="ja-JP" altLang="en-US" sz="2000" b="1" dirty="0"/>
              <a:t>とは述べられて</a:t>
            </a:r>
            <a:r>
              <a:rPr lang="ja-JP" altLang="en-US" sz="2000" b="1" dirty="0" smtClean="0"/>
              <a:t>いない</a:t>
            </a:r>
            <a:endParaRPr lang="en-US" altLang="ja-JP" sz="2000" b="1" dirty="0" smtClean="0"/>
          </a:p>
          <a:p>
            <a:pPr marL="342900" indent="-342900">
              <a:buFont typeface="Arial" charset="0"/>
              <a:buChar char="•"/>
            </a:pPr>
            <a:r>
              <a:rPr lang="ja-JP" altLang="en-US" sz="2000" b="1" dirty="0" smtClean="0"/>
              <a:t>真の要件：</a:t>
            </a:r>
            <a:r>
              <a:rPr lang="en-US" altLang="ja-JP" sz="2000" b="1" dirty="0" smtClean="0"/>
              <a:t/>
            </a:r>
            <a:br>
              <a:rPr lang="en-US" altLang="ja-JP" sz="2000" b="1" dirty="0" smtClean="0"/>
            </a:br>
            <a:r>
              <a:rPr lang="ja-JP" altLang="en-US" sz="2000" b="1" dirty="0" smtClean="0"/>
              <a:t>「</a:t>
            </a:r>
            <a:r>
              <a:rPr lang="ja-JP" altLang="en-US" sz="2000" b="1" dirty="0"/>
              <a:t>動機</a:t>
            </a:r>
            <a:r>
              <a:rPr lang="ja-JP" altLang="en-US" sz="2000" b="1" dirty="0" smtClean="0"/>
              <a:t>」＋「金銭的</a:t>
            </a:r>
            <a:r>
              <a:rPr lang="ja-JP" altLang="en-US" sz="2000" b="1" dirty="0"/>
              <a:t>報酬を合理的に確保できる条件であった</a:t>
            </a:r>
            <a:r>
              <a:rPr lang="ja-JP" altLang="en-US" sz="2000" b="1" dirty="0" smtClean="0"/>
              <a:t>こと」</a:t>
            </a:r>
            <a:endParaRPr lang="ja-JP" altLang="en-US" sz="2000" b="1" dirty="0"/>
          </a:p>
          <a:p>
            <a:pPr marL="342900" indent="-342900">
              <a:buFont typeface="Arial" charset="0"/>
              <a:buChar char="•"/>
            </a:pPr>
            <a:endParaRPr lang="ja-JP" altLang="en-US" sz="2000" b="1" dirty="0">
              <a:solidFill>
                <a:prstClr val="black"/>
              </a:solidFill>
            </a:endParaRPr>
          </a:p>
        </p:txBody>
      </p:sp>
      <p:sp>
        <p:nvSpPr>
          <p:cNvPr id="14" name="三角形 13"/>
          <p:cNvSpPr/>
          <p:nvPr/>
        </p:nvSpPr>
        <p:spPr>
          <a:xfrm rot="10800000">
            <a:off x="2172970" y="4508100"/>
            <a:ext cx="4533900" cy="259759"/>
          </a:xfrm>
          <a:prstGeom prst="triangl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p>
        </p:txBody>
      </p:sp>
    </p:spTree>
    <p:extLst>
      <p:ext uri="{BB962C8B-B14F-4D97-AF65-F5344CB8AC3E}">
        <p14:creationId xmlns:p14="http://schemas.microsoft.com/office/powerpoint/2010/main" val="1517133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反論１ 当てはめ②</a:t>
            </a:r>
            <a:endParaRPr kumimoji="1" lang="ja-JP" altLang="en-US" dirty="0"/>
          </a:p>
        </p:txBody>
      </p:sp>
      <p:sp>
        <p:nvSpPr>
          <p:cNvPr id="4" name="スライド番号プレースホルダー 3"/>
          <p:cNvSpPr>
            <a:spLocks noGrp="1"/>
          </p:cNvSpPr>
          <p:nvPr>
            <p:ph type="sldNum" sz="quarter" idx="12"/>
          </p:nvPr>
        </p:nvSpPr>
        <p:spPr/>
        <p:txBody>
          <a:bodyPr/>
          <a:lstStyle/>
          <a:p>
            <a:fld id="{5B4AF231-A605-5743-A288-EDC6BA10A0C2}" type="slidenum">
              <a:rPr kumimoji="1" lang="ja-JP" altLang="en-US" smtClean="0"/>
              <a:pPr/>
              <a:t>16</a:t>
            </a:fld>
            <a:endParaRPr kumimoji="1" lang="ja-JP" altLang="en-US" dirty="0"/>
          </a:p>
        </p:txBody>
      </p:sp>
      <p:sp>
        <p:nvSpPr>
          <p:cNvPr id="5" name="正方形/長方形 4"/>
          <p:cNvSpPr/>
          <p:nvPr/>
        </p:nvSpPr>
        <p:spPr>
          <a:xfrm>
            <a:off x="448067" y="1047089"/>
            <a:ext cx="8208507" cy="1795529"/>
          </a:xfrm>
          <a:prstGeom prst="rect">
            <a:avLst/>
          </a:prstGeom>
          <a:noFill/>
          <a:ln w="444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solidFill>
                <a:prstClr val="white"/>
              </a:solidFill>
              <a:latin typeface="News Gothic MT"/>
            </a:endParaRPr>
          </a:p>
        </p:txBody>
      </p:sp>
      <p:sp>
        <p:nvSpPr>
          <p:cNvPr id="6" name="正方形/長方形 5"/>
          <p:cNvSpPr/>
          <p:nvPr/>
        </p:nvSpPr>
        <p:spPr>
          <a:xfrm>
            <a:off x="434948" y="2988986"/>
            <a:ext cx="8221626" cy="1519113"/>
          </a:xfrm>
          <a:prstGeom prst="rect">
            <a:avLst/>
          </a:prstGeom>
          <a:noFill/>
          <a:ln w="444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solidFill>
                <a:prstClr val="white"/>
              </a:solidFill>
              <a:latin typeface="News Gothic MT"/>
            </a:endParaRPr>
          </a:p>
        </p:txBody>
      </p:sp>
      <p:sp>
        <p:nvSpPr>
          <p:cNvPr id="7" name="テキスト ボックス 6"/>
          <p:cNvSpPr txBox="1"/>
          <p:nvPr/>
        </p:nvSpPr>
        <p:spPr>
          <a:xfrm>
            <a:off x="479396" y="3081778"/>
            <a:ext cx="7939314" cy="369332"/>
          </a:xfrm>
          <a:prstGeom prst="rect">
            <a:avLst/>
          </a:prstGeom>
          <a:noFill/>
        </p:spPr>
        <p:txBody>
          <a:bodyPr wrap="square" rtlCol="0">
            <a:spAutoFit/>
          </a:bodyPr>
          <a:lstStyle/>
          <a:p>
            <a:r>
              <a:rPr lang="ja-JP" altLang="en-US" b="1" u="sng" dirty="0">
                <a:solidFill>
                  <a:srgbClr val="FF6600"/>
                </a:solidFill>
              </a:rPr>
              <a:t>日本語訳／要旨</a:t>
            </a:r>
          </a:p>
        </p:txBody>
      </p:sp>
      <p:sp>
        <p:nvSpPr>
          <p:cNvPr id="8" name="テキスト ボックス 7"/>
          <p:cNvSpPr txBox="1"/>
          <p:nvPr/>
        </p:nvSpPr>
        <p:spPr>
          <a:xfrm>
            <a:off x="470263" y="1134863"/>
            <a:ext cx="7939314" cy="369332"/>
          </a:xfrm>
          <a:prstGeom prst="rect">
            <a:avLst/>
          </a:prstGeom>
          <a:noFill/>
        </p:spPr>
        <p:txBody>
          <a:bodyPr wrap="square" rtlCol="0">
            <a:spAutoFit/>
          </a:bodyPr>
          <a:lstStyle/>
          <a:p>
            <a:r>
              <a:rPr lang="ja-JP" altLang="en-US" b="1" u="sng" dirty="0">
                <a:solidFill>
                  <a:srgbClr val="FF6600"/>
                </a:solidFill>
              </a:rPr>
              <a:t>引用箇所</a:t>
            </a:r>
            <a:endParaRPr lang="en-US" altLang="ja-JP" b="1" u="sng" dirty="0">
              <a:solidFill>
                <a:srgbClr val="FF6600"/>
              </a:solidFill>
            </a:endParaRPr>
          </a:p>
        </p:txBody>
      </p:sp>
      <p:sp>
        <p:nvSpPr>
          <p:cNvPr id="11" name="正方形/長方形 10"/>
          <p:cNvSpPr/>
          <p:nvPr/>
        </p:nvSpPr>
        <p:spPr>
          <a:xfrm>
            <a:off x="686912" y="1474113"/>
            <a:ext cx="7731798" cy="1323439"/>
          </a:xfrm>
          <a:prstGeom prst="rect">
            <a:avLst/>
          </a:prstGeom>
        </p:spPr>
        <p:txBody>
          <a:bodyPr wrap="square">
            <a:spAutoFit/>
          </a:bodyPr>
          <a:lstStyle/>
          <a:p>
            <a:r>
              <a:rPr lang="en-US" altLang="ja-JP" sz="1600" dirty="0"/>
              <a:t>The provision in the license contracts that royalties should be paid on the production of unpatented board is strongly indicative of an agreement not to manufacture unpatented board, the testimony of the witnesses is ample to show that there was an understanding, if not a formal agreement, that only patented board would be sold. </a:t>
            </a:r>
            <a:endParaRPr lang="en-US" altLang="ja-JP" sz="1600" u="sng" dirty="0">
              <a:solidFill>
                <a:srgbClr val="FF6600"/>
              </a:solidFill>
            </a:endParaRPr>
          </a:p>
        </p:txBody>
      </p:sp>
      <p:sp>
        <p:nvSpPr>
          <p:cNvPr id="12" name="正方形/長方形 11"/>
          <p:cNvSpPr/>
          <p:nvPr/>
        </p:nvSpPr>
        <p:spPr>
          <a:xfrm>
            <a:off x="587230" y="3396564"/>
            <a:ext cx="7948446" cy="1077218"/>
          </a:xfrm>
          <a:prstGeom prst="rect">
            <a:avLst/>
          </a:prstGeom>
        </p:spPr>
        <p:txBody>
          <a:bodyPr wrap="square">
            <a:spAutoFit/>
          </a:bodyPr>
          <a:lstStyle/>
          <a:p>
            <a:r>
              <a:rPr lang="ja-JP" altLang="en-US" sz="1600" dirty="0"/>
              <a:t>複数のライセンス契約における、非特許の石膏ボードのロイヤルティー支払いは非特許の石膏ボードを生産しないという合意を強く想起させるものであり、目撃者の証言は、たとえ公式の合意でなかったとしても、</a:t>
            </a:r>
            <a:r>
              <a:rPr lang="en-US" altLang="ja-JP" sz="1600" dirty="0"/>
              <a:t>Gypsum</a:t>
            </a:r>
            <a:r>
              <a:rPr lang="ja-JP" altLang="en-US" sz="1600" dirty="0"/>
              <a:t>特許製品のみが販売されるという理解があったことを十分に示すものである。</a:t>
            </a:r>
            <a:endParaRPr lang="en-US" altLang="ja-JP" sz="1600" dirty="0"/>
          </a:p>
        </p:txBody>
      </p:sp>
      <p:sp>
        <p:nvSpPr>
          <p:cNvPr id="15" name="テキスト ボックス 14"/>
          <p:cNvSpPr txBox="1"/>
          <p:nvPr/>
        </p:nvSpPr>
        <p:spPr>
          <a:xfrm>
            <a:off x="434948" y="5226784"/>
            <a:ext cx="8349264" cy="1631216"/>
          </a:xfrm>
          <a:prstGeom prst="rect">
            <a:avLst/>
          </a:prstGeom>
          <a:noFill/>
        </p:spPr>
        <p:txBody>
          <a:bodyPr wrap="square" rtlCol="0">
            <a:spAutoFit/>
          </a:bodyPr>
          <a:lstStyle/>
          <a:p>
            <a:pPr marL="342900" indent="-342900">
              <a:buFont typeface="Arial" charset="0"/>
              <a:buChar char="•"/>
            </a:pPr>
            <a:r>
              <a:rPr lang="ja-JP" altLang="en-US" sz="2000" b="1" dirty="0"/>
              <a:t>動機が特許品に対する利益の確保でないことは</a:t>
            </a:r>
            <a:r>
              <a:rPr lang="ja-JP" altLang="en-US" sz="2000" b="1" dirty="0" smtClean="0"/>
              <a:t>導けない</a:t>
            </a:r>
            <a:endParaRPr lang="en-US" altLang="ja-JP" sz="2000" b="1" dirty="0" smtClean="0"/>
          </a:p>
          <a:p>
            <a:pPr marL="342900" indent="-342900">
              <a:buFont typeface="Arial" charset="0"/>
              <a:buChar char="•"/>
            </a:pPr>
            <a:endParaRPr lang="en-US" altLang="ja-JP" sz="2000" b="1" dirty="0" smtClean="0"/>
          </a:p>
          <a:p>
            <a:pPr marL="342900" indent="-342900">
              <a:buFont typeface="Arial" charset="0"/>
              <a:buChar char="•"/>
            </a:pPr>
            <a:r>
              <a:rPr lang="ja-JP" altLang="en-US" sz="2000" b="1" dirty="0"/>
              <a:t>むしろ、「</a:t>
            </a:r>
            <a:r>
              <a:rPr lang="en-US" altLang="ja-JP" sz="2000" b="1" dirty="0"/>
              <a:t>Gypsum</a:t>
            </a:r>
            <a:r>
              <a:rPr lang="ja-JP" altLang="en-US" sz="2000" b="1" dirty="0"/>
              <a:t>特許製品のみが販売されるという理解があったことを十分に示すもの」であるなら、特許品に対する利益の確保が意図されて</a:t>
            </a:r>
            <a:r>
              <a:rPr lang="ja-JP" altLang="en-US" sz="2000" b="1" dirty="0" smtClean="0"/>
              <a:t>いると言えるのではないか</a:t>
            </a:r>
            <a:endParaRPr lang="ja-JP" altLang="en-US" sz="2000" b="1" dirty="0"/>
          </a:p>
        </p:txBody>
      </p:sp>
      <p:sp>
        <p:nvSpPr>
          <p:cNvPr id="14" name="三角形 13"/>
          <p:cNvSpPr/>
          <p:nvPr/>
        </p:nvSpPr>
        <p:spPr>
          <a:xfrm rot="10800000">
            <a:off x="2172970" y="4776329"/>
            <a:ext cx="4533900" cy="259759"/>
          </a:xfrm>
          <a:prstGeom prst="triangl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p>
        </p:txBody>
      </p:sp>
    </p:spTree>
    <p:extLst>
      <p:ext uri="{BB962C8B-B14F-4D97-AF65-F5344CB8AC3E}">
        <p14:creationId xmlns:p14="http://schemas.microsoft.com/office/powerpoint/2010/main" val="1053862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5" name="正方形/長方形 4"/>
          <p:cNvSpPr/>
          <p:nvPr/>
        </p:nvSpPr>
        <p:spPr>
          <a:xfrm>
            <a:off x="17488" y="3059238"/>
            <a:ext cx="9142958" cy="733086"/>
          </a:xfrm>
          <a:prstGeom prst="rect">
            <a:avLst/>
          </a:prstGeom>
        </p:spPr>
        <p:txBody>
          <a:bodyPr vert="horz" wrap="square">
            <a:spAutoFit/>
          </a:bodyPr>
          <a:lstStyle/>
          <a:p>
            <a:pPr algn="ctr" defTabSz="829544">
              <a:lnSpc>
                <a:spcPct val="160000"/>
              </a:lnSpc>
            </a:pPr>
            <a:r>
              <a:rPr kumimoji="0" lang="ja-JP" altLang="en-US" sz="2907" b="1" kern="0" cap="all" spc="1026" dirty="0">
                <a:solidFill>
                  <a:prstClr val="white">
                    <a:alpha val="95000"/>
                  </a:prstClr>
                </a:solidFill>
                <a:latin typeface="AXIS Std R" panose="020B0500000000000000" pitchFamily="34" charset="-128"/>
                <a:ea typeface="AXIS Std R" panose="020B0500000000000000" pitchFamily="34" charset="-128"/>
              </a:rPr>
              <a:t>反論２</a:t>
            </a:r>
            <a:endParaRPr kumimoji="0" lang="en-US" altLang="ja-JP" sz="2907" b="1" kern="0" cap="all" spc="1026" dirty="0">
              <a:solidFill>
                <a:prstClr val="white">
                  <a:alpha val="95000"/>
                </a:prstClr>
              </a:solidFill>
              <a:latin typeface="AXIS Std R" panose="020B0500000000000000" pitchFamily="34" charset="-128"/>
              <a:ea typeface="AXIS Std R" panose="020B0500000000000000" pitchFamily="34" charset="-128"/>
            </a:endParaRPr>
          </a:p>
        </p:txBody>
      </p:sp>
      <p:sp>
        <p:nvSpPr>
          <p:cNvPr id="6" name="正方形/長方形 5"/>
          <p:cNvSpPr/>
          <p:nvPr/>
        </p:nvSpPr>
        <p:spPr>
          <a:xfrm>
            <a:off x="4268695" y="1707888"/>
            <a:ext cx="693908" cy="1263423"/>
          </a:xfrm>
          <a:prstGeom prst="rect">
            <a:avLst/>
          </a:prstGeom>
        </p:spPr>
        <p:txBody>
          <a:bodyPr wrap="none">
            <a:spAutoFit/>
          </a:bodyPr>
          <a:lstStyle/>
          <a:p>
            <a:pPr algn="ctr" defTabSz="829544"/>
            <a:r>
              <a:rPr kumimoji="0" lang="en-US" altLang="ja-JP" sz="7610" kern="0" spc="171" dirty="0" smtClean="0">
                <a:solidFill>
                  <a:srgbClr val="FFFFFF">
                    <a:alpha val="10000"/>
                  </a:srgbClr>
                </a:solidFill>
                <a:latin typeface="DIN Mittelschrift Std" pitchFamily="50" charset="0"/>
                <a:ea typeface="小塚ゴシック Pro B" pitchFamily="34" charset="-128"/>
              </a:rPr>
              <a:t>8</a:t>
            </a:r>
            <a:endParaRPr kumimoji="0" lang="en-US" altLang="ja-JP" sz="7610" kern="0" spc="171" dirty="0">
              <a:solidFill>
                <a:srgbClr val="FFFFFF">
                  <a:alpha val="10000"/>
                </a:srgbClr>
              </a:solidFill>
              <a:latin typeface="DIN Mittelschrift Std" pitchFamily="50" charset="0"/>
              <a:ea typeface="小塚ゴシック Pro B" pitchFamily="34" charset="-128"/>
            </a:endParaRPr>
          </a:p>
        </p:txBody>
      </p:sp>
    </p:spTree>
    <p:extLst>
      <p:ext uri="{BB962C8B-B14F-4D97-AF65-F5344CB8AC3E}">
        <p14:creationId xmlns:p14="http://schemas.microsoft.com/office/powerpoint/2010/main" val="14791363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反論２ 規範</a:t>
            </a:r>
            <a:endParaRPr kumimoji="1" lang="ja-JP" altLang="en-US" dirty="0"/>
          </a:p>
        </p:txBody>
      </p:sp>
      <p:sp>
        <p:nvSpPr>
          <p:cNvPr id="3" name="コンテンツ プレースホルダー 2"/>
          <p:cNvSpPr>
            <a:spLocks noGrp="1"/>
          </p:cNvSpPr>
          <p:nvPr>
            <p:ph idx="1"/>
          </p:nvPr>
        </p:nvSpPr>
        <p:spPr>
          <a:xfrm>
            <a:off x="278791" y="1158073"/>
            <a:ext cx="8757385" cy="5332049"/>
          </a:xfrm>
        </p:spPr>
        <p:txBody>
          <a:bodyPr>
            <a:normAutofit/>
          </a:bodyPr>
          <a:lstStyle/>
          <a:p>
            <a:pPr marL="0" indent="0">
              <a:buNone/>
            </a:pPr>
            <a:endParaRPr lang="en-US" altLang="ja-JP" sz="1600" dirty="0" smtClean="0">
              <a:ea typeface="+mj-ea"/>
            </a:endParaRPr>
          </a:p>
          <a:p>
            <a:pPr marL="0" indent="0">
              <a:buNone/>
            </a:pPr>
            <a:r>
              <a:rPr lang="en-US" altLang="ja-JP" sz="1600" dirty="0">
                <a:ea typeface="+mj-ea"/>
              </a:rPr>
              <a:t>Notwithstanding these exceptions, the general rule is absolute freedom in the use or sale of rights under the patent laws of the United States. The very object of these laws is monopoly, and the rule is, with few exceptions, that any conditions which are not in their very nature illegal with regard to this kind of property, imposed by the patentee and agreed to by the licensee for the right to manufacture or use or sell the article, will be upheld by the courts. The fact that the conditions in the contracts keep up the monopoly or fix prices does not render them illegal. </a:t>
            </a:r>
            <a:endParaRPr lang="en-US" altLang="ja-JP" sz="1600" dirty="0" smtClean="0">
              <a:ea typeface="+mj-ea"/>
            </a:endParaRPr>
          </a:p>
          <a:p>
            <a:pPr marL="0" indent="0">
              <a:buNone/>
            </a:pPr>
            <a:endParaRPr lang="en-US" altLang="ja-JP" sz="1600" dirty="0">
              <a:ea typeface="+mj-ea"/>
            </a:endParaRPr>
          </a:p>
          <a:p>
            <a:pPr marL="0" indent="0">
              <a:buNone/>
            </a:pPr>
            <a:r>
              <a:rPr lang="ja-JP" altLang="en-US" sz="1600" dirty="0" smtClean="0">
                <a:ea typeface="+mj-ea"/>
              </a:rPr>
              <a:t>「</a:t>
            </a:r>
            <a:r>
              <a:rPr lang="ja-JP" altLang="en-US" sz="1600" dirty="0">
                <a:ea typeface="+mj-ea"/>
              </a:rPr>
              <a:t>一般原則と</a:t>
            </a:r>
            <a:r>
              <a:rPr lang="ja-JP" altLang="en-US" sz="1600" dirty="0" smtClean="0">
                <a:ea typeface="+mj-ea"/>
              </a:rPr>
              <a:t>して、米国</a:t>
            </a:r>
            <a:r>
              <a:rPr lang="ja-JP" altLang="en-US" sz="1600" dirty="0">
                <a:ea typeface="+mj-ea"/>
              </a:rPr>
              <a:t>特許法のもと</a:t>
            </a:r>
            <a:r>
              <a:rPr lang="ja-JP" altLang="en-US" sz="1600" dirty="0" smtClean="0">
                <a:ea typeface="+mj-ea"/>
              </a:rPr>
              <a:t>では、</a:t>
            </a:r>
            <a:r>
              <a:rPr lang="en-US" altLang="ja-JP" sz="1600" dirty="0" smtClean="0">
                <a:ea typeface="+mj-ea"/>
              </a:rPr>
              <a:t> </a:t>
            </a:r>
            <a:r>
              <a:rPr lang="en-US" altLang="ja-JP" sz="1600" dirty="0">
                <a:ea typeface="+mj-ea"/>
              </a:rPr>
              <a:t>(</a:t>
            </a:r>
            <a:r>
              <a:rPr lang="ja-JP" altLang="en-US" sz="1600" dirty="0">
                <a:ea typeface="+mj-ea"/>
              </a:rPr>
              <a:t>特許の</a:t>
            </a:r>
            <a:r>
              <a:rPr lang="en-US" altLang="ja-JP" sz="1600" dirty="0">
                <a:ea typeface="+mj-ea"/>
              </a:rPr>
              <a:t>)</a:t>
            </a:r>
            <a:r>
              <a:rPr lang="ja-JP" altLang="en-US" sz="1600" dirty="0">
                <a:ea typeface="+mj-ea"/>
              </a:rPr>
              <a:t>権利の利用・移転は完全に自由である。特許法の目的はまさに</a:t>
            </a:r>
            <a:r>
              <a:rPr lang="ja-JP" altLang="en-US" sz="1600" dirty="0" smtClean="0">
                <a:ea typeface="+mj-ea"/>
              </a:rPr>
              <a:t>独占に</a:t>
            </a:r>
            <a:r>
              <a:rPr lang="ja-JP" altLang="en-US" sz="1600" dirty="0">
                <a:ea typeface="+mj-ea"/>
              </a:rPr>
              <a:t>あるので</a:t>
            </a:r>
            <a:r>
              <a:rPr lang="ja-JP" altLang="en-US" sz="1600" dirty="0" smtClean="0">
                <a:ea typeface="+mj-ea"/>
              </a:rPr>
              <a:t>あって、例外</a:t>
            </a:r>
            <a:r>
              <a:rPr lang="ja-JP" altLang="en-US" sz="1600" dirty="0">
                <a:ea typeface="+mj-ea"/>
              </a:rPr>
              <a:t>はあるもの</a:t>
            </a:r>
            <a:r>
              <a:rPr lang="ja-JP" altLang="en-US" sz="1600" dirty="0" smtClean="0">
                <a:ea typeface="+mj-ea"/>
              </a:rPr>
              <a:t>の、原則は、商品</a:t>
            </a:r>
            <a:r>
              <a:rPr lang="ja-JP" altLang="en-US" sz="1600" dirty="0">
                <a:ea typeface="+mj-ea"/>
              </a:rPr>
              <a:t>の製造・使用・販売に</a:t>
            </a:r>
            <a:r>
              <a:rPr lang="ja-JP" altLang="en-US" sz="1600" dirty="0" smtClean="0">
                <a:ea typeface="+mj-ea"/>
              </a:rPr>
              <a:t>関する</a:t>
            </a:r>
            <a:r>
              <a:rPr lang="ja-JP" altLang="en-US" sz="1600" dirty="0">
                <a:ea typeface="+mj-ea"/>
              </a:rPr>
              <a:t>権利に</a:t>
            </a:r>
            <a:r>
              <a:rPr lang="ja-JP" altLang="en-US" sz="1600" dirty="0" smtClean="0">
                <a:ea typeface="+mj-ea"/>
              </a:rPr>
              <a:t>ついて、特許権者</a:t>
            </a:r>
            <a:r>
              <a:rPr lang="ja-JP" altLang="en-US" sz="1600" dirty="0">
                <a:ea typeface="+mj-ea"/>
              </a:rPr>
              <a:t>によって課</a:t>
            </a:r>
            <a:r>
              <a:rPr lang="ja-JP" altLang="en-US" sz="1600" dirty="0" smtClean="0">
                <a:ea typeface="+mj-ea"/>
              </a:rPr>
              <a:t>せられ、ライセンシー</a:t>
            </a:r>
            <a:r>
              <a:rPr lang="ja-JP" altLang="en-US" sz="1600" dirty="0">
                <a:ea typeface="+mj-ea"/>
              </a:rPr>
              <a:t>によって承認</a:t>
            </a:r>
            <a:r>
              <a:rPr lang="ja-JP" altLang="en-US" sz="1600" dirty="0" smtClean="0">
                <a:ea typeface="+mj-ea"/>
              </a:rPr>
              <a:t>された</a:t>
            </a:r>
            <a:r>
              <a:rPr lang="ja-JP" altLang="en-US" sz="1600" dirty="0">
                <a:ea typeface="+mj-ea"/>
              </a:rPr>
              <a:t>如何なる条件であって</a:t>
            </a:r>
            <a:r>
              <a:rPr lang="ja-JP" altLang="en-US" sz="1600" dirty="0" smtClean="0">
                <a:ea typeface="+mj-ea"/>
              </a:rPr>
              <a:t>も、その</a:t>
            </a:r>
            <a:r>
              <a:rPr lang="ja-JP" altLang="en-US" sz="1600" dirty="0">
                <a:ea typeface="+mj-ea"/>
              </a:rPr>
              <a:t>本質がこの所有権の種類に関連して違法</a:t>
            </a:r>
            <a:r>
              <a:rPr lang="ja-JP" altLang="en-US" sz="1600" dirty="0" smtClean="0">
                <a:ea typeface="+mj-ea"/>
              </a:rPr>
              <a:t>でなければ、裁判所</a:t>
            </a:r>
            <a:r>
              <a:rPr lang="ja-JP" altLang="en-US" sz="1600" dirty="0">
                <a:ea typeface="+mj-ea"/>
              </a:rPr>
              <a:t>はこれを是認する。契約における条件が独占及び価格を</a:t>
            </a:r>
            <a:r>
              <a:rPr lang="ja-JP" altLang="en-US" sz="1600" dirty="0" smtClean="0">
                <a:ea typeface="+mj-ea"/>
              </a:rPr>
              <a:t>維持する</a:t>
            </a:r>
            <a:r>
              <a:rPr lang="ja-JP" altLang="en-US" sz="1600" dirty="0">
                <a:ea typeface="+mj-ea"/>
              </a:rPr>
              <a:t>ものであって</a:t>
            </a:r>
            <a:r>
              <a:rPr lang="ja-JP" altLang="en-US" sz="1600" dirty="0" smtClean="0">
                <a:ea typeface="+mj-ea"/>
              </a:rPr>
              <a:t>も、違法</a:t>
            </a:r>
            <a:r>
              <a:rPr lang="ja-JP" altLang="en-US" sz="1600" dirty="0">
                <a:ea typeface="+mj-ea"/>
              </a:rPr>
              <a:t>とされるものではない。」 </a:t>
            </a:r>
            <a:endParaRPr lang="en-US" altLang="ja-JP" sz="1600" dirty="0" smtClean="0">
              <a:ea typeface="+mj-ea"/>
            </a:endParaRPr>
          </a:p>
          <a:p>
            <a:pPr marL="0" indent="0">
              <a:buNone/>
            </a:pPr>
            <a:endParaRPr lang="en-US" altLang="ja-JP" sz="1600" dirty="0" smtClean="0">
              <a:ea typeface="+mj-ea"/>
            </a:endParaRPr>
          </a:p>
          <a:p>
            <a:pPr marL="0" indent="0">
              <a:buNone/>
            </a:pPr>
            <a:r>
              <a:rPr lang="ja-JP" altLang="en-US" sz="1600" dirty="0"/>
              <a:t>契約における条件が独占及び価格を維持するものであっても、違法とされるものではない</a:t>
            </a:r>
            <a:r>
              <a:rPr lang="ja-JP" altLang="en-US" sz="1600" dirty="0" smtClean="0"/>
              <a:t>。は、</a:t>
            </a:r>
            <a:r>
              <a:rPr lang="ja-JP" altLang="en-US" sz="1600" u="sng" dirty="0" smtClean="0">
                <a:solidFill>
                  <a:srgbClr val="FF0000"/>
                </a:solidFill>
              </a:rPr>
              <a:t>別に同時に合法であると言っているわけでもない。</a:t>
            </a:r>
            <a:endParaRPr lang="en-US" altLang="ja-JP" sz="1600" u="sng" dirty="0">
              <a:solidFill>
                <a:srgbClr val="FF0000"/>
              </a:solidFill>
              <a:ea typeface="+mj-ea"/>
            </a:endParaRPr>
          </a:p>
          <a:p>
            <a:pPr marL="0" indent="0">
              <a:buNone/>
            </a:pPr>
            <a:endParaRPr lang="en-US" altLang="ja-JP" sz="1600" dirty="0" smtClean="0">
              <a:ea typeface="+mj-ea"/>
            </a:endParaRPr>
          </a:p>
          <a:p>
            <a:pPr marL="0" indent="0">
              <a:buNone/>
            </a:pPr>
            <a:endParaRPr lang="ja-JP" altLang="en-US" sz="1600" dirty="0">
              <a:ea typeface="+mj-ea"/>
            </a:endParaRPr>
          </a:p>
          <a:p>
            <a:pPr marL="0" indent="0">
              <a:buNone/>
            </a:pPr>
            <a:endParaRPr kumimoji="1" lang="ja-JP" altLang="en-US" sz="1600" dirty="0">
              <a:ea typeface="+mj-ea"/>
            </a:endParaRPr>
          </a:p>
        </p:txBody>
      </p:sp>
      <p:sp>
        <p:nvSpPr>
          <p:cNvPr id="4" name="スライド番号プレースホルダー 3"/>
          <p:cNvSpPr>
            <a:spLocks noGrp="1"/>
          </p:cNvSpPr>
          <p:nvPr>
            <p:ph type="sldNum" sz="quarter" idx="12"/>
          </p:nvPr>
        </p:nvSpPr>
        <p:spPr/>
        <p:txBody>
          <a:bodyPr/>
          <a:lstStyle/>
          <a:p>
            <a:fld id="{5B4AF231-A605-5743-A288-EDC6BA10A0C2}" type="slidenum">
              <a:rPr kumimoji="1" lang="ja-JP" altLang="en-US" smtClean="0"/>
              <a:pPr/>
              <a:t>18</a:t>
            </a:fld>
            <a:endParaRPr kumimoji="1" lang="ja-JP" altLang="en-US" dirty="0"/>
          </a:p>
        </p:txBody>
      </p:sp>
    </p:spTree>
    <p:extLst>
      <p:ext uri="{BB962C8B-B14F-4D97-AF65-F5344CB8AC3E}">
        <p14:creationId xmlns:p14="http://schemas.microsoft.com/office/powerpoint/2010/main" val="2079759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反論</a:t>
            </a:r>
            <a:r>
              <a:rPr lang="ja-JP" altLang="en-US" dirty="0" smtClean="0"/>
              <a:t>２</a:t>
            </a:r>
            <a:r>
              <a:rPr kumimoji="1" lang="ja-JP" altLang="en-US" dirty="0" smtClean="0"/>
              <a:t> 要件②補足</a:t>
            </a:r>
            <a:endParaRPr kumimoji="1" lang="ja-JP" altLang="en-US" dirty="0"/>
          </a:p>
        </p:txBody>
      </p:sp>
      <p:sp>
        <p:nvSpPr>
          <p:cNvPr id="4" name="スライド番号プレースホルダー 3"/>
          <p:cNvSpPr>
            <a:spLocks noGrp="1"/>
          </p:cNvSpPr>
          <p:nvPr>
            <p:ph type="sldNum" sz="quarter" idx="12"/>
          </p:nvPr>
        </p:nvSpPr>
        <p:spPr/>
        <p:txBody>
          <a:bodyPr/>
          <a:lstStyle/>
          <a:p>
            <a:fld id="{5B4AF231-A605-5743-A288-EDC6BA10A0C2}" type="slidenum">
              <a:rPr kumimoji="1" lang="ja-JP" altLang="en-US" smtClean="0"/>
              <a:pPr/>
              <a:t>19</a:t>
            </a:fld>
            <a:endParaRPr kumimoji="1" lang="ja-JP" altLang="en-US" dirty="0"/>
          </a:p>
        </p:txBody>
      </p:sp>
      <p:sp>
        <p:nvSpPr>
          <p:cNvPr id="5" name="正方形/長方形 4"/>
          <p:cNvSpPr/>
          <p:nvPr/>
        </p:nvSpPr>
        <p:spPr>
          <a:xfrm>
            <a:off x="448067" y="1047090"/>
            <a:ext cx="8208507" cy="1528414"/>
          </a:xfrm>
          <a:prstGeom prst="rect">
            <a:avLst/>
          </a:prstGeom>
          <a:noFill/>
          <a:ln w="444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solidFill>
                <a:prstClr val="white"/>
              </a:solidFill>
              <a:latin typeface="News Gothic MT"/>
            </a:endParaRPr>
          </a:p>
        </p:txBody>
      </p:sp>
      <p:sp>
        <p:nvSpPr>
          <p:cNvPr id="6" name="正方形/長方形 5"/>
          <p:cNvSpPr/>
          <p:nvPr/>
        </p:nvSpPr>
        <p:spPr>
          <a:xfrm>
            <a:off x="448067" y="2756778"/>
            <a:ext cx="8221626" cy="1508038"/>
          </a:xfrm>
          <a:prstGeom prst="rect">
            <a:avLst/>
          </a:prstGeom>
          <a:noFill/>
          <a:ln w="444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solidFill>
                <a:prstClr val="white"/>
              </a:solidFill>
              <a:latin typeface="News Gothic MT"/>
            </a:endParaRPr>
          </a:p>
        </p:txBody>
      </p:sp>
      <p:sp>
        <p:nvSpPr>
          <p:cNvPr id="7" name="テキスト ボックス 6"/>
          <p:cNvSpPr txBox="1"/>
          <p:nvPr/>
        </p:nvSpPr>
        <p:spPr>
          <a:xfrm>
            <a:off x="470263" y="2868921"/>
            <a:ext cx="7939314" cy="369332"/>
          </a:xfrm>
          <a:prstGeom prst="rect">
            <a:avLst/>
          </a:prstGeom>
          <a:noFill/>
        </p:spPr>
        <p:txBody>
          <a:bodyPr wrap="square" rtlCol="0">
            <a:spAutoFit/>
          </a:bodyPr>
          <a:lstStyle/>
          <a:p>
            <a:r>
              <a:rPr lang="ja-JP" altLang="en-US" b="1" u="sng" dirty="0">
                <a:solidFill>
                  <a:srgbClr val="FF6600"/>
                </a:solidFill>
              </a:rPr>
              <a:t>日本語訳／要旨</a:t>
            </a:r>
          </a:p>
        </p:txBody>
      </p:sp>
      <p:sp>
        <p:nvSpPr>
          <p:cNvPr id="8" name="テキスト ボックス 7"/>
          <p:cNvSpPr txBox="1"/>
          <p:nvPr/>
        </p:nvSpPr>
        <p:spPr>
          <a:xfrm>
            <a:off x="470263" y="1134863"/>
            <a:ext cx="7939314" cy="369332"/>
          </a:xfrm>
          <a:prstGeom prst="rect">
            <a:avLst/>
          </a:prstGeom>
          <a:noFill/>
        </p:spPr>
        <p:txBody>
          <a:bodyPr wrap="square" rtlCol="0">
            <a:spAutoFit/>
          </a:bodyPr>
          <a:lstStyle/>
          <a:p>
            <a:r>
              <a:rPr lang="ja-JP" altLang="en-US" b="1" u="sng" dirty="0">
                <a:solidFill>
                  <a:srgbClr val="FF6600"/>
                </a:solidFill>
              </a:rPr>
              <a:t>引用箇所</a:t>
            </a:r>
            <a:endParaRPr lang="en-US" altLang="ja-JP" b="1" u="sng" dirty="0">
              <a:solidFill>
                <a:srgbClr val="FF6600"/>
              </a:solidFill>
            </a:endParaRPr>
          </a:p>
        </p:txBody>
      </p:sp>
      <p:sp>
        <p:nvSpPr>
          <p:cNvPr id="9" name="右矢印 8"/>
          <p:cNvSpPr/>
          <p:nvPr/>
        </p:nvSpPr>
        <p:spPr>
          <a:xfrm>
            <a:off x="293212" y="4516072"/>
            <a:ext cx="685800" cy="483656"/>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dirty="0">
              <a:solidFill>
                <a:prstClr val="white"/>
              </a:solidFill>
              <a:latin typeface="News Gothic MT"/>
            </a:endParaRPr>
          </a:p>
        </p:txBody>
      </p:sp>
      <p:sp>
        <p:nvSpPr>
          <p:cNvPr id="11" name="正方形/長方形 10"/>
          <p:cNvSpPr/>
          <p:nvPr/>
        </p:nvSpPr>
        <p:spPr>
          <a:xfrm>
            <a:off x="686912" y="1474113"/>
            <a:ext cx="7731798" cy="830997"/>
          </a:xfrm>
          <a:prstGeom prst="rect">
            <a:avLst/>
          </a:prstGeom>
        </p:spPr>
        <p:txBody>
          <a:bodyPr wrap="square">
            <a:spAutoFit/>
          </a:bodyPr>
          <a:lstStyle/>
          <a:p>
            <a:r>
              <a:rPr lang="en-US" altLang="ja-JP" sz="1600" dirty="0"/>
              <a:t>…that statute clearly does not refer to that kind of a restraint of interstate commerce which may arise from reasonable and legal conditions imposed upon the assignee or licensee of a patent by the owner thereof.</a:t>
            </a:r>
            <a:endParaRPr lang="ja-JP" altLang="en-US" sz="1600" dirty="0"/>
          </a:p>
        </p:txBody>
      </p:sp>
      <p:sp>
        <p:nvSpPr>
          <p:cNvPr id="12" name="正方形/長方形 11"/>
          <p:cNvSpPr/>
          <p:nvPr/>
        </p:nvSpPr>
        <p:spPr>
          <a:xfrm>
            <a:off x="578097" y="3171442"/>
            <a:ext cx="7948446" cy="584775"/>
          </a:xfrm>
          <a:prstGeom prst="rect">
            <a:avLst/>
          </a:prstGeom>
        </p:spPr>
        <p:txBody>
          <a:bodyPr wrap="square">
            <a:spAutoFit/>
          </a:bodyPr>
          <a:lstStyle/>
          <a:p>
            <a:r>
              <a:rPr lang="ja-JP" altLang="en-US" sz="1600" dirty="0"/>
              <a:t>明らかにこの法律は、所有者によって特許の譲受人またはライセンシーに課される合理的</a:t>
            </a:r>
            <a:r>
              <a:rPr lang="en-US" altLang="en-US" sz="1600" dirty="0"/>
              <a:t>で合法的な</a:t>
            </a:r>
            <a:r>
              <a:rPr lang="ja-JP" altLang="en-US" sz="1600" dirty="0"/>
              <a:t>条件から生じうる通商制限を参照するものでは</a:t>
            </a:r>
            <a:r>
              <a:rPr lang="ja-JP" altLang="en-US" sz="1600" dirty="0" smtClean="0"/>
              <a:t>ない</a:t>
            </a:r>
            <a:endParaRPr lang="ja-JP" altLang="en-US" sz="1600" dirty="0"/>
          </a:p>
        </p:txBody>
      </p:sp>
      <p:sp>
        <p:nvSpPr>
          <p:cNvPr id="15" name="テキスト ボックス 14"/>
          <p:cNvSpPr txBox="1"/>
          <p:nvPr/>
        </p:nvSpPr>
        <p:spPr>
          <a:xfrm>
            <a:off x="979012" y="4545928"/>
            <a:ext cx="8584088" cy="400110"/>
          </a:xfrm>
          <a:prstGeom prst="rect">
            <a:avLst/>
          </a:prstGeom>
          <a:noFill/>
        </p:spPr>
        <p:txBody>
          <a:bodyPr wrap="square" rtlCol="0">
            <a:spAutoFit/>
          </a:bodyPr>
          <a:lstStyle/>
          <a:p>
            <a:r>
              <a:rPr lang="ja-JP" altLang="en-US" sz="2000" dirty="0"/>
              <a:t>「合理的な</a:t>
            </a:r>
            <a:r>
              <a:rPr lang="ja-JP" altLang="en-US" sz="2000" b="1" u="sng" dirty="0"/>
              <a:t>条件</a:t>
            </a:r>
            <a:r>
              <a:rPr lang="ja-JP" altLang="en-US" sz="2000" dirty="0"/>
              <a:t>から生じうる通商制限」と</a:t>
            </a:r>
            <a:r>
              <a:rPr lang="ja-JP" altLang="en-US" sz="2000" dirty="0" smtClean="0"/>
              <a:t>述べられている</a:t>
            </a:r>
            <a:endParaRPr lang="ja-JP" altLang="en-US" sz="2000" b="1" dirty="0">
              <a:solidFill>
                <a:prstClr val="black"/>
              </a:solidFill>
            </a:endParaRPr>
          </a:p>
        </p:txBody>
      </p:sp>
      <p:sp>
        <p:nvSpPr>
          <p:cNvPr id="16" name="三角形 15"/>
          <p:cNvSpPr/>
          <p:nvPr/>
        </p:nvSpPr>
        <p:spPr>
          <a:xfrm rot="10800000">
            <a:off x="2172969" y="5138944"/>
            <a:ext cx="4533900" cy="259759"/>
          </a:xfrm>
          <a:prstGeom prst="triangl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p>
        </p:txBody>
      </p:sp>
      <p:sp>
        <p:nvSpPr>
          <p:cNvPr id="17" name="テキスト ボックス 16"/>
          <p:cNvSpPr txBox="1"/>
          <p:nvPr/>
        </p:nvSpPr>
        <p:spPr>
          <a:xfrm>
            <a:off x="293212" y="5733448"/>
            <a:ext cx="8584088" cy="400110"/>
          </a:xfrm>
          <a:prstGeom prst="rect">
            <a:avLst/>
          </a:prstGeom>
          <a:noFill/>
        </p:spPr>
        <p:txBody>
          <a:bodyPr wrap="square" rtlCol="0">
            <a:spAutoFit/>
          </a:bodyPr>
          <a:lstStyle/>
          <a:p>
            <a:r>
              <a:rPr lang="ja-JP" altLang="en-US" sz="2000" b="1" dirty="0"/>
              <a:t>「目的」を見るだけでは「合理的な</a:t>
            </a:r>
            <a:r>
              <a:rPr lang="ja-JP" altLang="en-US" sz="2000" b="1" u="sng" dirty="0"/>
              <a:t>条件</a:t>
            </a:r>
            <a:r>
              <a:rPr lang="ja-JP" altLang="en-US" sz="2000" b="1" dirty="0"/>
              <a:t>」であるかどうかは判断できない</a:t>
            </a:r>
          </a:p>
        </p:txBody>
      </p:sp>
    </p:spTree>
    <p:extLst>
      <p:ext uri="{BB962C8B-B14F-4D97-AF65-F5344CB8AC3E}">
        <p14:creationId xmlns:p14="http://schemas.microsoft.com/office/powerpoint/2010/main" val="1164914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規範とは？</a:t>
            </a:r>
            <a:endParaRPr kumimoji="1" lang="ja-JP" altLang="en-US" dirty="0"/>
          </a:p>
        </p:txBody>
      </p:sp>
      <p:sp>
        <p:nvSpPr>
          <p:cNvPr id="3" name="コンテンツ プレースホルダー 2"/>
          <p:cNvSpPr>
            <a:spLocks noGrp="1"/>
          </p:cNvSpPr>
          <p:nvPr>
            <p:ph idx="1"/>
          </p:nvPr>
        </p:nvSpPr>
        <p:spPr>
          <a:xfrm>
            <a:off x="309769" y="1158074"/>
            <a:ext cx="8377031" cy="4015437"/>
          </a:xfrm>
        </p:spPr>
        <p:txBody>
          <a:bodyPr>
            <a:normAutofit/>
          </a:bodyPr>
          <a:lstStyle/>
          <a:p>
            <a:r>
              <a:rPr lang="ja-JP" altLang="en-US" dirty="0" smtClean="0"/>
              <a:t>規範とは、要件が満たされたときに発生するもの。</a:t>
            </a:r>
            <a:endParaRPr lang="en-US" altLang="ja-JP" dirty="0" smtClean="0"/>
          </a:p>
          <a:p>
            <a:pPr marL="0" indent="0">
              <a:buNone/>
            </a:pPr>
            <a:r>
              <a:rPr lang="ja-JP" altLang="en-US" b="1" u="sng" dirty="0">
                <a:solidFill>
                  <a:srgbClr val="FF6600"/>
                </a:solidFill>
              </a:rPr>
              <a:t>引用箇所　</a:t>
            </a:r>
            <a:endParaRPr lang="en-US" altLang="ja-JP" b="1" u="sng" dirty="0">
              <a:solidFill>
                <a:srgbClr val="FF6600"/>
              </a:solidFill>
            </a:endParaRPr>
          </a:p>
          <a:p>
            <a:r>
              <a:rPr lang="en-US" altLang="ja-JP" sz="1800" b="1" dirty="0"/>
              <a:t>Conveying less than title to the patent or part of it, the patentee may grant a license to make, use, and vend articles </a:t>
            </a:r>
            <a:r>
              <a:rPr lang="en-US" altLang="ja-JP" sz="1800" b="1" u="sng" dirty="0">
                <a:solidFill>
                  <a:srgbClr val="FF0000"/>
                </a:solidFill>
              </a:rPr>
              <a:t>under the specifications of his patent </a:t>
            </a:r>
            <a:r>
              <a:rPr lang="en-US" altLang="ja-JP" sz="1800" b="1" dirty="0"/>
              <a:t>for </a:t>
            </a:r>
            <a:r>
              <a:rPr lang="en-US" altLang="ja-JP" sz="1800" b="1" u="sng" dirty="0">
                <a:solidFill>
                  <a:srgbClr val="FF0000"/>
                </a:solidFill>
              </a:rPr>
              <a:t>any royalty, or upon any condition </a:t>
            </a:r>
            <a:r>
              <a:rPr lang="en-US" altLang="ja-JP" sz="1800" b="1" dirty="0"/>
              <a:t>the performance of which is reasonably within the reward which the patentee by the grant of the patent is entitled to secure</a:t>
            </a:r>
            <a:r>
              <a:rPr lang="en-US" altLang="ja-JP" sz="1800" b="1" dirty="0" smtClean="0"/>
              <a:t>.</a:t>
            </a:r>
            <a:endParaRPr lang="en-US" altLang="ja-JP" sz="1200" b="1" dirty="0" smtClean="0"/>
          </a:p>
          <a:p>
            <a:r>
              <a:rPr lang="ja-JP" altLang="en-US" sz="1200" dirty="0" smtClean="0">
                <a:solidFill>
                  <a:srgbClr val="000000"/>
                </a:solidFill>
              </a:rPr>
              <a:t>特権の権利、またはその一部を譲渡するとき、特許者は、特許権の範囲内で、いかなるロイヤリティーも、</a:t>
            </a:r>
            <a:r>
              <a:rPr lang="ja-JP" altLang="en-US" sz="1200" dirty="0">
                <a:solidFill>
                  <a:srgbClr val="000000"/>
                </a:solidFill>
              </a:rPr>
              <a:t>特許によって権利づけられた報酬の中で、合理的な状況であれば、</a:t>
            </a:r>
            <a:r>
              <a:rPr lang="ja-JP" altLang="en-US" sz="1200" dirty="0" smtClean="0">
                <a:solidFill>
                  <a:srgbClr val="000000"/>
                </a:solidFill>
              </a:rPr>
              <a:t>いかなる条件をも、製品を制作し、使用し、販売するライセンシーを課すことができる。</a:t>
            </a:r>
            <a:endParaRPr lang="en-US" altLang="ja-JP" sz="1200" dirty="0" smtClean="0">
              <a:solidFill>
                <a:srgbClr val="000000"/>
              </a:solidFill>
            </a:endParaRPr>
          </a:p>
          <a:p>
            <a:pPr marL="0" indent="0">
              <a:buNone/>
            </a:pPr>
            <a:endParaRPr lang="en-US" altLang="ja-JP" sz="1200" dirty="0" smtClean="0">
              <a:solidFill>
                <a:srgbClr val="000000"/>
              </a:solidFill>
            </a:endParaRPr>
          </a:p>
        </p:txBody>
      </p:sp>
      <p:sp>
        <p:nvSpPr>
          <p:cNvPr id="4" name="スライド番号プレースホルダー 3"/>
          <p:cNvSpPr>
            <a:spLocks noGrp="1"/>
          </p:cNvSpPr>
          <p:nvPr>
            <p:ph type="sldNum" sz="quarter" idx="12"/>
          </p:nvPr>
        </p:nvSpPr>
        <p:spPr/>
        <p:txBody>
          <a:bodyPr/>
          <a:lstStyle/>
          <a:p>
            <a:fld id="{5B4AF231-A605-5743-A288-EDC6BA10A0C2}" type="slidenum">
              <a:rPr kumimoji="1" lang="ja-JP" altLang="en-US" smtClean="0"/>
              <a:pPr/>
              <a:t>2</a:t>
            </a:fld>
            <a:endParaRPr kumimoji="1" lang="ja-JP" altLang="en-US" dirty="0"/>
          </a:p>
        </p:txBody>
      </p:sp>
      <p:sp>
        <p:nvSpPr>
          <p:cNvPr id="5" name="テキスト ボックス 4"/>
          <p:cNvSpPr txBox="1"/>
          <p:nvPr/>
        </p:nvSpPr>
        <p:spPr>
          <a:xfrm>
            <a:off x="418188" y="5343896"/>
            <a:ext cx="8084977" cy="646331"/>
          </a:xfrm>
          <a:prstGeom prst="rect">
            <a:avLst/>
          </a:prstGeom>
          <a:noFill/>
        </p:spPr>
        <p:txBody>
          <a:bodyPr wrap="square" rtlCol="0">
            <a:spAutoFit/>
          </a:bodyPr>
          <a:lstStyle/>
          <a:p>
            <a:r>
              <a:rPr kumimoji="1" lang="en-US" altLang="ja-JP" dirty="0" smtClean="0"/>
              <a:t>→</a:t>
            </a:r>
            <a:r>
              <a:rPr kumimoji="1" lang="ja-JP" altLang="en-US" dirty="0" smtClean="0"/>
              <a:t>これは、特許者に与えられている権利の話。</a:t>
            </a:r>
            <a:endParaRPr kumimoji="1" lang="en-US" altLang="ja-JP" dirty="0" smtClean="0"/>
          </a:p>
          <a:p>
            <a:r>
              <a:rPr kumimoji="1" lang="ja-JP" altLang="en-US" dirty="0" smtClean="0"/>
              <a:t>これを規範にしたとして、要件が満たされれば、この規範が発動される。</a:t>
            </a:r>
            <a:endParaRPr kumimoji="1" lang="ja-JP" altLang="en-US" dirty="0"/>
          </a:p>
        </p:txBody>
      </p:sp>
    </p:spTree>
    <p:extLst>
      <p:ext uri="{BB962C8B-B14F-4D97-AF65-F5344CB8AC3E}">
        <p14:creationId xmlns:p14="http://schemas.microsoft.com/office/powerpoint/2010/main" val="1088699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要件</a:t>
            </a:r>
            <a:r>
              <a:rPr kumimoji="1" lang="en-US" altLang="ja-JP" dirty="0" smtClean="0"/>
              <a:t>①</a:t>
            </a:r>
            <a:r>
              <a:rPr kumimoji="1" lang="ja-JP" altLang="en-US" dirty="0" smtClean="0"/>
              <a:t>補足について</a:t>
            </a:r>
            <a:endParaRPr kumimoji="1" lang="ja-JP" altLang="en-US" dirty="0"/>
          </a:p>
        </p:txBody>
      </p:sp>
      <p:sp>
        <p:nvSpPr>
          <p:cNvPr id="3" name="コンテンツ プレースホルダー 2"/>
          <p:cNvSpPr>
            <a:spLocks noGrp="1"/>
          </p:cNvSpPr>
          <p:nvPr>
            <p:ph idx="1"/>
          </p:nvPr>
        </p:nvSpPr>
        <p:spPr>
          <a:xfrm>
            <a:off x="185862" y="1147362"/>
            <a:ext cx="8673538" cy="4273982"/>
          </a:xfrm>
        </p:spPr>
        <p:txBody>
          <a:bodyPr>
            <a:normAutofit/>
          </a:bodyPr>
          <a:lstStyle/>
          <a:p>
            <a:pPr marL="0" indent="0">
              <a:buNone/>
            </a:pPr>
            <a:r>
              <a:rPr lang="ja-JP" altLang="en-US" sz="2000" dirty="0" smtClean="0">
                <a:solidFill>
                  <a:schemeClr val="tx1"/>
                </a:solidFill>
              </a:rPr>
              <a:t>「</a:t>
            </a:r>
            <a:r>
              <a:rPr lang="en-US" altLang="ja-JP" sz="2000" dirty="0" smtClean="0">
                <a:solidFill>
                  <a:schemeClr val="tx1"/>
                </a:solidFill>
              </a:rPr>
              <a:t>(</a:t>
            </a:r>
            <a:r>
              <a:rPr lang="en-US" altLang="ja-JP" sz="2000" dirty="0">
                <a:solidFill>
                  <a:schemeClr val="tx1"/>
                </a:solidFill>
              </a:rPr>
              <a:t>1)</a:t>
            </a:r>
            <a:r>
              <a:rPr lang="ja-JP" altLang="en-US" sz="2000" dirty="0">
                <a:solidFill>
                  <a:schemeClr val="tx1"/>
                </a:solidFill>
              </a:rPr>
              <a:t>特許権者が他社に製造・使用・変更のライセンスを与え、かつ</a:t>
            </a:r>
            <a:r>
              <a:rPr lang="en-US" altLang="ja-JP" sz="2000" dirty="0">
                <a:solidFill>
                  <a:schemeClr val="tx1"/>
                </a:solidFill>
              </a:rPr>
              <a:t>(2)</a:t>
            </a:r>
            <a:r>
              <a:rPr lang="ja-JP" altLang="en-US" sz="2000" dirty="0">
                <a:solidFill>
                  <a:schemeClr val="tx1"/>
                </a:solidFill>
              </a:rPr>
              <a:t>自社も自力で製造・変更の権利を保持する場合</a:t>
            </a:r>
            <a:r>
              <a:rPr lang="en-US" altLang="ja-JP" sz="2000" dirty="0">
                <a:solidFill>
                  <a:schemeClr val="tx1"/>
                </a:solidFill>
              </a:rPr>
              <a:t>,</a:t>
            </a:r>
            <a:r>
              <a:rPr lang="ja-JP" altLang="en-US" sz="2000" u="sng" dirty="0">
                <a:solidFill>
                  <a:schemeClr val="tx1"/>
                </a:solidFill>
              </a:rPr>
              <a:t>ライセンシーが特許品を販売する価格は必ず特許権者の販売価格に影響する</a:t>
            </a:r>
            <a:r>
              <a:rPr lang="ja-JP" altLang="en-US" sz="2000" u="sng" dirty="0" smtClean="0">
                <a:solidFill>
                  <a:schemeClr val="tx1"/>
                </a:solidFill>
              </a:rPr>
              <a:t>。</a:t>
            </a:r>
            <a:r>
              <a:rPr lang="ja-JP" altLang="en-US" sz="2000" dirty="0" smtClean="0">
                <a:solidFill>
                  <a:schemeClr val="tx1"/>
                </a:solidFill>
              </a:rPr>
              <a:t>」</a:t>
            </a:r>
            <a:endParaRPr lang="en-US" altLang="ja-JP" sz="2000" dirty="0" smtClean="0">
              <a:solidFill>
                <a:schemeClr val="tx1"/>
              </a:solidFill>
            </a:endParaRPr>
          </a:p>
          <a:p>
            <a:pPr marL="0" indent="0">
              <a:buNone/>
            </a:pPr>
            <a:r>
              <a:rPr lang="en-US" altLang="ja-JP" sz="2000" dirty="0" smtClean="0">
                <a:solidFill>
                  <a:schemeClr val="tx1"/>
                </a:solidFill>
              </a:rPr>
              <a:t>→</a:t>
            </a:r>
            <a:r>
              <a:rPr lang="en-US" altLang="ja-JP" sz="2000" dirty="0" smtClean="0">
                <a:solidFill>
                  <a:srgbClr val="FF0000"/>
                </a:solidFill>
              </a:rPr>
              <a:t>(1),(2)</a:t>
            </a:r>
            <a:r>
              <a:rPr lang="ja-JP" altLang="en-US" sz="2000" dirty="0" smtClean="0">
                <a:solidFill>
                  <a:srgbClr val="FF0000"/>
                </a:solidFill>
              </a:rPr>
              <a:t>の場合に、特許権者の販売価格に影響する。と言っている。</a:t>
            </a:r>
            <a:endParaRPr lang="en-US" altLang="ja-JP" sz="2000" dirty="0">
              <a:solidFill>
                <a:srgbClr val="FF0000"/>
              </a:solidFill>
            </a:endParaRPr>
          </a:p>
          <a:p>
            <a:pPr marL="0" indent="0">
              <a:buNone/>
            </a:pPr>
            <a:endParaRPr lang="en-US" altLang="ja-JP" sz="2000" u="sng" dirty="0">
              <a:solidFill>
                <a:schemeClr val="tx1"/>
              </a:solidFill>
            </a:endParaRPr>
          </a:p>
          <a:p>
            <a:pPr marL="0" indent="0">
              <a:buNone/>
            </a:pPr>
            <a:r>
              <a:rPr lang="ja-JP" altLang="en-US" sz="2000" dirty="0" smtClean="0">
                <a:solidFill>
                  <a:schemeClr val="tx1"/>
                </a:solidFill>
              </a:rPr>
              <a:t>特許権者</a:t>
            </a:r>
            <a:r>
              <a:rPr lang="ja-JP" altLang="en-US" sz="2000" dirty="0">
                <a:solidFill>
                  <a:schemeClr val="tx1"/>
                </a:solidFill>
              </a:rPr>
              <a:t>がライセンシーに、</a:t>
            </a:r>
            <a:r>
              <a:rPr lang="ja-JP" altLang="en-US" sz="2000" dirty="0" smtClean="0">
                <a:solidFill>
                  <a:schemeClr val="tx1"/>
                </a:solidFill>
              </a:rPr>
              <a:t>「自分たちの</a:t>
            </a:r>
            <a:r>
              <a:rPr lang="ja-JP" altLang="en-US" sz="2000" dirty="0">
                <a:solidFill>
                  <a:schemeClr val="tx1"/>
                </a:solidFill>
              </a:rPr>
              <a:t>特許の下に製品を作ったり売ったりするのはいいが</a:t>
            </a:r>
            <a:r>
              <a:rPr lang="ja-JP" altLang="en-US" sz="2000" dirty="0" smtClean="0">
                <a:solidFill>
                  <a:schemeClr val="tx1"/>
                </a:solidFill>
              </a:rPr>
              <a:t>、</a:t>
            </a:r>
            <a:r>
              <a:rPr lang="ja-JP" altLang="en-US" sz="2000" dirty="0">
                <a:solidFill>
                  <a:schemeClr val="tx1"/>
                </a:solidFill>
              </a:rPr>
              <a:t>自分たち</a:t>
            </a:r>
            <a:r>
              <a:rPr lang="ja-JP" altLang="en-US" sz="2000" dirty="0" smtClean="0">
                <a:solidFill>
                  <a:schemeClr val="tx1"/>
                </a:solidFill>
              </a:rPr>
              <a:t>も</a:t>
            </a:r>
            <a:r>
              <a:rPr lang="ja-JP" altLang="en-US" sz="2000" dirty="0">
                <a:solidFill>
                  <a:schemeClr val="tx1"/>
                </a:solidFill>
              </a:rPr>
              <a:t>製造販売で利益を得たい</a:t>
            </a:r>
            <a:r>
              <a:rPr lang="ja-JP" altLang="en-US" sz="2000" dirty="0" smtClean="0">
                <a:solidFill>
                  <a:schemeClr val="tx1"/>
                </a:solidFill>
              </a:rPr>
              <a:t>から、自分</a:t>
            </a:r>
            <a:r>
              <a:rPr lang="ja-JP" altLang="en-US" sz="2000" dirty="0">
                <a:solidFill>
                  <a:schemeClr val="tx1"/>
                </a:solidFill>
              </a:rPr>
              <a:t>たち</a:t>
            </a:r>
            <a:r>
              <a:rPr lang="ja-JP" altLang="en-US" sz="2000" dirty="0" smtClean="0">
                <a:solidFill>
                  <a:schemeClr val="tx1"/>
                </a:solidFill>
              </a:rPr>
              <a:t>の</a:t>
            </a:r>
            <a:r>
              <a:rPr lang="ja-JP" altLang="en-US" sz="2000" dirty="0">
                <a:solidFill>
                  <a:schemeClr val="tx1"/>
                </a:solidFill>
              </a:rPr>
              <a:t>利益を破壊しない限度にしろ」というのは完全に合理的である</a:t>
            </a:r>
            <a:r>
              <a:rPr lang="ja-JP" altLang="en-US" sz="2000" dirty="0" smtClean="0">
                <a:solidFill>
                  <a:schemeClr val="tx1"/>
                </a:solidFill>
              </a:rPr>
              <a:t>。</a:t>
            </a:r>
            <a:endParaRPr lang="en-US" altLang="ja-JP" sz="2000" dirty="0" smtClean="0">
              <a:solidFill>
                <a:schemeClr val="tx1"/>
              </a:solidFill>
            </a:endParaRPr>
          </a:p>
          <a:p>
            <a:pPr marL="0" indent="0">
              <a:buNone/>
            </a:pPr>
            <a:r>
              <a:rPr lang="en-US" altLang="ja-JP" sz="2000" dirty="0" smtClean="0">
                <a:solidFill>
                  <a:schemeClr val="tx1"/>
                </a:solidFill>
              </a:rPr>
              <a:t>→</a:t>
            </a:r>
            <a:r>
              <a:rPr lang="ja-JP" altLang="en-US" sz="2000" dirty="0" smtClean="0">
                <a:solidFill>
                  <a:srgbClr val="FF0000"/>
                </a:solidFill>
              </a:rPr>
              <a:t>自分たちの利益を破壊しない程度なら</a:t>
            </a:r>
            <a:r>
              <a:rPr lang="ja-JP" altLang="en-US" sz="2000" dirty="0" smtClean="0">
                <a:solidFill>
                  <a:schemeClr val="tx1"/>
                </a:solidFill>
              </a:rPr>
              <a:t>、特許の元、製品を作ったり売ったりしてよいとするのは合理的であるとした。</a:t>
            </a:r>
            <a:endParaRPr lang="en-US" altLang="ja-JP" sz="2000" dirty="0" smtClean="0">
              <a:solidFill>
                <a:schemeClr val="tx1"/>
              </a:solidFill>
            </a:endParaRPr>
          </a:p>
          <a:p>
            <a:pPr marL="0" indent="0">
              <a:buNone/>
            </a:pPr>
            <a:endParaRPr lang="en-US" altLang="ja-JP" sz="2000" dirty="0" smtClean="0">
              <a:solidFill>
                <a:schemeClr val="tx1"/>
              </a:solidFill>
            </a:endParaRPr>
          </a:p>
          <a:p>
            <a:pPr marL="0" indent="0">
              <a:buNone/>
            </a:pPr>
            <a:endParaRPr lang="en-US" altLang="ja-JP" sz="2000" dirty="0" smtClean="0">
              <a:solidFill>
                <a:schemeClr val="tx1"/>
              </a:solidFill>
            </a:endParaRPr>
          </a:p>
          <a:p>
            <a:pPr marL="0" indent="0">
              <a:buNone/>
            </a:pPr>
            <a:endParaRPr lang="en-US" altLang="ja-JP" sz="2000"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5B4AF231-A605-5743-A288-EDC6BA10A0C2}" type="slidenum">
              <a:rPr kumimoji="1" lang="ja-JP" altLang="en-US" smtClean="0"/>
              <a:pPr/>
              <a:t>3</a:t>
            </a:fld>
            <a:endParaRPr kumimoji="1" lang="ja-JP" altLang="en-US" dirty="0"/>
          </a:p>
        </p:txBody>
      </p:sp>
      <p:sp>
        <p:nvSpPr>
          <p:cNvPr id="5" name="右矢印 4"/>
          <p:cNvSpPr/>
          <p:nvPr/>
        </p:nvSpPr>
        <p:spPr>
          <a:xfrm>
            <a:off x="294281" y="5127043"/>
            <a:ext cx="898330" cy="58860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smtClean="0"/>
          </a:p>
        </p:txBody>
      </p:sp>
      <p:sp>
        <p:nvSpPr>
          <p:cNvPr id="6" name="正方形/長方形 5"/>
          <p:cNvSpPr/>
          <p:nvPr/>
        </p:nvSpPr>
        <p:spPr>
          <a:xfrm>
            <a:off x="1192611" y="4770783"/>
            <a:ext cx="7666789" cy="19207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kumimoji="1" lang="ja-JP" altLang="en-US" sz="2200" dirty="0" smtClean="0"/>
              <a:t>合理的であるとしたのは、</a:t>
            </a:r>
            <a:r>
              <a:rPr lang="ja-JP" altLang="en-US" sz="2200" dirty="0">
                <a:solidFill>
                  <a:srgbClr val="FF0000"/>
                </a:solidFill>
              </a:rPr>
              <a:t>自分たちの利益を破壊しない</a:t>
            </a:r>
            <a:r>
              <a:rPr lang="ja-JP" altLang="en-US" sz="2200" dirty="0" smtClean="0">
                <a:solidFill>
                  <a:srgbClr val="FF0000"/>
                </a:solidFill>
              </a:rPr>
              <a:t>程度で特許の元、製品を作ったり売ったりすること、</a:t>
            </a:r>
            <a:r>
              <a:rPr lang="ja-JP" altLang="en-US" sz="2200" dirty="0" smtClean="0">
                <a:solidFill>
                  <a:schemeClr val="tx1"/>
                </a:solidFill>
              </a:rPr>
              <a:t>としただけ</a:t>
            </a:r>
            <a:r>
              <a:rPr lang="ja-JP" altLang="en-US" sz="2200" dirty="0" smtClean="0">
                <a:solidFill>
                  <a:srgbClr val="FF0000"/>
                </a:solidFill>
              </a:rPr>
              <a:t>。</a:t>
            </a:r>
            <a:endParaRPr lang="en-US" altLang="ja-JP" sz="2200" dirty="0" smtClean="0">
              <a:solidFill>
                <a:srgbClr val="FF0000"/>
              </a:solidFill>
            </a:endParaRPr>
          </a:p>
          <a:p>
            <a:r>
              <a:rPr lang="ja-JP" altLang="en-US" sz="2200" dirty="0" smtClean="0">
                <a:solidFill>
                  <a:srgbClr val="FF0000"/>
                </a:solidFill>
              </a:rPr>
              <a:t>別に、</a:t>
            </a:r>
            <a:r>
              <a:rPr lang="en-US" altLang="ja-JP" sz="2200" b="1" dirty="0" smtClean="0">
                <a:solidFill>
                  <a:srgbClr val="FF0000"/>
                </a:solidFill>
              </a:rPr>
              <a:t>(</a:t>
            </a:r>
            <a:r>
              <a:rPr lang="en-US" altLang="ja-JP" sz="2200" b="1" dirty="0">
                <a:solidFill>
                  <a:srgbClr val="FF0000"/>
                </a:solidFill>
              </a:rPr>
              <a:t>1)</a:t>
            </a:r>
            <a:r>
              <a:rPr lang="ja-JP" altLang="en-US" sz="2200" b="1" dirty="0">
                <a:solidFill>
                  <a:srgbClr val="FF0000"/>
                </a:solidFill>
              </a:rPr>
              <a:t>自社の特許品を</a:t>
            </a:r>
            <a:endParaRPr lang="en-US" altLang="ja-JP" sz="2200" b="1" dirty="0">
              <a:solidFill>
                <a:srgbClr val="FF0000"/>
              </a:solidFill>
            </a:endParaRPr>
          </a:p>
          <a:p>
            <a:r>
              <a:rPr lang="en-US" altLang="ja-JP" sz="2200" b="1" dirty="0">
                <a:solidFill>
                  <a:srgbClr val="FF0000"/>
                </a:solidFill>
              </a:rPr>
              <a:t>(2)</a:t>
            </a:r>
            <a:r>
              <a:rPr lang="ja-JP" altLang="en-US" sz="2200" b="1" dirty="0">
                <a:solidFill>
                  <a:srgbClr val="FF0000"/>
                </a:solidFill>
              </a:rPr>
              <a:t>自社で製造販売している</a:t>
            </a:r>
            <a:r>
              <a:rPr lang="ja-JP" altLang="en-US" sz="2200" b="1" dirty="0" smtClean="0">
                <a:solidFill>
                  <a:srgbClr val="FF0000"/>
                </a:solidFill>
              </a:rPr>
              <a:t>場合であれば合理的とは全く言っていない。</a:t>
            </a:r>
            <a:endParaRPr kumimoji="1" lang="ja-JP" altLang="en-US" sz="2200" dirty="0" smtClean="0"/>
          </a:p>
        </p:txBody>
      </p:sp>
    </p:spTree>
    <p:extLst>
      <p:ext uri="{BB962C8B-B14F-4D97-AF65-F5344CB8AC3E}">
        <p14:creationId xmlns:p14="http://schemas.microsoft.com/office/powerpoint/2010/main" val="4021538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要件当てはめ</a:t>
            </a:r>
            <a:r>
              <a:rPr lang="en-US" altLang="ja-JP" dirty="0" smtClean="0"/>
              <a:t>①</a:t>
            </a:r>
            <a:endParaRPr kumimoji="1" lang="ja-JP" altLang="en-US" dirty="0"/>
          </a:p>
        </p:txBody>
      </p:sp>
      <p:sp>
        <p:nvSpPr>
          <p:cNvPr id="3" name="コンテンツ プレースホルダー 2"/>
          <p:cNvSpPr>
            <a:spLocks noGrp="1"/>
          </p:cNvSpPr>
          <p:nvPr>
            <p:ph idx="1"/>
          </p:nvPr>
        </p:nvSpPr>
        <p:spPr>
          <a:xfrm>
            <a:off x="216838" y="1293837"/>
            <a:ext cx="8642562" cy="5025901"/>
          </a:xfrm>
        </p:spPr>
        <p:txBody>
          <a:bodyPr>
            <a:normAutofit fontScale="85000" lnSpcReduction="10000"/>
          </a:bodyPr>
          <a:lstStyle/>
          <a:p>
            <a:pPr marL="0" indent="0">
              <a:buNone/>
            </a:pPr>
            <a:r>
              <a:rPr lang="ja-JP" altLang="en-US" dirty="0" smtClean="0">
                <a:solidFill>
                  <a:srgbClr val="000000"/>
                </a:solidFill>
              </a:rPr>
              <a:t>「通常かつ合理的」が、もし</a:t>
            </a:r>
            <a:endParaRPr lang="en-US" altLang="ja-JP" dirty="0" smtClean="0">
              <a:solidFill>
                <a:srgbClr val="000000"/>
              </a:solidFill>
            </a:endParaRPr>
          </a:p>
          <a:p>
            <a:pPr marL="0" indent="0">
              <a:buNone/>
            </a:pPr>
            <a:r>
              <a:rPr kumimoji="1" lang="ja-JP" altLang="ja-JP" dirty="0" smtClean="0">
                <a:solidFill>
                  <a:srgbClr val="000000"/>
                </a:solidFill>
              </a:rPr>
              <a:t>(</a:t>
            </a:r>
            <a:r>
              <a:rPr kumimoji="1" lang="en-US" altLang="ja-JP" dirty="0" smtClean="0">
                <a:solidFill>
                  <a:srgbClr val="000000"/>
                </a:solidFill>
              </a:rPr>
              <a:t>1)</a:t>
            </a:r>
            <a:r>
              <a:rPr kumimoji="1" lang="ja-JP" altLang="en-US" dirty="0" smtClean="0">
                <a:solidFill>
                  <a:srgbClr val="000000"/>
                </a:solidFill>
              </a:rPr>
              <a:t>自社で取得した特許品を</a:t>
            </a:r>
            <a:endParaRPr kumimoji="1" lang="en-US" altLang="ja-JP" dirty="0" smtClean="0">
              <a:solidFill>
                <a:srgbClr val="000000"/>
              </a:solidFill>
            </a:endParaRPr>
          </a:p>
          <a:p>
            <a:pPr marL="0" indent="0">
              <a:buNone/>
            </a:pPr>
            <a:r>
              <a:rPr lang="en-US" altLang="ja-JP" dirty="0" smtClean="0">
                <a:solidFill>
                  <a:srgbClr val="000000"/>
                </a:solidFill>
              </a:rPr>
              <a:t>(2)</a:t>
            </a:r>
            <a:r>
              <a:rPr lang="ja-JP" altLang="en-US" dirty="0" smtClean="0">
                <a:solidFill>
                  <a:srgbClr val="000000"/>
                </a:solidFill>
              </a:rPr>
              <a:t>自社で製造販売している場合に限定</a:t>
            </a:r>
            <a:endParaRPr lang="en-US" altLang="ja-JP" dirty="0" smtClean="0">
              <a:solidFill>
                <a:srgbClr val="000000"/>
              </a:solidFill>
            </a:endParaRPr>
          </a:p>
          <a:p>
            <a:pPr marL="0" indent="0">
              <a:buNone/>
            </a:pPr>
            <a:r>
              <a:rPr kumimoji="1" lang="ja-JP" altLang="en-US" dirty="0" smtClean="0">
                <a:solidFill>
                  <a:srgbClr val="000000"/>
                </a:solidFill>
              </a:rPr>
              <a:t>しているのなら、</a:t>
            </a:r>
            <a:endParaRPr kumimoji="1" lang="en-US" altLang="ja-JP" dirty="0" smtClean="0">
              <a:solidFill>
                <a:srgbClr val="000000"/>
              </a:solidFill>
            </a:endParaRPr>
          </a:p>
          <a:p>
            <a:pPr marL="0" indent="0">
              <a:buNone/>
            </a:pPr>
            <a:r>
              <a:rPr kumimoji="1" lang="ja-JP" altLang="en-US" dirty="0" smtClean="0">
                <a:solidFill>
                  <a:srgbClr val="000000"/>
                </a:solidFill>
              </a:rPr>
              <a:t>それを論２であてはめるために、</a:t>
            </a:r>
            <a:endParaRPr kumimoji="1" lang="en-US" altLang="ja-JP" dirty="0" smtClean="0">
              <a:solidFill>
                <a:srgbClr val="000000"/>
              </a:solidFill>
            </a:endParaRPr>
          </a:p>
          <a:p>
            <a:pPr marL="0" indent="0">
              <a:buNone/>
            </a:pPr>
            <a:r>
              <a:rPr kumimoji="1" lang="ja-JP" altLang="en-US" dirty="0" smtClean="0">
                <a:solidFill>
                  <a:srgbClr val="000000"/>
                </a:solidFill>
              </a:rPr>
              <a:t>論２で示されている原文を提示してください。</a:t>
            </a:r>
            <a:endParaRPr kumimoji="1" lang="en-US" altLang="ja-JP" dirty="0" smtClean="0">
              <a:solidFill>
                <a:srgbClr val="000000"/>
              </a:solidFill>
            </a:endParaRPr>
          </a:p>
          <a:p>
            <a:pPr marL="0" indent="0">
              <a:buNone/>
            </a:pPr>
            <a:endParaRPr lang="en-US" altLang="ja-JP" dirty="0" smtClean="0">
              <a:solidFill>
                <a:srgbClr val="000000"/>
              </a:solidFill>
            </a:endParaRPr>
          </a:p>
          <a:p>
            <a:pPr marL="0" indent="0">
              <a:buNone/>
            </a:pPr>
            <a:r>
              <a:rPr lang="ja-JP" altLang="en-US" dirty="0" smtClean="0">
                <a:solidFill>
                  <a:srgbClr val="000000"/>
                </a:solidFill>
              </a:rPr>
              <a:t>あてはめ１で示されている原文は、</a:t>
            </a:r>
            <a:r>
              <a:rPr lang="en-US" altLang="ja-JP" dirty="0" smtClean="0">
                <a:solidFill>
                  <a:srgbClr val="000000"/>
                </a:solidFill>
              </a:rPr>
              <a:t>Gypsum</a:t>
            </a:r>
            <a:r>
              <a:rPr lang="ja-JP" altLang="en-US" dirty="0" smtClean="0">
                <a:solidFill>
                  <a:srgbClr val="000000"/>
                </a:solidFill>
              </a:rPr>
              <a:t>社の特許の歴史について。</a:t>
            </a:r>
            <a:endParaRPr lang="en-US" altLang="ja-JP" dirty="0" smtClean="0">
              <a:solidFill>
                <a:srgbClr val="000000"/>
              </a:solidFill>
            </a:endParaRPr>
          </a:p>
          <a:p>
            <a:pPr marL="0" indent="0">
              <a:buNone/>
            </a:pPr>
            <a:r>
              <a:rPr lang="en-US" altLang="ja-JP" dirty="0" smtClean="0">
                <a:solidFill>
                  <a:srgbClr val="000000"/>
                </a:solidFill>
              </a:rPr>
              <a:t>→Gypsum</a:t>
            </a:r>
            <a:r>
              <a:rPr lang="ja-JP" altLang="en-US" dirty="0" smtClean="0">
                <a:solidFill>
                  <a:srgbClr val="000000"/>
                </a:solidFill>
              </a:rPr>
              <a:t>社は、</a:t>
            </a:r>
            <a:endParaRPr lang="en-US" altLang="ja-JP" dirty="0" smtClean="0">
              <a:solidFill>
                <a:srgbClr val="000000"/>
              </a:solidFill>
            </a:endParaRPr>
          </a:p>
          <a:p>
            <a:pPr marL="0" indent="0">
              <a:buNone/>
            </a:pPr>
            <a:r>
              <a:rPr lang="ja-JP" altLang="en-US" u="sng" dirty="0" smtClean="0">
                <a:solidFill>
                  <a:srgbClr val="000000"/>
                </a:solidFill>
              </a:rPr>
              <a:t>自社特許品を、製造・販売しているとは書いていない</a:t>
            </a:r>
            <a:r>
              <a:rPr lang="ja-JP" altLang="en-US" dirty="0" smtClean="0">
                <a:solidFill>
                  <a:srgbClr val="000000"/>
                </a:solidFill>
              </a:rPr>
              <a:t>。</a:t>
            </a:r>
            <a:endParaRPr lang="en-US" altLang="ja-JP" dirty="0" smtClean="0">
              <a:solidFill>
                <a:srgbClr val="000000"/>
              </a:solidFill>
            </a:endParaRPr>
          </a:p>
          <a:p>
            <a:pPr marL="0" indent="0">
              <a:buNone/>
            </a:pPr>
            <a:endParaRPr kumimoji="1" lang="ja-JP" altLang="en-US" dirty="0">
              <a:solidFill>
                <a:srgbClr val="000000"/>
              </a:solidFill>
            </a:endParaRPr>
          </a:p>
        </p:txBody>
      </p:sp>
      <p:sp>
        <p:nvSpPr>
          <p:cNvPr id="4" name="スライド番号プレースホルダー 3"/>
          <p:cNvSpPr>
            <a:spLocks noGrp="1"/>
          </p:cNvSpPr>
          <p:nvPr>
            <p:ph type="sldNum" sz="quarter" idx="12"/>
          </p:nvPr>
        </p:nvSpPr>
        <p:spPr/>
        <p:txBody>
          <a:bodyPr/>
          <a:lstStyle/>
          <a:p>
            <a:fld id="{5B4AF231-A605-5743-A288-EDC6BA10A0C2}" type="slidenum">
              <a:rPr kumimoji="1" lang="ja-JP" altLang="en-US" smtClean="0"/>
              <a:pPr/>
              <a:t>4</a:t>
            </a:fld>
            <a:endParaRPr kumimoji="1" lang="ja-JP" altLang="en-US" dirty="0"/>
          </a:p>
        </p:txBody>
      </p:sp>
    </p:spTree>
    <p:extLst>
      <p:ext uri="{BB962C8B-B14F-4D97-AF65-F5344CB8AC3E}">
        <p14:creationId xmlns:p14="http://schemas.microsoft.com/office/powerpoint/2010/main" val="424724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各論の意義</a:t>
            </a:r>
            <a:endParaRPr kumimoji="1" lang="ja-JP" altLang="en-US" dirty="0"/>
          </a:p>
        </p:txBody>
      </p:sp>
      <p:sp>
        <p:nvSpPr>
          <p:cNvPr id="3" name="コンテンツ プレースホルダー 2"/>
          <p:cNvSpPr>
            <a:spLocks noGrp="1"/>
          </p:cNvSpPr>
          <p:nvPr>
            <p:ph idx="1"/>
          </p:nvPr>
        </p:nvSpPr>
        <p:spPr>
          <a:xfrm>
            <a:off x="232327" y="1332102"/>
            <a:ext cx="8803850" cy="4538439"/>
          </a:xfrm>
        </p:spPr>
        <p:txBody>
          <a:bodyPr>
            <a:normAutofit fontScale="85000" lnSpcReduction="20000"/>
          </a:bodyPr>
          <a:lstStyle/>
          <a:p>
            <a:pPr marL="0" indent="0">
              <a:buNone/>
            </a:pPr>
            <a:r>
              <a:rPr lang="ja-JP" altLang="en-US" dirty="0" smtClean="0"/>
              <a:t>あなた方の要件あてはめを仮に飲んだとして、</a:t>
            </a:r>
            <a:endParaRPr lang="en-US" altLang="ja-JP" dirty="0" smtClean="0"/>
          </a:p>
          <a:p>
            <a:pPr marL="0" indent="0">
              <a:buNone/>
            </a:pPr>
            <a:r>
              <a:rPr kumimoji="1" lang="ja-JP" altLang="en-US" dirty="0" smtClean="0"/>
              <a:t>当てはめができていない。</a:t>
            </a:r>
            <a:endParaRPr kumimoji="1" lang="en-US" altLang="ja-JP" dirty="0" smtClean="0"/>
          </a:p>
          <a:p>
            <a:pPr marL="0" indent="0">
              <a:buNone/>
            </a:pPr>
            <a:r>
              <a:rPr lang="ja-JP" altLang="en-US" dirty="0" smtClean="0"/>
              <a:t>この各論の規範は、「合法にする」ものであると書かれていた。</a:t>
            </a:r>
            <a:endParaRPr lang="en-US" altLang="ja-JP" dirty="0" smtClean="0"/>
          </a:p>
          <a:p>
            <a:pPr marL="0" indent="0">
              <a:buNone/>
            </a:pPr>
            <a:r>
              <a:rPr kumimoji="1" lang="en-US" altLang="ja-JP" dirty="0" smtClean="0"/>
              <a:t>→</a:t>
            </a:r>
            <a:r>
              <a:rPr kumimoji="1" lang="ja-JP" altLang="en-US" dirty="0" smtClean="0"/>
              <a:t>あなた方がするべきことは、合法の判例の基準で、違法の判例を合法にすること。</a:t>
            </a:r>
            <a:endParaRPr kumimoji="1" lang="en-US" altLang="ja-JP" dirty="0" smtClean="0"/>
          </a:p>
          <a:p>
            <a:pPr marL="0" indent="0">
              <a:buNone/>
            </a:pPr>
            <a:r>
              <a:rPr lang="ja-JP" altLang="en-US" dirty="0" smtClean="0"/>
              <a:t>でも、結局違法のまま。</a:t>
            </a:r>
            <a:endParaRPr lang="en-US" altLang="ja-JP" dirty="0" smtClean="0"/>
          </a:p>
          <a:p>
            <a:pPr marL="0" indent="0">
              <a:buNone/>
            </a:pPr>
            <a:r>
              <a:rPr lang="en-US" altLang="ja-JP" dirty="0" smtClean="0"/>
              <a:t>→</a:t>
            </a:r>
            <a:r>
              <a:rPr lang="ja-JP" altLang="en-US" dirty="0" smtClean="0"/>
              <a:t>この基準は、この判例にはで起用されなかった。</a:t>
            </a:r>
            <a:endParaRPr lang="en-US" altLang="ja-JP" dirty="0" smtClean="0"/>
          </a:p>
          <a:p>
            <a:pPr marL="0" indent="0">
              <a:buNone/>
            </a:pPr>
            <a:r>
              <a:rPr lang="en-US" altLang="ja-JP" dirty="0" smtClean="0"/>
              <a:t>→</a:t>
            </a:r>
            <a:r>
              <a:rPr lang="ja-JP" altLang="en-US" dirty="0" smtClean="0"/>
              <a:t>他の基準が適用されるべきである。</a:t>
            </a:r>
            <a:endParaRPr lang="en-US" altLang="ja-JP" dirty="0" smtClean="0"/>
          </a:p>
          <a:p>
            <a:pPr marL="0" indent="0">
              <a:buNone/>
            </a:pPr>
            <a:r>
              <a:rPr lang="ja-JP" altLang="en-US" dirty="0" smtClean="0"/>
              <a:t>と主張されるのが当然。</a:t>
            </a:r>
            <a:endParaRPr lang="en-US" altLang="ja-JP" dirty="0" smtClean="0"/>
          </a:p>
          <a:p>
            <a:pPr marL="0" indent="0">
              <a:buNone/>
            </a:pPr>
            <a:r>
              <a:rPr lang="ja-JP" altLang="en-US" dirty="0" smtClean="0"/>
              <a:t>なにがしたいの？</a:t>
            </a:r>
            <a:endParaRPr lang="en-US" altLang="ja-JP" dirty="0" smtClean="0"/>
          </a:p>
        </p:txBody>
      </p:sp>
      <p:sp>
        <p:nvSpPr>
          <p:cNvPr id="4" name="スライド番号プレースホルダー 3"/>
          <p:cNvSpPr>
            <a:spLocks noGrp="1"/>
          </p:cNvSpPr>
          <p:nvPr>
            <p:ph type="sldNum" sz="quarter" idx="12"/>
          </p:nvPr>
        </p:nvSpPr>
        <p:spPr/>
        <p:txBody>
          <a:bodyPr/>
          <a:lstStyle/>
          <a:p>
            <a:fld id="{5B4AF231-A605-5743-A288-EDC6BA10A0C2}" type="slidenum">
              <a:rPr kumimoji="1" lang="ja-JP" altLang="en-US" smtClean="0"/>
              <a:pPr/>
              <a:t>5</a:t>
            </a:fld>
            <a:endParaRPr kumimoji="1" lang="ja-JP" altLang="en-US" dirty="0"/>
          </a:p>
        </p:txBody>
      </p:sp>
    </p:spTree>
    <p:extLst>
      <p:ext uri="{BB962C8B-B14F-4D97-AF65-F5344CB8AC3E}">
        <p14:creationId xmlns:p14="http://schemas.microsoft.com/office/powerpoint/2010/main" val="2678547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0111415" cy="1143000"/>
          </a:xfrm>
        </p:spPr>
        <p:txBody>
          <a:bodyPr/>
          <a:lstStyle/>
          <a:p>
            <a:r>
              <a:rPr kumimoji="1" lang="ja-JP" altLang="en-US" dirty="0" smtClean="0"/>
              <a:t>反論１ 論拠２の判断基準</a:t>
            </a:r>
            <a:endParaRPr kumimoji="1" lang="ja-JP" altLang="en-US" dirty="0"/>
          </a:p>
        </p:txBody>
      </p:sp>
      <p:sp>
        <p:nvSpPr>
          <p:cNvPr id="3" name="コンテンツ プレースホルダー 2"/>
          <p:cNvSpPr>
            <a:spLocks noGrp="1"/>
          </p:cNvSpPr>
          <p:nvPr>
            <p:ph idx="1"/>
          </p:nvPr>
        </p:nvSpPr>
        <p:spPr>
          <a:xfrm>
            <a:off x="224873" y="1023445"/>
            <a:ext cx="4142873" cy="4094655"/>
          </a:xfrm>
        </p:spPr>
        <p:style>
          <a:lnRef idx="2">
            <a:schemeClr val="accent5"/>
          </a:lnRef>
          <a:fillRef idx="1">
            <a:schemeClr val="lt1"/>
          </a:fillRef>
          <a:effectRef idx="0">
            <a:schemeClr val="accent5"/>
          </a:effectRef>
          <a:fontRef idx="minor">
            <a:schemeClr val="dk1"/>
          </a:fontRef>
        </p:style>
        <p:txBody>
          <a:bodyPr>
            <a:normAutofit fontScale="92500" lnSpcReduction="20000"/>
          </a:bodyPr>
          <a:lstStyle/>
          <a:p>
            <a:pPr marL="0" indent="0">
              <a:buNone/>
            </a:pPr>
            <a:r>
              <a:rPr lang="en-US" altLang="ja-JP" sz="1400" dirty="0"/>
              <a:t>Although the license contracts gave the licensor the right only to fix the minimum price at which the licensee should sell, United States </a:t>
            </a:r>
            <a:r>
              <a:rPr lang="en-US" altLang="ja-JP" sz="1400" b="1" dirty="0"/>
              <a:t>Gypsum </a:t>
            </a:r>
            <a:r>
              <a:rPr lang="en-US" altLang="ja-JP" sz="1400" dirty="0"/>
              <a:t>issued a series of bulletins which defined in minute detail both the prices and terms of sale for patented </a:t>
            </a:r>
            <a:r>
              <a:rPr lang="en-US" altLang="ja-JP" sz="1400" b="1" dirty="0"/>
              <a:t>gypsum </a:t>
            </a:r>
            <a:r>
              <a:rPr lang="en-US" altLang="ja-JP" sz="1400" dirty="0"/>
              <a:t>board. </a:t>
            </a:r>
            <a:endParaRPr lang="en-US" altLang="ja-JP" sz="1400" dirty="0" smtClean="0"/>
          </a:p>
          <a:p>
            <a:pPr marL="0" indent="0">
              <a:buNone/>
            </a:pPr>
            <a:endParaRPr lang="en-US" altLang="ja-JP" sz="1400" dirty="0"/>
          </a:p>
          <a:p>
            <a:pPr marL="0" indent="0">
              <a:buNone/>
            </a:pPr>
            <a:r>
              <a:rPr lang="ja-JP" altLang="en-US" sz="1400" dirty="0" smtClean="0"/>
              <a:t>ライセンス</a:t>
            </a:r>
            <a:r>
              <a:rPr lang="ja-JP" altLang="en-US" sz="1400" dirty="0"/>
              <a:t>契約では、ライセンシーが販売するべき最低価格を維持する権利だけをライセンサーに与えていたが</a:t>
            </a:r>
            <a:r>
              <a:rPr lang="ja-JP" altLang="en-US" sz="1400" dirty="0" smtClean="0"/>
              <a:t>、アメリカ</a:t>
            </a:r>
            <a:r>
              <a:rPr lang="en-US" altLang="ja-JP" sz="1400" dirty="0" smtClean="0"/>
              <a:t>Gypsum</a:t>
            </a:r>
            <a:r>
              <a:rPr lang="ja-JP" altLang="en-US" sz="1400" dirty="0" smtClean="0"/>
              <a:t>社は、特許されている石膏ボードの価格と販売方法の詳細を明らかにした、一連の告示を発行していた。</a:t>
            </a:r>
            <a:endParaRPr lang="en-US" altLang="ja-JP" sz="1400" dirty="0" smtClean="0"/>
          </a:p>
          <a:p>
            <a:pPr marL="0" indent="0">
              <a:buNone/>
            </a:pPr>
            <a:endParaRPr lang="en-US" altLang="ja-JP" sz="1400" dirty="0"/>
          </a:p>
          <a:p>
            <a:pPr marL="0" indent="0">
              <a:buNone/>
            </a:pPr>
            <a:r>
              <a:rPr lang="en-US" altLang="ja-JP" sz="1400" dirty="0" smtClean="0"/>
              <a:t>→</a:t>
            </a:r>
            <a:r>
              <a:rPr lang="ja-JP" altLang="en-US" sz="1400" dirty="0" smtClean="0"/>
              <a:t>特許権の範囲内（最低価格を維持する権利）だけではなく、範囲外のこと（販売方法の詳細）をも、実質的に、ライセンシーに対して課していた。</a:t>
            </a:r>
            <a:endParaRPr lang="en-US" altLang="ja-JP" sz="1400" dirty="0" smtClean="0"/>
          </a:p>
          <a:p>
            <a:pPr marL="0" indent="0">
              <a:buNone/>
            </a:pPr>
            <a:endParaRPr lang="en-US" altLang="ja-JP" sz="1400" dirty="0" smtClean="0"/>
          </a:p>
          <a:p>
            <a:pPr marL="0" indent="0">
              <a:buNone/>
            </a:pPr>
            <a:r>
              <a:rPr lang="en-US" altLang="ja-JP" sz="1400" dirty="0" smtClean="0"/>
              <a:t>→</a:t>
            </a:r>
            <a:r>
              <a:rPr lang="ja-JP" altLang="en-US" sz="2000" b="1" u="sng" dirty="0" smtClean="0">
                <a:solidFill>
                  <a:srgbClr val="FF0000"/>
                </a:solidFill>
              </a:rPr>
              <a:t>１つめ理由</a:t>
            </a:r>
            <a:endParaRPr lang="en-US" altLang="ja-JP" sz="2000" b="1" u="sng" dirty="0" smtClean="0">
              <a:solidFill>
                <a:srgbClr val="FF0000"/>
              </a:solidFill>
            </a:endParaRPr>
          </a:p>
          <a:p>
            <a:pPr marL="0" indent="0">
              <a:buNone/>
            </a:pPr>
            <a:r>
              <a:rPr lang="ja-JP" altLang="en-US" sz="2000" b="1" dirty="0" smtClean="0">
                <a:solidFill>
                  <a:srgbClr val="FF0000"/>
                </a:solidFill>
              </a:rPr>
              <a:t>特許権外のことまで、特許権者がライセンシーに対して、課していたこと。</a:t>
            </a:r>
            <a:endParaRPr lang="en-US" altLang="ja-JP" sz="2000" b="1" dirty="0">
              <a:solidFill>
                <a:srgbClr val="FF0000"/>
              </a:solidFill>
            </a:endParaRPr>
          </a:p>
          <a:p>
            <a:pPr marL="0" indent="0">
              <a:buNone/>
            </a:pPr>
            <a:endParaRPr lang="en-US" altLang="ja-JP" sz="1400" dirty="0"/>
          </a:p>
          <a:p>
            <a:pPr marL="0" indent="0">
              <a:buNone/>
            </a:pPr>
            <a:endParaRPr kumimoji="1" lang="en-US" altLang="ja-JP" sz="1400" dirty="0" smtClean="0"/>
          </a:p>
          <a:p>
            <a:pPr marL="0" indent="0">
              <a:buNone/>
            </a:pPr>
            <a:endParaRPr kumimoji="1" lang="ja-JP" altLang="en-US" sz="1400" dirty="0"/>
          </a:p>
        </p:txBody>
      </p:sp>
      <p:sp>
        <p:nvSpPr>
          <p:cNvPr id="4" name="スライド番号プレースホルダー 3"/>
          <p:cNvSpPr>
            <a:spLocks noGrp="1"/>
          </p:cNvSpPr>
          <p:nvPr>
            <p:ph type="sldNum" sz="quarter" idx="12"/>
          </p:nvPr>
        </p:nvSpPr>
        <p:spPr/>
        <p:txBody>
          <a:bodyPr/>
          <a:lstStyle/>
          <a:p>
            <a:fld id="{5B4AF231-A605-5743-A288-EDC6BA10A0C2}" type="slidenum">
              <a:rPr kumimoji="1" lang="ja-JP" altLang="en-US" smtClean="0"/>
              <a:pPr/>
              <a:t>6</a:t>
            </a:fld>
            <a:endParaRPr kumimoji="1" lang="ja-JP" altLang="en-US" dirty="0"/>
          </a:p>
        </p:txBody>
      </p:sp>
      <p:sp>
        <p:nvSpPr>
          <p:cNvPr id="5" name="正方形/長方形 4"/>
          <p:cNvSpPr/>
          <p:nvPr/>
        </p:nvSpPr>
        <p:spPr>
          <a:xfrm>
            <a:off x="1" y="6198660"/>
            <a:ext cx="9144000" cy="68026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400" dirty="0" smtClean="0">
                <a:solidFill>
                  <a:srgbClr val="000000"/>
                </a:solidFill>
              </a:rPr>
              <a:t>出典：</a:t>
            </a:r>
            <a:r>
              <a:rPr lang="en-US" altLang="ja-JP" sz="1400" b="1" u="sng" dirty="0">
                <a:solidFill>
                  <a:srgbClr val="000000"/>
                </a:solidFill>
              </a:rPr>
              <a:t>U.S. v. U.S. Gypsum, et al., 333 U.S. 364 (1948</a:t>
            </a:r>
            <a:r>
              <a:rPr lang="en-US" altLang="ja-JP" sz="1400" b="1" u="sng" dirty="0" smtClean="0">
                <a:solidFill>
                  <a:srgbClr val="000000"/>
                </a:solidFill>
              </a:rPr>
              <a:t>)</a:t>
            </a:r>
            <a:endParaRPr lang="ja-JP" altLang="ja-JP" sz="1400" dirty="0">
              <a:solidFill>
                <a:srgbClr val="000000"/>
              </a:solidFill>
            </a:endParaRPr>
          </a:p>
        </p:txBody>
      </p:sp>
      <p:sp>
        <p:nvSpPr>
          <p:cNvPr id="6" name="コンテンツ プレースホルダー 2"/>
          <p:cNvSpPr txBox="1">
            <a:spLocks/>
          </p:cNvSpPr>
          <p:nvPr/>
        </p:nvSpPr>
        <p:spPr>
          <a:xfrm>
            <a:off x="4569096" y="1023445"/>
            <a:ext cx="4467081" cy="409465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kumimoji="1" sz="320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dk1"/>
                </a:solidFill>
                <a:latin typeface="+mn-lt"/>
                <a:ea typeface="+mn-ea"/>
                <a:cs typeface="+mn-cs"/>
              </a:defRPr>
            </a:lvl9pPr>
          </a:lstStyle>
          <a:p>
            <a:pPr marL="0" indent="0">
              <a:buNone/>
            </a:pPr>
            <a:r>
              <a:rPr lang="en-US" altLang="ja-JP" sz="1900" dirty="0" smtClean="0"/>
              <a:t>We think that the industry-wide license agreements, entered into with knowledge on the part of licensor and licensees of the adherence of others, with the control over prices and methods of distribution through the agreements and the bulletins, were sufficient to establish a prima facie case of conspiracy. </a:t>
            </a:r>
          </a:p>
          <a:p>
            <a:pPr marL="0" indent="0">
              <a:buFont typeface="Arial"/>
              <a:buNone/>
            </a:pPr>
            <a:endParaRPr lang="en-US" altLang="ja-JP" sz="1900" dirty="0" smtClean="0"/>
          </a:p>
          <a:p>
            <a:pPr marL="0" indent="0">
              <a:buNone/>
            </a:pPr>
            <a:r>
              <a:rPr lang="ja-JP" altLang="en-US" sz="1900" dirty="0" smtClean="0"/>
              <a:t>私たちは、他社が追随することを見越して、ライセンサーとライセンシーとの間で結ばれ、契約及び告示の発行を通じて、価格及び販売方法を管理するような、</a:t>
            </a:r>
            <a:endParaRPr lang="en-US" altLang="ja-JP" sz="1900" dirty="0" smtClean="0"/>
          </a:p>
          <a:p>
            <a:pPr marL="0" indent="0">
              <a:buNone/>
            </a:pPr>
            <a:r>
              <a:rPr lang="ja-JP" altLang="en-US" sz="1900" dirty="0" smtClean="0"/>
              <a:t>全業界規模のライセンス契約は、反トラスト法違反の一応の共謀の証拠として十分である。</a:t>
            </a:r>
            <a:endParaRPr lang="en-US" altLang="ja-JP" sz="1900" dirty="0" smtClean="0"/>
          </a:p>
          <a:p>
            <a:pPr marL="0" indent="0">
              <a:buNone/>
            </a:pPr>
            <a:endParaRPr lang="en-US" altLang="ja-JP" sz="2400" dirty="0" smtClean="0"/>
          </a:p>
          <a:p>
            <a:pPr marL="0" indent="0">
              <a:buNone/>
            </a:pPr>
            <a:endParaRPr lang="en-US" altLang="ja-JP" sz="2400" dirty="0"/>
          </a:p>
          <a:p>
            <a:pPr marL="0" indent="0">
              <a:buNone/>
            </a:pPr>
            <a:r>
              <a:rPr lang="en-US" altLang="ja-JP" sz="2400" dirty="0" smtClean="0"/>
              <a:t>→</a:t>
            </a:r>
            <a:r>
              <a:rPr lang="ja-JP" altLang="en-US" sz="2400" b="1" u="sng" dirty="0" smtClean="0">
                <a:solidFill>
                  <a:srgbClr val="FF0000"/>
                </a:solidFill>
              </a:rPr>
              <a:t>２つめ理由</a:t>
            </a:r>
            <a:endParaRPr lang="en-US" altLang="ja-JP" sz="2400" b="1" u="sng" dirty="0" smtClean="0">
              <a:solidFill>
                <a:srgbClr val="FF0000"/>
              </a:solidFill>
            </a:endParaRPr>
          </a:p>
          <a:p>
            <a:pPr marL="0" indent="0">
              <a:buNone/>
            </a:pPr>
            <a:r>
              <a:rPr lang="ja-JP" altLang="en-US" sz="2400" b="1" dirty="0" smtClean="0">
                <a:solidFill>
                  <a:srgbClr val="FF0000"/>
                </a:solidFill>
              </a:rPr>
              <a:t>全業界規模のライセンス契約</a:t>
            </a:r>
            <a:r>
              <a:rPr lang="ja-JP" altLang="en-US" sz="2400" dirty="0" smtClean="0"/>
              <a:t>で、</a:t>
            </a:r>
            <a:r>
              <a:rPr lang="ja-JP" altLang="en-US" sz="2400" b="1" dirty="0" smtClean="0">
                <a:solidFill>
                  <a:srgbClr val="FF0000"/>
                </a:solidFill>
              </a:rPr>
              <a:t>他社が追随することを見越した上で</a:t>
            </a:r>
            <a:r>
              <a:rPr lang="ja-JP" altLang="en-US" sz="2400" dirty="0" smtClean="0"/>
              <a:t>、ライセンス契約を締結した。 </a:t>
            </a:r>
            <a:endParaRPr lang="ja-JP" altLang="en-US" sz="2400" dirty="0"/>
          </a:p>
          <a:p>
            <a:pPr marL="0" indent="0">
              <a:buFont typeface="Arial"/>
              <a:buNone/>
            </a:pPr>
            <a:endParaRPr lang="en-US" altLang="ja-JP" sz="1400" dirty="0" smtClean="0"/>
          </a:p>
          <a:p>
            <a:pPr marL="0" indent="0">
              <a:buFont typeface="Arial"/>
              <a:buNone/>
            </a:pPr>
            <a:endParaRPr lang="en-US" altLang="ja-JP" sz="1400" dirty="0" smtClean="0"/>
          </a:p>
          <a:p>
            <a:pPr marL="0" indent="0">
              <a:buFont typeface="Arial"/>
              <a:buNone/>
            </a:pPr>
            <a:endParaRPr lang="ja-JP" altLang="en-US" sz="1400" dirty="0"/>
          </a:p>
        </p:txBody>
      </p:sp>
      <p:sp>
        <p:nvSpPr>
          <p:cNvPr id="8" name="三角形 7"/>
          <p:cNvSpPr/>
          <p:nvPr/>
        </p:nvSpPr>
        <p:spPr>
          <a:xfrm rot="10800000">
            <a:off x="2100796" y="5326134"/>
            <a:ext cx="4533900" cy="259759"/>
          </a:xfrm>
          <a:prstGeom prst="triangl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p>
        </p:txBody>
      </p:sp>
      <p:sp>
        <p:nvSpPr>
          <p:cNvPr id="9" name="テキスト ボックス 8"/>
          <p:cNvSpPr txBox="1"/>
          <p:nvPr/>
        </p:nvSpPr>
        <p:spPr>
          <a:xfrm>
            <a:off x="2296309" y="5736995"/>
            <a:ext cx="4185761" cy="461665"/>
          </a:xfrm>
          <a:prstGeom prst="rect">
            <a:avLst/>
          </a:prstGeom>
          <a:noFill/>
        </p:spPr>
        <p:txBody>
          <a:bodyPr wrap="none" rtlCol="0">
            <a:spAutoFit/>
          </a:bodyPr>
          <a:lstStyle/>
          <a:p>
            <a:r>
              <a:rPr kumimoji="1" lang="ja-JP" altLang="en-US" sz="2400" b="1" dirty="0" smtClean="0"/>
              <a:t>即違法となったわけではない</a:t>
            </a:r>
            <a:endParaRPr kumimoji="1" lang="ja-JP" altLang="en-US" sz="2400" b="1" dirty="0"/>
          </a:p>
        </p:txBody>
      </p:sp>
    </p:spTree>
    <p:extLst>
      <p:ext uri="{BB962C8B-B14F-4D97-AF65-F5344CB8AC3E}">
        <p14:creationId xmlns:p14="http://schemas.microsoft.com/office/powerpoint/2010/main" val="3266762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800" dirty="0" smtClean="0"/>
              <a:t>反論１ 論２も動機</a:t>
            </a:r>
            <a:r>
              <a:rPr lang="ja-JP" altLang="en-US" sz="4800" dirty="0" smtClean="0"/>
              <a:t>を見ている</a:t>
            </a:r>
            <a:endParaRPr kumimoji="1" lang="ja-JP" altLang="en-US" sz="4800" dirty="0"/>
          </a:p>
        </p:txBody>
      </p:sp>
      <p:sp>
        <p:nvSpPr>
          <p:cNvPr id="3" name="コンテンツ プレースホルダー 2"/>
          <p:cNvSpPr>
            <a:spLocks noGrp="1"/>
          </p:cNvSpPr>
          <p:nvPr>
            <p:ph idx="1"/>
          </p:nvPr>
        </p:nvSpPr>
        <p:spPr>
          <a:xfrm>
            <a:off x="255849" y="1158074"/>
            <a:ext cx="8650015" cy="3117043"/>
          </a:xfrm>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en-US" altLang="ja-JP" sz="1800" dirty="0"/>
              <a:t>Although the government produced no evidence of any agreement between the defendants to eliminate production of open-edge board, corporate officers of the licensees testified that they anticipated that one result of industry-wide licensing would be the elimination of open-edge board. </a:t>
            </a:r>
            <a:endParaRPr lang="en-US" altLang="ja-JP" sz="1800" dirty="0" smtClean="0"/>
          </a:p>
          <a:p>
            <a:pPr marL="0" indent="0">
              <a:buNone/>
            </a:pPr>
            <a:endParaRPr lang="en-US" altLang="ja-JP" sz="1800" dirty="0"/>
          </a:p>
          <a:p>
            <a:pPr marL="0" indent="0">
              <a:buNone/>
            </a:pPr>
            <a:r>
              <a:rPr lang="ja-JP" altLang="en-US" sz="1800" dirty="0" smtClean="0"/>
              <a:t>政府は、被告たちに、開口端ボードの生産を除去するという証拠は提出していないが、ライセンシーの会社の幹部たちは、</a:t>
            </a:r>
            <a:r>
              <a:rPr lang="ja-JP" altLang="en-US" sz="1800" u="sng" dirty="0" smtClean="0"/>
              <a:t>全業界規模のライセンスの結果が開口端</a:t>
            </a:r>
            <a:r>
              <a:rPr lang="ja-JP" altLang="en-US" sz="1800" u="sng" dirty="0"/>
              <a:t>ボードの生産を除去</a:t>
            </a:r>
            <a:r>
              <a:rPr lang="ja-JP" altLang="en-US" sz="1800" u="sng" dirty="0" smtClean="0"/>
              <a:t>することを予期していた</a:t>
            </a:r>
            <a:r>
              <a:rPr lang="ja-JP" altLang="en-US" sz="1800" dirty="0" smtClean="0"/>
              <a:t>と立証した。</a:t>
            </a:r>
            <a:endParaRPr lang="en-US" altLang="ja-JP" sz="1800" dirty="0" smtClean="0"/>
          </a:p>
          <a:p>
            <a:pPr marL="0" indent="0">
              <a:buNone/>
            </a:pPr>
            <a:endParaRPr kumimoji="1" lang="en-US" altLang="ja-JP" sz="1800" dirty="0" smtClean="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5B4AF231-A605-5743-A288-EDC6BA10A0C2}" type="slidenum">
              <a:rPr kumimoji="1" lang="ja-JP" altLang="en-US" smtClean="0"/>
              <a:pPr/>
              <a:t>7</a:t>
            </a:fld>
            <a:endParaRPr kumimoji="1" lang="ja-JP" altLang="en-US" dirty="0"/>
          </a:p>
        </p:txBody>
      </p:sp>
      <p:sp>
        <p:nvSpPr>
          <p:cNvPr id="5" name="正方形/長方形 4"/>
          <p:cNvSpPr/>
          <p:nvPr/>
        </p:nvSpPr>
        <p:spPr>
          <a:xfrm>
            <a:off x="1" y="6198660"/>
            <a:ext cx="9144000" cy="68026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400" dirty="0" smtClean="0">
                <a:solidFill>
                  <a:srgbClr val="000000"/>
                </a:solidFill>
              </a:rPr>
              <a:t>出典：</a:t>
            </a:r>
            <a:r>
              <a:rPr lang="en-US" altLang="ja-JP" sz="1400" b="1" u="sng" dirty="0">
                <a:solidFill>
                  <a:srgbClr val="000000"/>
                </a:solidFill>
              </a:rPr>
              <a:t>U.S. v. U.S. Gypsum, et al., 333 U.S. 364 (1948</a:t>
            </a:r>
            <a:r>
              <a:rPr lang="en-US" altLang="ja-JP" sz="1400" b="1" u="sng" dirty="0" smtClean="0">
                <a:solidFill>
                  <a:srgbClr val="000000"/>
                </a:solidFill>
              </a:rPr>
              <a:t>)</a:t>
            </a:r>
            <a:endParaRPr lang="ja-JP" altLang="ja-JP" sz="1400" dirty="0">
              <a:solidFill>
                <a:srgbClr val="000000"/>
              </a:solidFill>
            </a:endParaRPr>
          </a:p>
        </p:txBody>
      </p:sp>
      <p:sp>
        <p:nvSpPr>
          <p:cNvPr id="6" name="右矢印 5"/>
          <p:cNvSpPr/>
          <p:nvPr/>
        </p:nvSpPr>
        <p:spPr>
          <a:xfrm>
            <a:off x="387211" y="4569419"/>
            <a:ext cx="1239077" cy="573114"/>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dirty="0" smtClean="0"/>
          </a:p>
        </p:txBody>
      </p:sp>
      <p:sp>
        <p:nvSpPr>
          <p:cNvPr id="7" name="テキスト ボックス 6"/>
          <p:cNvSpPr txBox="1"/>
          <p:nvPr/>
        </p:nvSpPr>
        <p:spPr>
          <a:xfrm>
            <a:off x="1734708" y="4569418"/>
            <a:ext cx="7171156" cy="1231106"/>
          </a:xfrm>
          <a:prstGeom prst="rect">
            <a:avLst/>
          </a:prstGeom>
          <a:noFill/>
        </p:spPr>
        <p:txBody>
          <a:bodyPr wrap="square" rtlCol="0">
            <a:spAutoFit/>
          </a:bodyPr>
          <a:lstStyle/>
          <a:p>
            <a:r>
              <a:rPr lang="ja-JP" altLang="en-US" u="sng" dirty="0" smtClean="0"/>
              <a:t>他の製品である開口端</a:t>
            </a:r>
            <a:r>
              <a:rPr lang="ja-JP" altLang="en-US" u="sng" dirty="0"/>
              <a:t>ボードの生産を</a:t>
            </a:r>
            <a:r>
              <a:rPr lang="ja-JP" altLang="en-US" u="sng" dirty="0" smtClean="0"/>
              <a:t>除去することを、意図した上で</a:t>
            </a:r>
            <a:r>
              <a:rPr lang="ja-JP" altLang="en-US" dirty="0" smtClean="0"/>
              <a:t>、全業界</a:t>
            </a:r>
            <a:r>
              <a:rPr lang="ja-JP" altLang="en-US" dirty="0"/>
              <a:t>規模の</a:t>
            </a:r>
            <a:r>
              <a:rPr lang="ja-JP" altLang="en-US" dirty="0" smtClean="0"/>
              <a:t>ライセンス契約を結んでいた。</a:t>
            </a:r>
            <a:endParaRPr lang="en-US" altLang="ja-JP" dirty="0" smtClean="0"/>
          </a:p>
          <a:p>
            <a:endParaRPr kumimoji="1" lang="en-US" altLang="ja-JP" dirty="0"/>
          </a:p>
          <a:p>
            <a:r>
              <a:rPr lang="ja-JP" altLang="en-US" sz="2000" b="1" dirty="0" smtClean="0"/>
              <a:t>動機があったことが認められる。</a:t>
            </a:r>
            <a:endParaRPr kumimoji="1" lang="ja-JP" altLang="en-US" sz="2000" b="1" dirty="0"/>
          </a:p>
        </p:txBody>
      </p:sp>
      <p:sp>
        <p:nvSpPr>
          <p:cNvPr id="8" name="右矢印 7"/>
          <p:cNvSpPr/>
          <p:nvPr/>
        </p:nvSpPr>
        <p:spPr>
          <a:xfrm>
            <a:off x="387211" y="5294933"/>
            <a:ext cx="1239077" cy="573114"/>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dirty="0" smtClean="0"/>
          </a:p>
        </p:txBody>
      </p:sp>
    </p:spTree>
    <p:extLst>
      <p:ext uri="{BB962C8B-B14F-4D97-AF65-F5344CB8AC3E}">
        <p14:creationId xmlns:p14="http://schemas.microsoft.com/office/powerpoint/2010/main" val="3657294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反論１ 事例</a:t>
            </a:r>
            <a:r>
              <a:rPr kumimoji="1" lang="ja-JP" altLang="en-US" dirty="0" smtClean="0"/>
              <a:t>の違い</a:t>
            </a:r>
            <a:endParaRPr kumimoji="1" lang="ja-JP" altLang="en-US" dirty="0"/>
          </a:p>
        </p:txBody>
      </p:sp>
      <p:sp>
        <p:nvSpPr>
          <p:cNvPr id="4" name="スライド番号プレースホルダー 3"/>
          <p:cNvSpPr>
            <a:spLocks noGrp="1"/>
          </p:cNvSpPr>
          <p:nvPr>
            <p:ph type="sldNum" sz="quarter" idx="12"/>
          </p:nvPr>
        </p:nvSpPr>
        <p:spPr/>
        <p:txBody>
          <a:bodyPr/>
          <a:lstStyle/>
          <a:p>
            <a:fld id="{5B4AF231-A605-5743-A288-EDC6BA10A0C2}" type="slidenum">
              <a:rPr kumimoji="1" lang="ja-JP" altLang="en-US" smtClean="0"/>
              <a:pPr/>
              <a:t>8</a:t>
            </a:fld>
            <a:endParaRPr kumimoji="1" lang="ja-JP" altLang="en-US" dirty="0"/>
          </a:p>
        </p:txBody>
      </p:sp>
      <p:sp>
        <p:nvSpPr>
          <p:cNvPr id="6" name="コンテンツ プレースホルダー 2"/>
          <p:cNvSpPr txBox="1">
            <a:spLocks/>
          </p:cNvSpPr>
          <p:nvPr/>
        </p:nvSpPr>
        <p:spPr>
          <a:xfrm>
            <a:off x="191411" y="1151934"/>
            <a:ext cx="4142873" cy="5524064"/>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dk1"/>
                </a:solidFill>
                <a:latin typeface="+mn-lt"/>
                <a:ea typeface="+mn-ea"/>
                <a:cs typeface="+mn-cs"/>
              </a:defRPr>
            </a:lvl9pPr>
          </a:lstStyle>
          <a:p>
            <a:pPr marL="0" indent="0">
              <a:buNone/>
            </a:pPr>
            <a:r>
              <a:rPr lang="ja-JP" altLang="en-US" sz="2800" dirty="0"/>
              <a:t>各</a:t>
            </a:r>
            <a:r>
              <a:rPr lang="en-US" altLang="ja-JP" sz="2800" dirty="0"/>
              <a:t>1</a:t>
            </a:r>
            <a:endParaRPr lang="ja-JP" altLang="en-US" sz="2800" dirty="0"/>
          </a:p>
        </p:txBody>
      </p:sp>
      <p:sp>
        <p:nvSpPr>
          <p:cNvPr id="8" name="コンテンツ プレースホルダー 2"/>
          <p:cNvSpPr txBox="1">
            <a:spLocks/>
          </p:cNvSpPr>
          <p:nvPr/>
        </p:nvSpPr>
        <p:spPr>
          <a:xfrm>
            <a:off x="4670980" y="1079481"/>
            <a:ext cx="4142873" cy="5524064"/>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dk1"/>
                </a:solidFill>
                <a:latin typeface="+mn-lt"/>
                <a:ea typeface="+mn-ea"/>
                <a:cs typeface="+mn-cs"/>
              </a:defRPr>
            </a:lvl9pPr>
          </a:lstStyle>
          <a:p>
            <a:pPr marL="0" indent="0">
              <a:buNone/>
            </a:pPr>
            <a:r>
              <a:rPr lang="ja-JP" altLang="en-US" sz="2800" dirty="0" smtClean="0"/>
              <a:t>各</a:t>
            </a:r>
            <a:r>
              <a:rPr lang="ja-JP" altLang="ja-JP" sz="2800" dirty="0" smtClean="0"/>
              <a:t>2</a:t>
            </a:r>
            <a:endParaRPr lang="ja-JP" altLang="en-US" sz="2800" dirty="0"/>
          </a:p>
        </p:txBody>
      </p:sp>
      <p:sp>
        <p:nvSpPr>
          <p:cNvPr id="9" name="正方形/長方形 8"/>
          <p:cNvSpPr/>
          <p:nvPr/>
        </p:nvSpPr>
        <p:spPr>
          <a:xfrm>
            <a:off x="1386216" y="1347592"/>
            <a:ext cx="1835384" cy="58860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dirty="0" smtClean="0">
                <a:solidFill>
                  <a:schemeClr val="tx1"/>
                </a:solidFill>
              </a:rPr>
              <a:t>General Electric</a:t>
            </a:r>
            <a:r>
              <a:rPr lang="ja-JP" altLang="en-US" dirty="0" smtClean="0">
                <a:solidFill>
                  <a:schemeClr val="tx1"/>
                </a:solidFill>
              </a:rPr>
              <a:t>社</a:t>
            </a:r>
            <a:endParaRPr kumimoji="1" lang="ja-JP" altLang="en-US" dirty="0" smtClean="0">
              <a:solidFill>
                <a:schemeClr val="tx1"/>
              </a:solidFill>
            </a:endParaRPr>
          </a:p>
        </p:txBody>
      </p:sp>
      <p:sp>
        <p:nvSpPr>
          <p:cNvPr id="10" name="下矢印 9"/>
          <p:cNvSpPr/>
          <p:nvPr/>
        </p:nvSpPr>
        <p:spPr>
          <a:xfrm>
            <a:off x="1827639" y="2106990"/>
            <a:ext cx="898330" cy="157993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en-US" sz="1200" dirty="0" smtClean="0">
                <a:solidFill>
                  <a:srgbClr val="000000"/>
                </a:solidFill>
              </a:rPr>
              <a:t>ライセンス契約</a:t>
            </a:r>
            <a:endParaRPr kumimoji="1" lang="ja-JP" altLang="en-US" sz="1200" dirty="0" smtClean="0">
              <a:solidFill>
                <a:srgbClr val="000000"/>
              </a:solidFill>
            </a:endParaRPr>
          </a:p>
        </p:txBody>
      </p:sp>
      <p:sp>
        <p:nvSpPr>
          <p:cNvPr id="12" name="正方形/長方形 11"/>
          <p:cNvSpPr/>
          <p:nvPr/>
        </p:nvSpPr>
        <p:spPr>
          <a:xfrm>
            <a:off x="1463658" y="3860855"/>
            <a:ext cx="1556592" cy="81927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dirty="0" err="1" smtClean="0">
                <a:solidFill>
                  <a:schemeClr val="tx1"/>
                </a:solidFill>
              </a:rPr>
              <a:t>Westing</a:t>
            </a:r>
            <a:r>
              <a:rPr lang="ja-JP" altLang="ja-JP" dirty="0">
                <a:solidFill>
                  <a:schemeClr val="tx1"/>
                </a:solidFill>
              </a:rPr>
              <a:t>-</a:t>
            </a:r>
            <a:r>
              <a:rPr kumimoji="1" lang="en-US" altLang="ja-JP" dirty="0" smtClean="0">
                <a:solidFill>
                  <a:schemeClr val="tx1"/>
                </a:solidFill>
              </a:rPr>
              <a:t>house</a:t>
            </a:r>
            <a:r>
              <a:rPr kumimoji="1" lang="ja-JP" altLang="en-US" dirty="0" smtClean="0">
                <a:solidFill>
                  <a:schemeClr val="tx1"/>
                </a:solidFill>
              </a:rPr>
              <a:t>社</a:t>
            </a:r>
          </a:p>
        </p:txBody>
      </p:sp>
      <p:sp>
        <p:nvSpPr>
          <p:cNvPr id="13" name="正方形/長方形 12"/>
          <p:cNvSpPr/>
          <p:nvPr/>
        </p:nvSpPr>
        <p:spPr>
          <a:xfrm>
            <a:off x="5555081" y="1688361"/>
            <a:ext cx="2090942" cy="1037800"/>
          </a:xfrm>
          <a:prstGeom prst="rect">
            <a:avLst/>
          </a:prstGeom>
          <a:solidFill>
            <a:srgbClr val="FF66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US Gypsum</a:t>
            </a:r>
            <a:r>
              <a:rPr kumimoji="1" lang="ja-JP" altLang="en-US" dirty="0" smtClean="0"/>
              <a:t>社</a:t>
            </a:r>
          </a:p>
        </p:txBody>
      </p:sp>
      <p:sp>
        <p:nvSpPr>
          <p:cNvPr id="17" name="下矢印 16"/>
          <p:cNvSpPr/>
          <p:nvPr/>
        </p:nvSpPr>
        <p:spPr>
          <a:xfrm rot="1835438">
            <a:off x="5185920" y="2923116"/>
            <a:ext cx="346809" cy="89223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p>
        </p:txBody>
      </p:sp>
      <p:sp>
        <p:nvSpPr>
          <p:cNvPr id="18" name="下矢印 17"/>
          <p:cNvSpPr/>
          <p:nvPr/>
        </p:nvSpPr>
        <p:spPr>
          <a:xfrm rot="532637">
            <a:off x="6063535" y="2995294"/>
            <a:ext cx="340926" cy="92233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p>
        </p:txBody>
      </p:sp>
      <p:sp>
        <p:nvSpPr>
          <p:cNvPr id="19" name="下矢印 18"/>
          <p:cNvSpPr/>
          <p:nvPr/>
        </p:nvSpPr>
        <p:spPr>
          <a:xfrm rot="20629962">
            <a:off x="6864048" y="2997518"/>
            <a:ext cx="303521" cy="91675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p>
        </p:txBody>
      </p:sp>
      <p:sp>
        <p:nvSpPr>
          <p:cNvPr id="20" name="下矢印 19"/>
          <p:cNvSpPr/>
          <p:nvPr/>
        </p:nvSpPr>
        <p:spPr>
          <a:xfrm rot="20031230">
            <a:off x="7634680" y="2915204"/>
            <a:ext cx="298166" cy="92740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p>
        </p:txBody>
      </p:sp>
      <p:sp>
        <p:nvSpPr>
          <p:cNvPr id="21" name="正方形/長方形 20"/>
          <p:cNvSpPr/>
          <p:nvPr/>
        </p:nvSpPr>
        <p:spPr>
          <a:xfrm>
            <a:off x="4706280" y="3987164"/>
            <a:ext cx="722681" cy="692970"/>
          </a:xfrm>
          <a:prstGeom prst="rect">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50" b="1" dirty="0" smtClean="0">
                <a:solidFill>
                  <a:srgbClr val="000000"/>
                </a:solidFill>
              </a:rPr>
              <a:t>ライセンシー１</a:t>
            </a:r>
            <a:endParaRPr kumimoji="1" lang="ja-JP" altLang="en-US" b="1" dirty="0" smtClean="0">
              <a:solidFill>
                <a:srgbClr val="000000"/>
              </a:solidFill>
            </a:endParaRPr>
          </a:p>
        </p:txBody>
      </p:sp>
      <p:sp>
        <p:nvSpPr>
          <p:cNvPr id="22" name="正方形/長方形 21"/>
          <p:cNvSpPr/>
          <p:nvPr/>
        </p:nvSpPr>
        <p:spPr>
          <a:xfrm>
            <a:off x="5750905" y="3987164"/>
            <a:ext cx="722681" cy="6929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z="1050" b="1" dirty="0" smtClean="0">
                <a:solidFill>
                  <a:srgbClr val="000000"/>
                </a:solidFill>
              </a:rPr>
              <a:t>ライセンシー</a:t>
            </a:r>
            <a:r>
              <a:rPr kumimoji="1" lang="en-US" altLang="ja-JP" sz="1050" b="1" dirty="0" smtClean="0">
                <a:solidFill>
                  <a:srgbClr val="000000"/>
                </a:solidFill>
              </a:rPr>
              <a:t>2</a:t>
            </a:r>
            <a:endParaRPr kumimoji="1" lang="ja-JP" altLang="en-US" b="1" dirty="0" smtClean="0">
              <a:solidFill>
                <a:srgbClr val="000000"/>
              </a:solidFill>
            </a:endParaRPr>
          </a:p>
        </p:txBody>
      </p:sp>
      <p:sp>
        <p:nvSpPr>
          <p:cNvPr id="24" name="正方形/長方形 23"/>
          <p:cNvSpPr/>
          <p:nvPr/>
        </p:nvSpPr>
        <p:spPr>
          <a:xfrm>
            <a:off x="7891662" y="3987164"/>
            <a:ext cx="722681" cy="692970"/>
          </a:xfrm>
          <a:prstGeom prst="rect">
            <a:avLst/>
          </a:prstGeom>
          <a:solidFill>
            <a:srgbClr val="3CFF9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50" b="1" dirty="0" smtClean="0">
                <a:solidFill>
                  <a:srgbClr val="000000"/>
                </a:solidFill>
              </a:rPr>
              <a:t>ライセンシー</a:t>
            </a:r>
            <a:r>
              <a:rPr kumimoji="1" lang="en-US" altLang="ja-JP" sz="1050" b="1" dirty="0" smtClean="0">
                <a:solidFill>
                  <a:srgbClr val="000000"/>
                </a:solidFill>
              </a:rPr>
              <a:t>4</a:t>
            </a:r>
            <a:endParaRPr kumimoji="1" lang="ja-JP" altLang="en-US" b="1" dirty="0" smtClean="0">
              <a:solidFill>
                <a:srgbClr val="000000"/>
              </a:solidFill>
            </a:endParaRPr>
          </a:p>
        </p:txBody>
      </p:sp>
      <p:sp>
        <p:nvSpPr>
          <p:cNvPr id="25" name="正方形/長方形 24"/>
          <p:cNvSpPr/>
          <p:nvPr/>
        </p:nvSpPr>
        <p:spPr>
          <a:xfrm>
            <a:off x="6822618" y="3987164"/>
            <a:ext cx="722681" cy="692970"/>
          </a:xfrm>
          <a:prstGeom prst="rect">
            <a:avLst/>
          </a:prstGeom>
          <a:solidFill>
            <a:srgbClr val="FFB97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50" b="1" dirty="0" smtClean="0">
                <a:solidFill>
                  <a:srgbClr val="000000"/>
                </a:solidFill>
              </a:rPr>
              <a:t>ライセンシー</a:t>
            </a:r>
            <a:r>
              <a:rPr kumimoji="1" lang="en-US" altLang="ja-JP" sz="1050" b="1" dirty="0" smtClean="0">
                <a:solidFill>
                  <a:srgbClr val="000000"/>
                </a:solidFill>
              </a:rPr>
              <a:t>3</a:t>
            </a:r>
            <a:endParaRPr kumimoji="1" lang="ja-JP" altLang="en-US" b="1" dirty="0" smtClean="0">
              <a:solidFill>
                <a:srgbClr val="000000"/>
              </a:solidFill>
            </a:endParaRPr>
          </a:p>
        </p:txBody>
      </p:sp>
      <p:sp>
        <p:nvSpPr>
          <p:cNvPr id="28" name="右中かっこ 27"/>
          <p:cNvSpPr/>
          <p:nvPr/>
        </p:nvSpPr>
        <p:spPr>
          <a:xfrm rot="5400000">
            <a:off x="6334475" y="3240726"/>
            <a:ext cx="635072" cy="3907048"/>
          </a:xfrm>
          <a:prstGeom prst="rightBrace">
            <a:avLst>
              <a:gd name="adj1" fmla="val 8333"/>
              <a:gd name="adj2" fmla="val 50298"/>
            </a:avLst>
          </a:prstGeom>
          <a:solidFill>
            <a:schemeClr val="bg1"/>
          </a:solidFill>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29" name="テキスト ボックス 28"/>
          <p:cNvSpPr txBox="1"/>
          <p:nvPr/>
        </p:nvSpPr>
        <p:spPr>
          <a:xfrm>
            <a:off x="4706280" y="5511786"/>
            <a:ext cx="3899255" cy="923330"/>
          </a:xfrm>
          <a:prstGeom prst="rect">
            <a:avLst/>
          </a:prstGeom>
          <a:noFill/>
        </p:spPr>
        <p:txBody>
          <a:bodyPr wrap="square" rtlCol="0">
            <a:spAutoFit/>
          </a:bodyPr>
          <a:lstStyle/>
          <a:p>
            <a:r>
              <a:rPr kumimoji="1" lang="ja-JP" altLang="en-US" dirty="0" smtClean="0"/>
              <a:t>・</a:t>
            </a:r>
            <a:r>
              <a:rPr kumimoji="1" lang="ja-JP" altLang="en-US" dirty="0" smtClean="0">
                <a:solidFill>
                  <a:srgbClr val="FF0000"/>
                </a:solidFill>
              </a:rPr>
              <a:t>複占</a:t>
            </a:r>
            <a:r>
              <a:rPr kumimoji="1" lang="ja-JP" altLang="en-US" dirty="0" smtClean="0"/>
              <a:t>のケース</a:t>
            </a:r>
            <a:endParaRPr kumimoji="1" lang="en-US" altLang="ja-JP" dirty="0" smtClean="0"/>
          </a:p>
          <a:p>
            <a:r>
              <a:rPr kumimoji="1" lang="ja-JP" altLang="en-US" dirty="0" smtClean="0"/>
              <a:t>・全業界規模のライセンス契約</a:t>
            </a:r>
            <a:endParaRPr kumimoji="1" lang="en-US" altLang="ja-JP" dirty="0" smtClean="0"/>
          </a:p>
          <a:p>
            <a:r>
              <a:rPr kumimoji="1" lang="ja-JP" altLang="en-US" dirty="0" smtClean="0">
                <a:solidFill>
                  <a:srgbClr val="FF0000"/>
                </a:solidFill>
              </a:rPr>
              <a:t>であった</a:t>
            </a:r>
            <a:endParaRPr kumimoji="1" lang="ja-JP" altLang="en-US" dirty="0">
              <a:solidFill>
                <a:srgbClr val="FF0000"/>
              </a:solidFill>
            </a:endParaRPr>
          </a:p>
        </p:txBody>
      </p:sp>
      <p:sp>
        <p:nvSpPr>
          <p:cNvPr id="30" name="右中かっこ 29"/>
          <p:cNvSpPr/>
          <p:nvPr/>
        </p:nvSpPr>
        <p:spPr>
          <a:xfrm rot="5400000">
            <a:off x="1874241" y="3240726"/>
            <a:ext cx="635072" cy="3907048"/>
          </a:xfrm>
          <a:prstGeom prst="rightBrace">
            <a:avLst>
              <a:gd name="adj1" fmla="val 8333"/>
              <a:gd name="adj2" fmla="val 50298"/>
            </a:avLst>
          </a:prstGeom>
          <a:solidFill>
            <a:schemeClr val="bg1"/>
          </a:solidFill>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31" name="テキスト ボックス 30"/>
          <p:cNvSpPr txBox="1"/>
          <p:nvPr/>
        </p:nvSpPr>
        <p:spPr>
          <a:xfrm>
            <a:off x="435029" y="5511786"/>
            <a:ext cx="3899255" cy="923330"/>
          </a:xfrm>
          <a:prstGeom prst="rect">
            <a:avLst/>
          </a:prstGeom>
          <a:noFill/>
        </p:spPr>
        <p:txBody>
          <a:bodyPr wrap="square" rtlCol="0">
            <a:spAutoFit/>
          </a:bodyPr>
          <a:lstStyle/>
          <a:p>
            <a:r>
              <a:rPr kumimoji="1" lang="ja-JP" altLang="en-US" dirty="0" smtClean="0"/>
              <a:t>・</a:t>
            </a:r>
            <a:r>
              <a:rPr kumimoji="1" lang="ja-JP" altLang="en-US" dirty="0" smtClean="0">
                <a:solidFill>
                  <a:srgbClr val="FF0000"/>
                </a:solidFill>
              </a:rPr>
              <a:t>単占</a:t>
            </a:r>
            <a:r>
              <a:rPr kumimoji="1" lang="ja-JP" altLang="en-US" dirty="0" smtClean="0"/>
              <a:t>のケース</a:t>
            </a:r>
            <a:endParaRPr kumimoji="1" lang="en-US" altLang="ja-JP" dirty="0" smtClean="0"/>
          </a:p>
          <a:p>
            <a:r>
              <a:rPr kumimoji="1" lang="ja-JP" altLang="en-US" dirty="0" smtClean="0"/>
              <a:t>・全業界規模のライセンス契約では</a:t>
            </a:r>
            <a:r>
              <a:rPr kumimoji="1" lang="ja-JP" altLang="en-US" dirty="0" smtClean="0">
                <a:solidFill>
                  <a:srgbClr val="FF0000"/>
                </a:solidFill>
              </a:rPr>
              <a:t>なかった</a:t>
            </a:r>
            <a:endParaRPr kumimoji="1" lang="ja-JP" altLang="en-US" dirty="0">
              <a:solidFill>
                <a:srgbClr val="FF0000"/>
              </a:solidFill>
            </a:endParaRPr>
          </a:p>
        </p:txBody>
      </p:sp>
    </p:spTree>
    <p:extLst>
      <p:ext uri="{BB962C8B-B14F-4D97-AF65-F5344CB8AC3E}">
        <p14:creationId xmlns:p14="http://schemas.microsoft.com/office/powerpoint/2010/main" val="1963191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a:xfrm>
            <a:off x="278792" y="1394061"/>
            <a:ext cx="8408008" cy="3330254"/>
          </a:xfrm>
        </p:spPr>
        <p:txBody>
          <a:bodyPr>
            <a:normAutofit/>
          </a:bodyPr>
          <a:lstStyle/>
          <a:p>
            <a:pPr marL="0" indent="0">
              <a:buNone/>
            </a:pPr>
            <a:r>
              <a:rPr lang="en-US" altLang="ja-JP" sz="1600" dirty="0"/>
              <a:t>With its interpretation of the rule of General Electric, the District Court was not required to balance the privileges of United States </a:t>
            </a:r>
            <a:r>
              <a:rPr lang="en-US" altLang="ja-JP" sz="1600" b="1" dirty="0"/>
              <a:t>Gypsum </a:t>
            </a:r>
            <a:r>
              <a:rPr lang="en-US" altLang="ja-JP" sz="1600" dirty="0"/>
              <a:t>and its licensees under the patent grants with the prohibitions of the </a:t>
            </a:r>
            <a:r>
              <a:rPr lang="en-US" altLang="ja-JP" sz="1600" b="1" dirty="0"/>
              <a:t>*391 </a:t>
            </a:r>
            <a:r>
              <a:rPr lang="en-US" altLang="ja-JP" sz="1600" dirty="0"/>
              <a:t>Sherman Act against combinations and attempts to monopolize Conspiracies to control prices and distribution, such as we have here, we believe to be beyond any patent privilege. </a:t>
            </a:r>
            <a:endParaRPr lang="en-US" altLang="ja-JP" sz="1600" dirty="0" smtClean="0"/>
          </a:p>
          <a:p>
            <a:pPr marL="0" indent="0">
              <a:buNone/>
            </a:pPr>
            <a:endParaRPr lang="en-US" altLang="ja-JP" sz="1600" dirty="0"/>
          </a:p>
          <a:p>
            <a:pPr marL="0" indent="0">
              <a:buNone/>
            </a:pPr>
            <a:r>
              <a:rPr lang="en-US" altLang="ja-JP" sz="1800" dirty="0">
                <a:latin typeface="+mj-ea"/>
                <a:ea typeface="+mj-ea"/>
              </a:rPr>
              <a:t>General Electric </a:t>
            </a:r>
            <a:r>
              <a:rPr lang="ja-JP" altLang="en-US" sz="1800" dirty="0">
                <a:latin typeface="+mj-ea"/>
                <a:ea typeface="+mj-ea"/>
              </a:rPr>
              <a:t>の解釈に依存して、</a:t>
            </a:r>
            <a:r>
              <a:rPr lang="ja-JP" altLang="en-US" sz="1800" dirty="0" smtClean="0">
                <a:latin typeface="+mj-ea"/>
                <a:ea typeface="+mj-ea"/>
              </a:rPr>
              <a:t>地裁</a:t>
            </a:r>
            <a:r>
              <a:rPr lang="ja-JP" altLang="en-US" sz="1800" dirty="0">
                <a:latin typeface="+mj-ea"/>
                <a:ea typeface="+mj-ea"/>
              </a:rPr>
              <a:t>は</a:t>
            </a:r>
            <a:r>
              <a:rPr lang="ja-JP" altLang="en-US" sz="1800" dirty="0" smtClean="0">
                <a:latin typeface="+mj-ea"/>
                <a:ea typeface="+mj-ea"/>
              </a:rPr>
              <a:t>、特許</a:t>
            </a:r>
            <a:r>
              <a:rPr lang="ja-JP" altLang="en-US" sz="1800" dirty="0">
                <a:latin typeface="+mj-ea"/>
                <a:ea typeface="+mj-ea"/>
              </a:rPr>
              <a:t>の特権と、本件結合／独占企図に対するシャーマン法の禁止とをバランス（比較衡量）しなかった</a:t>
            </a:r>
            <a:r>
              <a:rPr lang="ja-JP" altLang="en-US" sz="1800" dirty="0" smtClean="0">
                <a:latin typeface="+mj-ea"/>
                <a:ea typeface="+mj-ea"/>
              </a:rPr>
              <a:t>。</a:t>
            </a:r>
            <a:endParaRPr lang="en-US" altLang="ja-JP" sz="1800" dirty="0" smtClean="0">
              <a:latin typeface="+mj-ea"/>
              <a:ea typeface="+mj-ea"/>
            </a:endParaRPr>
          </a:p>
          <a:p>
            <a:pPr marL="0" indent="0">
              <a:buNone/>
            </a:pPr>
            <a:r>
              <a:rPr lang="ja-JP" altLang="en-US" sz="1800" dirty="0" smtClean="0">
                <a:latin typeface="+mj-ea"/>
                <a:ea typeface="+mj-ea"/>
              </a:rPr>
              <a:t>本法廷</a:t>
            </a:r>
            <a:r>
              <a:rPr lang="ja-JP" altLang="en-US" sz="1800" dirty="0">
                <a:latin typeface="+mj-ea"/>
                <a:ea typeface="+mj-ea"/>
              </a:rPr>
              <a:t>は、</a:t>
            </a:r>
            <a:r>
              <a:rPr lang="ja-JP" altLang="en-US" sz="1800" dirty="0">
                <a:solidFill>
                  <a:srgbClr val="FF0000"/>
                </a:solidFill>
                <a:latin typeface="+mj-ea"/>
                <a:ea typeface="+mj-ea"/>
              </a:rPr>
              <a:t>被告の行為が特許の特権を超えるもの</a:t>
            </a:r>
            <a:r>
              <a:rPr lang="ja-JP" altLang="en-US" sz="1800" dirty="0">
                <a:latin typeface="+mj-ea"/>
                <a:ea typeface="+mj-ea"/>
              </a:rPr>
              <a:t>であり、シャーマン法が、ここで試みられたような特許の利用を禁止していると結論</a:t>
            </a:r>
            <a:r>
              <a:rPr lang="ja-JP" altLang="en-US" sz="1800" dirty="0" smtClean="0">
                <a:latin typeface="+mj-ea"/>
                <a:ea typeface="+mj-ea"/>
              </a:rPr>
              <a:t>する。</a:t>
            </a:r>
            <a:endParaRPr lang="en-US" altLang="ja-JP" sz="1800" dirty="0" smtClean="0">
              <a:latin typeface="+mj-ea"/>
              <a:ea typeface="+mj-ea"/>
            </a:endParaRP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5B4AF231-A605-5743-A288-EDC6BA10A0C2}" type="slidenum">
              <a:rPr kumimoji="1" lang="ja-JP" altLang="en-US" smtClean="0"/>
              <a:pPr/>
              <a:t>9</a:t>
            </a:fld>
            <a:endParaRPr kumimoji="1" lang="ja-JP" altLang="en-US" dirty="0"/>
          </a:p>
        </p:txBody>
      </p:sp>
      <p:sp>
        <p:nvSpPr>
          <p:cNvPr id="5" name="正方形/長方形 4"/>
          <p:cNvSpPr/>
          <p:nvPr/>
        </p:nvSpPr>
        <p:spPr>
          <a:xfrm>
            <a:off x="1" y="6198660"/>
            <a:ext cx="9144000" cy="68026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400" dirty="0" smtClean="0">
                <a:solidFill>
                  <a:srgbClr val="000000"/>
                </a:solidFill>
              </a:rPr>
              <a:t>出典：</a:t>
            </a:r>
            <a:r>
              <a:rPr lang="en-US" altLang="ja-JP" sz="1400" b="1" u="sng" dirty="0">
                <a:solidFill>
                  <a:srgbClr val="000000"/>
                </a:solidFill>
              </a:rPr>
              <a:t>U.S. v. U.S. Gypsum, et al., 333 U.S. 364 (1948</a:t>
            </a:r>
            <a:r>
              <a:rPr lang="en-US" altLang="ja-JP" sz="1400" b="1" u="sng" dirty="0" smtClean="0">
                <a:solidFill>
                  <a:srgbClr val="000000"/>
                </a:solidFill>
              </a:rPr>
              <a:t>)</a:t>
            </a:r>
            <a:endParaRPr lang="ja-JP" altLang="ja-JP" sz="1400" dirty="0">
              <a:solidFill>
                <a:srgbClr val="000000"/>
              </a:solidFill>
            </a:endParaRPr>
          </a:p>
        </p:txBody>
      </p:sp>
    </p:spTree>
    <p:extLst>
      <p:ext uri="{BB962C8B-B14F-4D97-AF65-F5344CB8AC3E}">
        <p14:creationId xmlns:p14="http://schemas.microsoft.com/office/powerpoint/2010/main" val="109544602"/>
      </p:ext>
    </p:extLst>
  </p:cSld>
  <p:clrMapOvr>
    <a:masterClrMapping/>
  </p:clrMapOvr>
</p:sld>
</file>

<file path=ppt/theme/theme1.xml><?xml version="1.0" encoding="utf-8"?>
<a:theme xmlns:a="http://schemas.openxmlformats.org/drawingml/2006/main" name="1_ホワイト">
  <a:themeElements>
    <a:clrScheme name="ユーザー定義 4">
      <a:dk1>
        <a:sysClr val="windowText" lastClr="000000"/>
      </a:dk1>
      <a:lt1>
        <a:sysClr val="window" lastClr="FFFFFF"/>
      </a:lt1>
      <a:dk2>
        <a:srgbClr val="073E87"/>
      </a:dk2>
      <a:lt2>
        <a:srgbClr val="C6E7FC"/>
      </a:lt2>
      <a:accent1>
        <a:srgbClr val="5BD078"/>
      </a:accent1>
      <a:accent2>
        <a:srgbClr val="05E0DB"/>
      </a:accent2>
      <a:accent3>
        <a:srgbClr val="B8A776"/>
      </a:accent3>
      <a:accent4>
        <a:srgbClr val="A5D028"/>
      </a:accent4>
      <a:accent5>
        <a:srgbClr val="F5C040"/>
      </a:accent5>
      <a:accent6>
        <a:srgbClr val="05E0DB"/>
      </a:accent6>
      <a:hlink>
        <a:srgbClr val="0080FF"/>
      </a:hlink>
      <a:folHlink>
        <a:srgbClr val="5EAEFF"/>
      </a:folHlink>
    </a:clrScheme>
    <a:fontScheme name="メイリオ（スライド用）">
      <a:majorFont>
        <a:latin typeface="Segoe UI Black"/>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mineidoc2013">
      <a:dk1>
        <a:sysClr val="windowText" lastClr="000000"/>
      </a:dk1>
      <a:lt1>
        <a:sysClr val="window" lastClr="FFFFFF"/>
      </a:lt1>
      <a:dk2>
        <a:srgbClr val="1F497D"/>
      </a:dk2>
      <a:lt2>
        <a:srgbClr val="EEECE1"/>
      </a:lt2>
      <a:accent1>
        <a:srgbClr val="13222F"/>
      </a:accent1>
      <a:accent2>
        <a:srgbClr val="791F23"/>
      </a:accent2>
      <a:accent3>
        <a:srgbClr val="0F3A55"/>
      </a:accent3>
      <a:accent4>
        <a:srgbClr val="00A0DC"/>
      </a:accent4>
      <a:accent5>
        <a:srgbClr val="FFFFFF"/>
      </a:accent5>
      <a:accent6>
        <a:srgbClr val="DDCFA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19766</TotalTime>
  <Words>2401</Words>
  <Application>Microsoft Macintosh PowerPoint</Application>
  <PresentationFormat>画面に合わせる (4:3)</PresentationFormat>
  <Paragraphs>169</Paragraphs>
  <Slides>19</Slides>
  <Notes>1</Notes>
  <HiddenSlides>0</HiddenSlides>
  <MMClips>0</MMClips>
  <ScaleCrop>false</ScaleCrop>
  <HeadingPairs>
    <vt:vector size="6" baseType="variant">
      <vt:variant>
        <vt:lpstr>使用されているフォント</vt:lpstr>
      </vt:variant>
      <vt:variant>
        <vt:i4>15</vt:i4>
      </vt:variant>
      <vt:variant>
        <vt:lpstr>テーマ</vt:lpstr>
      </vt:variant>
      <vt:variant>
        <vt:i4>2</vt:i4>
      </vt:variant>
      <vt:variant>
        <vt:lpstr>スライド タイトル</vt:lpstr>
      </vt:variant>
      <vt:variant>
        <vt:i4>19</vt:i4>
      </vt:variant>
    </vt:vector>
  </HeadingPairs>
  <TitlesOfParts>
    <vt:vector size="36" baseType="lpstr">
      <vt:lpstr>AXIS Std B</vt:lpstr>
      <vt:lpstr>AXIS Std L</vt:lpstr>
      <vt:lpstr>AXIS Std M</vt:lpstr>
      <vt:lpstr>AXIS Std R</vt:lpstr>
      <vt:lpstr>Calibri</vt:lpstr>
      <vt:lpstr>DIN</vt:lpstr>
      <vt:lpstr>DIN Mittelschrift Std</vt:lpstr>
      <vt:lpstr>MS PGothic</vt:lpstr>
      <vt:lpstr>ＭＳ Ｐゴシック</vt:lpstr>
      <vt:lpstr>News Gothic MT</vt:lpstr>
      <vt:lpstr>Segoe UI Black</vt:lpstr>
      <vt:lpstr>Wingdings</vt:lpstr>
      <vt:lpstr>メイリオ</vt:lpstr>
      <vt:lpstr>小塚ゴシック Pro B</vt:lpstr>
      <vt:lpstr>Arial</vt:lpstr>
      <vt:lpstr>1_ホワイト</vt:lpstr>
      <vt:lpstr>Office ​​テーマ</vt:lpstr>
      <vt:lpstr>PowerPoint プレゼンテーション</vt:lpstr>
      <vt:lpstr>規範とは？</vt:lpstr>
      <vt:lpstr>要件①補足について</vt:lpstr>
      <vt:lpstr>要件当てはめ①</vt:lpstr>
      <vt:lpstr>各論の意義</vt:lpstr>
      <vt:lpstr>反論１ 論拠２の判断基準</vt:lpstr>
      <vt:lpstr>反論１ 論２も動機を見ている</vt:lpstr>
      <vt:lpstr>反論１ 事例の違い</vt:lpstr>
      <vt:lpstr>PowerPoint プレゼンテーション</vt:lpstr>
      <vt:lpstr>PowerPoint プレゼンテーション</vt:lpstr>
      <vt:lpstr>要件②</vt:lpstr>
      <vt:lpstr>反論１ 要件①</vt:lpstr>
      <vt:lpstr>反論１ 要件①補足</vt:lpstr>
      <vt:lpstr>反論１ 要件①補足</vt:lpstr>
      <vt:lpstr>反論１ 要件②</vt:lpstr>
      <vt:lpstr>反論１ 当てはめ②</vt:lpstr>
      <vt:lpstr>PowerPoint プレゼンテーション</vt:lpstr>
      <vt:lpstr>反論２ 規範</vt:lpstr>
      <vt:lpstr>反論２ 要件②補足</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Chika Kaneko</dc:creator>
  <cp:lastModifiedBy>寺島海志</cp:lastModifiedBy>
  <cp:revision>706</cp:revision>
  <cp:lastPrinted>2016-06-23T06:36:17Z</cp:lastPrinted>
  <dcterms:created xsi:type="dcterms:W3CDTF">2015-04-09T11:21:46Z</dcterms:created>
  <dcterms:modified xsi:type="dcterms:W3CDTF">2017-03-14T22:14:14Z</dcterms:modified>
</cp:coreProperties>
</file>