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62" r:id="rId6"/>
    <p:sldId id="263" r:id="rId7"/>
    <p:sldId id="259" r:id="rId8"/>
    <p:sldId id="264" r:id="rId9"/>
    <p:sldId id="266" r:id="rId10"/>
    <p:sldId id="267" r:id="rId11"/>
    <p:sldId id="268" r:id="rId12"/>
    <p:sldId id="26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51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Exploi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unix.stackexchange.com/questions/622807/kali-linux-2020-2-stuck-on-dragon-logo" TargetMode="External"/><Relationship Id="rId3" Type="http://schemas.openxmlformats.org/officeDocument/2006/relationships/hyperlink" Target="https://www.wikiwand.com/hu/Brute_force-t%C3%A1mad%C3%A1s" TargetMode="External"/><Relationship Id="rId7" Type="http://schemas.openxmlformats.org/officeDocument/2006/relationships/hyperlink" Target="https://upload.wikimedia.org/wikipedia/commons/thumb/b/bd/Board300.jpg/640px-Board300.jpg" TargetMode="External"/><Relationship Id="rId2" Type="http://schemas.openxmlformats.org/officeDocument/2006/relationships/hyperlink" Target="https://blog.crosssec.com/mi-az-az-etikus-hackeles-es-miert-fonto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zuns.com/default-passwords-list" TargetMode="External"/><Relationship Id="rId11" Type="http://schemas.openxmlformats.org/officeDocument/2006/relationships/hyperlink" Target="https://requestbin.net/post/top-wordlists-for-brute-force-attack" TargetMode="External"/><Relationship Id="rId5" Type="http://schemas.openxmlformats.org/officeDocument/2006/relationships/hyperlink" Target="https://www.simplilearn.com/top-5-ethical-hacking-tools-rar313-article" TargetMode="External"/><Relationship Id="rId10" Type="http://schemas.openxmlformats.org/officeDocument/2006/relationships/hyperlink" Target="https://medium.com/@Hirushan96/exploiting-vulnerabilities-90c416047c35" TargetMode="External"/><Relationship Id="rId4" Type="http://schemas.openxmlformats.org/officeDocument/2006/relationships/hyperlink" Target="http://dynamicart.hu/blog/keylogger-kemprogram-ismerteto" TargetMode="External"/><Relationship Id="rId9" Type="http://schemas.openxmlformats.org/officeDocument/2006/relationships/hyperlink" Target="https://commons.wikimedia.org/wiki/File:Beef_project_logo.p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751012" y="2524898"/>
            <a:ext cx="8676222" cy="856735"/>
          </a:xfrm>
        </p:spPr>
        <p:txBody>
          <a:bodyPr>
            <a:normAutofit fontScale="90000"/>
          </a:bodyPr>
          <a:lstStyle/>
          <a:p>
            <a:r>
              <a:rPr lang="hu-HU" dirty="0"/>
              <a:t>Etikus</a:t>
            </a:r>
            <a:r>
              <a:rPr lang="en-US" dirty="0"/>
              <a:t> –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etikus</a:t>
            </a:r>
            <a:r>
              <a:rPr lang="hu-HU" dirty="0"/>
              <a:t> </a:t>
            </a:r>
            <a:r>
              <a:rPr lang="hu-HU" dirty="0" err="1"/>
              <a:t>hackelés</a:t>
            </a:r>
            <a:endParaRPr lang="hu-HU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DDBD5B38-99A0-20C4-7833-A414929C5A4A}"/>
              </a:ext>
            </a:extLst>
          </p:cNvPr>
          <p:cNvSpPr txBox="1"/>
          <p:nvPr/>
        </p:nvSpPr>
        <p:spPr>
          <a:xfrm>
            <a:off x="3650723" y="3587234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Készítette</a:t>
            </a:r>
            <a:r>
              <a:rPr lang="en-US" dirty="0"/>
              <a:t>: Dóczi Adrián</a:t>
            </a:r>
          </a:p>
        </p:txBody>
      </p:sp>
    </p:spTree>
    <p:extLst>
      <p:ext uri="{BB962C8B-B14F-4D97-AF65-F5344CB8AC3E}">
        <p14:creationId xmlns:p14="http://schemas.microsoft.com/office/powerpoint/2010/main" val="145925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E7BCAD-15F2-2400-3156-791D716B0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3200"/>
            <a:ext cx="9905998" cy="1168400"/>
          </a:xfrm>
        </p:spPr>
        <p:txBody>
          <a:bodyPr/>
          <a:lstStyle/>
          <a:p>
            <a:pPr algn="ctr"/>
            <a:r>
              <a:rPr lang="en-US" dirty="0"/>
              <a:t>Metasploit framework</a:t>
            </a:r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1EFF8E88-6618-896F-C09A-21C93774F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6325" y="203200"/>
            <a:ext cx="1882774" cy="1794394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BDF2C402-BC5C-355B-8821-BDB30CAC23F3}"/>
              </a:ext>
            </a:extLst>
          </p:cNvPr>
          <p:cNvSpPr txBox="1"/>
          <p:nvPr/>
        </p:nvSpPr>
        <p:spPr>
          <a:xfrm>
            <a:off x="482600" y="1727200"/>
            <a:ext cx="454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számítógép-biztonsági</a:t>
            </a:r>
            <a:r>
              <a:rPr lang="en-US" sz="2000" b="1" dirty="0"/>
              <a:t>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 </a:t>
            </a:r>
            <a:r>
              <a:rPr lang="en-US" sz="2000" dirty="0">
                <a:hlinkClick r:id="rId3" tooltip="Exploit"/>
              </a:rPr>
              <a:t>exploit</a:t>
            </a:r>
            <a:r>
              <a:rPr lang="en-US" sz="2000" dirty="0"/>
              <a:t> </a:t>
            </a:r>
            <a:r>
              <a:rPr lang="en-US" sz="2000" dirty="0" err="1"/>
              <a:t>kódot</a:t>
            </a:r>
            <a:r>
              <a:rPr lang="en-US" sz="2000" dirty="0"/>
              <a:t> </a:t>
            </a:r>
            <a:r>
              <a:rPr lang="en-US" sz="2000" dirty="0" err="1"/>
              <a:t>lehet</a:t>
            </a:r>
            <a:r>
              <a:rPr lang="en-US" sz="2000" dirty="0"/>
              <a:t> </a:t>
            </a:r>
            <a:r>
              <a:rPr lang="en-US" sz="2000" dirty="0" err="1"/>
              <a:t>fejleszteni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távoli</a:t>
            </a:r>
            <a:r>
              <a:rPr lang="en-US" sz="2000" b="1" dirty="0"/>
              <a:t> </a:t>
            </a:r>
            <a:r>
              <a:rPr lang="en-US" sz="2000" b="1" dirty="0" err="1"/>
              <a:t>vezérlés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rengeteg</a:t>
            </a:r>
            <a:r>
              <a:rPr lang="en-US" sz="2000" b="1" dirty="0"/>
              <a:t> payload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E0B023E-5C79-FE15-DCCF-893AB14A0C99}"/>
              </a:ext>
            </a:extLst>
          </p:cNvPr>
          <p:cNvSpPr txBox="1"/>
          <p:nvPr/>
        </p:nvSpPr>
        <p:spPr>
          <a:xfrm>
            <a:off x="482600" y="3644900"/>
            <a:ext cx="704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Command shell – </a:t>
            </a:r>
            <a:r>
              <a:rPr lang="en-US" b="1" dirty="0" err="1"/>
              <a:t>távoli</a:t>
            </a:r>
            <a:r>
              <a:rPr lang="en-US" b="1" dirty="0"/>
              <a:t> </a:t>
            </a:r>
            <a:r>
              <a:rPr lang="en-US" b="1" dirty="0" err="1"/>
              <a:t>vezérlés</a:t>
            </a:r>
            <a:r>
              <a:rPr lang="en-US" b="1" dirty="0"/>
              <a:t> – </a:t>
            </a:r>
            <a:r>
              <a:rPr lang="en-US" b="1" dirty="0" err="1"/>
              <a:t>tetszőleges</a:t>
            </a:r>
            <a:r>
              <a:rPr lang="en-US" b="1" dirty="0"/>
              <a:t> </a:t>
            </a:r>
            <a:r>
              <a:rPr lang="en-US" b="1" dirty="0" err="1"/>
              <a:t>parancsok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Meterpreter – </a:t>
            </a:r>
            <a:r>
              <a:rPr lang="en-US" b="1" dirty="0" err="1"/>
              <a:t>lehetővé</a:t>
            </a:r>
            <a:r>
              <a:rPr lang="en-US" b="1" dirty="0"/>
              <a:t> </a:t>
            </a:r>
            <a:r>
              <a:rPr lang="en-US" b="1" dirty="0" err="1"/>
              <a:t>teszik</a:t>
            </a:r>
            <a:r>
              <a:rPr lang="en-US" b="1" dirty="0"/>
              <a:t> </a:t>
            </a:r>
            <a:r>
              <a:rPr lang="en-US" b="1" dirty="0" err="1"/>
              <a:t>az</a:t>
            </a:r>
            <a:r>
              <a:rPr lang="en-US" b="1" dirty="0"/>
              <a:t> </a:t>
            </a:r>
            <a:r>
              <a:rPr lang="en-US" b="1" dirty="0" err="1"/>
              <a:t>irányítást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Dinamikus</a:t>
            </a:r>
            <a:r>
              <a:rPr lang="en-US" b="1" dirty="0"/>
              <a:t> </a:t>
            </a:r>
            <a:r>
              <a:rPr lang="en-US" b="1" dirty="0" err="1"/>
              <a:t>payloadok</a:t>
            </a:r>
            <a:r>
              <a:rPr lang="en-US" b="1" dirty="0"/>
              <a:t> – </a:t>
            </a:r>
            <a:r>
              <a:rPr lang="en-US" b="1" dirty="0" err="1"/>
              <a:t>egyedi</a:t>
            </a:r>
            <a:r>
              <a:rPr lang="en-US" b="1" dirty="0"/>
              <a:t> </a:t>
            </a:r>
            <a:r>
              <a:rPr lang="en-US" b="1" dirty="0" err="1"/>
              <a:t>payloadok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Statikus</a:t>
            </a:r>
            <a:r>
              <a:rPr lang="en-US" b="1" dirty="0"/>
              <a:t> </a:t>
            </a:r>
            <a:r>
              <a:rPr lang="en-US" b="1" dirty="0" err="1"/>
              <a:t>payloadok</a:t>
            </a:r>
            <a:r>
              <a:rPr lang="en-US" b="1" dirty="0"/>
              <a:t> – IP/PORT </a:t>
            </a:r>
            <a:r>
              <a:rPr lang="en-US" b="1" dirty="0" err="1"/>
              <a:t>továbbítást</a:t>
            </a:r>
            <a:r>
              <a:rPr lang="en-US" b="1" dirty="0"/>
              <a:t> </a:t>
            </a:r>
            <a:r>
              <a:rPr lang="en-US" b="1" dirty="0" err="1"/>
              <a:t>tesznek</a:t>
            </a:r>
            <a:r>
              <a:rPr lang="en-US" b="1" dirty="0"/>
              <a:t> </a:t>
            </a:r>
            <a:r>
              <a:rPr lang="en-US" b="1" dirty="0" err="1"/>
              <a:t>lehetővé</a:t>
            </a:r>
            <a:endParaRPr lang="en-US" b="1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4EA3FBC7-F71D-3489-9C00-7317E6C3DFB4}"/>
              </a:ext>
            </a:extLst>
          </p:cNvPr>
          <p:cNvSpPr txBox="1"/>
          <p:nvPr/>
        </p:nvSpPr>
        <p:spPr>
          <a:xfrm>
            <a:off x="660400" y="5139273"/>
            <a:ext cx="902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Ezeket</a:t>
            </a:r>
            <a:r>
              <a:rPr lang="en-US" dirty="0">
                <a:solidFill>
                  <a:srgbClr val="FF0000"/>
                </a:solidFill>
              </a:rPr>
              <a:t> a </a:t>
            </a:r>
            <a:r>
              <a:rPr lang="en-US" dirty="0" err="1">
                <a:solidFill>
                  <a:srgbClr val="FF0000"/>
                </a:solidFill>
              </a:rPr>
              <a:t>PayLoad</a:t>
            </a:r>
            <a:r>
              <a:rPr lang="en-US" dirty="0">
                <a:solidFill>
                  <a:srgbClr val="FF0000"/>
                </a:solidFill>
              </a:rPr>
              <a:t> –</a:t>
            </a:r>
            <a:r>
              <a:rPr lang="en-US" dirty="0" err="1">
                <a:solidFill>
                  <a:srgbClr val="FF0000"/>
                </a:solidFill>
              </a:rPr>
              <a:t>okat</a:t>
            </a:r>
            <a:r>
              <a:rPr lang="en-US" dirty="0">
                <a:solidFill>
                  <a:srgbClr val="FF0000"/>
                </a:solidFill>
              </a:rPr>
              <a:t> a </a:t>
            </a:r>
            <a:r>
              <a:rPr lang="en-US" dirty="0" err="1">
                <a:solidFill>
                  <a:srgbClr val="FF0000"/>
                </a:solidFill>
              </a:rPr>
              <a:t>vírusírtók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észlelni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szokták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és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törvénytelenek</a:t>
            </a:r>
            <a:r>
              <a:rPr lang="en-US" dirty="0">
                <a:solidFill>
                  <a:srgbClr val="FF0000"/>
                </a:solidFill>
              </a:rPr>
              <a:t> is!</a:t>
            </a:r>
          </a:p>
        </p:txBody>
      </p:sp>
    </p:spTree>
    <p:extLst>
      <p:ext uri="{BB962C8B-B14F-4D97-AF65-F5344CB8AC3E}">
        <p14:creationId xmlns:p14="http://schemas.microsoft.com/office/powerpoint/2010/main" val="332865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26F3C5-D2CA-5283-B71C-C3A567C9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193800"/>
          </a:xfrm>
        </p:spPr>
        <p:txBody>
          <a:bodyPr/>
          <a:lstStyle/>
          <a:p>
            <a:pPr algn="ctr"/>
            <a:r>
              <a:rPr lang="en-US" dirty="0" err="1"/>
              <a:t>Keyloggerek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8995ED-1392-9643-2228-16D80C0A5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2" y="1073150"/>
            <a:ext cx="11228387" cy="2146300"/>
          </a:xfrm>
        </p:spPr>
        <p:txBody>
          <a:bodyPr>
            <a:normAutofit/>
          </a:bodyPr>
          <a:lstStyle/>
          <a:p>
            <a:r>
              <a:rPr lang="hu-HU" dirty="0"/>
              <a:t>billentyűleütés naplózása</a:t>
            </a:r>
            <a:endParaRPr lang="en-US" dirty="0"/>
          </a:p>
          <a:p>
            <a:r>
              <a:rPr lang="en-US" dirty="0" err="1"/>
              <a:t>Felhasználói</a:t>
            </a:r>
            <a:r>
              <a:rPr lang="en-US" dirty="0"/>
              <a:t> </a:t>
            </a: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lopása</a:t>
            </a:r>
            <a:endParaRPr lang="en-US" dirty="0"/>
          </a:p>
          <a:p>
            <a:r>
              <a:rPr lang="en-US" dirty="0" err="1"/>
              <a:t>Könnyen</a:t>
            </a:r>
            <a:r>
              <a:rPr lang="en-US" dirty="0"/>
              <a:t> </a:t>
            </a:r>
            <a:r>
              <a:rPr lang="en-US" dirty="0" err="1"/>
              <a:t>elkészíthető</a:t>
            </a:r>
            <a:r>
              <a:rPr lang="en-US" dirty="0"/>
              <a:t> (python,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szerver</a:t>
            </a:r>
            <a:r>
              <a:rPr lang="en-US" dirty="0"/>
              <a:t> – </a:t>
            </a:r>
            <a:r>
              <a:rPr lang="en-US" dirty="0" err="1"/>
              <a:t>naplózza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)</a:t>
            </a:r>
          </a:p>
          <a:p>
            <a:r>
              <a:rPr lang="en-US" dirty="0" err="1"/>
              <a:t>Nehezen</a:t>
            </a:r>
            <a:r>
              <a:rPr lang="en-US" dirty="0"/>
              <a:t> </a:t>
            </a:r>
            <a:r>
              <a:rPr lang="en-US" dirty="0" err="1"/>
              <a:t>észlelhető</a:t>
            </a:r>
            <a:endParaRPr lang="en-US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84659F3-BB72-BDBF-EDCC-9A96363FD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783" y="356808"/>
            <a:ext cx="1484716" cy="1626911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4C3637A4-1119-03FC-91DA-74DF506AA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536" y="2832062"/>
            <a:ext cx="3594138" cy="359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9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F9A30C-4A5E-E5F5-DF88-AF41AB18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870200"/>
            <a:ext cx="9905998" cy="939800"/>
          </a:xfrm>
        </p:spPr>
        <p:txBody>
          <a:bodyPr/>
          <a:lstStyle/>
          <a:p>
            <a:pPr algn="ctr"/>
            <a:r>
              <a:rPr lang="en-US" dirty="0" err="1"/>
              <a:t>Köszönöm</a:t>
            </a:r>
            <a:r>
              <a:rPr lang="en-US" dirty="0"/>
              <a:t> a </a:t>
            </a:r>
            <a:r>
              <a:rPr lang="en-US" dirty="0" err="1"/>
              <a:t>figyelmet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874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pPr algn="ctr"/>
            <a:r>
              <a:rPr lang="hu-HU" dirty="0"/>
              <a:t>Források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34156" y="1574799"/>
            <a:ext cx="11723687" cy="528320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hu-HU" sz="4200" dirty="0">
                <a:hlinkClick r:id="rId2"/>
              </a:rPr>
              <a:t>https://blog.crosssec.com/mi-az-az-etikus-hackeles-es-miert-fontos</a:t>
            </a:r>
            <a:endParaRPr lang="en-US" sz="4200" dirty="0"/>
          </a:p>
          <a:p>
            <a:pPr marL="0" indent="0">
              <a:buNone/>
            </a:pPr>
            <a:r>
              <a:rPr lang="hu-HU" sz="4200" dirty="0">
                <a:hlinkClick r:id="rId3"/>
              </a:rPr>
              <a:t>https://www.wikiwand.com/hu/Brute_force-t%C3%A1mad%C3%A1s</a:t>
            </a:r>
            <a:endParaRPr lang="en-US" sz="4200" dirty="0"/>
          </a:p>
          <a:p>
            <a:pPr marL="0" indent="0">
              <a:buNone/>
            </a:pPr>
            <a:r>
              <a:rPr lang="en-US" sz="4200" dirty="0">
                <a:hlinkClick r:id="rId4"/>
              </a:rPr>
              <a:t>http://dynamicart.hu/blog/keylogger-kemprogram-ismerteto</a:t>
            </a:r>
            <a:endParaRPr lang="en-US" sz="4200" dirty="0"/>
          </a:p>
          <a:p>
            <a:pPr marL="0" indent="0">
              <a:buNone/>
            </a:pPr>
            <a:r>
              <a:rPr lang="en-US" sz="4200" dirty="0">
                <a:hlinkClick r:id="rId5"/>
              </a:rPr>
              <a:t>https://www.simplilearn.com/top-5-ethical-hacking-tools-rar313-article</a:t>
            </a:r>
            <a:endParaRPr lang="en-US" sz="4200" dirty="0"/>
          </a:p>
          <a:p>
            <a:pPr marL="0" indent="0">
              <a:buNone/>
            </a:pPr>
            <a:r>
              <a:rPr lang="en-US" sz="4200" dirty="0">
                <a:hlinkClick r:id="rId6"/>
              </a:rPr>
              <a:t>https://bizuns.com/default-passwords-list</a:t>
            </a:r>
            <a:endParaRPr lang="en-US" sz="4200" dirty="0"/>
          </a:p>
          <a:p>
            <a:pPr marL="0" indent="0">
              <a:buNone/>
            </a:pPr>
            <a:endParaRPr lang="en-US" sz="4200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hu-HU" sz="2900" dirty="0"/>
          </a:p>
          <a:p>
            <a:pPr marL="0" indent="0">
              <a:buNone/>
            </a:pPr>
            <a:r>
              <a:rPr lang="en-US" sz="3800" dirty="0" err="1"/>
              <a:t>Képek</a:t>
            </a:r>
            <a:r>
              <a:rPr lang="en-US" sz="3800" dirty="0"/>
              <a:t>:</a:t>
            </a:r>
          </a:p>
          <a:p>
            <a:pPr marL="0" indent="0">
              <a:buNone/>
            </a:pPr>
            <a:r>
              <a:rPr lang="hu-HU" sz="4600" dirty="0">
                <a:hlinkClick r:id="rId7"/>
              </a:rPr>
              <a:t>https://upload.wikimedia.org/wikipedia/commons/thumb/b/bd/Board300.jpg/640px-Board300.jpg</a:t>
            </a:r>
            <a:endParaRPr lang="en-US" sz="4600" dirty="0"/>
          </a:p>
          <a:p>
            <a:pPr marL="0" indent="0">
              <a:buNone/>
            </a:pPr>
            <a:r>
              <a:rPr lang="hu-HU" sz="4600" dirty="0">
                <a:hlinkClick r:id="rId8"/>
              </a:rPr>
              <a:t>https://unix.stackexchange.com/questions/622807/kali-linux-2020-2-stuck-on-dragon-logo</a:t>
            </a:r>
            <a:endParaRPr lang="en-US" sz="4600" dirty="0"/>
          </a:p>
          <a:p>
            <a:pPr marL="0" indent="0">
              <a:buNone/>
            </a:pPr>
            <a:r>
              <a:rPr lang="hu-HU" sz="4600" dirty="0">
                <a:hlinkClick r:id="rId9"/>
              </a:rPr>
              <a:t>https://commons.wikimedia.org/wiki/File:Beef_project_logo.png</a:t>
            </a:r>
            <a:endParaRPr lang="en-US" sz="4600" dirty="0"/>
          </a:p>
          <a:p>
            <a:pPr marL="0" indent="0">
              <a:buNone/>
            </a:pPr>
            <a:r>
              <a:rPr lang="en-US" sz="4600" dirty="0">
                <a:hlinkClick r:id="rId10"/>
              </a:rPr>
              <a:t>https://medium.com/@Hirushan96/exploiting-vulnerabilities-90c416047c35</a:t>
            </a:r>
            <a:endParaRPr lang="en-US" sz="4600" dirty="0"/>
          </a:p>
          <a:p>
            <a:pPr marL="0" indent="0">
              <a:buNone/>
            </a:pPr>
            <a:r>
              <a:rPr lang="en-US" sz="4600" dirty="0">
                <a:hlinkClick r:id="rId11"/>
              </a:rPr>
              <a:t>https://requestbin.net/post/top-wordlists-for-brute-force-attack</a:t>
            </a:r>
            <a:endParaRPr lang="en-US" sz="4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3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1013" y="0"/>
            <a:ext cx="9905998" cy="1905000"/>
          </a:xfrm>
        </p:spPr>
        <p:txBody>
          <a:bodyPr/>
          <a:lstStyle/>
          <a:p>
            <a:r>
              <a:rPr lang="hu-HU" dirty="0"/>
              <a:t>Mi az etikus </a:t>
            </a:r>
            <a:r>
              <a:rPr lang="hu-HU" dirty="0" err="1"/>
              <a:t>hackelés</a:t>
            </a:r>
            <a:r>
              <a:rPr lang="hu-HU" dirty="0"/>
              <a:t>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81013" y="787400"/>
            <a:ext cx="9905998" cy="3124201"/>
          </a:xfrm>
        </p:spPr>
        <p:txBody>
          <a:bodyPr>
            <a:normAutofit/>
          </a:bodyPr>
          <a:lstStyle/>
          <a:p>
            <a:r>
              <a:rPr lang="hu-HU" sz="2400" b="1" dirty="0"/>
              <a:t>IT szakma</a:t>
            </a:r>
          </a:p>
          <a:p>
            <a:r>
              <a:rPr lang="hu-HU" sz="2400" b="1" dirty="0"/>
              <a:t>veszélyforrások és gyengeségek kiküszöbölése</a:t>
            </a:r>
          </a:p>
          <a:p>
            <a:r>
              <a:rPr lang="hu-HU" sz="2400" b="1" dirty="0"/>
              <a:t>biztonsági részek megtalálása, kiküszöbölése</a:t>
            </a:r>
          </a:p>
          <a:p>
            <a:r>
              <a:rPr lang="hu-HU" sz="2400" b="1" dirty="0"/>
              <a:t>még a legnagyobb cégeknél is szükség van rá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867" y="3911601"/>
            <a:ext cx="4992266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92213" y="0"/>
            <a:ext cx="9905998" cy="1905000"/>
          </a:xfrm>
        </p:spPr>
        <p:txBody>
          <a:bodyPr/>
          <a:lstStyle/>
          <a:p>
            <a:pPr algn="ctr"/>
            <a:r>
              <a:rPr lang="hu-HU" dirty="0"/>
              <a:t>Eszközök használata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27113" y="2413000"/>
            <a:ext cx="9905998" cy="2070100"/>
          </a:xfrm>
        </p:spPr>
        <p:txBody>
          <a:bodyPr>
            <a:noAutofit/>
          </a:bodyPr>
          <a:lstStyle/>
          <a:p>
            <a:pPr>
              <a:lnSpc>
                <a:spcPct val="220000"/>
              </a:lnSpc>
            </a:pPr>
            <a:endParaRPr lang="hu-HU" sz="1400" b="1" dirty="0">
              <a:effectLst/>
            </a:endParaRPr>
          </a:p>
          <a:p>
            <a:pPr>
              <a:lnSpc>
                <a:spcPct val="220000"/>
              </a:lnSpc>
            </a:pPr>
            <a:r>
              <a:rPr lang="hu-HU" b="1" dirty="0" err="1">
                <a:effectLst/>
              </a:rPr>
              <a:t>Wireshark</a:t>
            </a:r>
            <a:endParaRPr lang="hu-HU" b="1" dirty="0">
              <a:effectLst/>
            </a:endParaRPr>
          </a:p>
          <a:p>
            <a:pPr marL="0" indent="0">
              <a:lnSpc>
                <a:spcPct val="220000"/>
              </a:lnSpc>
              <a:buNone/>
            </a:pPr>
            <a:endParaRPr lang="hu-HU" b="1" dirty="0">
              <a:effectLst/>
            </a:endParaRPr>
          </a:p>
          <a:p>
            <a:pPr>
              <a:lnSpc>
                <a:spcPct val="220000"/>
              </a:lnSpc>
            </a:pPr>
            <a:r>
              <a:rPr lang="hu-HU" b="1" dirty="0" err="1">
                <a:effectLst/>
              </a:rPr>
              <a:t>Sqlmap</a:t>
            </a:r>
            <a:endParaRPr lang="hu-HU" b="1" dirty="0">
              <a:effectLst/>
            </a:endParaRPr>
          </a:p>
          <a:p>
            <a:pPr marL="0" indent="0">
              <a:lnSpc>
                <a:spcPct val="220000"/>
              </a:lnSpc>
              <a:buNone/>
            </a:pPr>
            <a:endParaRPr lang="hu-HU" b="1" dirty="0">
              <a:effectLst/>
            </a:endParaRPr>
          </a:p>
          <a:p>
            <a:pPr>
              <a:lnSpc>
                <a:spcPct val="220000"/>
              </a:lnSpc>
            </a:pPr>
            <a:r>
              <a:rPr lang="hu-HU" b="1" dirty="0" err="1">
                <a:effectLst/>
              </a:rPr>
              <a:t>Burp</a:t>
            </a:r>
            <a:r>
              <a:rPr lang="hu-HU" b="1" dirty="0">
                <a:effectLst/>
              </a:rPr>
              <a:t> </a:t>
            </a:r>
            <a:r>
              <a:rPr lang="hu-HU" b="1" dirty="0" err="1">
                <a:effectLst/>
              </a:rPr>
              <a:t>Suite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158" y="1802639"/>
            <a:ext cx="935341" cy="935341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158" y="4991100"/>
            <a:ext cx="901245" cy="901245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4127500" y="2011717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nyílt forráskódú csomagelemző, hibaelhárítás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4127500" y="3785464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SQL </a:t>
            </a:r>
            <a:r>
              <a:rPr lang="hu-HU" dirty="0" err="1"/>
              <a:t>Injection</a:t>
            </a:r>
            <a:r>
              <a:rPr lang="hu-HU" dirty="0"/>
              <a:t> elhárítására szolgál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4229100" y="5252222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webbiztonsági tesztek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476" y="3301241"/>
            <a:ext cx="1044280" cy="104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7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168400"/>
          </a:xfrm>
        </p:spPr>
        <p:txBody>
          <a:bodyPr/>
          <a:lstStyle/>
          <a:p>
            <a:pPr algn="ctr"/>
            <a:r>
              <a:rPr lang="hu-HU" dirty="0" smtClean="0"/>
              <a:t>Mi az </a:t>
            </a:r>
            <a:r>
              <a:rPr lang="hu-HU" dirty="0" err="1" smtClean="0"/>
              <a:t>sql</a:t>
            </a:r>
            <a:r>
              <a:rPr lang="hu-HU" dirty="0" smtClean="0"/>
              <a:t> </a:t>
            </a:r>
            <a:r>
              <a:rPr lang="hu-HU" dirty="0" err="1" smtClean="0"/>
              <a:t>Injection</a:t>
            </a:r>
            <a:r>
              <a:rPr lang="hu-HU" dirty="0" smtClean="0"/>
              <a:t>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93713" y="584200"/>
            <a:ext cx="9905998" cy="3124201"/>
          </a:xfrm>
        </p:spPr>
        <p:txBody>
          <a:bodyPr>
            <a:normAutofit/>
          </a:bodyPr>
          <a:lstStyle/>
          <a:p>
            <a:r>
              <a:rPr lang="hu-HU" sz="2400" dirty="0"/>
              <a:t>Kód „</a:t>
            </a:r>
            <a:r>
              <a:rPr lang="hu-HU" sz="2400" dirty="0" smtClean="0"/>
              <a:t>injektálás”, adatbevitel</a:t>
            </a:r>
          </a:p>
          <a:p>
            <a:r>
              <a:rPr lang="hu-HU" sz="2400" dirty="0" smtClean="0"/>
              <a:t>Ha az rendszer nem ellenőrzi -&gt; lefut a kód</a:t>
            </a:r>
          </a:p>
          <a:p>
            <a:r>
              <a:rPr lang="hu-HU" sz="2400" dirty="0" smtClean="0"/>
              <a:t>SQL utasítástöredékek HTML fontokban</a:t>
            </a:r>
            <a:endParaRPr lang="hu-HU" sz="24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24" y="3432174"/>
            <a:ext cx="5489576" cy="288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66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78DA37-D922-2D33-44E8-02DCD97F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0500"/>
            <a:ext cx="9905998" cy="1447800"/>
          </a:xfrm>
        </p:spPr>
        <p:txBody>
          <a:bodyPr/>
          <a:lstStyle/>
          <a:p>
            <a:pPr algn="ctr"/>
            <a:r>
              <a:rPr lang="en-US" dirty="0" err="1"/>
              <a:t>Egyéb</a:t>
            </a:r>
            <a:r>
              <a:rPr lang="en-US" dirty="0"/>
              <a:t> </a:t>
            </a:r>
            <a:r>
              <a:rPr lang="en-US" dirty="0" err="1"/>
              <a:t>programok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5BE06C-23A6-D757-A966-952CD22C6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3" y="711199"/>
            <a:ext cx="9905998" cy="3124201"/>
          </a:xfrm>
        </p:spPr>
        <p:txBody>
          <a:bodyPr/>
          <a:lstStyle/>
          <a:p>
            <a:r>
              <a:rPr lang="en-US" dirty="0"/>
              <a:t>NMAP – </a:t>
            </a:r>
            <a:r>
              <a:rPr lang="en-US" dirty="0" err="1"/>
              <a:t>hálózati</a:t>
            </a:r>
            <a:r>
              <a:rPr lang="en-US" dirty="0"/>
              <a:t> </a:t>
            </a:r>
            <a:r>
              <a:rPr lang="en-US" dirty="0" err="1"/>
              <a:t>szkenner</a:t>
            </a:r>
            <a:r>
              <a:rPr lang="en-US" dirty="0"/>
              <a:t> (network mapper)</a:t>
            </a:r>
          </a:p>
          <a:p>
            <a:r>
              <a:rPr lang="en-US" dirty="0"/>
              <a:t>NIKTO – </a:t>
            </a:r>
            <a:r>
              <a:rPr lang="en-US" dirty="0" err="1"/>
              <a:t>sebezhetőség-leolvasó</a:t>
            </a:r>
            <a:r>
              <a:rPr lang="en-US" dirty="0"/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webszervereken</a:t>
            </a:r>
            <a:endParaRPr lang="en-US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METASPLOIT –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segíti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betörési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teszteket</a:t>
            </a:r>
            <a:endParaRPr lang="en-US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C9B3B554-5630-898B-CD4B-E5DB068AE536}"/>
              </a:ext>
            </a:extLst>
          </p:cNvPr>
          <p:cNvSpPr txBox="1"/>
          <p:nvPr/>
        </p:nvSpPr>
        <p:spPr>
          <a:xfrm>
            <a:off x="811213" y="3644900"/>
            <a:ext cx="325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Elterjedtek</a:t>
            </a:r>
            <a:r>
              <a:rPr lang="en-US" sz="2800" dirty="0"/>
              <a:t> </a:t>
            </a:r>
            <a:r>
              <a:rPr lang="en-US" sz="2800" dirty="0" err="1"/>
              <a:t>még</a:t>
            </a:r>
            <a:r>
              <a:rPr lang="en-US" sz="2800" dirty="0"/>
              <a:t>: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F70649B7-FE9B-E2A8-18ED-0AED14F54AAF}"/>
              </a:ext>
            </a:extLst>
          </p:cNvPr>
          <p:cNvSpPr txBox="1"/>
          <p:nvPr/>
        </p:nvSpPr>
        <p:spPr>
          <a:xfrm>
            <a:off x="811213" y="4483269"/>
            <a:ext cx="472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Hashcat</a:t>
            </a:r>
            <a:endParaRPr lang="en-US" sz="2000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BEEF</a:t>
            </a:r>
          </a:p>
          <a:p>
            <a:pPr marL="285750" indent="-285750">
              <a:buFontTx/>
              <a:buChar char="-"/>
            </a:pPr>
            <a:r>
              <a:rPr lang="en-US" sz="2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Global Exploiter</a:t>
            </a:r>
            <a:endParaRPr lang="en-US" sz="2000" dirty="0">
              <a:solidFill>
                <a:srgbClr val="BDC1C6"/>
              </a:solidFill>
              <a:latin typeface="arial" panose="020B0604020202020204" pitchFamily="34" charset="0"/>
            </a:endParaRPr>
          </a:p>
        </p:txBody>
      </p:sp>
      <p:pic>
        <p:nvPicPr>
          <p:cNvPr id="7" name="Kép 6" descr="A képen világos látható&#10;&#10;Automatikusan generált leírás">
            <a:extLst>
              <a:ext uri="{FF2B5EF4-FFF2-40B4-BE49-F238E27FC236}">
                <a16:creationId xmlns:a16="http://schemas.microsoft.com/office/drawing/2014/main" id="{047CBE8B-2CCF-EBFE-B357-BBA083DD7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613" y="3632201"/>
            <a:ext cx="33528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2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864CB7-48C0-0B16-9196-CA201EB3A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98377"/>
            <a:ext cx="9905998" cy="1485900"/>
          </a:xfrm>
        </p:spPr>
        <p:txBody>
          <a:bodyPr/>
          <a:lstStyle/>
          <a:p>
            <a:pPr algn="ctr"/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tudnak</a:t>
            </a:r>
            <a:r>
              <a:rPr lang="en-US" dirty="0"/>
              <a:t> </a:t>
            </a:r>
            <a:r>
              <a:rPr lang="en-US" dirty="0" err="1"/>
              <a:t>feltörni</a:t>
            </a:r>
            <a:r>
              <a:rPr lang="en-US" dirty="0"/>
              <a:t>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DE89A12-302C-257B-69AB-DB611E8A6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713" y="1708434"/>
            <a:ext cx="9905998" cy="3124201"/>
          </a:xfrm>
        </p:spPr>
        <p:txBody>
          <a:bodyPr/>
          <a:lstStyle/>
          <a:p>
            <a:r>
              <a:rPr lang="en-US" dirty="0"/>
              <a:t>BRUTEFORCE</a:t>
            </a:r>
          </a:p>
          <a:p>
            <a:r>
              <a:rPr lang="en-US" dirty="0"/>
              <a:t>WORDLIST-ATTACK</a:t>
            </a:r>
          </a:p>
          <a:p>
            <a:r>
              <a:rPr lang="en-US" dirty="0"/>
              <a:t>Beef framework</a:t>
            </a:r>
          </a:p>
          <a:p>
            <a:r>
              <a:rPr lang="en-US" dirty="0"/>
              <a:t>Metasploit payload</a:t>
            </a:r>
          </a:p>
          <a:p>
            <a:r>
              <a:rPr lang="en-US" dirty="0" err="1"/>
              <a:t>Keyloggerek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828778E-9CAD-23A0-0AE8-E053B9798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584" y="1387523"/>
            <a:ext cx="1905000" cy="141922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1B4D70B-228A-AF17-39F9-4CC40D4ED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584" y="2844515"/>
            <a:ext cx="1066800" cy="116897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CC827BDB-0BAD-55E5-0B14-3C0AA66F8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584" y="4172692"/>
            <a:ext cx="1442256" cy="1374554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9D4352B7-CB9B-17CA-5130-78FAEB71FD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101" y="2806748"/>
            <a:ext cx="1169316" cy="11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8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346200"/>
          </a:xfrm>
        </p:spPr>
        <p:txBody>
          <a:bodyPr/>
          <a:lstStyle/>
          <a:p>
            <a:pPr algn="ctr"/>
            <a:r>
              <a:rPr lang="en-US" dirty="0" err="1"/>
              <a:t>Bruteforce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28613" y="552450"/>
            <a:ext cx="9905998" cy="31242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titkosító</a:t>
            </a:r>
            <a:r>
              <a:rPr lang="en-US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rendszerekkel</a:t>
            </a:r>
            <a:r>
              <a:rPr lang="en-US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szemben</a:t>
            </a:r>
            <a:r>
              <a:rPr lang="en-US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alkalmazott</a:t>
            </a:r>
            <a:r>
              <a:rPr lang="en-US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támadási</a:t>
            </a:r>
            <a:r>
              <a:rPr lang="en-US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mód</a:t>
            </a:r>
            <a:endParaRPr lang="en-US" b="1" i="0" dirty="0"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err="1"/>
              <a:t>Működése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sz="2400" dirty="0" err="1"/>
              <a:t>az</a:t>
            </a:r>
            <a:r>
              <a:rPr lang="en-US" sz="2400" dirty="0"/>
              <a:t> </a:t>
            </a:r>
            <a:r>
              <a:rPr lang="en-US" sz="2400" dirty="0" err="1"/>
              <a:t>összes</a:t>
            </a:r>
            <a:r>
              <a:rPr lang="en-US" sz="2400" dirty="0"/>
              <a:t> </a:t>
            </a:r>
            <a:r>
              <a:rPr lang="en-US" sz="2400" dirty="0" err="1"/>
              <a:t>lehetséges</a:t>
            </a:r>
            <a:r>
              <a:rPr lang="en-US" sz="2400" dirty="0"/>
              <a:t> </a:t>
            </a:r>
            <a:r>
              <a:rPr lang="en-US" sz="2400" dirty="0" err="1"/>
              <a:t>változatot</a:t>
            </a:r>
            <a:r>
              <a:rPr lang="en-US" sz="2400" dirty="0"/>
              <a:t> </a:t>
            </a:r>
            <a:r>
              <a:rPr lang="en-US" sz="2400" dirty="0" err="1"/>
              <a:t>kipróbája</a:t>
            </a:r>
            <a:r>
              <a:rPr lang="en-US" sz="2400" dirty="0"/>
              <a:t>, </a:t>
            </a:r>
            <a:r>
              <a:rPr lang="en-US" sz="2400" dirty="0" err="1"/>
              <a:t>hogy</a:t>
            </a:r>
            <a:r>
              <a:rPr lang="en-US" sz="2400" dirty="0"/>
              <a:t> </a:t>
            </a:r>
            <a:r>
              <a:rPr lang="en-US" sz="2400" dirty="0" err="1"/>
              <a:t>feltörje</a:t>
            </a:r>
            <a:endParaRPr lang="en-US" sz="2400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C4C21B93-831D-A9DA-D4CF-B36ABE9F3550}"/>
              </a:ext>
            </a:extLst>
          </p:cNvPr>
          <p:cNvSpPr txBox="1"/>
          <p:nvPr/>
        </p:nvSpPr>
        <p:spPr>
          <a:xfrm>
            <a:off x="328613" y="3307319"/>
            <a:ext cx="25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Mindig</a:t>
            </a:r>
            <a:r>
              <a:rPr lang="en-US" dirty="0"/>
              <a:t> </a:t>
            </a:r>
            <a:r>
              <a:rPr lang="en-US" dirty="0" err="1"/>
              <a:t>sikerül</a:t>
            </a:r>
            <a:r>
              <a:rPr lang="en-US" dirty="0"/>
              <a:t>?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96A02377-1537-F7D9-2B2C-9B5A7E68C2E2}"/>
              </a:ext>
            </a:extLst>
          </p:cNvPr>
          <p:cNvSpPr txBox="1"/>
          <p:nvPr/>
        </p:nvSpPr>
        <p:spPr>
          <a:xfrm>
            <a:off x="685800" y="3639234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Függ</a:t>
            </a:r>
            <a:r>
              <a:rPr lang="en-US" dirty="0"/>
              <a:t>: A </a:t>
            </a:r>
            <a:r>
              <a:rPr lang="en-US" dirty="0" err="1"/>
              <a:t>szg</a:t>
            </a:r>
            <a:r>
              <a:rPr lang="en-US" dirty="0"/>
              <a:t>. </a:t>
            </a:r>
            <a:r>
              <a:rPr lang="en-US" dirty="0" err="1"/>
              <a:t>hatékonysága</a:t>
            </a:r>
            <a:r>
              <a:rPr lang="en-US" dirty="0"/>
              <a:t>, </a:t>
            </a:r>
            <a:r>
              <a:rPr lang="en-US" dirty="0" err="1"/>
              <a:t>jelszó</a:t>
            </a:r>
            <a:r>
              <a:rPr lang="en-US" dirty="0"/>
              <a:t> </a:t>
            </a:r>
            <a:r>
              <a:rPr lang="en-US" dirty="0" err="1"/>
              <a:t>hosszától</a:t>
            </a:r>
            <a:r>
              <a:rPr lang="en-US" dirty="0"/>
              <a:t>.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DDD71F49-99FA-5BD2-E7C1-C1F1F7D49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210" y="2894868"/>
            <a:ext cx="3519488" cy="3684464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DD433715-83EE-C79A-EEA6-703F1B0E7788}"/>
              </a:ext>
            </a:extLst>
          </p:cNvPr>
          <p:cNvSpPr txBox="1"/>
          <p:nvPr/>
        </p:nvSpPr>
        <p:spPr>
          <a:xfrm>
            <a:off x="685800" y="4858801"/>
            <a:ext cx="260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Hydra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NMAP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64F09ABE-44C7-86E4-FE6A-806C1E4EB79F}"/>
              </a:ext>
            </a:extLst>
          </p:cNvPr>
          <p:cNvSpPr txBox="1"/>
          <p:nvPr/>
        </p:nvSpPr>
        <p:spPr>
          <a:xfrm>
            <a:off x="685800" y="4376201"/>
            <a:ext cx="3111500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Programok</a:t>
            </a:r>
            <a:r>
              <a:rPr lang="en-US" dirty="0"/>
              <a:t>: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EFA0A17C-DC52-D4C3-0B8C-B164A7D29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2753" y="366560"/>
            <a:ext cx="1169316" cy="11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7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535803-AFA0-F291-1206-2DEC7BE5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93700"/>
            <a:ext cx="9905998" cy="800100"/>
          </a:xfrm>
        </p:spPr>
        <p:txBody>
          <a:bodyPr/>
          <a:lstStyle/>
          <a:p>
            <a:pPr algn="ctr"/>
            <a:r>
              <a:rPr lang="en-US" dirty="0"/>
              <a:t>Wordlist-attack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F6E91D-0CA7-F92C-4F10-01B27A8DD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971550"/>
            <a:ext cx="9905998" cy="20955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bruteforce</a:t>
            </a:r>
            <a:r>
              <a:rPr lang="en-US" dirty="0"/>
              <a:t> –al </a:t>
            </a:r>
            <a:r>
              <a:rPr lang="en-US" dirty="0" err="1"/>
              <a:t>ellentétben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szótárból</a:t>
            </a:r>
            <a:r>
              <a:rPr lang="en-US" dirty="0"/>
              <a:t> </a:t>
            </a:r>
            <a:r>
              <a:rPr lang="en-US" dirty="0" err="1"/>
              <a:t>próbálja</a:t>
            </a:r>
            <a:r>
              <a:rPr lang="en-US" dirty="0"/>
              <a:t> </a:t>
            </a:r>
            <a:r>
              <a:rPr lang="en-US" dirty="0" err="1"/>
              <a:t>kideríteni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adatot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szótárban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helyettesíti</a:t>
            </a:r>
            <a:r>
              <a:rPr lang="en-US" dirty="0"/>
              <a:t> be.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D4FCE8D-25A5-3785-C56D-2C801208025F}"/>
              </a:ext>
            </a:extLst>
          </p:cNvPr>
          <p:cNvSpPr txBox="1"/>
          <p:nvPr/>
        </p:nvSpPr>
        <p:spPr>
          <a:xfrm>
            <a:off x="392113" y="3225800"/>
            <a:ext cx="260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Hydra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NMAP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2403EC15-2550-C8BE-5E5D-46C5FB951E8C}"/>
              </a:ext>
            </a:extLst>
          </p:cNvPr>
          <p:cNvSpPr txBox="1"/>
          <p:nvPr/>
        </p:nvSpPr>
        <p:spPr>
          <a:xfrm>
            <a:off x="392113" y="2743200"/>
            <a:ext cx="3111500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Programok</a:t>
            </a:r>
            <a:r>
              <a:rPr lang="en-US" dirty="0"/>
              <a:t>: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126E39BC-838F-DAD8-CF2C-E2F016F6C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465" y="2743200"/>
            <a:ext cx="5241924" cy="3491928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E47DA4F9-1363-B0D8-C27B-A2CCA23F7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2753" y="386892"/>
            <a:ext cx="1169316" cy="11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A képen szöveg látható&#10;&#10;Automatikusan generált leírás">
            <a:extLst>
              <a:ext uri="{FF2B5EF4-FFF2-40B4-BE49-F238E27FC236}">
                <a16:creationId xmlns:a16="http://schemas.microsoft.com/office/drawing/2014/main" id="{BA0821B6-25AB-8AC5-53A1-911F6A3BB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1582662"/>
            <a:ext cx="8301379" cy="4973714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70EA487-E2B0-56E3-AB4F-1C275BBFF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206500"/>
          </a:xfrm>
        </p:spPr>
        <p:txBody>
          <a:bodyPr/>
          <a:lstStyle/>
          <a:p>
            <a:pPr algn="ctr"/>
            <a:r>
              <a:rPr lang="en-US" dirty="0"/>
              <a:t>Beef framework</a:t>
            </a:r>
          </a:p>
        </p:txBody>
      </p:sp>
      <p:pic>
        <p:nvPicPr>
          <p:cNvPr id="5" name="Tartalom helye 4" descr="A képen asztal látható">
            <a:extLst>
              <a:ext uri="{FF2B5EF4-FFF2-40B4-BE49-F238E27FC236}">
                <a16:creationId xmlns:a16="http://schemas.microsoft.com/office/drawing/2014/main" id="{FF20ACD9-6C0E-772C-7E06-8F3551D49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87417" y="2876034"/>
            <a:ext cx="5359994" cy="3340100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68253B07-872E-6A31-2AD7-1FCB4F873AB9}"/>
              </a:ext>
            </a:extLst>
          </p:cNvPr>
          <p:cNvSpPr txBox="1"/>
          <p:nvPr/>
        </p:nvSpPr>
        <p:spPr>
          <a:xfrm>
            <a:off x="417512" y="1021834"/>
            <a:ext cx="430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Browser Exploitation Framework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D5803735-DEFB-2BC2-F2BD-46DE39879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4911" y="80371"/>
            <a:ext cx="19050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6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117</TotalTime>
  <Words>287</Words>
  <Application>Microsoft Office PowerPoint</Application>
  <PresentationFormat>Szélesvásznú</PresentationFormat>
  <Paragraphs>83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Arial</vt:lpstr>
      <vt:lpstr>Arial</vt:lpstr>
      <vt:lpstr>Century Gothic</vt:lpstr>
      <vt:lpstr>Szita</vt:lpstr>
      <vt:lpstr>Etikus – nem etikus hackelés</vt:lpstr>
      <vt:lpstr>Mi az etikus hackelés?</vt:lpstr>
      <vt:lpstr>Eszközök használata</vt:lpstr>
      <vt:lpstr>Mi az sql Injection?</vt:lpstr>
      <vt:lpstr>Egyéb programok</vt:lpstr>
      <vt:lpstr>Hogyan tudnak feltörni?</vt:lpstr>
      <vt:lpstr>Bruteforce</vt:lpstr>
      <vt:lpstr>Wordlist-attack </vt:lpstr>
      <vt:lpstr>Beef framework</vt:lpstr>
      <vt:lpstr>Metasploit framework</vt:lpstr>
      <vt:lpstr>Keyloggerek</vt:lpstr>
      <vt:lpstr>Köszönöm a figyelmet!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Etikus hackelés</dc:title>
  <dc:creator>Dóczi Adrián Márk</dc:creator>
  <cp:lastModifiedBy>Dóczi Adrián Márk</cp:lastModifiedBy>
  <cp:revision>8</cp:revision>
  <dcterms:created xsi:type="dcterms:W3CDTF">2022-09-20T10:04:21Z</dcterms:created>
  <dcterms:modified xsi:type="dcterms:W3CDTF">2022-09-21T07:21:56Z</dcterms:modified>
</cp:coreProperties>
</file>