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435" r:id="rId2"/>
    <p:sldId id="581" r:id="rId3"/>
    <p:sldId id="585" r:id="rId4"/>
    <p:sldId id="582" r:id="rId5"/>
    <p:sldId id="593" r:id="rId6"/>
    <p:sldId id="607" r:id="rId7"/>
    <p:sldId id="610" r:id="rId8"/>
    <p:sldId id="609" r:id="rId9"/>
    <p:sldId id="611" r:id="rId10"/>
    <p:sldId id="613" r:id="rId11"/>
    <p:sldId id="614" r:id="rId12"/>
    <p:sldId id="616" r:id="rId13"/>
    <p:sldId id="61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7081" autoAdjust="0"/>
  </p:normalViewPr>
  <p:slideViewPr>
    <p:cSldViewPr>
      <p:cViewPr>
        <p:scale>
          <a:sx n="81" d="100"/>
          <a:sy n="81" d="100"/>
        </p:scale>
        <p:origin x="-1776" y="-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7FB81A-8FD5-44A0-8FC4-D9DBA312E93B}" type="datetimeFigureOut">
              <a:rPr lang="ru-RU"/>
              <a:pPr>
                <a:defRPr/>
              </a:pPr>
              <a:t>02.12.14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C094830-B732-4807-A522-B0A2506E1CA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571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420888"/>
            <a:ext cx="7772400" cy="117956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645024"/>
            <a:ext cx="7776864" cy="12961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980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41388"/>
            <a:ext cx="8424862" cy="51847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■"/>
              <a:defRPr/>
            </a:lvl2pPr>
            <a:lvl3pPr marL="640080" indent="-276225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§"/>
              <a:defRPr/>
            </a:lvl3pPr>
            <a:lvl4pPr marL="895350" indent="-352425">
              <a:buFont typeface="Arial" panose="020B0604020202020204" pitchFamily="34" charset="0"/>
              <a:buChar char="•"/>
              <a:defRPr/>
            </a:lvl4pPr>
            <a:lvl5pPr marL="1162050" indent="-266700">
              <a:buFont typeface="Open Sans" panose="020B0606030504020204" pitchFamily="34" charset="0"/>
              <a:buChar char="-"/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5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395536" y="1196752"/>
            <a:ext cx="4176464" cy="49294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None/>
              <a:tabLst/>
              <a:defRPr lang="ru-RU" kern="1200" noProof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40080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 lang="ru-RU" sz="1600" kern="1200" noProof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95350" marR="0" indent="-352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 lang="ru-RU" sz="1400" kern="1200" noProof="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1620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Open Sans" panose="020B0606030504020204" pitchFamily="34" charset="0"/>
              <a:buChar char="-"/>
              <a:tabLst/>
              <a:defRPr lang="ru-RU" sz="1400" kern="1200" noProof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Второй уровень</a:t>
            </a:r>
          </a:p>
          <a:p>
            <a:pPr marL="640080" marR="0" lvl="2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Третий уровень</a:t>
            </a:r>
          </a:p>
          <a:p>
            <a:pPr marL="895350" marR="0" lvl="3" indent="-352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Четвертый уровень</a:t>
            </a:r>
          </a:p>
          <a:p>
            <a:pPr marL="1162050" marR="0" lvl="4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Пятый уровень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0" y="1196752"/>
            <a:ext cx="4248472" cy="492941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 sz="2800"/>
            </a:lvl1pPr>
            <a:lvl2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■"/>
              <a:tabLst/>
              <a:defRPr sz="2400"/>
            </a:lvl2pPr>
            <a:lvl3pPr marL="640080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sz="2000"/>
            </a:lvl3pPr>
            <a:lvl4pPr marL="895350" marR="0" indent="-352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4pPr>
            <a:lvl5pPr marL="11620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Образец текста</a:t>
            </a:r>
          </a:p>
          <a:p>
            <a:pPr marL="2857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■"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Второй уровень</a:t>
            </a:r>
          </a:p>
          <a:p>
            <a:pPr marL="640080" marR="0" lvl="2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Третий уровень</a:t>
            </a:r>
          </a:p>
          <a:p>
            <a:pPr marL="895350" marR="0" lvl="3" indent="-3524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Четвертый уровень</a:t>
            </a:r>
          </a:p>
          <a:p>
            <a:pPr marL="1162050" marR="0" lvl="4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Пятый уровень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7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66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7950" y="6381750"/>
            <a:ext cx="1150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bg1">
                    <a:lumMod val="9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7" name="Заголовок 1"/>
          <p:cNvSpPr>
            <a:spLocks noGrp="1"/>
          </p:cNvSpPr>
          <p:nvPr>
            <p:ph type="title"/>
          </p:nvPr>
        </p:nvSpPr>
        <p:spPr bwMode="auto">
          <a:xfrm>
            <a:off x="395288" y="288925"/>
            <a:ext cx="84248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example</a:t>
            </a:r>
            <a:endParaRPr lang="ru-RU" dirty="0" smtClean="0"/>
          </a:p>
        </p:txBody>
      </p:sp>
      <p:pic>
        <p:nvPicPr>
          <p:cNvPr id="1030" name="Image 5" descr="datadvance big grey dark signature 2.eps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77000"/>
            <a:ext cx="9588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Номер слайда 5"/>
          <p:cNvSpPr txBox="1">
            <a:spLocks/>
          </p:cNvSpPr>
          <p:nvPr/>
        </p:nvSpPr>
        <p:spPr>
          <a:xfrm>
            <a:off x="7236296" y="6381750"/>
            <a:ext cx="792857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9EE1BC4-D3FE-4A4B-B868-F29133BC927E}" type="slidenum">
              <a:rPr lang="ru-RU" sz="1400" b="1" smtClean="0">
                <a:solidFill>
                  <a:schemeClr val="accent6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 eaLnBrk="1" hangingPunct="1"/>
              <a:t>‹#›</a:t>
            </a:fld>
            <a:endParaRPr lang="ru-RU" sz="1200" b="1" dirty="0">
              <a:solidFill>
                <a:schemeClr val="accent6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7884368" y="6381750"/>
            <a:ext cx="0" cy="36512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pied de page 4"/>
          <p:cNvSpPr txBox="1">
            <a:spLocks noChangeArrowheads="1"/>
          </p:cNvSpPr>
          <p:nvPr userDrawn="1"/>
        </p:nvSpPr>
        <p:spPr>
          <a:xfrm rot="16200000">
            <a:off x="-2417179" y="2452676"/>
            <a:ext cx="5229201" cy="323850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© DATADVANCE. All rights reserved.  Confidential and proprietary document.</a:t>
            </a:r>
            <a:endParaRPr lang="ru-RU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288" y="954396"/>
            <a:ext cx="8424862" cy="5210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ru-RU" dirty="0" smtClean="0"/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0" r:id="rId1"/>
    <p:sldLayoutId id="2147484901" r:id="rId2"/>
    <p:sldLayoutId id="2147484902" r:id="rId3"/>
    <p:sldLayoutId id="2147484904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 kern="1200">
          <a:solidFill>
            <a:schemeClr val="accent6">
              <a:lumMod val="75000"/>
            </a:schemeClr>
          </a:solidFill>
          <a:latin typeface="Arial Rounded MT Bold" panose="020F070403050403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itchFamily="34" charset="0"/>
        </a:defRPr>
      </a:lvl9pPr>
    </p:titleStyle>
    <p:bodyStyle>
      <a:lvl1pPr marL="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None/>
        <a:tabLst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4864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Tx/>
        <a:buFont typeface="Arial" panose="020B0604020202020204" pitchFamily="34" charset="0"/>
        <a:buChar char="■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2296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SzTx/>
        <a:buFont typeface="Wingdings" panose="05000000000000000000" pitchFamily="2" charset="2"/>
        <a:buChar char="§"/>
        <a:tabLst/>
        <a:defRPr sz="20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188720" marR="0" indent="-35242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§"/>
        <a:tabLst/>
        <a:defRPr sz="180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620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q"/>
        <a:tabLst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336" y="836712"/>
            <a:ext cx="7772400" cy="1179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ПГУ-150 </a:t>
            </a:r>
            <a:r>
              <a:rPr lang="en-US" dirty="0" err="1" smtClean="0">
                <a:latin typeface="Arial Black" panose="020B0A04020102020204" pitchFamily="34" charset="0"/>
              </a:rPr>
              <a:t>Дзержинск</a:t>
            </a:r>
            <a:r>
              <a:rPr lang="ru-RU" dirty="0" smtClean="0">
                <a:latin typeface="Arial Black" panose="020B0A04020102020204" pitchFamily="34" charset="0"/>
              </a:rPr>
              <a:t>ой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ТЭЦ </a:t>
            </a:r>
            <a:r>
              <a:rPr lang="ru-RU" dirty="0" smtClean="0">
                <a:latin typeface="Arial Black" panose="020B0A04020102020204" pitchFamily="34" charset="0"/>
              </a:rPr>
              <a:t/>
            </a:r>
            <a:br>
              <a:rPr lang="ru-RU" dirty="0" smtClean="0">
                <a:latin typeface="Arial Black" panose="020B0A04020102020204" pitchFamily="34" charset="0"/>
              </a:rPr>
            </a:br>
            <a:r>
              <a:rPr lang="ru-RU" dirty="0">
                <a:latin typeface="Arial Black" panose="020B0A04020102020204" pitchFamily="34" charset="0"/>
              </a:rPr>
              <a:t>Технический </a:t>
            </a:r>
            <a:r>
              <a:rPr lang="ru-RU" dirty="0" smtClean="0">
                <a:latin typeface="Arial Black" panose="020B0A04020102020204" pitchFamily="34" charset="0"/>
              </a:rPr>
              <a:t>отчет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861048"/>
            <a:ext cx="7776864" cy="1296144"/>
          </a:xfrm>
        </p:spPr>
        <p:txBody>
          <a:bodyPr/>
          <a:lstStyle/>
          <a:p>
            <a:r>
              <a:rPr lang="ru-RU" dirty="0" smtClean="0"/>
              <a:t>Определение критических режимов работы для предсказательного обслуживания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 advTm="200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Коэффициенты параметров, имеющие наибольшую разность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9" t="6223" r="9284" b="7079"/>
          <a:stretch/>
        </p:blipFill>
        <p:spPr>
          <a:xfrm>
            <a:off x="971601" y="1988840"/>
            <a:ext cx="7415794" cy="4057567"/>
          </a:xfrm>
        </p:spPr>
      </p:pic>
      <p:sp>
        <p:nvSpPr>
          <p:cNvPr id="3" name="TextBox 2"/>
          <p:cNvSpPr txBox="1"/>
          <p:nvPr/>
        </p:nvSpPr>
        <p:spPr>
          <a:xfrm>
            <a:off x="827584" y="13407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моделей, предсказывающих активную и реактивную мощность на выборках из одинаковых периодов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6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Коэффициенты параметров, имеющие наибольшую разность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1" t="5975" r="8527" b="6390"/>
          <a:stretch/>
        </p:blipFill>
        <p:spPr>
          <a:xfrm>
            <a:off x="647012" y="1844824"/>
            <a:ext cx="7993764" cy="4320480"/>
          </a:xfrm>
        </p:spPr>
      </p:pic>
      <p:sp>
        <p:nvSpPr>
          <p:cNvPr id="3" name="TextBox 2"/>
          <p:cNvSpPr txBox="1"/>
          <p:nvPr/>
        </p:nvSpPr>
        <p:spPr>
          <a:xfrm>
            <a:off x="827584" y="1268760"/>
            <a:ext cx="79208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моделей, предсказывающих активную и реактивную мощность на выборках из различных периодов.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40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424862" cy="648072"/>
          </a:xfrm>
        </p:spPr>
        <p:txBody>
          <a:bodyPr/>
          <a:lstStyle/>
          <a:p>
            <a:r>
              <a:rPr lang="ru-RU" sz="3200" dirty="0" smtClean="0"/>
              <a:t>Наибольшая изменение коэффициентов параметров</a:t>
            </a:r>
            <a:endParaRPr lang="ru-RU" sz="32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5" t="5502" r="7875" b="7406"/>
          <a:stretch/>
        </p:blipFill>
        <p:spPr>
          <a:xfrm>
            <a:off x="539552" y="1772816"/>
            <a:ext cx="8140686" cy="4273028"/>
          </a:xfrm>
        </p:spPr>
      </p:pic>
      <p:sp>
        <p:nvSpPr>
          <p:cNvPr id="3" name="TextBox 2"/>
          <p:cNvSpPr txBox="1"/>
          <p:nvPr/>
        </p:nvSpPr>
        <p:spPr>
          <a:xfrm>
            <a:off x="755576" y="1124744"/>
            <a:ext cx="7920880" cy="64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моделей, предсказывающих активную и реактивную мощность на выборках из различных периодов.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04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95288" y="116632"/>
            <a:ext cx="8424862" cy="936103"/>
          </a:xfrm>
        </p:spPr>
        <p:txBody>
          <a:bodyPr/>
          <a:lstStyle/>
          <a:p>
            <a:r>
              <a:rPr lang="ru-RU" dirty="0" smtClean="0"/>
              <a:t>Параметры системы, изменившиеся сильнее всего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4176464" cy="4464496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Для активной мощности:</a:t>
            </a:r>
            <a:endParaRPr lang="ru-RU" sz="2800" dirty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42 </a:t>
            </a:r>
            <a:r>
              <a:rPr lang="ru-RU" sz="2400" dirty="0"/>
              <a:t>: 30HAH10CT001 </a:t>
            </a:r>
            <a:r>
              <a:rPr lang="ru-RU" sz="2400" dirty="0" smtClean="0"/>
              <a:t>- Т </a:t>
            </a:r>
            <a:r>
              <a:rPr lang="ru-RU" sz="2400" dirty="0"/>
              <a:t>ПАР ЗА БРБ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41 </a:t>
            </a:r>
            <a:r>
              <a:rPr lang="ru-RU" sz="2400" dirty="0"/>
              <a:t>: 30HNA01CT042 </a:t>
            </a:r>
            <a:r>
              <a:rPr lang="ru-RU" sz="2400" dirty="0" smtClean="0"/>
              <a:t>- Т </a:t>
            </a:r>
            <a:r>
              <a:rPr lang="ru-RU" sz="2400" dirty="0"/>
              <a:t>ГАЗ ПЕРЕД ЭКН </a:t>
            </a:r>
            <a:r>
              <a:rPr lang="ru-RU" sz="2400" dirty="0" smtClean="0"/>
              <a:t>2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11 </a:t>
            </a:r>
            <a:r>
              <a:rPr lang="ru-RU" sz="2400" dirty="0"/>
              <a:t>: </a:t>
            </a:r>
            <a:r>
              <a:rPr lang="ru-RU" sz="2400" dirty="0" smtClean="0"/>
              <a:t>30MBM10AS001D - </a:t>
            </a:r>
            <a:r>
              <a:rPr lang="ru-RU" sz="2400" dirty="0"/>
              <a:t>УСТ  ВОЗДУХА ЛЕВ </a:t>
            </a:r>
            <a:r>
              <a:rPr lang="ru-RU" sz="2400" dirty="0" smtClean="0"/>
              <a:t>КС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44 </a:t>
            </a:r>
            <a:r>
              <a:rPr lang="ru-RU" sz="2400" dirty="0"/>
              <a:t>: 30HAG18CF901 </a:t>
            </a:r>
            <a:r>
              <a:rPr lang="ru-RU" sz="2400" dirty="0" smtClean="0"/>
              <a:t>- РАСХОД </a:t>
            </a:r>
            <a:r>
              <a:rPr lang="ru-RU" sz="2400" dirty="0"/>
              <a:t>ЧЕРЕЗ ИСП2</a:t>
            </a:r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12 </a:t>
            </a:r>
            <a:r>
              <a:rPr lang="ru-RU" sz="2400" dirty="0"/>
              <a:t>: </a:t>
            </a:r>
            <a:r>
              <a:rPr lang="ru-RU" sz="2400" dirty="0" smtClean="0"/>
              <a:t>30MKJ16CG051 - </a:t>
            </a:r>
            <a:r>
              <a:rPr lang="ru-RU" sz="2400" dirty="0"/>
              <a:t>КЛАП БАЙПАС ОХЛ ГЕН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196753"/>
            <a:ext cx="4248472" cy="4392487"/>
          </a:xfrm>
        </p:spPr>
        <p:txBody>
          <a:bodyPr>
            <a:normAutofit fontScale="92500"/>
          </a:bodyPr>
          <a:lstStyle/>
          <a:p>
            <a:r>
              <a:rPr lang="ru-RU" sz="2600" dirty="0"/>
              <a:t>Для </a:t>
            </a:r>
            <a:r>
              <a:rPr lang="ru-RU" dirty="0" smtClean="0"/>
              <a:t>реактивной</a:t>
            </a:r>
            <a:r>
              <a:rPr lang="ru-RU" sz="2600" dirty="0" smtClean="0"/>
              <a:t> мощности: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41 : 30HNA01CT042 Т ГАЗ ПЕРЕД ЭКН 2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42 : 30HAH10CT001 Т ПАР ЗА БРБ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44 : 30HAG18CF901 РАСХОД ЧЕРЕЗ ИСП2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43 : 30MBD12CT031A Т ЗАД УПОР ПДШ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57 : 30LAA20CL901 УР БАК ПВ</a:t>
            </a:r>
          </a:p>
        </p:txBody>
      </p:sp>
    </p:spTree>
    <p:extLst>
      <p:ext uri="{BB962C8B-B14F-4D97-AF65-F5344CB8AC3E}">
        <p14:creationId xmlns:p14="http://schemas.microsoft.com/office/powerpoint/2010/main" val="97274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 smtClean="0"/>
              <a:t>ПГУ-150 </a:t>
            </a:r>
            <a:r>
              <a:rPr lang="en-US" sz="2800" dirty="0"/>
              <a:t>Дзержинской ТЭЦ </a:t>
            </a:r>
            <a:r>
              <a:rPr lang="ru-RU" sz="2800" dirty="0" smtClean="0"/>
              <a:t>после</a:t>
            </a:r>
            <a:r>
              <a:rPr lang="en-US" sz="2800" dirty="0" smtClean="0"/>
              <a:t> </a:t>
            </a:r>
            <a:r>
              <a:rPr lang="ru-RU" sz="2800" dirty="0" smtClean="0"/>
              <a:t>инспекции</a:t>
            </a:r>
            <a:r>
              <a:rPr lang="en-US" sz="2800" dirty="0" smtClean="0"/>
              <a:t> </a:t>
            </a:r>
            <a:r>
              <a:rPr lang="ru-RU" sz="2800" dirty="0" smtClean="0"/>
              <a:t>тракта</a:t>
            </a:r>
            <a:r>
              <a:rPr lang="en-US" sz="2800" dirty="0" smtClean="0"/>
              <a:t> </a:t>
            </a:r>
            <a:r>
              <a:rPr lang="ru-RU" sz="2800" dirty="0" smtClean="0"/>
              <a:t>горячих газов ГТУ V94.2 недобирает 5 МВт активной мощности.</a:t>
            </a:r>
          </a:p>
          <a:p>
            <a:pPr lvl="1"/>
            <a:r>
              <a:rPr lang="ru-RU" sz="2800" dirty="0" smtClean="0"/>
              <a:t>После малой инспекции ситуация улучшилась, но не вернулась к состоянию до инспекции тракта горячих газов</a:t>
            </a:r>
            <a:r>
              <a:rPr lang="en-US" sz="2800" dirty="0" smtClean="0"/>
              <a:t>.</a:t>
            </a:r>
            <a:endParaRPr lang="en-US" sz="2800" dirty="0"/>
          </a:p>
          <a:p>
            <a:pPr lvl="1"/>
            <a:r>
              <a:rPr lang="ru-RU" sz="2800" dirty="0" smtClean="0"/>
              <a:t>Данные разбиты</a:t>
            </a:r>
            <a:r>
              <a:rPr lang="en-US" sz="2800" dirty="0" smtClean="0"/>
              <a:t> </a:t>
            </a:r>
            <a:r>
              <a:rPr lang="ru-RU" sz="2800" dirty="0" smtClean="0"/>
              <a:t>на 3 временных интервала</a:t>
            </a:r>
            <a:r>
              <a:rPr lang="en-US" sz="2800" dirty="0" smtClean="0"/>
              <a:t>:</a:t>
            </a:r>
            <a:endParaRPr lang="en-US" sz="2800" dirty="0"/>
          </a:p>
          <a:p>
            <a:pPr lvl="2"/>
            <a:r>
              <a:rPr lang="ru-RU" sz="2400" dirty="0" smtClean="0"/>
              <a:t>до инспекции тракта горячих газов;</a:t>
            </a:r>
          </a:p>
          <a:p>
            <a:pPr lvl="2"/>
            <a:r>
              <a:rPr lang="ru-RU" sz="2400" dirty="0" smtClean="0"/>
              <a:t>после инспекции тракта горячих газов до малой инспекции;</a:t>
            </a:r>
          </a:p>
          <a:p>
            <a:pPr lvl="2"/>
            <a:r>
              <a:rPr lang="ru-RU" sz="2400" dirty="0" smtClean="0"/>
              <a:t>после малой инспекции до конца 2012 года.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58331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2800" dirty="0" smtClean="0"/>
              <a:t>Данные представляют из себя многомерный временной ряд, разбитый на 3 периода: «нормальное», «ненормальное» и «</a:t>
            </a:r>
            <a:r>
              <a:rPr lang="ru-RU" sz="2800" dirty="0" err="1" smtClean="0"/>
              <a:t>полунормальное</a:t>
            </a:r>
            <a:r>
              <a:rPr lang="ru-RU" sz="2800" dirty="0" smtClean="0"/>
              <a:t>» состояние</a:t>
            </a:r>
          </a:p>
          <a:p>
            <a:pPr lvl="1"/>
            <a:r>
              <a:rPr lang="ru-RU" sz="2800" dirty="0" smtClean="0"/>
              <a:t>Задача состоит в том, чтобы </a:t>
            </a:r>
            <a:r>
              <a:rPr lang="ru-RU" sz="2800" dirty="0" smtClean="0"/>
              <a:t>определить </a:t>
            </a:r>
            <a:r>
              <a:rPr lang="ru-RU" sz="2800" dirty="0" smtClean="0"/>
              <a:t>основные источники </a:t>
            </a:r>
            <a:r>
              <a:rPr lang="ru-RU" sz="2800" dirty="0" smtClean="0"/>
              <a:t>статистических </a:t>
            </a:r>
            <a:r>
              <a:rPr lang="ru-RU" sz="2800" dirty="0" smtClean="0"/>
              <a:t>различий между периодами </a:t>
            </a:r>
            <a:r>
              <a:rPr lang="ru-RU" sz="2800" dirty="0"/>
              <a:t>на основе </a:t>
            </a:r>
            <a:r>
              <a:rPr lang="ru-RU" sz="2800" dirty="0" smtClean="0"/>
              <a:t>анализа корреляционных матриц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6089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решения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ru-RU" sz="2800" dirty="0" smtClean="0"/>
              <a:t>Предобработка данных</a:t>
            </a:r>
          </a:p>
          <a:p>
            <a:pPr lvl="2"/>
            <a:r>
              <a:rPr lang="ru-RU" sz="2400" dirty="0" smtClean="0"/>
              <a:t>Отбор информативных временных рядов и признаков</a:t>
            </a:r>
          </a:p>
          <a:p>
            <a:pPr lvl="3"/>
            <a:r>
              <a:rPr lang="ru-RU" sz="2200" dirty="0" smtClean="0"/>
              <a:t>Некоторые признаки содержат большое количество экстремальных значений (</a:t>
            </a:r>
            <a:r>
              <a:rPr lang="ru-RU" sz="2200" dirty="0" smtClean="0"/>
              <a:t>например, -10</a:t>
            </a:r>
            <a:r>
              <a:rPr lang="ru-RU" sz="2200" baseline="30000" dirty="0" smtClean="0"/>
              <a:t>9</a:t>
            </a:r>
            <a:r>
              <a:rPr lang="ru-RU" sz="2200" dirty="0" smtClean="0"/>
              <a:t>)</a:t>
            </a:r>
            <a:endParaRPr lang="ru-RU" sz="2200" dirty="0" smtClean="0"/>
          </a:p>
          <a:p>
            <a:pPr lvl="3"/>
            <a:r>
              <a:rPr lang="ru-RU" sz="2200" dirty="0" smtClean="0"/>
              <a:t>Некоторые временные ряды являются постоянными или почти постоянными и не </a:t>
            </a:r>
            <a:r>
              <a:rPr lang="ru-RU" sz="2200" dirty="0" smtClean="0"/>
              <a:t>содержат информации о состоянии системы.</a:t>
            </a:r>
          </a:p>
          <a:p>
            <a:pPr lvl="2"/>
            <a:r>
              <a:rPr lang="ru-RU" sz="2400" dirty="0" smtClean="0"/>
              <a:t>Нормализация данных</a:t>
            </a:r>
          </a:p>
          <a:p>
            <a:pPr lvl="3"/>
            <a:r>
              <a:rPr lang="ru-RU" sz="2200" dirty="0" smtClean="0"/>
              <a:t>Центрирование и нормировка на дисперсию каждого временного ряда</a:t>
            </a:r>
          </a:p>
          <a:p>
            <a:pPr lvl="1"/>
            <a:r>
              <a:rPr lang="ru-RU" sz="2800" dirty="0" smtClean="0"/>
              <a:t>Обработка данных</a:t>
            </a:r>
          </a:p>
          <a:p>
            <a:pPr lvl="2"/>
            <a:r>
              <a:rPr lang="ru-RU" sz="2400" dirty="0" smtClean="0"/>
              <a:t>Поиск </a:t>
            </a:r>
            <a:r>
              <a:rPr lang="ru-RU" sz="2400" dirty="0" smtClean="0"/>
              <a:t>сильно коррелированных параметров</a:t>
            </a:r>
            <a:endParaRPr lang="ru-RU" sz="2400" dirty="0" smtClean="0"/>
          </a:p>
          <a:p>
            <a:pPr lvl="2"/>
            <a:r>
              <a:rPr lang="ru-RU" sz="2400" dirty="0" smtClean="0"/>
              <a:t>Определение параметров, имеющих наибольшую связь для каждой мощности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1799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288925"/>
            <a:ext cx="8424862" cy="1051843"/>
          </a:xfrm>
        </p:spPr>
        <p:txBody>
          <a:bodyPr/>
          <a:lstStyle/>
          <a:p>
            <a:r>
              <a:rPr lang="ru-RU" dirty="0" smtClean="0"/>
              <a:t>Подход на основе анализа </a:t>
            </a:r>
            <a:r>
              <a:rPr lang="ru-RU" dirty="0" smtClean="0"/>
              <a:t>корреляционных </a:t>
            </a:r>
            <a:r>
              <a:rPr lang="ru-RU" dirty="0" smtClean="0"/>
              <a:t>матриц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84784"/>
                <a:ext cx="8281168" cy="4608711"/>
              </a:xfrm>
            </p:spPr>
            <p:txBody>
              <a:bodyPr>
                <a:normAutofit/>
              </a:bodyPr>
              <a:lstStyle/>
              <a:p>
                <a:pPr marL="514350" lvl="1" indent="-514350">
                  <a:buFont typeface="+mj-lt"/>
                  <a:buAutoNum type="alphaUcPeriod"/>
                </a:pPr>
                <a:r>
                  <a:rPr lang="ru-RU" dirty="0" smtClean="0"/>
                  <a:t>В каждый момент времени данные сенсоров рассматривались как многомерный вектор</a:t>
                </a:r>
                <a:r>
                  <a:rPr lang="en-US" dirty="0" smtClean="0"/>
                  <a:t> </a:t>
                </a:r>
                <a14:m/>
                <a:endParaRPr lang="ru-RU" dirty="0" smtClean="0"/>
              </a:p>
              <a:p>
                <a:pPr marL="514350" lvl="1" indent="-514350">
                  <a:buFont typeface="+mj-lt"/>
                  <a:buAutoNum type="alphaUcPeriod"/>
                </a:pPr>
                <a:r>
                  <a:rPr lang="ru-RU" sz="2400" dirty="0" smtClean="0"/>
                  <a:t>На основе каждой из трех выборок была </a:t>
                </a:r>
                <a:r>
                  <a:rPr lang="ru-RU" sz="2400" dirty="0" smtClean="0"/>
                  <a:t>построена матрица корреляций</a:t>
                </a:r>
                <a:r>
                  <a:rPr lang="en-US" dirty="0" smtClean="0"/>
                  <a:t> </a:t>
                </a:r>
                <a14:m/>
                <a:r>
                  <a:rPr lang="en-US" sz="2400" dirty="0" smtClean="0"/>
                  <a:t>, </a:t>
                </a:r>
                <a:r>
                  <a:rPr lang="ru-RU" sz="2400" dirty="0" smtClean="0"/>
                  <a:t>где </a:t>
                </a:r>
                <a14:m/>
                <a:r>
                  <a:rPr lang="en-US" sz="2400" dirty="0" smtClean="0"/>
                  <a:t> – </a:t>
                </a:r>
                <a:r>
                  <a:rPr lang="ru-RU" sz="2400" dirty="0" smtClean="0"/>
                  <a:t>матрица, составленная из векторов </a:t>
                </a:r>
                <a14:m/>
                <a:r>
                  <a:rPr lang="en-US" sz="2400" dirty="0" smtClean="0"/>
                  <a:t> </a:t>
                </a:r>
                <a:r>
                  <a:rPr lang="ru-RU" sz="2400" dirty="0" smtClean="0"/>
                  <a:t>в соответствующей выборке</a:t>
                </a:r>
              </a:p>
              <a:p>
                <a:pPr marL="514350" lvl="1" indent="-514350">
                  <a:buFont typeface="+mj-lt"/>
                  <a:buAutoNum type="alphaUcPeriod"/>
                </a:pPr>
                <a:r>
                  <a:rPr lang="ru-RU" dirty="0" smtClean="0"/>
                  <a:t>Были найдены компоненты, наиболее коррелированные с активной и реактивной выходной мощностью, затем эти параметры были удалены из каждой из трех выборок для дальнейшего построения регрессионной моделей и их анализа</a:t>
                </a:r>
                <a:endParaRPr lang="ru-RU" sz="24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8281168" cy="4608711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Корреляционная матрица</a:t>
            </a:r>
            <a:endParaRPr lang="en-US" dirty="0"/>
          </a:p>
        </p:txBody>
      </p:sp>
      <p:pic>
        <p:nvPicPr>
          <p:cNvPr id="4" name="Содержимое 3" descr="corrcoef_matrix_befor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80" t="14835" r="-13544" b="3459"/>
          <a:stretch/>
        </p:blipFill>
        <p:spPr>
          <a:xfrm>
            <a:off x="395536" y="980728"/>
            <a:ext cx="8424862" cy="5184775"/>
          </a:xfrm>
        </p:spPr>
      </p:pic>
    </p:spTree>
    <p:extLst>
      <p:ext uri="{BB962C8B-B14F-4D97-AF65-F5344CB8AC3E}">
        <p14:creationId xmlns:p14="http://schemas.microsoft.com/office/powerpoint/2010/main" val="119398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395288" y="116632"/>
            <a:ext cx="8424862" cy="936103"/>
          </a:xfrm>
        </p:spPr>
        <p:txBody>
          <a:bodyPr/>
          <a:lstStyle/>
          <a:p>
            <a:r>
              <a:rPr lang="ru-RU" dirty="0"/>
              <a:t>Сильно коррелированные параметры системы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96753"/>
            <a:ext cx="4176464" cy="4464496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Для активной мощности:</a:t>
            </a:r>
            <a:endParaRPr lang="ru-RU" sz="2800" dirty="0"/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30MBM11CP001 - ПЕРЕП ДАВЛЕНИЙ ЛВ КС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30MBM11CP002 - ПУЛЬСАЦИЯ ЛЕВАЯ КС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30MBD12CY021A - ВИБРАЦИЯ ПДШ КОМПР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/>
              <a:t>30MBM21CP002 - ПУЛЬСАЦИЯ ПРАВАЯ КС</a:t>
            </a:r>
          </a:p>
          <a:p>
            <a:pPr marL="285750" indent="-28575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30MBP13AA002 - РЕГ КЛАПАН ОГ</a:t>
            </a:r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196753"/>
            <a:ext cx="4248472" cy="4392487"/>
          </a:xfrm>
        </p:spPr>
        <p:txBody>
          <a:bodyPr>
            <a:normAutofit fontScale="92500"/>
          </a:bodyPr>
          <a:lstStyle/>
          <a:p>
            <a:r>
              <a:rPr lang="ru-RU" sz="2600" dirty="0"/>
              <a:t>Для </a:t>
            </a:r>
            <a:r>
              <a:rPr lang="ru-RU" dirty="0" smtClean="0"/>
              <a:t>реактивной</a:t>
            </a:r>
            <a:r>
              <a:rPr lang="ru-RU" sz="2600" dirty="0" smtClean="0"/>
              <a:t> мощности: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30HNA01CT002 - Т ГАЗ ПОСЛЕ ГТ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30LAB50CP002 - Р ВЫХ ПС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30LAB50CP001 - Р ВХ ПС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30LAB40CP001 - Р ПВ НАП НАС ПВ</a:t>
            </a:r>
          </a:p>
          <a:p>
            <a:pPr marL="457200" indent="-457200">
              <a:buClr>
                <a:schemeClr val="accent2"/>
              </a:buClr>
              <a:buFont typeface="Wingdings" charset="2"/>
              <a:buChar char="§"/>
            </a:pPr>
            <a:r>
              <a:rPr lang="uk-UA" sz="2400" dirty="0"/>
              <a:t>30HNA01CT022 - Т ГАЗ ПЕРЕД ИСП1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707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288" y="188641"/>
            <a:ext cx="8424862" cy="1008112"/>
          </a:xfrm>
        </p:spPr>
        <p:txBody>
          <a:bodyPr/>
          <a:lstStyle/>
          <a:p>
            <a:r>
              <a:rPr lang="ru-RU" dirty="0" smtClean="0"/>
              <a:t>Удаление сильно коррелированных компонент</a:t>
            </a:r>
            <a:endParaRPr lang="en-US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3" t="11794" r="11351" b="8578"/>
          <a:stretch/>
        </p:blipFill>
        <p:spPr>
          <a:xfrm>
            <a:off x="2051720" y="1196752"/>
            <a:ext cx="5353622" cy="5060449"/>
          </a:xfrm>
        </p:spPr>
      </p:pic>
      <p:sp>
        <p:nvSpPr>
          <p:cNvPr id="3" name="TextBox 2"/>
          <p:cNvSpPr txBox="1"/>
          <p:nvPr/>
        </p:nvSpPr>
        <p:spPr>
          <a:xfrm>
            <a:off x="5292080" y="1700808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marL="285750" indent="-285750">
              <a:buFont typeface="Wingdings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60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Оставшиеся компоненты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1196752"/>
            <a:ext cx="8424936" cy="492941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Всего 60 из 123 начальных параметров.</a:t>
            </a:r>
          </a:p>
          <a:p>
            <a:r>
              <a:rPr lang="ru-RU" sz="2400" dirty="0" smtClean="0"/>
              <a:t>Некоторые из них:</a:t>
            </a:r>
          </a:p>
          <a:p>
            <a:pPr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ru-RU" sz="2400" dirty="0" smtClean="0"/>
              <a:t>30MBA11CG001</a:t>
            </a:r>
            <a:r>
              <a:rPr lang="en-US" sz="2400" dirty="0" smtClean="0"/>
              <a:t> - </a:t>
            </a:r>
            <a:r>
              <a:rPr lang="ru-RU" sz="2400" dirty="0"/>
              <a:t>НА ЛПТК </a:t>
            </a:r>
            <a:r>
              <a:rPr lang="ru-RU" sz="2400" dirty="0" smtClean="0"/>
              <a:t>КОМПР</a:t>
            </a:r>
            <a:endParaRPr lang="ru-RU" sz="2400" dirty="0"/>
          </a:p>
          <a:p>
            <a:pPr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ru-RU" sz="2400" dirty="0" smtClean="0"/>
              <a:t>30MBA11CT011B</a:t>
            </a:r>
            <a:r>
              <a:rPr lang="en-US" sz="2400" dirty="0" smtClean="0"/>
              <a:t> -</a:t>
            </a:r>
            <a:r>
              <a:rPr lang="ru-RU" sz="2400" dirty="0" smtClean="0"/>
              <a:t> </a:t>
            </a:r>
            <a:r>
              <a:rPr lang="ru-RU" sz="2400" dirty="0"/>
              <a:t>Т ВХОД КОМПР</a:t>
            </a:r>
            <a:r>
              <a:rPr lang="ru-RU" sz="2400" dirty="0"/>
              <a:t> </a:t>
            </a:r>
            <a:endParaRPr lang="ru-RU" sz="2400" dirty="0"/>
          </a:p>
          <a:p>
            <a:pPr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ru-RU" sz="2400" dirty="0" smtClean="0"/>
              <a:t>30MBA11CT012B</a:t>
            </a:r>
            <a:r>
              <a:rPr lang="en-US" sz="2400" dirty="0" smtClean="0"/>
              <a:t> - </a:t>
            </a:r>
            <a:r>
              <a:rPr lang="ru-RU" sz="2400" dirty="0"/>
              <a:t>Т ВХОД КОМПР</a:t>
            </a:r>
            <a:r>
              <a:rPr lang="ru-RU" sz="2400" dirty="0"/>
              <a:t> </a:t>
            </a:r>
            <a:endParaRPr lang="ru-RU" sz="2400" dirty="0"/>
          </a:p>
          <a:p>
            <a:pPr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ru-RU" sz="2400" dirty="0" smtClean="0"/>
              <a:t>30MBA11CT013B</a:t>
            </a:r>
            <a:r>
              <a:rPr lang="en-US" sz="2400" dirty="0" smtClean="0"/>
              <a:t> - </a:t>
            </a:r>
            <a:r>
              <a:rPr lang="ru-RU" sz="2400" dirty="0"/>
              <a:t>Т ВХОД КОМПР</a:t>
            </a:r>
            <a:r>
              <a:rPr lang="ru-RU" sz="2400" dirty="0"/>
              <a:t> </a:t>
            </a:r>
            <a:endParaRPr lang="ru-RU" sz="2400" dirty="0"/>
          </a:p>
          <a:p>
            <a:pPr>
              <a:buClr>
                <a:schemeClr val="accent2"/>
              </a:buClr>
              <a:buSzPct val="100000"/>
              <a:buFont typeface="Wingdings" charset="2"/>
              <a:buChar char="§"/>
            </a:pPr>
            <a:r>
              <a:rPr lang="ru-RU" sz="2400" dirty="0" smtClean="0"/>
              <a:t>30CVA01CT001</a:t>
            </a:r>
            <a:r>
              <a:rPr lang="en-US" sz="2400" dirty="0" smtClean="0"/>
              <a:t> - </a:t>
            </a:r>
            <a:r>
              <a:rPr lang="ru-RU" sz="2400" dirty="0"/>
              <a:t>УПР ПО Т</a:t>
            </a:r>
            <a:r>
              <a:rPr lang="ru-RU" sz="2400" dirty="0"/>
              <a:t> </a:t>
            </a:r>
            <a:endParaRPr lang="ru-RU" sz="2400" dirty="0" smtClean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30MBD11CY021A - </a:t>
            </a:r>
            <a:r>
              <a:rPr lang="ru-RU" sz="2400" dirty="0"/>
              <a:t>ВИБРАЦИЯ ТУРБИНЫ</a:t>
            </a:r>
            <a:r>
              <a:rPr lang="ru-RU" sz="2400" dirty="0"/>
              <a:t> </a:t>
            </a:r>
            <a:endParaRPr lang="ru-RU" sz="2400" dirty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30MBL10CP005 - </a:t>
            </a:r>
            <a:r>
              <a:rPr lang="ru-RU" sz="2400" dirty="0"/>
              <a:t>РАЗН ДАВЛ ЧИСТ ФИЛТР</a:t>
            </a:r>
            <a:r>
              <a:rPr lang="ru-RU" sz="2400" dirty="0"/>
              <a:t> </a:t>
            </a:r>
            <a:endParaRPr lang="ru-RU" sz="2400" dirty="0"/>
          </a:p>
          <a:p>
            <a:pPr>
              <a:buClr>
                <a:schemeClr val="accent2"/>
              </a:buClr>
              <a:buFont typeface="Wingdings" charset="2"/>
              <a:buChar char="§"/>
            </a:pPr>
            <a:r>
              <a:rPr lang="ru-RU" sz="2400" dirty="0" smtClean="0"/>
              <a:t>30MBL10CP010 - </a:t>
            </a:r>
            <a:r>
              <a:rPr lang="ru-RU" sz="2400" dirty="0"/>
              <a:t>РАЗН ДАВЛ ФИЛТР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58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ATADVANCE_2012_cle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irbus">
      <a:majorFont>
        <a:latin typeface="Airbus Special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DATADVANCE_2012_clean</Template>
  <TotalTime>3895</TotalTime>
  <Words>551</Words>
  <Application>Microsoft Macintosh PowerPoint</Application>
  <PresentationFormat>Экран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DATADVANCE_2012_clean</vt:lpstr>
      <vt:lpstr>ПГУ-150 Дзержинской ТЭЦ  Технический отчет</vt:lpstr>
      <vt:lpstr>Описание задачи</vt:lpstr>
      <vt:lpstr>Техническое описание задачи</vt:lpstr>
      <vt:lpstr>Этапы решения</vt:lpstr>
      <vt:lpstr>Подход на основе анализа корреляционных матриц</vt:lpstr>
      <vt:lpstr>Корреляционная матрица</vt:lpstr>
      <vt:lpstr>Сильно коррелированные параметры системы</vt:lpstr>
      <vt:lpstr>Удаление сильно коррелированных компонент</vt:lpstr>
      <vt:lpstr>Оставшиеся компоненты системы</vt:lpstr>
      <vt:lpstr>Коэффициенты параметров, имеющие наибольшую разность</vt:lpstr>
      <vt:lpstr>Коэффициенты параметров, имеющие наибольшую разность</vt:lpstr>
      <vt:lpstr>Наибольшая изменение коэффициентов параметров</vt:lpstr>
      <vt:lpstr>Параметры системы, изменившиеся сильнее всего</vt:lpstr>
    </vt:vector>
  </TitlesOfParts>
  <Company>DATADVANCE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by DATADVANCE at ILA 2012</dc:title>
  <dc:creator>Pavel Yerofeev</dc:creator>
  <cp:keywords>Datadvance;MACROS;Surrogate modeling;Optimization; ILA; PSE</cp:keywords>
  <cp:lastModifiedBy>Aleksandr Kuchin</cp:lastModifiedBy>
  <cp:revision>382</cp:revision>
  <dcterms:created xsi:type="dcterms:W3CDTF">2012-09-09T09:31:07Z</dcterms:created>
  <dcterms:modified xsi:type="dcterms:W3CDTF">2014-12-02T20:02:27Z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